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30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65" r:id="rId50"/>
    <p:sldId id="259" r:id="rId51"/>
  </p:sldIdLst>
  <p:sldSz cx="9144000" cy="6858000" type="screen4x3"/>
  <p:notesSz cx="6858000" cy="9144000"/>
  <p:custDataLst>
    <p:tags r:id="rId53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5" autoAdjust="0"/>
    <p:restoredTop sz="86373" autoAdjust="0"/>
  </p:normalViewPr>
  <p:slideViewPr>
    <p:cSldViewPr>
      <p:cViewPr varScale="1">
        <p:scale>
          <a:sx n="76" d="100"/>
          <a:sy n="76" d="100"/>
        </p:scale>
        <p:origin x="-1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51490-78A7-4E0D-82A5-031AF4D6CDDE}" type="datetimeFigureOut">
              <a:rPr lang="fr-FR" smtClean="0"/>
              <a:t>04/07/2011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E9F89-8DC9-4956-B049-64AEABC5B0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43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769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386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064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423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853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718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10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639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852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896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859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584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844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753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0734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500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154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2065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250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5947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5673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118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940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8436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2702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9821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9959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7629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2717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8672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6074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5211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748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0788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8343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9571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9751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2430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299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4634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2944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3449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7164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236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2501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220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541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591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422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9F89-8DC9-4956-B049-64AEABC5B0C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05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2E6-95FC-461C-BB25-C85C3AD8C6C3}" type="datetimeFigureOut">
              <a:rPr lang="fr-FR" smtClean="0"/>
              <a:t>04/07/2011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63E0-542A-48FA-8613-299CBCF23B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2E6-95FC-461C-BB25-C85C3AD8C6C3}" type="datetimeFigureOut">
              <a:rPr lang="fr-FR" smtClean="0"/>
              <a:t>04/07/2011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63E0-542A-48FA-8613-299CBCF23B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2E6-95FC-461C-BB25-C85C3AD8C6C3}" type="datetimeFigureOut">
              <a:rPr lang="fr-FR" smtClean="0"/>
              <a:t>04/07/2011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63E0-542A-48FA-8613-299CBCF23B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2E6-95FC-461C-BB25-C85C3AD8C6C3}" type="datetimeFigureOut">
              <a:rPr lang="fr-FR" smtClean="0"/>
              <a:t>04/07/2011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63E0-542A-48FA-8613-299CBCF23B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2E6-95FC-461C-BB25-C85C3AD8C6C3}" type="datetimeFigureOut">
              <a:rPr lang="fr-FR" smtClean="0"/>
              <a:t>04/07/2011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63E0-542A-48FA-8613-299CBCF23B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2E6-95FC-461C-BB25-C85C3AD8C6C3}" type="datetimeFigureOut">
              <a:rPr lang="fr-FR" smtClean="0"/>
              <a:t>04/07/2011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63E0-542A-48FA-8613-299CBCF23B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2E6-95FC-461C-BB25-C85C3AD8C6C3}" type="datetimeFigureOut">
              <a:rPr lang="fr-FR" smtClean="0"/>
              <a:t>04/07/2011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63E0-542A-48FA-8613-299CBCF23B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2E6-95FC-461C-BB25-C85C3AD8C6C3}" type="datetimeFigureOut">
              <a:rPr lang="fr-FR" smtClean="0"/>
              <a:t>04/07/2011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63E0-542A-48FA-8613-299CBCF23B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2E6-95FC-461C-BB25-C85C3AD8C6C3}" type="datetimeFigureOut">
              <a:rPr lang="fr-FR" smtClean="0"/>
              <a:t>04/07/2011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63E0-542A-48FA-8613-299CBCF23B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2E6-95FC-461C-BB25-C85C3AD8C6C3}" type="datetimeFigureOut">
              <a:rPr lang="fr-FR" smtClean="0"/>
              <a:t>04/07/2011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63E0-542A-48FA-8613-299CBCF23B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52E6-95FC-461C-BB25-C85C3AD8C6C3}" type="datetimeFigureOut">
              <a:rPr lang="fr-FR" smtClean="0"/>
              <a:t>04/07/2011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63E0-542A-48FA-8613-299CBCF23B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652E6-95FC-461C-BB25-C85C3AD8C6C3}" type="datetimeFigureOut">
              <a:rPr lang="fr-FR" smtClean="0"/>
              <a:t>04/07/2011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663E0-542A-48FA-8613-299CBCF23B5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5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7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8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9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0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1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3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4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5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6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7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8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9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0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1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2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3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4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5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6.xml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7.xml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8.xml"/><Relationship Id="rId4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9.xml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0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1.xml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Tests de comparaison de moyennes</a:t>
            </a:r>
            <a:endParaRPr lang="fr-FR" dirty="0"/>
          </a:p>
        </p:txBody>
      </p:sp>
      <p:pic>
        <p:nvPicPr>
          <p:cNvPr id="9" name="Espace réservé pour une image  8" descr="comparaison-de-moyennes-1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Test Z</a:t>
            </a:r>
            <a:endParaRPr lang="fr-FR" dirty="0"/>
          </a:p>
        </p:txBody>
      </p:sp>
      <p:pic>
        <p:nvPicPr>
          <p:cNvPr id="3" name="Espace réservé pour une image  2" descr="comparaison-de-moyennes-9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Décision</a:t>
            </a:r>
            <a:endParaRPr lang="fr-FR" dirty="0"/>
          </a:p>
        </p:txBody>
      </p:sp>
      <p:pic>
        <p:nvPicPr>
          <p:cNvPr id="3" name="Espace réservé pour une image  2" descr="comparaison-de-moyennes-10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Test de </a:t>
            </a:r>
            <a:r>
              <a:rPr lang="fr-FR" dirty="0" err="1" smtClean="0"/>
              <a:t>Student</a:t>
            </a:r>
            <a:endParaRPr lang="fr-FR" dirty="0"/>
          </a:p>
        </p:txBody>
      </p:sp>
      <p:pic>
        <p:nvPicPr>
          <p:cNvPr id="3" name="Espace réservé pour une image  2" descr="comparaison-de-moyennes-11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Décision</a:t>
            </a:r>
            <a:endParaRPr lang="fr-FR" dirty="0"/>
          </a:p>
        </p:txBody>
      </p:sp>
      <p:pic>
        <p:nvPicPr>
          <p:cNvPr id="3" name="Espace réservé pour une image  2" descr="comparaison-de-moyennes-12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Remarques</a:t>
            </a:r>
            <a:endParaRPr lang="fr-FR" dirty="0"/>
          </a:p>
        </p:txBody>
      </p:sp>
      <p:pic>
        <p:nvPicPr>
          <p:cNvPr id="3" name="Espace réservé pour une image  2" descr="comparaison-de-moyennes-13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1/3</a:t>
            </a:r>
            <a:endParaRPr lang="fr-FR" dirty="0"/>
          </a:p>
        </p:txBody>
      </p:sp>
      <p:pic>
        <p:nvPicPr>
          <p:cNvPr id="3" name="Espace réservé pour une image  2" descr="comparaison-de-moyennes-14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r>
              <a:rPr lang="fr-FR" baseline="0" dirty="0" smtClean="0"/>
              <a:t> 2/3</a:t>
            </a:r>
            <a:endParaRPr lang="fr-FR" dirty="0"/>
          </a:p>
        </p:txBody>
      </p:sp>
      <p:pic>
        <p:nvPicPr>
          <p:cNvPr id="3" name="Espace réservé pour une image  2" descr="comparaison-de-moyennes-15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3/3</a:t>
            </a:r>
            <a:endParaRPr lang="fr-FR" dirty="0"/>
          </a:p>
        </p:txBody>
      </p:sp>
      <p:pic>
        <p:nvPicPr>
          <p:cNvPr id="3" name="Espace réservé pour une image  2" descr="comparaison-de-moyennes-16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aseline="0" dirty="0" smtClean="0"/>
              <a:t>Deux moyennes sur séries appariées</a:t>
            </a:r>
            <a:endParaRPr lang="fr-FR" dirty="0"/>
          </a:p>
        </p:txBody>
      </p:sp>
      <p:pic>
        <p:nvPicPr>
          <p:cNvPr id="3" name="Espace réservé pour une image  2" descr="comparaison-de-moyennes-17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Problème 1/2</a:t>
            </a:r>
            <a:endParaRPr lang="fr-FR" dirty="0"/>
          </a:p>
        </p:txBody>
      </p:sp>
      <p:pic>
        <p:nvPicPr>
          <p:cNvPr id="3" name="Espace réservé pour une image  2" descr="comparaison-de-moyennes-18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pic>
        <p:nvPicPr>
          <p:cNvPr id="9" name="Espace réservé pour une image  8" descr="comparaison-de-moyennes-1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Problème</a:t>
            </a:r>
            <a:r>
              <a:rPr lang="fr-FR" baseline="0" dirty="0" smtClean="0"/>
              <a:t> 2/2</a:t>
            </a:r>
            <a:endParaRPr lang="fr-FR" dirty="0"/>
          </a:p>
        </p:txBody>
      </p:sp>
      <p:pic>
        <p:nvPicPr>
          <p:cNvPr id="3" name="Espace réservé pour une image  2" descr="comparaison-de-moyennes-19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1/3</a:t>
            </a:r>
            <a:endParaRPr lang="fr-FR" dirty="0"/>
          </a:p>
        </p:txBody>
      </p:sp>
      <p:pic>
        <p:nvPicPr>
          <p:cNvPr id="3" name="Espace réservé pour une image  2" descr="comparaison-de-moyennes-20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2/3</a:t>
            </a:r>
            <a:endParaRPr lang="fr-FR" dirty="0"/>
          </a:p>
        </p:txBody>
      </p:sp>
      <p:pic>
        <p:nvPicPr>
          <p:cNvPr id="3" name="Espace réservé pour une image  2" descr="comparaison-de-moyennes-21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3/3</a:t>
            </a:r>
            <a:endParaRPr lang="fr-FR" dirty="0"/>
          </a:p>
        </p:txBody>
      </p:sp>
      <p:pic>
        <p:nvPicPr>
          <p:cNvPr id="3" name="Espace réservé pour une image  2" descr="comparaison-de-moyennes-22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Remarques</a:t>
            </a:r>
            <a:endParaRPr lang="fr-FR" dirty="0"/>
          </a:p>
        </p:txBody>
      </p:sp>
      <p:pic>
        <p:nvPicPr>
          <p:cNvPr id="3" name="Espace réservé pour une image  2" descr="comparaison-de-moyennes-23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Deux moyennes</a:t>
            </a:r>
            <a:r>
              <a:rPr lang="fr-FR" baseline="0" dirty="0" smtClean="0"/>
              <a:t> observées sur échantillons indépendants</a:t>
            </a:r>
            <a:endParaRPr lang="fr-FR" dirty="0"/>
          </a:p>
        </p:txBody>
      </p:sp>
      <p:pic>
        <p:nvPicPr>
          <p:cNvPr id="3" name="Espace réservé pour une image  2" descr="comparaison-de-moyennes-24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Problème</a:t>
            </a:r>
            <a:endParaRPr lang="fr-FR" dirty="0"/>
          </a:p>
        </p:txBody>
      </p:sp>
      <p:pic>
        <p:nvPicPr>
          <p:cNvPr id="3" name="Espace réservé pour une image  2" descr="comparaison-de-moyennes-25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Mise en place du</a:t>
            </a:r>
            <a:r>
              <a:rPr lang="fr-FR" baseline="0" dirty="0" smtClean="0"/>
              <a:t> test 1/2</a:t>
            </a:r>
            <a:endParaRPr lang="fr-FR" dirty="0"/>
          </a:p>
        </p:txBody>
      </p:sp>
      <p:pic>
        <p:nvPicPr>
          <p:cNvPr id="3" name="Espace réservé pour une image  2" descr="comparaison-de-moyennes-26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kern="1200" dirty="0" smtClean="0">
                <a:solidFill>
                  <a:schemeClr val="tx1"/>
                </a:solidFill>
                <a:latin typeface="Calibri"/>
                <a:ea typeface="+mj-ea"/>
                <a:cs typeface="+mj-cs"/>
              </a:rPr>
              <a:t>Mise en place du</a:t>
            </a:r>
            <a:r>
              <a:rPr lang="fr-FR" sz="2000" b="1" kern="1200" baseline="0" dirty="0" smtClean="0">
                <a:solidFill>
                  <a:schemeClr val="tx1"/>
                </a:solidFill>
                <a:latin typeface="Calibri"/>
                <a:ea typeface="+mj-ea"/>
                <a:cs typeface="+mj-cs"/>
              </a:rPr>
              <a:t> test 2/2</a:t>
            </a:r>
            <a:endParaRPr lang="fr-FR" dirty="0"/>
          </a:p>
        </p:txBody>
      </p:sp>
      <p:pic>
        <p:nvPicPr>
          <p:cNvPr id="3" name="Espace réservé pour une image  2" descr="comparaison-de-moyennes-27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pratique</a:t>
            </a:r>
            <a:endParaRPr lang="fr-FR" dirty="0"/>
          </a:p>
        </p:txBody>
      </p:sp>
      <p:pic>
        <p:nvPicPr>
          <p:cNvPr id="3" name="Espace réservé pour une image  2" descr="comparaison-de-moyennes-28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pic>
        <p:nvPicPr>
          <p:cNvPr id="3" name="Espace réservé pour une image  2" descr="comparaison-de-moyennes-2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Grands</a:t>
            </a:r>
            <a:r>
              <a:rPr lang="fr-FR" baseline="0" dirty="0" smtClean="0"/>
              <a:t> échantillons</a:t>
            </a:r>
            <a:endParaRPr lang="fr-FR" dirty="0"/>
          </a:p>
        </p:txBody>
      </p:sp>
      <p:pic>
        <p:nvPicPr>
          <p:cNvPr id="3" name="Espace réservé pour une image  2" descr="comparaison-de-moyennes-29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Echantillons de même taille</a:t>
            </a:r>
            <a:endParaRPr lang="fr-FR" dirty="0"/>
          </a:p>
        </p:txBody>
      </p:sp>
      <p:pic>
        <p:nvPicPr>
          <p:cNvPr id="3" name="Espace réservé pour une image  2" descr="comparaison-de-moyennes-30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Petits échantillons</a:t>
            </a:r>
            <a:endParaRPr lang="fr-FR" dirty="0"/>
          </a:p>
        </p:txBody>
      </p:sp>
      <p:pic>
        <p:nvPicPr>
          <p:cNvPr id="3" name="Espace réservé pour une image  2" descr="comparaison-de-moyennes-31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1/3</a:t>
            </a:r>
            <a:endParaRPr lang="fr-FR" dirty="0"/>
          </a:p>
        </p:txBody>
      </p:sp>
      <p:pic>
        <p:nvPicPr>
          <p:cNvPr id="3" name="Espace réservé pour une image  2" descr="comparaison-de-moyennes-31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r>
              <a:rPr lang="fr-FR" baseline="0" dirty="0" smtClean="0"/>
              <a:t> 2/3</a:t>
            </a:r>
            <a:endParaRPr lang="fr-FR" dirty="0"/>
          </a:p>
        </p:txBody>
      </p:sp>
      <p:pic>
        <p:nvPicPr>
          <p:cNvPr id="3" name="Espace réservé pour une image  2" descr="comparaison-de-moyennes-33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3/3</a:t>
            </a:r>
            <a:endParaRPr lang="fr-FR" dirty="0"/>
          </a:p>
        </p:txBody>
      </p:sp>
      <p:pic>
        <p:nvPicPr>
          <p:cNvPr id="3" name="Espace réservé pour une image  2" descr="comparaison-de-moyennes-34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Tests</a:t>
            </a:r>
            <a:r>
              <a:rPr lang="fr-FR" baseline="0" dirty="0" smtClean="0"/>
              <a:t> non paramétriques : échantillons indépendants</a:t>
            </a:r>
            <a:endParaRPr lang="fr-FR" dirty="0"/>
          </a:p>
        </p:txBody>
      </p:sp>
      <p:pic>
        <p:nvPicPr>
          <p:cNvPr id="3" name="Espace réservé pour une image  2" descr="comparaison-de-moyennes-35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Problème</a:t>
            </a:r>
            <a:endParaRPr lang="fr-FR" dirty="0"/>
          </a:p>
        </p:txBody>
      </p:sp>
      <p:pic>
        <p:nvPicPr>
          <p:cNvPr id="3" name="Espace réservé pour une image  2" descr="comparaison-de-moyennes-36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Mann-Whitney-</a:t>
            </a:r>
            <a:r>
              <a:rPr lang="fr-FR" dirty="0" err="1" smtClean="0"/>
              <a:t>Wilcoxon</a:t>
            </a:r>
            <a:endParaRPr lang="fr-FR" dirty="0"/>
          </a:p>
        </p:txBody>
      </p:sp>
      <p:pic>
        <p:nvPicPr>
          <p:cNvPr id="3" name="Espace réservé pour une image  2" descr="comparaison-de-moyennes-37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Mise en</a:t>
            </a:r>
            <a:r>
              <a:rPr lang="fr-FR" baseline="0" dirty="0" smtClean="0"/>
              <a:t> place du test 1/2</a:t>
            </a:r>
            <a:endParaRPr lang="fr-FR" dirty="0"/>
          </a:p>
        </p:txBody>
      </p:sp>
      <p:pic>
        <p:nvPicPr>
          <p:cNvPr id="3" name="Espace réservé pour une image  2" descr="comparaison-de-moyennes-38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Notations</a:t>
            </a:r>
            <a:endParaRPr lang="fr-FR" dirty="0"/>
          </a:p>
        </p:txBody>
      </p:sp>
      <p:pic>
        <p:nvPicPr>
          <p:cNvPr id="3" name="Espace réservé pour une image  2" descr="comparaison-de-moyennes-3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Mise en</a:t>
            </a:r>
            <a:r>
              <a:rPr lang="fr-FR" baseline="0" dirty="0" smtClean="0"/>
              <a:t> place du test 2/2</a:t>
            </a:r>
            <a:endParaRPr lang="fr-FR" dirty="0"/>
          </a:p>
        </p:txBody>
      </p:sp>
      <p:pic>
        <p:nvPicPr>
          <p:cNvPr id="3" name="Espace réservé pour une image  2" descr="comparaison-de-moyennes-39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Décision</a:t>
            </a:r>
            <a:endParaRPr lang="fr-FR" dirty="0"/>
          </a:p>
        </p:txBody>
      </p:sp>
      <p:pic>
        <p:nvPicPr>
          <p:cNvPr id="3" name="Espace réservé pour une image  2" descr="comparaison-de-moyennes-40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Remarques</a:t>
            </a:r>
            <a:endParaRPr lang="fr-FR" dirty="0"/>
          </a:p>
        </p:txBody>
      </p:sp>
      <p:pic>
        <p:nvPicPr>
          <p:cNvPr id="3" name="Espace réservé pour une image  2" descr="comparaison-de-moyennes-41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Tests non paramétriques</a:t>
            </a:r>
            <a:r>
              <a:rPr lang="fr-FR" baseline="0" dirty="0" smtClean="0"/>
              <a:t> : séries appariées</a:t>
            </a:r>
            <a:endParaRPr lang="fr-FR" dirty="0"/>
          </a:p>
        </p:txBody>
      </p:sp>
      <p:pic>
        <p:nvPicPr>
          <p:cNvPr id="3" name="Espace réservé pour une image  2" descr="comparaison-de-moyennes-42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Problème</a:t>
            </a:r>
            <a:endParaRPr lang="fr-FR" dirty="0"/>
          </a:p>
        </p:txBody>
      </p:sp>
      <p:pic>
        <p:nvPicPr>
          <p:cNvPr id="3" name="Espace réservé pour une image  2" descr="comparaison-de-moyennes-43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Mise en place du test</a:t>
            </a:r>
            <a:endParaRPr lang="fr-FR" dirty="0"/>
          </a:p>
        </p:txBody>
      </p:sp>
      <p:pic>
        <p:nvPicPr>
          <p:cNvPr id="3" name="Espace réservé pour une image  2" descr="comparaison-de-moyennes-44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Test</a:t>
            </a:r>
            <a:r>
              <a:rPr lang="fr-FR" baseline="0" dirty="0" smtClean="0"/>
              <a:t> des rangs signés de </a:t>
            </a:r>
            <a:r>
              <a:rPr lang="fr-FR" baseline="0" dirty="0" err="1" smtClean="0"/>
              <a:t>Wilcoxon</a:t>
            </a:r>
            <a:endParaRPr lang="fr-FR" dirty="0"/>
          </a:p>
        </p:txBody>
      </p:sp>
      <p:pic>
        <p:nvPicPr>
          <p:cNvPr id="3" name="Espace réservé pour une image  2" descr="comparaison-de-moyennes-45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Décision</a:t>
            </a:r>
            <a:endParaRPr lang="fr-FR" dirty="0"/>
          </a:p>
        </p:txBody>
      </p:sp>
      <p:pic>
        <p:nvPicPr>
          <p:cNvPr id="3" name="Espace réservé pour une image  2" descr="comparaison-de-moyennes-46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pic>
        <p:nvPicPr>
          <p:cNvPr id="3" name="Espace réservé pour une image  2" descr="comparaison-de-moyennes-47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Remarque</a:t>
            </a:r>
            <a:endParaRPr lang="fr-FR" dirty="0"/>
          </a:p>
        </p:txBody>
      </p:sp>
      <p:pic>
        <p:nvPicPr>
          <p:cNvPr id="3" name="Espace réservé pour une image  2" descr="comparaison-de-moyennes-48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Moyenne observée</a:t>
            </a:r>
            <a:r>
              <a:rPr lang="fr-FR" baseline="0" dirty="0" smtClean="0"/>
              <a:t> vs théorique</a:t>
            </a:r>
            <a:endParaRPr lang="fr-FR" dirty="0"/>
          </a:p>
        </p:txBody>
      </p:sp>
      <p:pic>
        <p:nvPicPr>
          <p:cNvPr id="3" name="Espace réservé pour une image  2" descr="comparaison-de-moyennes-4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L1 SANTE</a:t>
            </a:r>
            <a:endParaRPr lang="fr-FR" dirty="0"/>
          </a:p>
        </p:txBody>
      </p:sp>
      <p:pic>
        <p:nvPicPr>
          <p:cNvPr id="3" name="Espace réservé pour une image  2" descr="comparaison-de-moyennes-49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1/3</a:t>
            </a:r>
            <a:endParaRPr lang="fr-FR" dirty="0"/>
          </a:p>
        </p:txBody>
      </p:sp>
      <p:pic>
        <p:nvPicPr>
          <p:cNvPr id="3" name="Espace réservé pour une image  2" descr="comparaison-de-moyennes-5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2/3</a:t>
            </a:r>
            <a:endParaRPr lang="fr-FR" dirty="0"/>
          </a:p>
        </p:txBody>
      </p:sp>
      <p:pic>
        <p:nvPicPr>
          <p:cNvPr id="3" name="Espace réservé pour une image  2" descr="comparaison-de-moyennes-6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3/3</a:t>
            </a:r>
            <a:endParaRPr lang="fr-FR" dirty="0"/>
          </a:p>
        </p:txBody>
      </p:sp>
      <p:pic>
        <p:nvPicPr>
          <p:cNvPr id="3" name="Espace réservé pour une image  2" descr="comparaison-de-moyennes-7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Mise en place du test Z</a:t>
            </a:r>
            <a:endParaRPr lang="fr-FR" dirty="0"/>
          </a:p>
        </p:txBody>
      </p:sp>
      <p:pic>
        <p:nvPicPr>
          <p:cNvPr id="3" name="Espace réservé pour une image  2" descr="comparaison-de-moyennes-8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34023012-353A-483D-B740-14D7AE744B78}"/>
  <p:tag name="ISPRING_RESOURCE_FOLDER" val="D:\PACES NJ 14062011\Tests de comparaison de moyenne\"/>
  <p:tag name="ISPRING_RESOURCE_PATHS_HASH" val="6cb41718391449eb6271f9f706c5763e55aa327"/>
  <p:tag name="ISPRING_SCORM_RATE_QUIZZES" val="0"/>
  <p:tag name="ISPRING_SCORM_PASSING_SCORE" val="100.0000000000"/>
  <p:tag name="FLASHSPRING_BG_AUDIO_DURATION_TAG" val="0.00000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ise en place du test Z"/>
  <p:tag name="GENSWF_ADVANCE_TIME" val="66.18"/>
  <p:tag name="ISPRING_SLIDE_INDENT_LEVEL" val="0"/>
  <p:tag name="ISPRING_CUSTOM_TIMING_USED" val="0"/>
  <p:tag name="ISPRING_RESOURCE_VIDEO" val="Tue Jun 14 10-18-59 2011.avi"/>
  <p:tag name="ISPRING_VIDEO_FULL_PATH" val="D:\PACES NJ 14062011\Tests de comparaison de moyenne\video\Tue Jun 14 10-18-59 2011.avi"/>
  <p:tag name="ISPRING_VIDEO_RELATIVE_PATH" val="Tests de comparaison de moyenne\video\Tue Jun 14 10-18-59 2011.avi"/>
  <p:tag name="ISPRING_AUDIO_BITRAT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est Z"/>
  <p:tag name="GENSWF_ADVANCE_TIME" val="31.26"/>
  <p:tag name="ISPRING_SLIDE_INDENT_LEVEL" val="0"/>
  <p:tag name="ISPRING_CUSTOM_TIMING_USED" val="0"/>
  <p:tag name="ISPRING_RESOURCE_VIDEO" val="Tue Jun 14 10-20-07 2011.avi"/>
  <p:tag name="ISPRING_VIDEO_FULL_PATH" val="D:\PACES NJ 14062011\Tests de comparaison de moyenne\video\Tue Jun 14 10-20-07 2011.avi"/>
  <p:tag name="ISPRING_VIDEO_RELATIVE_PATH" val="Tests de comparaison de moyenne\video\Tue Jun 14 10-20-07 2011.avi"/>
  <p:tag name="ISPRING_AUDIO_BITRAT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Décision"/>
  <p:tag name="GENSWF_ADVANCE_TIME" val="41.20"/>
  <p:tag name="ISPRING_SLIDE_INDENT_LEVEL" val="0"/>
  <p:tag name="ISPRING_CUSTOM_TIMING_USED" val="0"/>
  <p:tag name="ISPRING_RESOURCE_VIDEO" val="Tue Jun 14 10-20-41 2011.avi"/>
  <p:tag name="ISPRING_VIDEO_FULL_PATH" val="D:\PACES NJ 14062011\Tests de comparaison de moyenne\video\Tue Jun 14 10-20-41 2011.avi"/>
  <p:tag name="ISPRING_VIDEO_RELATIVE_PATH" val="Tests de comparaison de moyenne\video\Tue Jun 14 10-20-41 2011.avi"/>
  <p:tag name="ISPRING_AUDIO_BITRAT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est de Student"/>
  <p:tag name="GENSWF_ADVANCE_TIME" val="55.47"/>
  <p:tag name="ISPRING_SLIDE_INDENT_LEVEL" val="0"/>
  <p:tag name="ISPRING_CUSTOM_TIMING_USED" val="0"/>
  <p:tag name="ISPRING_RESOURCE_VIDEO" val="Tue Jun 14 10-21-24 2011.avi"/>
  <p:tag name="ISPRING_VIDEO_FULL_PATH" val="D:\PACES NJ 14062011\Tests de comparaison de moyenne\video\Tue Jun 14 10-21-24 2011.avi"/>
  <p:tag name="ISPRING_VIDEO_RELATIVE_PATH" val="Tests de comparaison de moyenne\video\Tue Jun 14 10-21-24 2011.avi"/>
  <p:tag name="ISPRING_AUDIO_BITRAT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Décision"/>
  <p:tag name="GENSWF_ADVANCE_TIME" val="28.83"/>
  <p:tag name="ISPRING_SLIDE_INDENT_LEVEL" val="0"/>
  <p:tag name="ISPRING_CUSTOM_TIMING_USED" val="0"/>
  <p:tag name="ISPRING_RESOURCE_VIDEO" val="Tue Jun 14 10-22-21 2011.avi"/>
  <p:tag name="ISPRING_VIDEO_FULL_PATH" val="D:\PACES NJ 14062011\Tests de comparaison de moyenne\video\Tue Jun 14 10-22-21 2011.avi"/>
  <p:tag name="ISPRING_VIDEO_RELATIVE_PATH" val="Tests de comparaison de moyenne\video\Tue Jun 14 10-22-21 2011.avi"/>
  <p:tag name="ISPRING_AUDIO_BITRAT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Remarques"/>
  <p:tag name="GENSWF_ADVANCE_TIME" val="49.89"/>
  <p:tag name="ISPRING_SLIDE_INDENT_LEVEL" val="0"/>
  <p:tag name="ISPRING_CUSTOM_TIMING_USED" val="0"/>
  <p:tag name="ISPRING_RESOURCE_VIDEO" val="Tue Jun 14 10-22-54 2011.avi"/>
  <p:tag name="ISPRING_VIDEO_FULL_PATH" val="D:\PACES NJ 14062011\Tests de comparaison de moyenne\video\Tue Jun 14 10-22-54 2011.avi"/>
  <p:tag name="ISPRING_VIDEO_RELATIVE_PATH" val="Tests de comparaison de moyenne\video\Tue Jun 14 10-22-54 2011.avi"/>
  <p:tag name="ISPRING_AUDIO_BITRAT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Exemple 1/3"/>
  <p:tag name="GENSWF_ADVANCE_TIME" val="46.60"/>
  <p:tag name="ISPRING_SLIDE_INDENT_LEVEL" val="0"/>
  <p:tag name="ISPRING_CUSTOM_TIMING_USED" val="0"/>
  <p:tag name="ISPRING_RESOURCE_VIDEO" val="Tue Jun 14 10-23-47 2011.avi"/>
  <p:tag name="ISPRING_VIDEO_FULL_PATH" val="D:\PACES NJ 14062011\Tests de comparaison de moyenne\video\Tue Jun 14 10-23-47 2011.avi"/>
  <p:tag name="ISPRING_VIDEO_RELATIVE_PATH" val="Tests de comparaison de moyenne\video\Tue Jun 14 10-23-47 2011.avi"/>
  <p:tag name="ISPRING_AUDIO_BITRATE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Exemple 2/3"/>
  <p:tag name="GENSWF_ADVANCE_TIME" val="59.26"/>
  <p:tag name="ISPRING_SLIDE_INDENT_LEVEL" val="0"/>
  <p:tag name="ISPRING_CUSTOM_TIMING_USED" val="0"/>
  <p:tag name="ISPRING_RESOURCE_VIDEO" val="Tue Jun 14 10-24-35 2011.avi"/>
  <p:tag name="ISPRING_VIDEO_FULL_PATH" val="D:\PACES NJ 14062011\Tests de comparaison de moyenne\video\Tue Jun 14 10-24-35 2011.avi"/>
  <p:tag name="ISPRING_VIDEO_RELATIVE_PATH" val="Tests de comparaison de moyenne\video\Tue Jun 14 10-24-35 2011.avi"/>
  <p:tag name="ISPRING_AUDIO_BITRATE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Exemple 3/3"/>
  <p:tag name="GENSWF_ADVANCE_TIME" val="60.06"/>
  <p:tag name="ISPRING_SLIDE_INDENT_LEVEL" val="0"/>
  <p:tag name="ISPRING_CUSTOM_TIMING_USED" val="0"/>
  <p:tag name="ISPRING_RESOURCE_VIDEO" val="Tue Jun 14 10-25-37 2011.avi"/>
  <p:tag name="ISPRING_VIDEO_FULL_PATH" val="D:\PACES NJ 14062011\Tests de comparaison de moyenne\video\Tue Jun 14 10-25-37 2011.avi"/>
  <p:tag name="ISPRING_VIDEO_RELATIVE_PATH" val="Tests de comparaison de moyenne\video\Tue Jun 14 10-25-37 2011.avi"/>
  <p:tag name="ISPRING_AUDIO_BITRAT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Deux moyennes sur séries appariées"/>
  <p:tag name="GENSWF_ADVANCE_TIME" val="8.39"/>
  <p:tag name="ISPRING_SLIDE_INDENT_LEVEL" val="0"/>
  <p:tag name="ISPRING_CUSTOM_TIMING_USED" val="0"/>
  <p:tag name="ISPRING_RESOURCE_VIDEO" val="Tue Jun 14 10-26-39 2011.avi"/>
  <p:tag name="ISPRING_VIDEO_FULL_PATH" val="D:\PACES NJ 14062011\Tests de comparaison de moyenne\video\Tue Jun 14 10-26-39 2011.avi"/>
  <p:tag name="ISPRING_VIDEO_RELATIVE_PATH" val="Tests de comparaison de moyenne\video\Tue Jun 14 10-26-39 2011.avi"/>
  <p:tag name="ISPRING_AUDIO_BITRA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ests de comparaison de moyennes"/>
  <p:tag name="GENSWF_ADVANCE_TIME" val="9.10"/>
  <p:tag name="ISPRING_SLIDE_INDENT_LEVEL" val="0"/>
  <p:tag name="ISPRING_CUSTOM_TIMING_USED" val="0"/>
  <p:tag name="ISPRING_RESOURCE_VIDEO" val="Tue Jun 14 10-13-50 2011.avi"/>
  <p:tag name="ISPRING_VIDEO_FULL_PATH" val="D:\PACES NJ 14062011\Tests de comparaison de moyenne\video\Tue Jun 14 10-13-50 2011.avi"/>
  <p:tag name="ISPRING_VIDEO_RELATIVE_PATH" val="Tests de comparaison de moyenne\video\Tue Jun 14 10-13-50 2011.avi"/>
  <p:tag name="ISPRING_AUDIO_BITRATE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roblème 1/2"/>
  <p:tag name="GENSWF_ADVANCE_TIME" val="86.24"/>
  <p:tag name="ISPRING_SLIDE_INDENT_LEVEL" val="0"/>
  <p:tag name="ISPRING_CUSTOM_TIMING_USED" val="0"/>
  <p:tag name="ISPRING_RESOURCE_VIDEO" val="Tue Jun 14 10-26-49 2011.avi"/>
  <p:tag name="ISPRING_VIDEO_FULL_PATH" val="D:\PACES NJ 14062011\Tests de comparaison de moyenne\video\Tue Jun 14 10-26-49 2011.avi"/>
  <p:tag name="ISPRING_VIDEO_RELATIVE_PATH" val="Tests de comparaison de moyenne\video\Tue Jun 14 10-26-49 2011.avi"/>
  <p:tag name="ISPRING_AUDIO_BITRATE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roblème 2/2"/>
  <p:tag name="GENSWF_ADVANCE_TIME" val="50.19"/>
  <p:tag name="ISPRING_SLIDE_INDENT_LEVEL" val="0"/>
  <p:tag name="ISPRING_CUSTOM_TIMING_USED" val="0"/>
  <p:tag name="ISPRING_RESOURCE_VIDEO" val="Tue Jun 14 10-28-17 2011.avi"/>
  <p:tag name="ISPRING_VIDEO_FULL_PATH" val="D:\PACES NJ 14062011\Tests de comparaison de moyenne\video\Tue Jun 14 10-28-17 2011.avi"/>
  <p:tag name="ISPRING_VIDEO_RELATIVE_PATH" val="Tests de comparaison de moyenne\video\Tue Jun 14 10-28-17 2011.avi"/>
  <p:tag name="ISPRING_AUDIO_BITRATE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Exemple 1/3"/>
  <p:tag name="GENSWF_ADVANCE_TIME" val="52.34"/>
  <p:tag name="ISPRING_SLIDE_INDENT_LEVEL" val="0"/>
  <p:tag name="ISPRING_CUSTOM_TIMING_USED" val="0"/>
  <p:tag name="ISPRING_RESOURCE_VIDEO" val="Tue Jun 14 10-29-12 2011.avi"/>
  <p:tag name="ISPRING_VIDEO_FULL_PATH" val="D:\PACES NJ 14062011\Tests de comparaison de moyenne\video\Tue Jun 14 10-29-12 2011.avi"/>
  <p:tag name="ISPRING_VIDEO_RELATIVE_PATH" val="Tests de comparaison de moyenne\video\Tue Jun 14 10-29-12 2011.avi"/>
  <p:tag name="ISPRING_AUDIO_BITRATE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Exemple 2/3"/>
  <p:tag name="GENSWF_ADVANCE_TIME" val="39.41"/>
  <p:tag name="ISPRING_SLIDE_INDENT_LEVEL" val="0"/>
  <p:tag name="ISPRING_CUSTOM_TIMING_USED" val="0"/>
  <p:tag name="ISPRING_RESOURCE_VIDEO" val="Tue Jun 14 10-30-07 2011.avi"/>
  <p:tag name="ISPRING_VIDEO_FULL_PATH" val="D:\PACES NJ 14062011\Tests de comparaison de moyenne\video\Tue Jun 14 10-30-07 2011.avi"/>
  <p:tag name="ISPRING_VIDEO_RELATIVE_PATH" val="Tests de comparaison de moyenne\video\Tue Jun 14 10-30-07 2011.avi"/>
  <p:tag name="ISPRING_AUDIO_BITRATE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Exemple 3/3"/>
  <p:tag name="GENSWF_ADVANCE_TIME" val="32.32"/>
  <p:tag name="ISPRING_SLIDE_INDENT_LEVEL" val="0"/>
  <p:tag name="ISPRING_CUSTOM_TIMING_USED" val="0"/>
  <p:tag name="ISPRING_RESOURCE_VIDEO" val="Tue Jun 14 10-30-48 2011.avi"/>
  <p:tag name="ISPRING_VIDEO_FULL_PATH" val="D:\PACES NJ 14062011\Tests de comparaison de moyenne\video\Tue Jun 14 10-30-48 2011.avi"/>
  <p:tag name="ISPRING_VIDEO_RELATIVE_PATH" val="Tests de comparaison de moyenne\video\Tue Jun 14 10-30-48 2011.avi"/>
  <p:tag name="ISPRING_AUDIO_BITRATE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Remarques"/>
  <p:tag name="GENSWF_ADVANCE_TIME" val="42.62"/>
  <p:tag name="ISPRING_SLIDE_INDENT_LEVEL" val="0"/>
  <p:tag name="ISPRING_CUSTOM_TIMING_USED" val="0"/>
  <p:tag name="ISPRING_RESOURCE_VIDEO" val="Tue Jun 14 10-31-22 2011.avi"/>
  <p:tag name="ISPRING_VIDEO_FULL_PATH" val="D:\PACES NJ 14062011\Tests de comparaison de moyenne\video\Tue Jun 14 10-31-22 2011.avi"/>
  <p:tag name="ISPRING_VIDEO_RELATIVE_PATH" val="Tests de comparaison de moyenne\video\Tue Jun 14 10-31-22 2011.avi"/>
  <p:tag name="ISPRING_AUDIO_BITRATE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Deux moyennes observées sur échantillons indépendants"/>
  <p:tag name="GENSWF_ADVANCE_TIME" val="11.06"/>
  <p:tag name="ISPRING_SLIDE_INDENT_LEVEL" val="0"/>
  <p:tag name="ISPRING_CUSTOM_TIMING_USED" val="0"/>
  <p:tag name="ISPRING_RESOURCE_VIDEO" val="Tue Jun 14 10-32-07 2011.avi"/>
  <p:tag name="ISPRING_VIDEO_FULL_PATH" val="D:\PACES NJ 14062011\Tests de comparaison de moyenne\video\Tue Jun 14 10-32-07 2011.avi"/>
  <p:tag name="ISPRING_VIDEO_RELATIVE_PATH" val="Tests de comparaison de moyenne\video\Tue Jun 14 10-32-07 2011.avi"/>
  <p:tag name="ISPRING_AUDIO_BITRATE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roblème"/>
  <p:tag name="GENSWF_ADVANCE_TIME" val="70.93"/>
  <p:tag name="ISPRING_SLIDE_INDENT_LEVEL" val="0"/>
  <p:tag name="ISPRING_CUSTOM_TIMING_USED" val="0"/>
  <p:tag name="ISPRING_RESOURCE_VIDEO" val="Tue Jun 14 10-32-20 2011.avi"/>
  <p:tag name="ISPRING_VIDEO_FULL_PATH" val="D:\PACES NJ 14062011\Tests de comparaison de moyenne\video\Tue Jun 14 10-32-20 2011.avi"/>
  <p:tag name="ISPRING_VIDEO_RELATIVE_PATH" val="Tests de comparaison de moyenne\video\Tue Jun 14 10-32-20 2011.avi"/>
  <p:tag name="ISPRING_AUDIO_BITRATE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ise en place du test 1/2"/>
  <p:tag name="GENSWF_ADVANCE_TIME" val="55.35"/>
  <p:tag name="ISPRING_SLIDE_INDENT_LEVEL" val="0"/>
  <p:tag name="ISPRING_CUSTOM_TIMING_USED" val="0"/>
  <p:tag name="ISPRING_RESOURCE_VIDEO" val="Tue Jun 14 10-33-35 2011.avi"/>
  <p:tag name="ISPRING_VIDEO_FULL_PATH" val="D:\PACES NJ 14062011\Tests de comparaison de moyenne\video\Tue Jun 14 10-33-35 2011.avi"/>
  <p:tag name="ISPRING_VIDEO_RELATIVE_PATH" val="Tests de comparaison de moyenne\video\Tue Jun 14 10-33-35 2011.avi"/>
  <p:tag name="ISPRING_AUDIO_BITRATE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ise en place du test 2/2"/>
  <p:tag name="GENSWF_ADVANCE_TIME" val="35.29"/>
  <p:tag name="ISPRING_SLIDE_INDENT_LEVEL" val="0"/>
  <p:tag name="ISPRING_CUSTOM_TIMING_USED" val="0"/>
  <p:tag name="ISPRING_RESOURCE_VIDEO" val="Tue Jun 14 10-34-33 2011.avi"/>
  <p:tag name="ISPRING_VIDEO_FULL_PATH" val="D:\PACES NJ 14062011\Tests de comparaison de moyenne\video\Tue Jun 14 10-34-33 2011.avi"/>
  <p:tag name="ISPRING_VIDEO_RELATIVE_PATH" val="Tests de comparaison de moyenne\video\Tue Jun 14 10-34-33 2011.avi"/>
  <p:tag name="ISPRING_AUDIO_BITRAT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lan"/>
  <p:tag name="GENSWF_ADVANCE_TIME" val="26.35"/>
  <p:tag name="ISPRING_SLIDE_INDENT_LEVEL" val="0"/>
  <p:tag name="ISPRING_CUSTOM_TIMING_USED" val="0"/>
  <p:tag name="ISPRING_RESOURCE_VIDEO" val="Tue Jun 14 10-14-01 2011.avi"/>
  <p:tag name="ISPRING_VIDEO_FULL_PATH" val="D:\PACES NJ 14062011\Tests de comparaison de moyenne\video\Tue Jun 14 10-14-01 2011.avi"/>
  <p:tag name="ISPRING_VIDEO_RELATIVE_PATH" val="Tests de comparaison de moyenne\video\Tue Jun 14 10-14-01 2011.avi"/>
  <p:tag name="ISPRING_AUDIO_BITRATE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En pratique"/>
  <p:tag name="GENSWF_ADVANCE_TIME" val="48.58"/>
  <p:tag name="ISPRING_SLIDE_INDENT_LEVEL" val="0"/>
  <p:tag name="ISPRING_CUSTOM_TIMING_USED" val="0"/>
  <p:tag name="ISPRING_RESOURCE_VIDEO" val="Tue Jun 14 10-35-11 2011.avi"/>
  <p:tag name="ISPRING_VIDEO_FULL_PATH" val="D:\PACES NJ 14062011\Tests de comparaison de moyenne\video\Tue Jun 14 10-35-11 2011.avi"/>
  <p:tag name="ISPRING_VIDEO_RELATIVE_PATH" val="Tests de comparaison de moyenne\video\Tue Jun 14 10-35-11 2011.avi"/>
  <p:tag name="ISPRING_AUDIO_BITRATE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Grands échantillons"/>
  <p:tag name="GENSWF_ADVANCE_TIME" val="60.22"/>
  <p:tag name="ISPRING_SLIDE_INDENT_LEVEL" val="0"/>
  <p:tag name="ISPRING_CUSTOM_TIMING_USED" val="0"/>
  <p:tag name="ISPRING_RESOURCE_VIDEO" val="Tue Jun 14 10-36-02 2011.avi"/>
  <p:tag name="ISPRING_VIDEO_FULL_PATH" val="D:\PACES NJ 14062011\Tests de comparaison de moyenne\video\Tue Jun 14 10-36-02 2011.avi"/>
  <p:tag name="ISPRING_VIDEO_RELATIVE_PATH" val="Tests de comparaison de moyenne\video\Tue Jun 14 10-36-02 2011.avi"/>
  <p:tag name="ISPRING_AUDIO_BITRATE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Echantillons de même taille"/>
  <p:tag name="GENSWF_ADVANCE_TIME" val="24.62"/>
  <p:tag name="ISPRING_SLIDE_INDENT_LEVEL" val="0"/>
  <p:tag name="ISPRING_CUSTOM_TIMING_USED" val="0"/>
  <p:tag name="ISPRING_RESOURCE_VIDEO" val="Tue Jun 14 10-37-04 2011.avi"/>
  <p:tag name="ISPRING_VIDEO_FULL_PATH" val="D:\PACES NJ 14062011\Tests de comparaison de moyenne\video\Tue Jun 14 10-37-04 2011.avi"/>
  <p:tag name="ISPRING_VIDEO_RELATIVE_PATH" val="Tests de comparaison de moyenne\video\Tue Jun 14 10-37-04 2011.avi"/>
  <p:tag name="ISPRING_AUDIO_BITRATE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etits échantillons"/>
  <p:tag name="GENSWF_ADVANCE_TIME" val="77.84"/>
  <p:tag name="ISPRING_SLIDE_INDENT_LEVEL" val="0"/>
  <p:tag name="ISPRING_CUSTOM_TIMING_USED" val="0"/>
  <p:tag name="ISPRING_RESOURCE_VIDEO" val="Tue Jun 14 10-37-47 2011.avi"/>
  <p:tag name="ISPRING_VIDEO_FULL_PATH" val="D:\PACES NJ 14062011\Tests de comparaison de moyenne\video\Tue Jun 14 10-37-47 2011.avi"/>
  <p:tag name="ISPRING_VIDEO_RELATIVE_PATH" val="Tests de comparaison de moyenne\video\Tue Jun 14 10-37-47 2011.avi"/>
  <p:tag name="ISPRING_AUDIO_BITRATE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Exemple 1/3"/>
  <p:tag name="GENSWF_ADVANCE_TIME" val="29.10"/>
  <p:tag name="ISPRING_SLIDE_INDENT_LEVEL" val="0"/>
  <p:tag name="ISPRING_CUSTOM_TIMING_USED" val="0"/>
  <p:tag name="ISPRING_RESOURCE_VIDEO" val="Tue Jun 14 10-39-07 2011.avi"/>
  <p:tag name="ISPRING_VIDEO_FULL_PATH" val="D:\PACES NJ 14062011\Tests de comparaison de moyenne\video\Tue Jun 14 10-39-07 2011.avi"/>
  <p:tag name="ISPRING_VIDEO_RELATIVE_PATH" val="Tests de comparaison de moyenne\video\Tue Jun 14 10-39-07 2011.avi"/>
  <p:tag name="ISPRING_AUDIO_BITRATE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Exemple 2/3"/>
  <p:tag name="GENSWF_ADVANCE_TIME" val="37.81"/>
  <p:tag name="ISPRING_SLIDE_INDENT_LEVEL" val="0"/>
  <p:tag name="ISPRING_CUSTOM_TIMING_USED" val="0"/>
  <p:tag name="ISPRING_RESOURCE_VIDEO" val="Tue Jun 14 10-39-38 2011.avi"/>
  <p:tag name="ISPRING_VIDEO_FULL_PATH" val="D:\PACES NJ 14062011\Tests de comparaison de moyenne\video\Tue Jun 14 10-39-38 2011.avi"/>
  <p:tag name="ISPRING_VIDEO_RELATIVE_PATH" val="Tests de comparaison de moyenne\video\Tue Jun 14 10-39-38 2011.avi"/>
  <p:tag name="ISPRING_AUDIO_BITRATE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Exemple 3/3"/>
  <p:tag name="GENSWF_ADVANCE_TIME" val="55.35"/>
  <p:tag name="ISPRING_SLIDE_INDENT_LEVEL" val="0"/>
  <p:tag name="ISPRING_CUSTOM_TIMING_USED" val="0"/>
  <p:tag name="ISPRING_RESOURCE_VIDEO" val="Tue Jun 14 10-40-19 2011.avi"/>
  <p:tag name="ISPRING_VIDEO_FULL_PATH" val="D:\PACES NJ 14062011\Tests de comparaison de moyenne\video\Tue Jun 14 10-40-19 2011.avi"/>
  <p:tag name="ISPRING_VIDEO_RELATIVE_PATH" val="Tests de comparaison de moyenne\video\Tue Jun 14 10-40-19 2011.avi"/>
  <p:tag name="ISPRING_AUDIO_BITRATE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ests non paramétriques : échantillons indépendants"/>
  <p:tag name="GENSWF_ADVANCE_TIME" val="11.53"/>
  <p:tag name="ISPRING_SLIDE_INDENT_LEVEL" val="0"/>
  <p:tag name="ISPRING_CUSTOM_TIMING_USED" val="0"/>
  <p:tag name="ISPRING_RESOURCE_VIDEO" val="Tue Jun 14 10-41-59 2011.avi"/>
  <p:tag name="ISPRING_VIDEO_FULL_PATH" val="D:\PACES NJ 14062011\Tests de comparaison de moyenne\video\Tue Jun 14 10-41-59 2011.avi"/>
  <p:tag name="ISPRING_VIDEO_RELATIVE_PATH" val="Tests de comparaison de moyenne\video\Tue Jun 14 10-41-59 2011.avi"/>
  <p:tag name="ISPRING_AUDIO_BITRATE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roblème"/>
  <p:tag name="GENSWF_ADVANCE_TIME" val="42.96"/>
  <p:tag name="ISPRING_SLIDE_INDENT_LEVEL" val="0"/>
  <p:tag name="ISPRING_CUSTOM_TIMING_USED" val="0"/>
  <p:tag name="ISPRING_RESOURCE_VIDEO" val="Tue Jun 14 10-42-13 2011.avi"/>
  <p:tag name="ISPRING_VIDEO_FULL_PATH" val="D:\PACES NJ 14062011\Tests de comparaison de moyenne\video\Tue Jun 14 10-42-13 2011.avi"/>
  <p:tag name="ISPRING_VIDEO_RELATIVE_PATH" val="Tests de comparaison de moyenne\video\Tue Jun 14 10-42-13 2011.avi"/>
  <p:tag name="ISPRING_AUDIO_BITRATE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ann-Whitney-Wilcoxon"/>
  <p:tag name="GENSWF_ADVANCE_TIME" val="92.63"/>
  <p:tag name="ISPRING_SLIDE_INDENT_LEVEL" val="0"/>
  <p:tag name="ISPRING_CUSTOM_TIMING_USED" val="0"/>
  <p:tag name="ISPRING_RESOURCE_VIDEO" val="Tue Jun 14 10-42-58 2011.avi"/>
  <p:tag name="ISPRING_VIDEO_FULL_PATH" val="D:\PACES NJ 14062011\Tests de comparaison de moyenne\video\Tue Jun 14 10-42-58 2011.avi"/>
  <p:tag name="ISPRING_VIDEO_RELATIVE_PATH" val="Tests de comparaison de moyenne\video\Tue Jun 14 10-42-58 2011.avi"/>
  <p:tag name="ISPRING_AUDIO_BITRAT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Introduction"/>
  <p:tag name="GENSWF_ADVANCE_TIME" val="42.81"/>
  <p:tag name="ISPRING_SLIDE_INDENT_LEVEL" val="0"/>
  <p:tag name="ISPRING_CUSTOM_TIMING_USED" val="0"/>
  <p:tag name="ISPRING_RESOURCE_VIDEO" val="Tue Jun 14 10-14-32 2011.avi"/>
  <p:tag name="ISPRING_VIDEO_FULL_PATH" val="D:\PACES NJ 14062011\Tests de comparaison de moyenne\video\Tue Jun 14 10-14-32 2011.avi"/>
  <p:tag name="ISPRING_VIDEO_RELATIVE_PATH" val="Tests de comparaison de moyenne\video\Tue Jun 14 10-14-32 2011.avi"/>
  <p:tag name="ISPRING_AUDIO_BITRATE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ise en place du test 1/2"/>
  <p:tag name="GENSWF_ADVANCE_TIME" val="168.89"/>
  <p:tag name="ISPRING_SLIDE_INDENT_LEVEL" val="0"/>
  <p:tag name="ISPRING_CUSTOM_TIMING_USED" val="0"/>
  <p:tag name="ISPRING_RESOURCE_VIDEO" val="Tue Jun 14 10-51-06 2011.avi"/>
  <p:tag name="ISPRING_VIDEO_FULL_PATH" val="D:\PACES NJ 14062011\Tests de comparaison de moyenne\video\Tue Jun 14 10-51-06 2011.avi"/>
  <p:tag name="ISPRING_VIDEO_RELATIVE_PATH" val="Tests de comparaison de moyenne\video\Tue Jun 14 10-51-06 2011.avi"/>
  <p:tag name="ISPRING_AUDIO_BITRATE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ise en place du test 2/2"/>
  <p:tag name="GENSWF_ADVANCE_TIME" val="80.33"/>
  <p:tag name="ISPRING_SLIDE_INDENT_LEVEL" val="0"/>
  <p:tag name="ISPRING_CUSTOM_TIMING_USED" val="0"/>
  <p:tag name="ISPRING_RESOURCE_VIDEO" val="Tue Jun 14 10-54-30 2011.avi"/>
  <p:tag name="ISPRING_VIDEO_FULL_PATH" val="D:\PACES NJ 14062011\Tests de comparaison de moyenne\video\Tue Jun 14 10-54-30 2011.avi"/>
  <p:tag name="ISPRING_VIDEO_RELATIVE_PATH" val="Tests de comparaison de moyenne\video\Tue Jun 14 10-54-30 2011.avi"/>
  <p:tag name="ISPRING_AUDIO_BITRATE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Décision"/>
  <p:tag name="GENSWF_ADVANCE_TIME" val="47.18"/>
  <p:tag name="ISPRING_SLIDE_INDENT_LEVEL" val="0"/>
  <p:tag name="ISPRING_CUSTOM_TIMING_USED" val="0"/>
  <p:tag name="ISPRING_RESOURCE_VIDEO" val="Tue Jun 14 10-55-55 2011.avi"/>
  <p:tag name="ISPRING_VIDEO_FULL_PATH" val="D:\PACES NJ 14062011\Tests de comparaison de moyenne\video\Tue Jun 14 10-55-55 2011.avi"/>
  <p:tag name="ISPRING_VIDEO_RELATIVE_PATH" val="Tests de comparaison de moyenne\video\Tue Jun 14 10-55-55 2011.avi"/>
  <p:tag name="ISPRING_AUDIO_BITRATE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Remarques"/>
  <p:tag name="GENSWF_ADVANCE_TIME" val="58.14"/>
  <p:tag name="ISPRING_SLIDE_INDENT_LEVEL" val="0"/>
  <p:tag name="ISPRING_CUSTOM_TIMING_USED" val="0"/>
  <p:tag name="ISPRING_RESOURCE_VIDEO" val="Tue Jun 14 10-56-44 2011.avi"/>
  <p:tag name="ISPRING_VIDEO_FULL_PATH" val="D:\PACES NJ 14062011\Tests de comparaison de moyenne\video\Tue Jun 14 10-56-44 2011.avi"/>
  <p:tag name="ISPRING_VIDEO_RELATIVE_PATH" val="Tests de comparaison de moyenne\video\Tue Jun 14 10-56-44 2011.avi"/>
  <p:tag name="ISPRING_AUDIO_BITRATE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ests non paramétriques : séries appariées"/>
  <p:tag name="GENSWF_ADVANCE_TIME" val="10.08"/>
  <p:tag name="ISPRING_SLIDE_INDENT_LEVEL" val="0"/>
  <p:tag name="ISPRING_CUSTOM_TIMING_USED" val="0"/>
  <p:tag name="ISPRING_RESOURCE_VIDEO" val="Tue Jun 14 10-57-44 2011.avi"/>
  <p:tag name="ISPRING_VIDEO_FULL_PATH" val="D:\PACES NJ 14062011\Tests de comparaison de moyenne\video\Tue Jun 14 10-57-44 2011.avi"/>
  <p:tag name="ISPRING_VIDEO_RELATIVE_PATH" val="Tests de comparaison de moyenne\video\Tue Jun 14 10-57-44 2011.avi"/>
  <p:tag name="ISPRING_AUDIO_BITRATE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roblème"/>
  <p:tag name="GENSWF_ADVANCE_TIME" val="36.02"/>
  <p:tag name="ISPRING_SLIDE_INDENT_LEVEL" val="0"/>
  <p:tag name="ISPRING_CUSTOM_TIMING_USED" val="0"/>
  <p:tag name="ISPRING_RESOURCE_VIDEO" val="Tue Jun 14 10-57-59 2011.avi"/>
  <p:tag name="ISPRING_VIDEO_FULL_PATH" val="D:\PACES NJ 14062011\Tests de comparaison de moyenne\video\Tue Jun 14 10-57-59 2011.avi"/>
  <p:tag name="ISPRING_VIDEO_RELATIVE_PATH" val="Tests de comparaison de moyenne\video\Tue Jun 14 10-57-59 2011.avi"/>
  <p:tag name="ISPRING_AUDIO_BITRATE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ise en place du test"/>
  <p:tag name="GENSWF_ADVANCE_TIME" val="198.56"/>
  <p:tag name="ISPRING_SLIDE_INDENT_LEVEL" val="0"/>
  <p:tag name="ISPRING_CUSTOM_TIMING_USED" val="0"/>
  <p:tag name="ISPRING_RESOURCE_VIDEO" val="Tue Jun 14 11-03-33 2011.avi"/>
  <p:tag name="ISPRING_VIDEO_FULL_PATH" val="D:\PACES NJ 14062011\Tests de comparaison de moyenne\video\Tue Jun 14 11-03-33 2011.avi"/>
  <p:tag name="ISPRING_VIDEO_RELATIVE_PATH" val="Tests de comparaison de moyenne\video\Tue Jun 14 11-03-33 2011.avi"/>
  <p:tag name="ISPRING_AUDIO_BITRATE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est des rangs signés de Wilcoxon"/>
  <p:tag name="GENSWF_ADVANCE_TIME" val="59.80"/>
  <p:tag name="ISPRING_SLIDE_INDENT_LEVEL" val="0"/>
  <p:tag name="ISPRING_CUSTOM_TIMING_USED" val="0"/>
  <p:tag name="ISPRING_RESOURCE_VIDEO" val="Tue Jun 14 11-07-41 2011.avi"/>
  <p:tag name="ISPRING_VIDEO_FULL_PATH" val="D:\PACES NJ 14062011\Tests de comparaison de moyenne\video\Tue Jun 14 11-07-41 2011.avi"/>
  <p:tag name="ISPRING_VIDEO_RELATIVE_PATH" val="Tests de comparaison de moyenne\video\Tue Jun 14 11-07-41 2011.avi"/>
  <p:tag name="ISPRING_AUDIO_BITRATE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Décision"/>
  <p:tag name="GENSWF_ADVANCE_TIME" val="43.57"/>
  <p:tag name="ISPRING_SLIDE_INDENT_LEVEL" val="0"/>
  <p:tag name="ISPRING_CUSTOM_TIMING_USED" val="0"/>
  <p:tag name="ISPRING_RESOURCE_VIDEO" val="Tue Jun 14 11-08-43 2011.avi"/>
  <p:tag name="ISPRING_VIDEO_FULL_PATH" val="D:\PACES NJ 14062011\Tests de comparaison de moyenne\video\Tue Jun 14 11-08-43 2011.avi"/>
  <p:tag name="ISPRING_VIDEO_RELATIVE_PATH" val="Tests de comparaison de moyenne\video\Tue Jun 14 11-08-43 2011.avi"/>
  <p:tag name="ISPRING_AUDIO_BITRATE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Exemple"/>
  <p:tag name="GENSWF_ADVANCE_TIME" val="54.82"/>
  <p:tag name="ISPRING_SLIDE_INDENT_LEVEL" val="0"/>
  <p:tag name="ISPRING_CUSTOM_TIMING_USED" val="0"/>
  <p:tag name="ISPRING_RESOURCE_VIDEO" val="Tue Jun 14 11-09-29 2011.avi"/>
  <p:tag name="ISPRING_VIDEO_FULL_PATH" val="D:\PACES NJ 14062011\Tests de comparaison de moyenne\video\Tue Jun 14 11-09-29 2011.avi"/>
  <p:tag name="ISPRING_VIDEO_RELATIVE_PATH" val="Tests de comparaison de moyenne\video\Tue Jun 14 11-09-29 2011.avi"/>
  <p:tag name="ISPRING_AUDIO_BITRAT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Notations"/>
  <p:tag name="GENSWF_ADVANCE_TIME" val="97.58"/>
  <p:tag name="ISPRING_SLIDE_INDENT_LEVEL" val="0"/>
  <p:tag name="ISPRING_CUSTOM_TIMING_USED" val="0"/>
  <p:tag name="ISPRING_RESOURCE_VIDEO" val="Tue Jun 14 10-15-19 2011.avi"/>
  <p:tag name="ISPRING_VIDEO_FULL_PATH" val="D:\PACES NJ 14062011\Tests de comparaison de moyenne\video\Tue Jun 14 10-15-19 2011.avi"/>
  <p:tag name="ISPRING_VIDEO_RELATIVE_PATH" val="Tests de comparaison de moyenne\video\Tue Jun 14 10-15-19 2011.avi"/>
  <p:tag name="ISPRING_AUDIO_BITRATE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Remarque"/>
  <p:tag name="GENSWF_ADVANCE_TIME" val="42.28"/>
  <p:tag name="ISPRING_SLIDE_INDENT_LEVEL" val="0"/>
  <p:tag name="ISPRING_CUSTOM_TIMING_USED" val="0"/>
  <p:tag name="ISPRING_RESOURCE_VIDEO" val="Tue Jun 14 11-13-22 2011.avi"/>
  <p:tag name="ISPRING_VIDEO_FULL_PATH" val="D:\PACES NJ 14062011\Tests de comparaison de moyenne\video\Tue Jun 14 11-13-22 2011.avi"/>
  <p:tag name="ISPRING_VIDEO_RELATIVE_PATH" val="Tests de comparaison de moyenne\video\Tue Jun 14 11-13-22 2011.avi"/>
  <p:tag name="ISPRING_AUDIO_BITRATE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oyenne observée vs théorique"/>
  <p:tag name="GENSWF_ADVANCE_TIME" val="10.05"/>
  <p:tag name="ISPRING_SLIDE_INDENT_LEVEL" val="0"/>
  <p:tag name="ISPRING_CUSTOM_TIMING_USED" val="0"/>
  <p:tag name="ISPRING_RESOURCE_VIDEO" val="Tue Jun 14 10-16-59 2011.avi"/>
  <p:tag name="ISPRING_VIDEO_FULL_PATH" val="D:\PACES NJ 14062011\Tests de comparaison de moyenne\video\Tue Jun 14 10-16-59 2011.avi"/>
  <p:tag name="ISPRING_VIDEO_RELATIVE_PATH" val="Tests de comparaison de moyenne\video\Tue Jun 14 10-16-59 2011.avi"/>
  <p:tag name="ISPRING_AUDIO_BITRAT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Exemple 1/3"/>
  <p:tag name="GENSWF_ADVANCE_TIME" val="58.16"/>
  <p:tag name="ISPRING_SLIDE_INDENT_LEVEL" val="0"/>
  <p:tag name="ISPRING_CUSTOM_TIMING_USED" val="0"/>
  <p:tag name="ISPRING_RESOURCE_VIDEO" val="Tue Jun 14 10-17-14 2011.avi"/>
  <p:tag name="ISPRING_VIDEO_FULL_PATH" val="D:\PACES NJ 14062011\Tests de comparaison de moyenne\video\Tue Jun 14 10-17-14 2011.avi"/>
  <p:tag name="ISPRING_VIDEO_RELATIVE_PATH" val="Tests de comparaison de moyenne\video\Tue Jun 14 10-17-14 2011.avi"/>
  <p:tag name="ISPRING_AUDIO_BITRAT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Exemple 2/3"/>
  <p:tag name="GENSWF_ADVANCE_TIME" val="18.63"/>
  <p:tag name="ISPRING_SLIDE_INDENT_LEVEL" val="0"/>
  <p:tag name="ISPRING_CUSTOM_TIMING_USED" val="0"/>
  <p:tag name="ISPRING_RESOURCE_VIDEO" val="Tue Jun 14 10-18-14 2011.avi"/>
  <p:tag name="ISPRING_VIDEO_FULL_PATH" val="D:\PACES NJ 14062011\Tests de comparaison de moyenne\video\Tue Jun 14 10-18-14 2011.avi"/>
  <p:tag name="ISPRING_VIDEO_RELATIVE_PATH" val="Tests de comparaison de moyenne\video\Tue Jun 14 10-18-14 2011.avi"/>
  <p:tag name="ISPRING_AUDIO_BITRAT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Exemple 3/3"/>
  <p:tag name="GENSWF_ADVANCE_TIME" val="16.96"/>
  <p:tag name="ISPRING_SLIDE_INDENT_LEVEL" val="0"/>
  <p:tag name="ISPRING_CUSTOM_TIMING_USED" val="0"/>
  <p:tag name="ISPRING_RESOURCE_VIDEO" val="Tue Jun 14 10-18-37 2011.avi"/>
  <p:tag name="ISPRING_VIDEO_FULL_PATH" val="D:\PACES NJ 14062011\Tests de comparaison de moyenne\video\Tue Jun 14 10-18-37 2011.avi"/>
  <p:tag name="ISPRING_VIDEO_RELATIVE_PATH" val="Tests de comparaison de moyenne\video\Tue Jun 14 10-18-37 2011.avi"/>
  <p:tag name="ISPRING_AUDIO_BITRATE" val="0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184</Words>
  <Application>Microsoft Office PowerPoint</Application>
  <PresentationFormat>Affichage à l'écran (4:3)</PresentationFormat>
  <Paragraphs>100</Paragraphs>
  <Slides>50</Slides>
  <Notes>50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1" baseType="lpstr">
      <vt:lpstr>Thème Office</vt:lpstr>
      <vt:lpstr>Tests de comparaison de moyennes</vt:lpstr>
      <vt:lpstr>Plan</vt:lpstr>
      <vt:lpstr>Introduction</vt:lpstr>
      <vt:lpstr>Notations</vt:lpstr>
      <vt:lpstr>Moyenne observée vs théorique</vt:lpstr>
      <vt:lpstr>Exemple 1/3</vt:lpstr>
      <vt:lpstr>Exemple 2/3</vt:lpstr>
      <vt:lpstr>Exemple 3/3</vt:lpstr>
      <vt:lpstr>Mise en place du test Z</vt:lpstr>
      <vt:lpstr>Test Z</vt:lpstr>
      <vt:lpstr>Décision</vt:lpstr>
      <vt:lpstr>Test de Student</vt:lpstr>
      <vt:lpstr>Décision</vt:lpstr>
      <vt:lpstr>Remarques</vt:lpstr>
      <vt:lpstr>Exemple 1/3</vt:lpstr>
      <vt:lpstr>Exemple 2/3</vt:lpstr>
      <vt:lpstr>Exemple 3/3</vt:lpstr>
      <vt:lpstr>Deux moyennes sur séries appariées</vt:lpstr>
      <vt:lpstr>Problème 1/2</vt:lpstr>
      <vt:lpstr>Problème 2/2</vt:lpstr>
      <vt:lpstr>Exemple 1/3</vt:lpstr>
      <vt:lpstr>Exemple 2/3</vt:lpstr>
      <vt:lpstr>Exemple 3/3</vt:lpstr>
      <vt:lpstr>Remarques</vt:lpstr>
      <vt:lpstr>Deux moyennes observées sur échantillons indépendants</vt:lpstr>
      <vt:lpstr>Problème</vt:lpstr>
      <vt:lpstr>Mise en place du test 1/2</vt:lpstr>
      <vt:lpstr>Mise en place du test 2/2</vt:lpstr>
      <vt:lpstr>En pratique</vt:lpstr>
      <vt:lpstr>Grands échantillons</vt:lpstr>
      <vt:lpstr>Echantillons de même taille</vt:lpstr>
      <vt:lpstr>Petits échantillons</vt:lpstr>
      <vt:lpstr>Exemple 1/3</vt:lpstr>
      <vt:lpstr>Exemple 2/3</vt:lpstr>
      <vt:lpstr>Exemple 3/3</vt:lpstr>
      <vt:lpstr>Tests non paramétriques : échantillons indépendants</vt:lpstr>
      <vt:lpstr>Problème</vt:lpstr>
      <vt:lpstr>Mann-Whitney-Wilcoxon</vt:lpstr>
      <vt:lpstr>Mise en place du test 1/2</vt:lpstr>
      <vt:lpstr>Mise en place du test 2/2</vt:lpstr>
      <vt:lpstr>Décision</vt:lpstr>
      <vt:lpstr>Remarques</vt:lpstr>
      <vt:lpstr>Tests non paramétriques : séries appariées</vt:lpstr>
      <vt:lpstr>Problème</vt:lpstr>
      <vt:lpstr>Mise en place du test</vt:lpstr>
      <vt:lpstr>Test des rangs signés de Wilcoxon</vt:lpstr>
      <vt:lpstr>Décision</vt:lpstr>
      <vt:lpstr>Exemple</vt:lpstr>
      <vt:lpstr>Remarque</vt:lpstr>
      <vt:lpstr>L1 SANTE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Tests de comparaison de moyennes</dc:title>
  <dc:creator>Nicolas Jay</dc:creator>
  <cp:lastModifiedBy>spieao</cp:lastModifiedBy>
  <cp:revision>12</cp:revision>
  <dcterms:created xsi:type="dcterms:W3CDTF">2011-06-13T14:17:50Z</dcterms:created>
  <dcterms:modified xsi:type="dcterms:W3CDTF">2011-07-04T09:50:15Z</dcterms:modified>
</cp:coreProperties>
</file>