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6"/>
  </p:notesMasterIdLst>
  <p:sldIdLst>
    <p:sldId id="256" r:id="rId2"/>
    <p:sldId id="267" r:id="rId3"/>
    <p:sldId id="258" r:id="rId4"/>
    <p:sldId id="504" r:id="rId5"/>
    <p:sldId id="505" r:id="rId6"/>
    <p:sldId id="506" r:id="rId7"/>
    <p:sldId id="507" r:id="rId8"/>
    <p:sldId id="508" r:id="rId9"/>
    <p:sldId id="528" r:id="rId10"/>
    <p:sldId id="509" r:id="rId11"/>
    <p:sldId id="532" r:id="rId12"/>
    <p:sldId id="536" r:id="rId13"/>
    <p:sldId id="290" r:id="rId14"/>
    <p:sldId id="526" r:id="rId15"/>
    <p:sldId id="522" r:id="rId16"/>
    <p:sldId id="525" r:id="rId17"/>
    <p:sldId id="445" r:id="rId18"/>
    <p:sldId id="527" r:id="rId19"/>
    <p:sldId id="292" r:id="rId20"/>
    <p:sldId id="360" r:id="rId21"/>
    <p:sldId id="533" r:id="rId22"/>
    <p:sldId id="298" r:id="rId23"/>
    <p:sldId id="299" r:id="rId24"/>
    <p:sldId id="300" r:id="rId25"/>
    <p:sldId id="301" r:id="rId26"/>
    <p:sldId id="303" r:id="rId27"/>
    <p:sldId id="302" r:id="rId28"/>
    <p:sldId id="304" r:id="rId29"/>
    <p:sldId id="305" r:id="rId30"/>
    <p:sldId id="307" r:id="rId31"/>
    <p:sldId id="306" r:id="rId32"/>
    <p:sldId id="308" r:id="rId33"/>
    <p:sldId id="309" r:id="rId34"/>
    <p:sldId id="310" r:id="rId35"/>
    <p:sldId id="289" r:id="rId36"/>
    <p:sldId id="439" r:id="rId37"/>
    <p:sldId id="440" r:id="rId38"/>
    <p:sldId id="441" r:id="rId39"/>
    <p:sldId id="442" r:id="rId40"/>
    <p:sldId id="410" r:id="rId41"/>
    <p:sldId id="411" r:id="rId42"/>
    <p:sldId id="412" r:id="rId43"/>
    <p:sldId id="413" r:id="rId44"/>
    <p:sldId id="534" r:id="rId45"/>
    <p:sldId id="539" r:id="rId46"/>
    <p:sldId id="472" r:id="rId47"/>
    <p:sldId id="582" r:id="rId48"/>
    <p:sldId id="581" r:id="rId49"/>
    <p:sldId id="578" r:id="rId50"/>
    <p:sldId id="579" r:id="rId51"/>
    <p:sldId id="535" r:id="rId52"/>
    <p:sldId id="456" r:id="rId53"/>
    <p:sldId id="513" r:id="rId54"/>
    <p:sldId id="312" r:id="rId55"/>
    <p:sldId id="359" r:id="rId56"/>
    <p:sldId id="516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11" r:id="rId69"/>
    <p:sldId id="529" r:id="rId70"/>
    <p:sldId id="530" r:id="rId71"/>
    <p:sldId id="598" r:id="rId72"/>
    <p:sldId id="288" r:id="rId73"/>
    <p:sldId id="330" r:id="rId74"/>
    <p:sldId id="324" r:id="rId75"/>
    <p:sldId id="331" r:id="rId76"/>
    <p:sldId id="335" r:id="rId77"/>
    <p:sldId id="334" r:id="rId78"/>
    <p:sldId id="333" r:id="rId79"/>
    <p:sldId id="517" r:id="rId80"/>
    <p:sldId id="325" r:id="rId81"/>
    <p:sldId id="575" r:id="rId82"/>
    <p:sldId id="573" r:id="rId83"/>
    <p:sldId id="574" r:id="rId84"/>
    <p:sldId id="584" r:id="rId85"/>
    <p:sldId id="576" r:id="rId86"/>
    <p:sldId id="599" r:id="rId87"/>
    <p:sldId id="583" r:id="rId88"/>
    <p:sldId id="585" r:id="rId89"/>
    <p:sldId id="586" r:id="rId90"/>
    <p:sldId id="587" r:id="rId91"/>
    <p:sldId id="475" r:id="rId92"/>
    <p:sldId id="588" r:id="rId93"/>
    <p:sldId id="589" r:id="rId94"/>
    <p:sldId id="590" r:id="rId95"/>
    <p:sldId id="591" r:id="rId96"/>
    <p:sldId id="592" r:id="rId97"/>
    <p:sldId id="593" r:id="rId98"/>
    <p:sldId id="594" r:id="rId99"/>
    <p:sldId id="595" r:id="rId100"/>
    <p:sldId id="478" r:id="rId101"/>
    <p:sldId id="479" r:id="rId102"/>
    <p:sldId id="480" r:id="rId103"/>
    <p:sldId id="486" r:id="rId104"/>
    <p:sldId id="487" r:id="rId105"/>
    <p:sldId id="481" r:id="rId106"/>
    <p:sldId id="497" r:id="rId107"/>
    <p:sldId id="488" r:id="rId108"/>
    <p:sldId id="489" r:id="rId109"/>
    <p:sldId id="494" r:id="rId110"/>
    <p:sldId id="492" r:id="rId111"/>
    <p:sldId id="500" r:id="rId112"/>
    <p:sldId id="501" r:id="rId113"/>
    <p:sldId id="540" r:id="rId114"/>
    <p:sldId id="541" r:id="rId115"/>
    <p:sldId id="542" r:id="rId116"/>
    <p:sldId id="543" r:id="rId117"/>
    <p:sldId id="544" r:id="rId118"/>
    <p:sldId id="545" r:id="rId119"/>
    <p:sldId id="546" r:id="rId120"/>
    <p:sldId id="547" r:id="rId121"/>
    <p:sldId id="548" r:id="rId122"/>
    <p:sldId id="549" r:id="rId123"/>
    <p:sldId id="550" r:id="rId124"/>
    <p:sldId id="551" r:id="rId125"/>
    <p:sldId id="552" r:id="rId126"/>
    <p:sldId id="553" r:id="rId127"/>
    <p:sldId id="554" r:id="rId128"/>
    <p:sldId id="555" r:id="rId129"/>
    <p:sldId id="556" r:id="rId130"/>
    <p:sldId id="537" r:id="rId131"/>
    <p:sldId id="557" r:id="rId132"/>
    <p:sldId id="558" r:id="rId133"/>
    <p:sldId id="559" r:id="rId134"/>
    <p:sldId id="560" r:id="rId135"/>
    <p:sldId id="561" r:id="rId136"/>
    <p:sldId id="562" r:id="rId137"/>
    <p:sldId id="563" r:id="rId138"/>
    <p:sldId id="564" r:id="rId139"/>
    <p:sldId id="565" r:id="rId140"/>
    <p:sldId id="566" r:id="rId141"/>
    <p:sldId id="567" r:id="rId142"/>
    <p:sldId id="577" r:id="rId143"/>
    <p:sldId id="572" r:id="rId144"/>
    <p:sldId id="597" r:id="rId14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718" autoAdjust="0"/>
  </p:normalViewPr>
  <p:slideViewPr>
    <p:cSldViewPr>
      <p:cViewPr>
        <p:scale>
          <a:sx n="102" d="100"/>
          <a:sy n="102" d="100"/>
        </p:scale>
        <p:origin x="-69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6854BF-C00C-49AE-AD89-B528AB1DFBDB}" type="doc">
      <dgm:prSet loTypeId="urn:microsoft.com/office/officeart/2005/8/layout/hierarchy5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E4E20ADC-E441-4A0D-A04C-F5519519189B}">
      <dgm:prSet phldrT="[Texte]"/>
      <dgm:spPr/>
      <dgm:t>
        <a:bodyPr/>
        <a:lstStyle/>
        <a:p>
          <a:r>
            <a:rPr lang="fr-FR" dirty="0" smtClean="0"/>
            <a:t>571 patientes</a:t>
          </a:r>
          <a:endParaRPr lang="fr-FR" dirty="0"/>
        </a:p>
      </dgm:t>
    </dgm:pt>
    <dgm:pt modelId="{8BDA31E3-A0BE-40ED-A7FB-F5F89119539F}" type="parTrans" cxnId="{BF87A805-2C42-40CC-8BF6-337816255213}">
      <dgm:prSet/>
      <dgm:spPr/>
      <dgm:t>
        <a:bodyPr/>
        <a:lstStyle/>
        <a:p>
          <a:endParaRPr lang="fr-FR"/>
        </a:p>
      </dgm:t>
    </dgm:pt>
    <dgm:pt modelId="{25ED292C-EE37-444D-A2A5-493487EC70F5}" type="sibTrans" cxnId="{BF87A805-2C42-40CC-8BF6-337816255213}">
      <dgm:prSet/>
      <dgm:spPr/>
      <dgm:t>
        <a:bodyPr/>
        <a:lstStyle/>
        <a:p>
          <a:endParaRPr lang="fr-FR"/>
        </a:p>
      </dgm:t>
    </dgm:pt>
    <dgm:pt modelId="{A7FC0225-EB42-4A8C-AD8F-D72E4AF045B3}">
      <dgm:prSet phldrT="[Texte]"/>
      <dgm:spPr/>
      <dgm:t>
        <a:bodyPr/>
        <a:lstStyle/>
        <a:p>
          <a:r>
            <a:rPr lang="fr-FR" dirty="0" err="1" smtClean="0"/>
            <a:t>Carboplatine</a:t>
          </a:r>
          <a:r>
            <a:rPr lang="fr-FR" dirty="0" smtClean="0"/>
            <a:t> + </a:t>
          </a:r>
          <a:r>
            <a:rPr lang="fr-FR" dirty="0" err="1" smtClean="0"/>
            <a:t>paclitaxel</a:t>
          </a:r>
          <a:endParaRPr lang="fr-FR" dirty="0" smtClean="0"/>
        </a:p>
        <a:p>
          <a:r>
            <a:rPr lang="fr-FR" dirty="0" smtClean="0"/>
            <a:t>Puis </a:t>
          </a:r>
          <a:r>
            <a:rPr lang="fr-FR" dirty="0" err="1" smtClean="0"/>
            <a:t>paclitaxel</a:t>
          </a:r>
          <a:r>
            <a:rPr lang="fr-FR" dirty="0" smtClean="0"/>
            <a:t> 40 mg/m2 q 1 semaine/ 24</a:t>
          </a:r>
        </a:p>
        <a:p>
          <a:endParaRPr lang="fr-FR" dirty="0"/>
        </a:p>
      </dgm:t>
    </dgm:pt>
    <dgm:pt modelId="{CA369CD8-86C6-4D9C-89BE-2F48498C6C6D}" type="parTrans" cxnId="{5AF6244B-F639-42CF-A510-6B02D7C13AD3}">
      <dgm:prSet/>
      <dgm:spPr/>
      <dgm:t>
        <a:bodyPr/>
        <a:lstStyle/>
        <a:p>
          <a:endParaRPr lang="fr-FR"/>
        </a:p>
      </dgm:t>
    </dgm:pt>
    <dgm:pt modelId="{4C59EBA1-D5B3-44C2-A795-47B705E3DCEB}" type="sibTrans" cxnId="{5AF6244B-F639-42CF-A510-6B02D7C13AD3}">
      <dgm:prSet/>
      <dgm:spPr/>
      <dgm:t>
        <a:bodyPr/>
        <a:lstStyle/>
        <a:p>
          <a:endParaRPr lang="fr-FR"/>
        </a:p>
      </dgm:t>
    </dgm:pt>
    <dgm:pt modelId="{82310ACC-16B5-4935-AAC6-4EFD702ECD2B}">
      <dgm:prSet phldrT="[Texte]"/>
      <dgm:spPr/>
      <dgm:t>
        <a:bodyPr/>
        <a:lstStyle/>
        <a:p>
          <a:r>
            <a:rPr lang="fr-FR" dirty="0" smtClean="0"/>
            <a:t>274 patientes</a:t>
          </a:r>
        </a:p>
        <a:p>
          <a:r>
            <a:rPr lang="fr-FR" dirty="0" smtClean="0"/>
            <a:t>58 récidives</a:t>
          </a:r>
        </a:p>
        <a:p>
          <a:r>
            <a:rPr lang="fr-FR" dirty="0" smtClean="0"/>
            <a:t>44 décès</a:t>
          </a:r>
          <a:endParaRPr lang="fr-FR" dirty="0"/>
        </a:p>
      </dgm:t>
    </dgm:pt>
    <dgm:pt modelId="{EA8ADD33-4385-497B-AD0E-4E8376E8CFEE}" type="parTrans" cxnId="{952C0E6B-9947-4F0B-9375-C2EF2D342719}">
      <dgm:prSet/>
      <dgm:spPr/>
      <dgm:t>
        <a:bodyPr/>
        <a:lstStyle/>
        <a:p>
          <a:endParaRPr lang="fr-FR"/>
        </a:p>
      </dgm:t>
    </dgm:pt>
    <dgm:pt modelId="{329D18B4-F276-4F55-B95C-E875518C0C9E}" type="sibTrans" cxnId="{952C0E6B-9947-4F0B-9375-C2EF2D342719}">
      <dgm:prSet/>
      <dgm:spPr/>
      <dgm:t>
        <a:bodyPr/>
        <a:lstStyle/>
        <a:p>
          <a:endParaRPr lang="fr-FR"/>
        </a:p>
      </dgm:t>
    </dgm:pt>
    <dgm:pt modelId="{6BA45795-6608-47E8-94DC-14A5C899CB27}">
      <dgm:prSet phldrT="[Texte]"/>
      <dgm:spPr/>
      <dgm:t>
        <a:bodyPr/>
        <a:lstStyle/>
        <a:p>
          <a:r>
            <a:rPr lang="fr-FR" dirty="0" err="1" smtClean="0"/>
            <a:t>Carboplatine</a:t>
          </a:r>
          <a:r>
            <a:rPr lang="fr-FR" dirty="0" smtClean="0"/>
            <a:t> + </a:t>
          </a:r>
          <a:r>
            <a:rPr lang="fr-FR" dirty="0" err="1" smtClean="0"/>
            <a:t>paclitaxe</a:t>
          </a:r>
          <a:endParaRPr lang="fr-FR" dirty="0" smtClean="0"/>
        </a:p>
        <a:p>
          <a:r>
            <a:rPr lang="fr-FR" dirty="0" smtClean="0"/>
            <a:t>Puis surveillance</a:t>
          </a:r>
          <a:endParaRPr lang="fr-FR" dirty="0"/>
        </a:p>
      </dgm:t>
    </dgm:pt>
    <dgm:pt modelId="{AA912539-B7C7-435D-BF90-E2E76A41505F}" type="parTrans" cxnId="{61C8F637-FCFA-41B3-8937-75A7294A5627}">
      <dgm:prSet/>
      <dgm:spPr/>
      <dgm:t>
        <a:bodyPr/>
        <a:lstStyle/>
        <a:p>
          <a:endParaRPr lang="fr-FR"/>
        </a:p>
      </dgm:t>
    </dgm:pt>
    <dgm:pt modelId="{A7873284-E008-491C-B13E-2EF9CC26E2C2}" type="sibTrans" cxnId="{61C8F637-FCFA-41B3-8937-75A7294A5627}">
      <dgm:prSet/>
      <dgm:spPr/>
      <dgm:t>
        <a:bodyPr/>
        <a:lstStyle/>
        <a:p>
          <a:endParaRPr lang="fr-FR"/>
        </a:p>
      </dgm:t>
    </dgm:pt>
    <dgm:pt modelId="{28866C4F-C44D-4D23-9F64-D7DE88687A32}">
      <dgm:prSet phldrT="[Texte]"/>
      <dgm:spPr/>
      <dgm:t>
        <a:bodyPr/>
        <a:lstStyle/>
        <a:p>
          <a:r>
            <a:rPr lang="fr-FR" dirty="0" smtClean="0"/>
            <a:t>268 patientes</a:t>
          </a:r>
        </a:p>
        <a:p>
          <a:r>
            <a:rPr lang="fr-FR" dirty="0" smtClean="0"/>
            <a:t>64 récidives</a:t>
          </a:r>
        </a:p>
        <a:p>
          <a:r>
            <a:rPr lang="fr-FR" dirty="0" smtClean="0"/>
            <a:t>53 décès</a:t>
          </a:r>
          <a:endParaRPr lang="fr-FR" dirty="0"/>
        </a:p>
      </dgm:t>
    </dgm:pt>
    <dgm:pt modelId="{7114386E-C85F-4A4F-83F9-DBEBEA001ECB}" type="parTrans" cxnId="{34EBEDEF-2C9E-4323-A7B9-0D6230E9838A}">
      <dgm:prSet/>
      <dgm:spPr/>
      <dgm:t>
        <a:bodyPr/>
        <a:lstStyle/>
        <a:p>
          <a:endParaRPr lang="fr-FR"/>
        </a:p>
      </dgm:t>
    </dgm:pt>
    <dgm:pt modelId="{32A45C48-7D7C-43D8-8583-02871E2BB8B2}" type="sibTrans" cxnId="{34EBEDEF-2C9E-4323-A7B9-0D6230E9838A}">
      <dgm:prSet/>
      <dgm:spPr/>
      <dgm:t>
        <a:bodyPr/>
        <a:lstStyle/>
        <a:p>
          <a:endParaRPr lang="fr-FR"/>
        </a:p>
      </dgm:t>
    </dgm:pt>
    <dgm:pt modelId="{434EF752-E819-4414-B02D-7677A0C73070}" type="pres">
      <dgm:prSet presAssocID="{C26854BF-C00C-49AE-AD89-B528AB1DFBD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1E9027C-3343-476D-B653-2F04A6EC1F79}" type="pres">
      <dgm:prSet presAssocID="{C26854BF-C00C-49AE-AD89-B528AB1DFBDB}" presName="hierFlow" presStyleCnt="0"/>
      <dgm:spPr/>
    </dgm:pt>
    <dgm:pt modelId="{E3C4F7BA-9054-44A2-BA95-5308B53BAF84}" type="pres">
      <dgm:prSet presAssocID="{C26854BF-C00C-49AE-AD89-B528AB1DFBD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7BCFA5-522A-4B29-941D-FF0E57B77F59}" type="pres">
      <dgm:prSet presAssocID="{E4E20ADC-E441-4A0D-A04C-F5519519189B}" presName="Name17" presStyleCnt="0"/>
      <dgm:spPr/>
    </dgm:pt>
    <dgm:pt modelId="{5CB7D5DD-A1C2-4A19-8445-2CB9C2BD5CFB}" type="pres">
      <dgm:prSet presAssocID="{E4E20ADC-E441-4A0D-A04C-F5519519189B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101AC84-20CE-4053-8CA3-F641F8E6E35F}" type="pres">
      <dgm:prSet presAssocID="{E4E20ADC-E441-4A0D-A04C-F5519519189B}" presName="hierChild2" presStyleCnt="0"/>
      <dgm:spPr/>
    </dgm:pt>
    <dgm:pt modelId="{ECD419AF-9C67-4169-92CE-BA7FA27FE802}" type="pres">
      <dgm:prSet presAssocID="{CA369CD8-86C6-4D9C-89BE-2F48498C6C6D}" presName="Name25" presStyleLbl="parChTrans1D2" presStyleIdx="0" presStyleCnt="2"/>
      <dgm:spPr/>
      <dgm:t>
        <a:bodyPr/>
        <a:lstStyle/>
        <a:p>
          <a:endParaRPr lang="fr-FR"/>
        </a:p>
      </dgm:t>
    </dgm:pt>
    <dgm:pt modelId="{3F453DE2-7190-47FA-962E-237990A02D66}" type="pres">
      <dgm:prSet presAssocID="{CA369CD8-86C6-4D9C-89BE-2F48498C6C6D}" presName="connTx" presStyleLbl="parChTrans1D2" presStyleIdx="0" presStyleCnt="2"/>
      <dgm:spPr/>
      <dgm:t>
        <a:bodyPr/>
        <a:lstStyle/>
        <a:p>
          <a:endParaRPr lang="fr-FR"/>
        </a:p>
      </dgm:t>
    </dgm:pt>
    <dgm:pt modelId="{9FC641B7-54B9-4F04-A616-F8FF39CAFA9C}" type="pres">
      <dgm:prSet presAssocID="{A7FC0225-EB42-4A8C-AD8F-D72E4AF045B3}" presName="Name30" presStyleCnt="0"/>
      <dgm:spPr/>
    </dgm:pt>
    <dgm:pt modelId="{032DA44C-4951-4C70-B41E-072797C3EFF1}" type="pres">
      <dgm:prSet presAssocID="{A7FC0225-EB42-4A8C-AD8F-D72E4AF045B3}" presName="level2Shape" presStyleLbl="node2" presStyleIdx="0" presStyleCnt="2"/>
      <dgm:spPr/>
      <dgm:t>
        <a:bodyPr/>
        <a:lstStyle/>
        <a:p>
          <a:endParaRPr lang="fr-FR"/>
        </a:p>
      </dgm:t>
    </dgm:pt>
    <dgm:pt modelId="{868B38A9-37CF-4EF9-8010-3843646B3E02}" type="pres">
      <dgm:prSet presAssocID="{A7FC0225-EB42-4A8C-AD8F-D72E4AF045B3}" presName="hierChild3" presStyleCnt="0"/>
      <dgm:spPr/>
    </dgm:pt>
    <dgm:pt modelId="{E3426044-0B11-4222-9C5D-C94E741645DF}" type="pres">
      <dgm:prSet presAssocID="{EA8ADD33-4385-497B-AD0E-4E8376E8CFEE}" presName="Name25" presStyleLbl="parChTrans1D3" presStyleIdx="0" presStyleCnt="2"/>
      <dgm:spPr/>
      <dgm:t>
        <a:bodyPr/>
        <a:lstStyle/>
        <a:p>
          <a:endParaRPr lang="fr-FR"/>
        </a:p>
      </dgm:t>
    </dgm:pt>
    <dgm:pt modelId="{9363F507-ADF8-41B9-A4ED-53C970699B3B}" type="pres">
      <dgm:prSet presAssocID="{EA8ADD33-4385-497B-AD0E-4E8376E8CFEE}" presName="connTx" presStyleLbl="parChTrans1D3" presStyleIdx="0" presStyleCnt="2"/>
      <dgm:spPr/>
      <dgm:t>
        <a:bodyPr/>
        <a:lstStyle/>
        <a:p>
          <a:endParaRPr lang="fr-FR"/>
        </a:p>
      </dgm:t>
    </dgm:pt>
    <dgm:pt modelId="{6B96D2EB-1A71-41C2-BACA-A578BCB7D124}" type="pres">
      <dgm:prSet presAssocID="{82310ACC-16B5-4935-AAC6-4EFD702ECD2B}" presName="Name30" presStyleCnt="0"/>
      <dgm:spPr/>
    </dgm:pt>
    <dgm:pt modelId="{8EE71CB2-E05C-4A27-A51A-25748989B102}" type="pres">
      <dgm:prSet presAssocID="{82310ACC-16B5-4935-AAC6-4EFD702ECD2B}" presName="level2Shape" presStyleLbl="node3" presStyleIdx="0" presStyleCnt="2"/>
      <dgm:spPr/>
      <dgm:t>
        <a:bodyPr/>
        <a:lstStyle/>
        <a:p>
          <a:endParaRPr lang="fr-FR"/>
        </a:p>
      </dgm:t>
    </dgm:pt>
    <dgm:pt modelId="{DC3538F6-AABB-4FDF-9BAC-406B84EEAA95}" type="pres">
      <dgm:prSet presAssocID="{82310ACC-16B5-4935-AAC6-4EFD702ECD2B}" presName="hierChild3" presStyleCnt="0"/>
      <dgm:spPr/>
    </dgm:pt>
    <dgm:pt modelId="{8E937E88-E96B-4852-B167-FBEEB5190617}" type="pres">
      <dgm:prSet presAssocID="{AA912539-B7C7-435D-BF90-E2E76A41505F}" presName="Name25" presStyleLbl="parChTrans1D2" presStyleIdx="1" presStyleCnt="2"/>
      <dgm:spPr/>
      <dgm:t>
        <a:bodyPr/>
        <a:lstStyle/>
        <a:p>
          <a:endParaRPr lang="fr-FR"/>
        </a:p>
      </dgm:t>
    </dgm:pt>
    <dgm:pt modelId="{475977B5-2913-4A5C-BEB8-E9313F6A6A1E}" type="pres">
      <dgm:prSet presAssocID="{AA912539-B7C7-435D-BF90-E2E76A41505F}" presName="connTx" presStyleLbl="parChTrans1D2" presStyleIdx="1" presStyleCnt="2"/>
      <dgm:spPr/>
      <dgm:t>
        <a:bodyPr/>
        <a:lstStyle/>
        <a:p>
          <a:endParaRPr lang="fr-FR"/>
        </a:p>
      </dgm:t>
    </dgm:pt>
    <dgm:pt modelId="{DA465206-C2AB-40C0-8D84-0C194B64C168}" type="pres">
      <dgm:prSet presAssocID="{6BA45795-6608-47E8-94DC-14A5C899CB27}" presName="Name30" presStyleCnt="0"/>
      <dgm:spPr/>
    </dgm:pt>
    <dgm:pt modelId="{8FEA3B28-AC49-48A8-986D-8F6EA1E9BC91}" type="pres">
      <dgm:prSet presAssocID="{6BA45795-6608-47E8-94DC-14A5C899CB27}" presName="level2Shape" presStyleLbl="node2" presStyleIdx="1" presStyleCnt="2"/>
      <dgm:spPr/>
      <dgm:t>
        <a:bodyPr/>
        <a:lstStyle/>
        <a:p>
          <a:endParaRPr lang="fr-FR"/>
        </a:p>
      </dgm:t>
    </dgm:pt>
    <dgm:pt modelId="{99382D91-CC55-4A9D-80C8-CF8B5ECF95C6}" type="pres">
      <dgm:prSet presAssocID="{6BA45795-6608-47E8-94DC-14A5C899CB27}" presName="hierChild3" presStyleCnt="0"/>
      <dgm:spPr/>
    </dgm:pt>
    <dgm:pt modelId="{ED658B00-A0D6-4E64-A6BB-C2CE3273EACC}" type="pres">
      <dgm:prSet presAssocID="{7114386E-C85F-4A4F-83F9-DBEBEA001ECB}" presName="Name25" presStyleLbl="parChTrans1D3" presStyleIdx="1" presStyleCnt="2"/>
      <dgm:spPr/>
      <dgm:t>
        <a:bodyPr/>
        <a:lstStyle/>
        <a:p>
          <a:endParaRPr lang="fr-FR"/>
        </a:p>
      </dgm:t>
    </dgm:pt>
    <dgm:pt modelId="{6E32D3F3-4431-41C0-B2D6-25D714B5C309}" type="pres">
      <dgm:prSet presAssocID="{7114386E-C85F-4A4F-83F9-DBEBEA001ECB}" presName="connTx" presStyleLbl="parChTrans1D3" presStyleIdx="1" presStyleCnt="2"/>
      <dgm:spPr/>
      <dgm:t>
        <a:bodyPr/>
        <a:lstStyle/>
        <a:p>
          <a:endParaRPr lang="fr-FR"/>
        </a:p>
      </dgm:t>
    </dgm:pt>
    <dgm:pt modelId="{121D497D-3F84-4F73-85A9-7DE192A69597}" type="pres">
      <dgm:prSet presAssocID="{28866C4F-C44D-4D23-9F64-D7DE88687A32}" presName="Name30" presStyleCnt="0"/>
      <dgm:spPr/>
    </dgm:pt>
    <dgm:pt modelId="{21918146-36CA-4179-A425-2B18CE2B1F9C}" type="pres">
      <dgm:prSet presAssocID="{28866C4F-C44D-4D23-9F64-D7DE88687A32}" presName="level2Shape" presStyleLbl="node3" presStyleIdx="1" presStyleCnt="2"/>
      <dgm:spPr/>
      <dgm:t>
        <a:bodyPr/>
        <a:lstStyle/>
        <a:p>
          <a:endParaRPr lang="fr-FR"/>
        </a:p>
      </dgm:t>
    </dgm:pt>
    <dgm:pt modelId="{042407A6-088D-4259-998D-96605AA41D61}" type="pres">
      <dgm:prSet presAssocID="{28866C4F-C44D-4D23-9F64-D7DE88687A32}" presName="hierChild3" presStyleCnt="0"/>
      <dgm:spPr/>
    </dgm:pt>
    <dgm:pt modelId="{0EF9DC01-5FCF-496A-A653-9EF2ED88C59E}" type="pres">
      <dgm:prSet presAssocID="{C26854BF-C00C-49AE-AD89-B528AB1DFBDB}" presName="bgShapesFlow" presStyleCnt="0"/>
      <dgm:spPr/>
    </dgm:pt>
  </dgm:ptLst>
  <dgm:cxnLst>
    <dgm:cxn modelId="{56953871-4267-4A33-ABED-6342ABB6D919}" type="presOf" srcId="{7114386E-C85F-4A4F-83F9-DBEBEA001ECB}" destId="{6E32D3F3-4431-41C0-B2D6-25D714B5C309}" srcOrd="1" destOrd="0" presId="urn:microsoft.com/office/officeart/2005/8/layout/hierarchy5"/>
    <dgm:cxn modelId="{032D2FA3-9CDC-4252-8C5D-0DF6D8A5BEC1}" type="presOf" srcId="{AA912539-B7C7-435D-BF90-E2E76A41505F}" destId="{8E937E88-E96B-4852-B167-FBEEB5190617}" srcOrd="0" destOrd="0" presId="urn:microsoft.com/office/officeart/2005/8/layout/hierarchy5"/>
    <dgm:cxn modelId="{207EC8FE-68D9-44D1-903A-860ECF1925C4}" type="presOf" srcId="{A7FC0225-EB42-4A8C-AD8F-D72E4AF045B3}" destId="{032DA44C-4951-4C70-B41E-072797C3EFF1}" srcOrd="0" destOrd="0" presId="urn:microsoft.com/office/officeart/2005/8/layout/hierarchy5"/>
    <dgm:cxn modelId="{392E9521-253C-4EE5-BFD2-D5D5FFF19506}" type="presOf" srcId="{EA8ADD33-4385-497B-AD0E-4E8376E8CFEE}" destId="{9363F507-ADF8-41B9-A4ED-53C970699B3B}" srcOrd="1" destOrd="0" presId="urn:microsoft.com/office/officeart/2005/8/layout/hierarchy5"/>
    <dgm:cxn modelId="{7841CF94-2AF3-4692-8697-2270ABBAADBD}" type="presOf" srcId="{E4E20ADC-E441-4A0D-A04C-F5519519189B}" destId="{5CB7D5DD-A1C2-4A19-8445-2CB9C2BD5CFB}" srcOrd="0" destOrd="0" presId="urn:microsoft.com/office/officeart/2005/8/layout/hierarchy5"/>
    <dgm:cxn modelId="{BBA6A8C3-9F16-40B0-A1E4-D124CCC09B6C}" type="presOf" srcId="{EA8ADD33-4385-497B-AD0E-4E8376E8CFEE}" destId="{E3426044-0B11-4222-9C5D-C94E741645DF}" srcOrd="0" destOrd="0" presId="urn:microsoft.com/office/officeart/2005/8/layout/hierarchy5"/>
    <dgm:cxn modelId="{34EBEDEF-2C9E-4323-A7B9-0D6230E9838A}" srcId="{6BA45795-6608-47E8-94DC-14A5C899CB27}" destId="{28866C4F-C44D-4D23-9F64-D7DE88687A32}" srcOrd="0" destOrd="0" parTransId="{7114386E-C85F-4A4F-83F9-DBEBEA001ECB}" sibTransId="{32A45C48-7D7C-43D8-8583-02871E2BB8B2}"/>
    <dgm:cxn modelId="{BB509EFB-ECEC-449C-9B24-032C56485AB2}" type="presOf" srcId="{7114386E-C85F-4A4F-83F9-DBEBEA001ECB}" destId="{ED658B00-A0D6-4E64-A6BB-C2CE3273EACC}" srcOrd="0" destOrd="0" presId="urn:microsoft.com/office/officeart/2005/8/layout/hierarchy5"/>
    <dgm:cxn modelId="{61C8F637-FCFA-41B3-8937-75A7294A5627}" srcId="{E4E20ADC-E441-4A0D-A04C-F5519519189B}" destId="{6BA45795-6608-47E8-94DC-14A5C899CB27}" srcOrd="1" destOrd="0" parTransId="{AA912539-B7C7-435D-BF90-E2E76A41505F}" sibTransId="{A7873284-E008-491C-B13E-2EF9CC26E2C2}"/>
    <dgm:cxn modelId="{BF87A805-2C42-40CC-8BF6-337816255213}" srcId="{C26854BF-C00C-49AE-AD89-B528AB1DFBDB}" destId="{E4E20ADC-E441-4A0D-A04C-F5519519189B}" srcOrd="0" destOrd="0" parTransId="{8BDA31E3-A0BE-40ED-A7FB-F5F89119539F}" sibTransId="{25ED292C-EE37-444D-A2A5-493487EC70F5}"/>
    <dgm:cxn modelId="{0EEE571B-C80D-47AA-9405-DE86C2006502}" type="presOf" srcId="{82310ACC-16B5-4935-AAC6-4EFD702ECD2B}" destId="{8EE71CB2-E05C-4A27-A51A-25748989B102}" srcOrd="0" destOrd="0" presId="urn:microsoft.com/office/officeart/2005/8/layout/hierarchy5"/>
    <dgm:cxn modelId="{952C0E6B-9947-4F0B-9375-C2EF2D342719}" srcId="{A7FC0225-EB42-4A8C-AD8F-D72E4AF045B3}" destId="{82310ACC-16B5-4935-AAC6-4EFD702ECD2B}" srcOrd="0" destOrd="0" parTransId="{EA8ADD33-4385-497B-AD0E-4E8376E8CFEE}" sibTransId="{329D18B4-F276-4F55-B95C-E875518C0C9E}"/>
    <dgm:cxn modelId="{6B4912E2-520A-4895-AA5D-B689F5829315}" type="presOf" srcId="{CA369CD8-86C6-4D9C-89BE-2F48498C6C6D}" destId="{3F453DE2-7190-47FA-962E-237990A02D66}" srcOrd="1" destOrd="0" presId="urn:microsoft.com/office/officeart/2005/8/layout/hierarchy5"/>
    <dgm:cxn modelId="{652D6316-6644-4A89-84A7-D35E26FA9689}" type="presOf" srcId="{AA912539-B7C7-435D-BF90-E2E76A41505F}" destId="{475977B5-2913-4A5C-BEB8-E9313F6A6A1E}" srcOrd="1" destOrd="0" presId="urn:microsoft.com/office/officeart/2005/8/layout/hierarchy5"/>
    <dgm:cxn modelId="{3AC355BB-DFAE-41AA-A75E-C7627670EC75}" type="presOf" srcId="{28866C4F-C44D-4D23-9F64-D7DE88687A32}" destId="{21918146-36CA-4179-A425-2B18CE2B1F9C}" srcOrd="0" destOrd="0" presId="urn:microsoft.com/office/officeart/2005/8/layout/hierarchy5"/>
    <dgm:cxn modelId="{F94AD3F4-DF06-4C40-BAAD-B70EE90AD614}" type="presOf" srcId="{CA369CD8-86C6-4D9C-89BE-2F48498C6C6D}" destId="{ECD419AF-9C67-4169-92CE-BA7FA27FE802}" srcOrd="0" destOrd="0" presId="urn:microsoft.com/office/officeart/2005/8/layout/hierarchy5"/>
    <dgm:cxn modelId="{5AF6244B-F639-42CF-A510-6B02D7C13AD3}" srcId="{E4E20ADC-E441-4A0D-A04C-F5519519189B}" destId="{A7FC0225-EB42-4A8C-AD8F-D72E4AF045B3}" srcOrd="0" destOrd="0" parTransId="{CA369CD8-86C6-4D9C-89BE-2F48498C6C6D}" sibTransId="{4C59EBA1-D5B3-44C2-A795-47B705E3DCEB}"/>
    <dgm:cxn modelId="{473EAE82-2C89-4206-82E3-7C6A9F70329D}" type="presOf" srcId="{6BA45795-6608-47E8-94DC-14A5C899CB27}" destId="{8FEA3B28-AC49-48A8-986D-8F6EA1E9BC91}" srcOrd="0" destOrd="0" presId="urn:microsoft.com/office/officeart/2005/8/layout/hierarchy5"/>
    <dgm:cxn modelId="{1E6AA667-EF58-417C-BCBE-3AD08FFE82F8}" type="presOf" srcId="{C26854BF-C00C-49AE-AD89-B528AB1DFBDB}" destId="{434EF752-E819-4414-B02D-7677A0C73070}" srcOrd="0" destOrd="0" presId="urn:microsoft.com/office/officeart/2005/8/layout/hierarchy5"/>
    <dgm:cxn modelId="{0FAE39C3-09F7-433A-8904-117BC149A18E}" type="presParOf" srcId="{434EF752-E819-4414-B02D-7677A0C73070}" destId="{D1E9027C-3343-476D-B653-2F04A6EC1F79}" srcOrd="0" destOrd="0" presId="urn:microsoft.com/office/officeart/2005/8/layout/hierarchy5"/>
    <dgm:cxn modelId="{638FB67A-174E-4053-8A4A-ED39B2AAF517}" type="presParOf" srcId="{D1E9027C-3343-476D-B653-2F04A6EC1F79}" destId="{E3C4F7BA-9054-44A2-BA95-5308B53BAF84}" srcOrd="0" destOrd="0" presId="urn:microsoft.com/office/officeart/2005/8/layout/hierarchy5"/>
    <dgm:cxn modelId="{1DA03465-7258-4003-9C81-029EED012871}" type="presParOf" srcId="{E3C4F7BA-9054-44A2-BA95-5308B53BAF84}" destId="{8D7BCFA5-522A-4B29-941D-FF0E57B77F59}" srcOrd="0" destOrd="0" presId="urn:microsoft.com/office/officeart/2005/8/layout/hierarchy5"/>
    <dgm:cxn modelId="{BFFAE648-A1BE-4A34-AB3D-1934EF9E2842}" type="presParOf" srcId="{8D7BCFA5-522A-4B29-941D-FF0E57B77F59}" destId="{5CB7D5DD-A1C2-4A19-8445-2CB9C2BD5CFB}" srcOrd="0" destOrd="0" presId="urn:microsoft.com/office/officeart/2005/8/layout/hierarchy5"/>
    <dgm:cxn modelId="{3DF44C3C-181F-4AAA-9F59-E0230EC990CF}" type="presParOf" srcId="{8D7BCFA5-522A-4B29-941D-FF0E57B77F59}" destId="{6101AC84-20CE-4053-8CA3-F641F8E6E35F}" srcOrd="1" destOrd="0" presId="urn:microsoft.com/office/officeart/2005/8/layout/hierarchy5"/>
    <dgm:cxn modelId="{F7FA9C5B-10FC-4DD1-B4DE-98E85DBCEED5}" type="presParOf" srcId="{6101AC84-20CE-4053-8CA3-F641F8E6E35F}" destId="{ECD419AF-9C67-4169-92CE-BA7FA27FE802}" srcOrd="0" destOrd="0" presId="urn:microsoft.com/office/officeart/2005/8/layout/hierarchy5"/>
    <dgm:cxn modelId="{26AB9386-4C8C-4537-91C7-1D7020EC56B4}" type="presParOf" srcId="{ECD419AF-9C67-4169-92CE-BA7FA27FE802}" destId="{3F453DE2-7190-47FA-962E-237990A02D66}" srcOrd="0" destOrd="0" presId="urn:microsoft.com/office/officeart/2005/8/layout/hierarchy5"/>
    <dgm:cxn modelId="{03AF9DA4-70F4-4FD4-B1DA-A2378FB23B31}" type="presParOf" srcId="{6101AC84-20CE-4053-8CA3-F641F8E6E35F}" destId="{9FC641B7-54B9-4F04-A616-F8FF39CAFA9C}" srcOrd="1" destOrd="0" presId="urn:microsoft.com/office/officeart/2005/8/layout/hierarchy5"/>
    <dgm:cxn modelId="{241E2246-89F2-4A24-9E71-1202B1B902B8}" type="presParOf" srcId="{9FC641B7-54B9-4F04-A616-F8FF39CAFA9C}" destId="{032DA44C-4951-4C70-B41E-072797C3EFF1}" srcOrd="0" destOrd="0" presId="urn:microsoft.com/office/officeart/2005/8/layout/hierarchy5"/>
    <dgm:cxn modelId="{4ACC0283-460F-4764-9570-9E6E2797BE27}" type="presParOf" srcId="{9FC641B7-54B9-4F04-A616-F8FF39CAFA9C}" destId="{868B38A9-37CF-4EF9-8010-3843646B3E02}" srcOrd="1" destOrd="0" presId="urn:microsoft.com/office/officeart/2005/8/layout/hierarchy5"/>
    <dgm:cxn modelId="{F8858F3F-BEDC-4303-8648-2B173CCA4F62}" type="presParOf" srcId="{868B38A9-37CF-4EF9-8010-3843646B3E02}" destId="{E3426044-0B11-4222-9C5D-C94E741645DF}" srcOrd="0" destOrd="0" presId="urn:microsoft.com/office/officeart/2005/8/layout/hierarchy5"/>
    <dgm:cxn modelId="{92A34064-6019-49DA-97AE-B4C906E1717B}" type="presParOf" srcId="{E3426044-0B11-4222-9C5D-C94E741645DF}" destId="{9363F507-ADF8-41B9-A4ED-53C970699B3B}" srcOrd="0" destOrd="0" presId="urn:microsoft.com/office/officeart/2005/8/layout/hierarchy5"/>
    <dgm:cxn modelId="{5E076D2C-9BDE-49A0-A4F8-6B7F851D2797}" type="presParOf" srcId="{868B38A9-37CF-4EF9-8010-3843646B3E02}" destId="{6B96D2EB-1A71-41C2-BACA-A578BCB7D124}" srcOrd="1" destOrd="0" presId="urn:microsoft.com/office/officeart/2005/8/layout/hierarchy5"/>
    <dgm:cxn modelId="{E90880A2-A4A3-4BD8-8930-2A1281DD86CE}" type="presParOf" srcId="{6B96D2EB-1A71-41C2-BACA-A578BCB7D124}" destId="{8EE71CB2-E05C-4A27-A51A-25748989B102}" srcOrd="0" destOrd="0" presId="urn:microsoft.com/office/officeart/2005/8/layout/hierarchy5"/>
    <dgm:cxn modelId="{078056B8-0EF9-4FF8-823E-4E90175187C3}" type="presParOf" srcId="{6B96D2EB-1A71-41C2-BACA-A578BCB7D124}" destId="{DC3538F6-AABB-4FDF-9BAC-406B84EEAA95}" srcOrd="1" destOrd="0" presId="urn:microsoft.com/office/officeart/2005/8/layout/hierarchy5"/>
    <dgm:cxn modelId="{77402ECD-A2EC-4E83-88BD-642C8B6F7D87}" type="presParOf" srcId="{6101AC84-20CE-4053-8CA3-F641F8E6E35F}" destId="{8E937E88-E96B-4852-B167-FBEEB5190617}" srcOrd="2" destOrd="0" presId="urn:microsoft.com/office/officeart/2005/8/layout/hierarchy5"/>
    <dgm:cxn modelId="{3C594410-AC01-4707-85CA-4F9D4A474709}" type="presParOf" srcId="{8E937E88-E96B-4852-B167-FBEEB5190617}" destId="{475977B5-2913-4A5C-BEB8-E9313F6A6A1E}" srcOrd="0" destOrd="0" presId="urn:microsoft.com/office/officeart/2005/8/layout/hierarchy5"/>
    <dgm:cxn modelId="{4003627C-0A10-4F72-8988-208F5FECE60A}" type="presParOf" srcId="{6101AC84-20CE-4053-8CA3-F641F8E6E35F}" destId="{DA465206-C2AB-40C0-8D84-0C194B64C168}" srcOrd="3" destOrd="0" presId="urn:microsoft.com/office/officeart/2005/8/layout/hierarchy5"/>
    <dgm:cxn modelId="{46BBC092-5533-4D43-AE8C-E97584221ECF}" type="presParOf" srcId="{DA465206-C2AB-40C0-8D84-0C194B64C168}" destId="{8FEA3B28-AC49-48A8-986D-8F6EA1E9BC91}" srcOrd="0" destOrd="0" presId="urn:microsoft.com/office/officeart/2005/8/layout/hierarchy5"/>
    <dgm:cxn modelId="{EBE3005B-F988-4006-A18E-02C667D8DF68}" type="presParOf" srcId="{DA465206-C2AB-40C0-8D84-0C194B64C168}" destId="{99382D91-CC55-4A9D-80C8-CF8B5ECF95C6}" srcOrd="1" destOrd="0" presId="urn:microsoft.com/office/officeart/2005/8/layout/hierarchy5"/>
    <dgm:cxn modelId="{BCE1FE09-76CD-4DFD-B1FB-69F3EE120E55}" type="presParOf" srcId="{99382D91-CC55-4A9D-80C8-CF8B5ECF95C6}" destId="{ED658B00-A0D6-4E64-A6BB-C2CE3273EACC}" srcOrd="0" destOrd="0" presId="urn:microsoft.com/office/officeart/2005/8/layout/hierarchy5"/>
    <dgm:cxn modelId="{AB790CE7-EB1A-4CFC-9B2F-485D9A1FA6E3}" type="presParOf" srcId="{ED658B00-A0D6-4E64-A6BB-C2CE3273EACC}" destId="{6E32D3F3-4431-41C0-B2D6-25D714B5C309}" srcOrd="0" destOrd="0" presId="urn:microsoft.com/office/officeart/2005/8/layout/hierarchy5"/>
    <dgm:cxn modelId="{AD6BF975-E0AD-42F3-BA73-C68B25F9D133}" type="presParOf" srcId="{99382D91-CC55-4A9D-80C8-CF8B5ECF95C6}" destId="{121D497D-3F84-4F73-85A9-7DE192A69597}" srcOrd="1" destOrd="0" presId="urn:microsoft.com/office/officeart/2005/8/layout/hierarchy5"/>
    <dgm:cxn modelId="{D0E7131A-C6DF-4490-B803-D3DCACB45002}" type="presParOf" srcId="{121D497D-3F84-4F73-85A9-7DE192A69597}" destId="{21918146-36CA-4179-A425-2B18CE2B1F9C}" srcOrd="0" destOrd="0" presId="urn:microsoft.com/office/officeart/2005/8/layout/hierarchy5"/>
    <dgm:cxn modelId="{A8673E21-57FF-4F88-A45F-32E79EB6AA21}" type="presParOf" srcId="{121D497D-3F84-4F73-85A9-7DE192A69597}" destId="{042407A6-088D-4259-998D-96605AA41D61}" srcOrd="1" destOrd="0" presId="urn:microsoft.com/office/officeart/2005/8/layout/hierarchy5"/>
    <dgm:cxn modelId="{0655D485-F520-41F9-A88A-528BCDF81123}" type="presParOf" srcId="{434EF752-E819-4414-B02D-7677A0C73070}" destId="{0EF9DC01-5FCF-496A-A653-9EF2ED88C59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7D5DD-A1C2-4A19-8445-2CB9C2BD5CFB}">
      <dsp:nvSpPr>
        <dsp:cNvPr id="0" name=""/>
        <dsp:cNvSpPr/>
      </dsp:nvSpPr>
      <dsp:spPr>
        <a:xfrm>
          <a:off x="3795" y="2827920"/>
          <a:ext cx="2404318" cy="1202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571 patientes</a:t>
          </a:r>
          <a:endParaRPr lang="fr-FR" sz="1600" kern="1200" dirty="0"/>
        </a:p>
      </dsp:txBody>
      <dsp:txXfrm>
        <a:off x="39005" y="2863130"/>
        <a:ext cx="2333898" cy="1131739"/>
      </dsp:txXfrm>
    </dsp:sp>
    <dsp:sp modelId="{ECD419AF-9C67-4169-92CE-BA7FA27FE802}">
      <dsp:nvSpPr>
        <dsp:cNvPr id="0" name=""/>
        <dsp:cNvSpPr/>
      </dsp:nvSpPr>
      <dsp:spPr>
        <a:xfrm rot="19457599">
          <a:off x="2296791" y="3067602"/>
          <a:ext cx="1184370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184370" y="1577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859367" y="3053769"/>
        <a:ext cx="59218" cy="59218"/>
      </dsp:txXfrm>
    </dsp:sp>
    <dsp:sp modelId="{032DA44C-4951-4C70-B41E-072797C3EFF1}">
      <dsp:nvSpPr>
        <dsp:cNvPr id="0" name=""/>
        <dsp:cNvSpPr/>
      </dsp:nvSpPr>
      <dsp:spPr>
        <a:xfrm>
          <a:off x="3369840" y="2136678"/>
          <a:ext cx="2404318" cy="1202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Carboplatine</a:t>
          </a:r>
          <a:r>
            <a:rPr lang="fr-FR" sz="1600" kern="1200" dirty="0" smtClean="0"/>
            <a:t> + </a:t>
          </a:r>
          <a:r>
            <a:rPr lang="fr-FR" sz="1600" kern="1200" dirty="0" err="1" smtClean="0"/>
            <a:t>paclitaxel</a:t>
          </a:r>
          <a:endParaRPr lang="fr-F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Puis </a:t>
          </a:r>
          <a:r>
            <a:rPr lang="fr-FR" sz="1600" kern="1200" dirty="0" err="1" smtClean="0"/>
            <a:t>paclitaxel</a:t>
          </a:r>
          <a:r>
            <a:rPr lang="fr-FR" sz="1600" kern="1200" dirty="0" smtClean="0"/>
            <a:t> 40 mg/m2 q 1 semaine/ 24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/>
        </a:p>
      </dsp:txBody>
      <dsp:txXfrm>
        <a:off x="3405050" y="2171888"/>
        <a:ext cx="2333898" cy="1131739"/>
      </dsp:txXfrm>
    </dsp:sp>
    <dsp:sp modelId="{E3426044-0B11-4222-9C5D-C94E741645DF}">
      <dsp:nvSpPr>
        <dsp:cNvPr id="0" name=""/>
        <dsp:cNvSpPr/>
      </dsp:nvSpPr>
      <dsp:spPr>
        <a:xfrm>
          <a:off x="5774159" y="2721982"/>
          <a:ext cx="961727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961727" y="1577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0979" y="2713715"/>
        <a:ext cx="48086" cy="48086"/>
      </dsp:txXfrm>
    </dsp:sp>
    <dsp:sp modelId="{8EE71CB2-E05C-4A27-A51A-25748989B102}">
      <dsp:nvSpPr>
        <dsp:cNvPr id="0" name=""/>
        <dsp:cNvSpPr/>
      </dsp:nvSpPr>
      <dsp:spPr>
        <a:xfrm>
          <a:off x="6735886" y="2136678"/>
          <a:ext cx="2404318" cy="1202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274 patientes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58 récidives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44 décès</a:t>
          </a:r>
          <a:endParaRPr lang="fr-FR" sz="1600" kern="1200" dirty="0"/>
        </a:p>
      </dsp:txBody>
      <dsp:txXfrm>
        <a:off x="6771096" y="2171888"/>
        <a:ext cx="2333898" cy="1131739"/>
      </dsp:txXfrm>
    </dsp:sp>
    <dsp:sp modelId="{8E937E88-E96B-4852-B167-FBEEB5190617}">
      <dsp:nvSpPr>
        <dsp:cNvPr id="0" name=""/>
        <dsp:cNvSpPr/>
      </dsp:nvSpPr>
      <dsp:spPr>
        <a:xfrm rot="2142401">
          <a:off x="2296791" y="3758844"/>
          <a:ext cx="1184370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184370" y="1577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859367" y="3745011"/>
        <a:ext cx="59218" cy="59218"/>
      </dsp:txXfrm>
    </dsp:sp>
    <dsp:sp modelId="{8FEA3B28-AC49-48A8-986D-8F6EA1E9BC91}">
      <dsp:nvSpPr>
        <dsp:cNvPr id="0" name=""/>
        <dsp:cNvSpPr/>
      </dsp:nvSpPr>
      <dsp:spPr>
        <a:xfrm>
          <a:off x="3369840" y="3519161"/>
          <a:ext cx="2404318" cy="1202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Carboplatine</a:t>
          </a:r>
          <a:r>
            <a:rPr lang="fr-FR" sz="1600" kern="1200" dirty="0" smtClean="0"/>
            <a:t> + </a:t>
          </a:r>
          <a:r>
            <a:rPr lang="fr-FR" sz="1600" kern="1200" dirty="0" err="1" smtClean="0"/>
            <a:t>paclitaxe</a:t>
          </a:r>
          <a:endParaRPr lang="fr-F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Puis surveillance</a:t>
          </a:r>
          <a:endParaRPr lang="fr-FR" sz="1600" kern="1200" dirty="0"/>
        </a:p>
      </dsp:txBody>
      <dsp:txXfrm>
        <a:off x="3405050" y="3554371"/>
        <a:ext cx="2333898" cy="1131739"/>
      </dsp:txXfrm>
    </dsp:sp>
    <dsp:sp modelId="{ED658B00-A0D6-4E64-A6BB-C2CE3273EACC}">
      <dsp:nvSpPr>
        <dsp:cNvPr id="0" name=""/>
        <dsp:cNvSpPr/>
      </dsp:nvSpPr>
      <dsp:spPr>
        <a:xfrm>
          <a:off x="5774159" y="4104465"/>
          <a:ext cx="961727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961727" y="1577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0979" y="4096198"/>
        <a:ext cx="48086" cy="48086"/>
      </dsp:txXfrm>
    </dsp:sp>
    <dsp:sp modelId="{21918146-36CA-4179-A425-2B18CE2B1F9C}">
      <dsp:nvSpPr>
        <dsp:cNvPr id="0" name=""/>
        <dsp:cNvSpPr/>
      </dsp:nvSpPr>
      <dsp:spPr>
        <a:xfrm>
          <a:off x="6735886" y="3519161"/>
          <a:ext cx="2404318" cy="1202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268 patientes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64 récidives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53 décès</a:t>
          </a:r>
          <a:endParaRPr lang="fr-FR" sz="1600" kern="1200" dirty="0"/>
        </a:p>
      </dsp:txBody>
      <dsp:txXfrm>
        <a:off x="6771096" y="3554371"/>
        <a:ext cx="2333898" cy="1131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D5272-7128-4BB1-A6BE-1B02EC53AB50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CE136-CF65-4621-A17B-5F58EC085A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8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6C1CF-C65A-4AF6-9D79-92116BC1685D}" type="slidenum">
              <a:rPr lang="fr-CH" smtClean="0"/>
              <a:pPr/>
              <a:t>4</a:t>
            </a:fld>
            <a:endParaRPr lang="fr-CH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26C37-12E1-4B00-A1EC-FAA974C150FC}" type="slidenum">
              <a:rPr lang="fr-CH" smtClean="0"/>
              <a:pPr/>
              <a:t>37</a:t>
            </a:fld>
            <a:endParaRPr lang="fr-CH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C8739-C951-48AA-9331-66B9E74E7F61}" type="slidenum">
              <a:rPr lang="fr-CH" smtClean="0"/>
              <a:pPr/>
              <a:t>38</a:t>
            </a:fld>
            <a:endParaRPr lang="fr-CH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980009-7E35-4315-BD45-BDBD5407BB55}" type="slidenum">
              <a:rPr lang="fr-CH" smtClean="0"/>
              <a:pPr/>
              <a:t>39</a:t>
            </a:fld>
            <a:endParaRPr lang="fr-CH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4BAB5B-364E-4028-9884-F74BF0968DDF}" type="slidenum">
              <a:rPr lang="fr-CH" smtClean="0"/>
              <a:pPr/>
              <a:t>40</a:t>
            </a:fld>
            <a:endParaRPr lang="fr-CH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8D256-24A5-4467-AF48-FEF462EE3E5A}" type="slidenum">
              <a:rPr lang="fr-CH" smtClean="0"/>
              <a:pPr/>
              <a:t>41</a:t>
            </a:fld>
            <a:endParaRPr lang="fr-CH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0304F-53E0-4704-AD4A-512B490BD138}" type="slidenum">
              <a:rPr lang="fr-CH" smtClean="0"/>
              <a:pPr/>
              <a:t>42</a:t>
            </a:fld>
            <a:endParaRPr lang="fr-CH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F6CF1-ADCC-4FAD-8600-525C9C061ADD}" type="slidenum">
              <a:rPr lang="fr-CH" smtClean="0"/>
              <a:pPr/>
              <a:t>43</a:t>
            </a:fld>
            <a:endParaRPr lang="fr-CH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5D92A0D-DD6A-4D96-908D-930735B8B51C}" type="slidenum">
              <a:rPr lang="fr-FR" sz="1200">
                <a:latin typeface="Times New Roman" pitchFamily="18" charset="0"/>
                <a:cs typeface="+mn-cs"/>
              </a:rPr>
              <a:pPr algn="r">
                <a:defRPr/>
              </a:pPr>
              <a:t>46</a:t>
            </a:fld>
            <a:endParaRPr lang="fr-FR" sz="1200">
              <a:latin typeface="Times New Roman" pitchFamily="18" charset="0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z="1800" b="1" smtClean="0">
                <a:latin typeface="Comic Sans MS" pitchFamily="1" charset="0"/>
              </a:rPr>
              <a:t>.- FIGO Ia-Ib grade I, no clear-cell tumours have a low risk of relapse; and,no adjuvant treatment is recommended</a:t>
            </a:r>
          </a:p>
          <a:p>
            <a:endParaRPr lang="fr-BE" sz="1800" b="1" smtClean="0">
              <a:latin typeface="Comic Sans MS" pitchFamily="1" charset="0"/>
            </a:endParaRPr>
          </a:p>
          <a:p>
            <a:r>
              <a:rPr lang="fr-BE" sz="1800" b="1" smtClean="0">
                <a:latin typeface="Comic Sans MS" pitchFamily="1" charset="0"/>
              </a:rPr>
              <a:t>- FIGO…have a higher risk of relapse and an adjuvant chemotherapy with platinum agent is recommended</a:t>
            </a:r>
            <a:endParaRPr lang="fr-FR" sz="1800" b="1" smtClean="0">
              <a:latin typeface="Comic Sans MS" pitchFamily="1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5D92A0D-DD6A-4D96-908D-930735B8B51C}" type="slidenum">
              <a:rPr lang="fr-FR" sz="1200">
                <a:latin typeface="Times New Roman" pitchFamily="18" charset="0"/>
                <a:cs typeface="+mn-cs"/>
              </a:rPr>
              <a:pPr algn="r">
                <a:defRPr/>
              </a:pPr>
              <a:t>47</a:t>
            </a:fld>
            <a:endParaRPr lang="fr-FR" sz="1200">
              <a:latin typeface="Times New Roman" pitchFamily="18" charset="0"/>
              <a:cs typeface="+mn-cs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z="1800" b="1" smtClean="0">
                <a:latin typeface="Comic Sans MS" pitchFamily="1" charset="0"/>
              </a:rPr>
              <a:t>.- FIGO Ia-Ib grade I, no clear-cell tumours have a low risk of relapse; and,no adjuvant treatment is recommended</a:t>
            </a:r>
          </a:p>
          <a:p>
            <a:endParaRPr lang="fr-BE" sz="1800" b="1" smtClean="0">
              <a:latin typeface="Comic Sans MS" pitchFamily="1" charset="0"/>
            </a:endParaRPr>
          </a:p>
          <a:p>
            <a:r>
              <a:rPr lang="fr-BE" sz="1800" b="1" smtClean="0">
                <a:latin typeface="Comic Sans MS" pitchFamily="1" charset="0"/>
              </a:rPr>
              <a:t>- FIGO…have a higher risk of relapse and an adjuvant chemotherapy with platinum agent is recommended</a:t>
            </a:r>
            <a:endParaRPr lang="fr-FR" sz="1800" b="1" smtClean="0">
              <a:latin typeface="Comic Sans MS" pitchFamily="1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3886200" y="8682122"/>
            <a:ext cx="2971800" cy="4618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algn="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200" b="0">
                <a:latin typeface="Times New Roman" pitchFamily="1" charset="0"/>
              </a:rPr>
              <a:t>23</a:t>
            </a: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0" y="8682122"/>
            <a:ext cx="2971800" cy="4618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0" y="0"/>
            <a:ext cx="2971800" cy="457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886200" y="8682038"/>
            <a:ext cx="29718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r"/>
            <a:r>
              <a:rPr lang="fr-FR" sz="1200" b="0"/>
              <a:t>9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8682038"/>
            <a:ext cx="29718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3886200" y="8682122"/>
            <a:ext cx="2971800" cy="4618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 algn="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200" b="0">
                <a:latin typeface="Times New Roman" pitchFamily="1" charset="0"/>
              </a:rPr>
              <a:t>23</a:t>
            </a: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0" y="8682122"/>
            <a:ext cx="2971800" cy="4618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0" y="0"/>
            <a:ext cx="2971800" cy="457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886200" y="8682038"/>
            <a:ext cx="29718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r"/>
            <a:r>
              <a:rPr lang="fr-FR" sz="1200" b="0"/>
              <a:t>9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8682038"/>
            <a:ext cx="29718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521F36-4DB1-463E-97A1-27B123725B7D}" type="slidenum">
              <a:rPr lang="fr-CH" smtClean="0"/>
              <a:pPr/>
              <a:t>113</a:t>
            </a:fld>
            <a:endParaRPr lang="fr-CH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D66AF-2B43-4B60-B506-D54E50DD4599}" type="slidenum">
              <a:rPr lang="fr-CH" smtClean="0"/>
              <a:pPr/>
              <a:t>114</a:t>
            </a:fld>
            <a:endParaRPr lang="fr-CH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0EEFCE-71F3-4FEB-B95D-9E7CE1242049}" type="slidenum">
              <a:rPr lang="fr-CH" smtClean="0"/>
              <a:pPr/>
              <a:t>115</a:t>
            </a:fld>
            <a:endParaRPr lang="fr-CH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886200" y="8682038"/>
            <a:ext cx="29718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r"/>
            <a:r>
              <a:rPr lang="fr-FR" sz="1200" b="0"/>
              <a:t>9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8682038"/>
            <a:ext cx="29718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391A1F-D5E5-4DB2-B8D0-1A9B42688FE1}" type="slidenum">
              <a:rPr lang="fr-CH" smtClean="0"/>
              <a:pPr/>
              <a:t>119</a:t>
            </a:fld>
            <a:endParaRPr lang="fr-CH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2C15A-0B2D-459E-9788-9421CE535D3E}" type="slidenum">
              <a:rPr lang="fr-CH" smtClean="0"/>
              <a:pPr/>
              <a:t>120</a:t>
            </a:fld>
            <a:endParaRPr lang="fr-CH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1629C4-191E-43B5-BEEE-7F8A208381C9}" type="slidenum">
              <a:rPr lang="fr-CH" smtClean="0"/>
              <a:pPr/>
              <a:t>121</a:t>
            </a:fld>
            <a:endParaRPr lang="fr-CH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CEB6E5-37E0-49EF-B254-13B3C0EA5706}" type="slidenum">
              <a:rPr lang="fr-CH" smtClean="0"/>
              <a:pPr/>
              <a:t>122</a:t>
            </a:fld>
            <a:endParaRPr lang="fr-CH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AD429-E758-4A0F-8720-B48A3EB25A3C}" type="slidenum">
              <a:rPr lang="fr-FR"/>
              <a:pPr>
                <a:defRPr/>
              </a:pPr>
              <a:t>123</a:t>
            </a:fld>
            <a:endParaRPr lang="fr-FR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imes New Roman" pitchFamily="1" charset="0"/>
              </a:rPr>
              <a:t>- </a:t>
            </a:r>
            <a:r>
              <a:rPr lang="fr-BE" sz="1800" b="1" smtClean="0">
                <a:latin typeface="Comic Sans MS" pitchFamily="1" charset="0"/>
              </a:rPr>
              <a:t>There are several unsanswered questions…</a:t>
            </a:r>
            <a:endParaRPr lang="fr-FR" sz="1800" b="1" smtClean="0">
              <a:latin typeface="Comic Sans MS" pitchFamily="1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21886-5AD7-4A82-9638-84EEAFFD1880}" type="slidenum">
              <a:rPr lang="fr-CH" smtClean="0"/>
              <a:pPr/>
              <a:t>10</a:t>
            </a:fld>
            <a:endParaRPr lang="fr-CH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A9162-5789-4A6D-9D32-86CA814A446B}" type="slidenum">
              <a:rPr lang="fr-CH" smtClean="0"/>
              <a:pPr/>
              <a:t>130</a:t>
            </a:fld>
            <a:endParaRPr lang="fr-CH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198239-28DC-40AF-A53E-C7A22C13833E}" type="slidenum">
              <a:rPr lang="fr-CH" smtClean="0"/>
              <a:pPr/>
              <a:t>131</a:t>
            </a:fld>
            <a:endParaRPr lang="fr-CH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4CFDE-29B6-48E9-8116-5921FCBD9C40}" type="slidenum">
              <a:rPr lang="fr-CH" smtClean="0"/>
              <a:pPr/>
              <a:t>132</a:t>
            </a:fld>
            <a:endParaRPr lang="fr-CH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5B5168-CCF5-4700-9A55-B289DF8ACF5D}" type="slidenum">
              <a:rPr lang="fr-CH" smtClean="0"/>
              <a:pPr/>
              <a:t>133</a:t>
            </a:fld>
            <a:endParaRPr lang="fr-CH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AB1819-0545-4948-B83C-20800E855EB5}" type="slidenum">
              <a:rPr lang="fr-CH" smtClean="0"/>
              <a:pPr/>
              <a:t>134</a:t>
            </a:fld>
            <a:endParaRPr lang="fr-CH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100AF-E14B-4D95-B152-87AD55046188}" type="slidenum">
              <a:rPr lang="fr-CH" smtClean="0"/>
              <a:pPr/>
              <a:t>135</a:t>
            </a:fld>
            <a:endParaRPr lang="fr-CH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253A4-F0A1-4205-93CD-0AF33E77D530}" type="slidenum">
              <a:rPr lang="fr-CH" smtClean="0"/>
              <a:pPr/>
              <a:t>136</a:t>
            </a:fld>
            <a:endParaRPr lang="fr-CH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21886-5AD7-4A82-9638-84EEAFFD1880}" type="slidenum">
              <a:rPr lang="fr-CH" smtClean="0"/>
              <a:pPr/>
              <a:t>12</a:t>
            </a:fld>
            <a:endParaRPr lang="fr-CH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F34329-752E-41A1-8AEB-1EE94B781EA5}" type="slidenum">
              <a:rPr lang="fr-CH" smtClean="0"/>
              <a:pPr/>
              <a:t>137</a:t>
            </a:fld>
            <a:endParaRPr lang="fr-CH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6F5AAD-1B51-451B-8C00-9147696A05BB}" type="slidenum">
              <a:rPr lang="fr-FR" smtClean="0"/>
              <a:pPr>
                <a:defRPr/>
              </a:pPr>
              <a:t>143</a:t>
            </a:fld>
            <a:endParaRPr lang="fr-FR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BE" smtClean="0">
                <a:latin typeface="Times New Roman" pitchFamily="1" charset="0"/>
              </a:rPr>
              <a:t>HIV et tumeurs testiculaires</a:t>
            </a:r>
            <a:endParaRPr lang="fr-FR" smtClean="0">
              <a:latin typeface="Times New Roman" pitchFamily="1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46E7F-8685-4114-A266-37CCC092C3CB}" type="slidenum">
              <a:rPr lang="fr-CH" smtClean="0"/>
              <a:pPr/>
              <a:t>15</a:t>
            </a:fld>
            <a:endParaRPr lang="fr-CH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3935BA-78D7-4075-96C8-97F5E6CCCC9E}" type="slidenum">
              <a:rPr lang="fr-CH" smtClean="0"/>
              <a:pPr/>
              <a:t>18</a:t>
            </a:fld>
            <a:endParaRPr lang="fr-CH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868232-3C02-432A-8081-264D13E27071}" type="slidenum">
              <a:rPr lang="fr-CH" smtClean="0"/>
              <a:pPr/>
              <a:t>36</a:t>
            </a:fld>
            <a:endParaRPr lang="fr-CH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60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08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FBEC4-5DDE-40BC-AB45-AE26E5BCAAF1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83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64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53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04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87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31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5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82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9A8B5-94C1-456E-9CEA-BFF30BC40D18}" type="datetimeFigureOut">
              <a:rPr lang="fr-FR" smtClean="0"/>
              <a:pPr/>
              <a:t>09/10/2012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CB40A-F52F-47E0-94F2-87558BD07BE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77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glowm.com/resources/glowm/graphics/figures/v4/0350/001f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lowm.com/resources/glowm/graphics/figures/v4/0350/002f.jpg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vary carcino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258" y="2132856"/>
            <a:ext cx="7011483" cy="3066442"/>
          </a:xfrm>
        </p:spPr>
        <p:txBody>
          <a:bodyPr>
            <a:normAutofit fontScale="92500" lnSpcReduction="10000"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Protocole de traitement du cancer de l’ovaire</a:t>
            </a:r>
          </a:p>
          <a:p>
            <a:endParaRPr lang="fr-F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Professeur Denis </a:t>
            </a:r>
            <a:r>
              <a:rPr lang="fr-FR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Vinatier</a:t>
            </a:r>
            <a:endParaRPr lang="fr-F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endParaRPr lang="fr-F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Université de Lille II – France</a:t>
            </a:r>
          </a:p>
          <a:p>
            <a:endParaRPr lang="fr-FR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91" y="5883905"/>
            <a:ext cx="1547664" cy="85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5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ovfig5a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493415" y="1671538"/>
            <a:ext cx="6030913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339975" y="476250"/>
            <a:ext cx="44640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 pronostic selon le stade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43303" y="476672"/>
            <a:ext cx="7515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GOG 111  et OV-10</a:t>
            </a:r>
          </a:p>
          <a:p>
            <a:pPr algn="ctr"/>
            <a:endParaRPr lang="fr-FR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fr-FR" sz="2400" dirty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Cisplatin</a:t>
            </a:r>
            <a:r>
              <a:rPr lang="fr-FR" sz="2400" dirty="0" smtClean="0">
                <a:solidFill>
                  <a:srgbClr val="7030A0"/>
                </a:solidFill>
              </a:rPr>
              <a:t>+</a:t>
            </a:r>
            <a:r>
              <a:rPr lang="fr-FR" sz="2400" dirty="0" err="1" smtClean="0">
                <a:solidFill>
                  <a:srgbClr val="7030A0"/>
                </a:solidFill>
              </a:rPr>
              <a:t>cyclophosphamide</a:t>
            </a:r>
            <a:r>
              <a:rPr lang="fr-FR" sz="2400" dirty="0" smtClean="0">
                <a:solidFill>
                  <a:srgbClr val="7030A0"/>
                </a:solidFill>
              </a:rPr>
              <a:t> vs </a:t>
            </a:r>
            <a:r>
              <a:rPr lang="fr-FR" sz="2400" dirty="0" err="1" smtClean="0">
                <a:solidFill>
                  <a:srgbClr val="7030A0"/>
                </a:solidFill>
              </a:rPr>
              <a:t>Cisplatin</a:t>
            </a:r>
            <a:r>
              <a:rPr lang="fr-FR" sz="2400" dirty="0" smtClean="0">
                <a:solidFill>
                  <a:srgbClr val="7030A0"/>
                </a:solidFill>
              </a:rPr>
              <a:t> + </a:t>
            </a:r>
            <a:r>
              <a:rPr lang="fr-FR" sz="2400" dirty="0" err="1" smtClean="0">
                <a:solidFill>
                  <a:srgbClr val="7030A0"/>
                </a:solidFill>
              </a:rPr>
              <a:t>Paclitaxel</a:t>
            </a:r>
            <a:endParaRPr lang="fr-FR" sz="2400" dirty="0" smtClean="0">
              <a:solidFill>
                <a:srgbClr val="7030A0"/>
              </a:solidFill>
            </a:endParaRPr>
          </a:p>
          <a:p>
            <a:pPr algn="ctr"/>
            <a:endParaRPr lang="fr-FR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844824"/>
            <a:ext cx="914436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0572" y="260648"/>
            <a:ext cx="83006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GOG 158 </a:t>
            </a:r>
            <a:r>
              <a:rPr lang="fr-FR" sz="2400" dirty="0" err="1" smtClean="0">
                <a:solidFill>
                  <a:schemeClr val="accent5">
                    <a:lumMod val="50000"/>
                  </a:schemeClr>
                </a:solidFill>
              </a:rPr>
              <a:t>Cisplatine</a:t>
            </a: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+</a:t>
            </a:r>
            <a:r>
              <a:rPr lang="fr-FR" sz="2400" dirty="0" err="1" smtClean="0">
                <a:solidFill>
                  <a:schemeClr val="accent5">
                    <a:lumMod val="50000"/>
                  </a:schemeClr>
                </a:solidFill>
              </a:rPr>
              <a:t>paclitaxel</a:t>
            </a: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 vs </a:t>
            </a:r>
            <a:r>
              <a:rPr lang="fr-FR" sz="2400" dirty="0" err="1" smtClean="0">
                <a:solidFill>
                  <a:schemeClr val="accent5">
                    <a:lumMod val="50000"/>
                  </a:schemeClr>
                </a:solidFill>
              </a:rPr>
              <a:t>Carboplatine</a:t>
            </a: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 + </a:t>
            </a:r>
            <a:r>
              <a:rPr lang="fr-FR" sz="2400" dirty="0" err="1" smtClean="0">
                <a:solidFill>
                  <a:schemeClr val="accent5">
                    <a:lumMod val="50000"/>
                  </a:schemeClr>
                </a:solidFill>
              </a:rPr>
              <a:t>Paclitaxel</a:t>
            </a:r>
            <a:endParaRPr lang="fr-FR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fr-FR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i="1" dirty="0" err="1" smtClean="0">
                <a:latin typeface="Arial" charset="0"/>
              </a:rPr>
              <a:t>Ozols</a:t>
            </a:r>
            <a:r>
              <a:rPr lang="en-US" i="1" dirty="0" smtClean="0">
                <a:latin typeface="Arial" charset="0"/>
              </a:rPr>
              <a:t> RF, et al. J </a:t>
            </a:r>
            <a:r>
              <a:rPr lang="en-US" i="1" dirty="0" err="1" smtClean="0">
                <a:latin typeface="Arial" charset="0"/>
              </a:rPr>
              <a:t>Clin</a:t>
            </a:r>
            <a:r>
              <a:rPr lang="en-US" i="1" dirty="0" smtClean="0">
                <a:latin typeface="Arial" charset="0"/>
              </a:rPr>
              <a:t> </a:t>
            </a:r>
            <a:r>
              <a:rPr lang="en-US" i="1" dirty="0" err="1" smtClean="0">
                <a:latin typeface="Arial" charset="0"/>
              </a:rPr>
              <a:t>Oncol</a:t>
            </a:r>
            <a:r>
              <a:rPr lang="en-US" i="1" dirty="0" smtClean="0">
                <a:latin typeface="Arial" charset="0"/>
              </a:rPr>
              <a:t>. 2003;21:3194-3200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2996952"/>
            <a:ext cx="1640193" cy="107721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EOC</a:t>
            </a:r>
          </a:p>
          <a:p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Chirurgie</a:t>
            </a:r>
          </a:p>
          <a:p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 optimale  &lt;1cm</a:t>
            </a:r>
          </a:p>
          <a:p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Stade III</a:t>
            </a:r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15816" y="1772816"/>
            <a:ext cx="452047" cy="382803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vert="wordArtVert" wrap="none" rtlCol="0">
            <a:spAutoFit/>
          </a:bodyPr>
          <a:lstStyle/>
          <a:p>
            <a:r>
              <a:rPr lang="fr-FR" sz="1600" dirty="0" smtClean="0"/>
              <a:t>Tirage au sort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4011038" y="1628800"/>
            <a:ext cx="1402948" cy="83099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accent5">
                    <a:lumMod val="50000"/>
                  </a:schemeClr>
                </a:solidFill>
              </a:rPr>
              <a:t>Carboplatine</a:t>
            </a:r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+ </a:t>
            </a:r>
          </a:p>
          <a:p>
            <a:pPr algn="ctr"/>
            <a:r>
              <a:rPr lang="fr-FR" sz="1600" dirty="0" err="1" smtClean="0">
                <a:solidFill>
                  <a:schemeClr val="accent5">
                    <a:lumMod val="50000"/>
                  </a:schemeClr>
                </a:solidFill>
              </a:rPr>
              <a:t>Paclitaxel</a:t>
            </a:r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42483" y="4902259"/>
            <a:ext cx="1140056" cy="83099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accent5">
                    <a:lumMod val="50000"/>
                  </a:schemeClr>
                </a:solidFill>
              </a:rPr>
              <a:t>Cisplatine</a:t>
            </a:r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+ </a:t>
            </a:r>
          </a:p>
          <a:p>
            <a:pPr algn="ctr"/>
            <a:r>
              <a:rPr lang="fr-FR" sz="1600" dirty="0" err="1" smtClean="0">
                <a:solidFill>
                  <a:schemeClr val="accent5">
                    <a:lumMod val="50000"/>
                  </a:schemeClr>
                </a:solidFill>
              </a:rPr>
              <a:t>Paclitaxel</a:t>
            </a:r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36912"/>
            <a:ext cx="42957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195736" y="6237312"/>
            <a:ext cx="443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Egalité d’efficacité mais moins de toxicité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60" name="Rectangle 2"/>
          <p:cNvSpPr>
            <a:spLocks noChangeArrowheads="1"/>
          </p:cNvSpPr>
          <p:nvPr/>
        </p:nvSpPr>
        <p:spPr bwMode="auto">
          <a:xfrm>
            <a:off x="395536" y="404664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400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Recommandation</a:t>
            </a: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2011</a:t>
            </a:r>
          </a:p>
        </p:txBody>
      </p:sp>
      <p:sp>
        <p:nvSpPr>
          <p:cNvPr id="429061" name="Rectangle 3"/>
          <p:cNvSpPr>
            <a:spLocks noChangeArrowheads="1"/>
          </p:cNvSpPr>
          <p:nvPr/>
        </p:nvSpPr>
        <p:spPr bwMode="auto">
          <a:xfrm>
            <a:off x="1475656" y="1700808"/>
            <a:ext cx="5554389" cy="33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1 -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Cytoréduction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maximale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2 -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Chimiothérapie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adjuvante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3 -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Traitement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de première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ligne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Paclitaxel</a:t>
            </a:r>
            <a:r>
              <a:rPr lang="en-US" sz="2800" dirty="0">
                <a:solidFill>
                  <a:srgbClr val="7030A0"/>
                </a:solidFill>
                <a:latin typeface="Calibri" pitchFamily="34" charset="0"/>
              </a:rPr>
              <a:t> 175 mg/m</a:t>
            </a:r>
            <a:r>
              <a:rPr lang="en-US" sz="2800" baseline="30000" dirty="0">
                <a:solidFill>
                  <a:srgbClr val="7030A0"/>
                </a:solidFill>
                <a:latin typeface="Calibri" pitchFamily="34" charset="0"/>
              </a:rPr>
              <a:t>2</a:t>
            </a:r>
            <a:r>
              <a:rPr lang="en-US" sz="2800" dirty="0">
                <a:solidFill>
                  <a:srgbClr val="7030A0"/>
                </a:solidFill>
                <a:latin typeface="Calibri" pitchFamily="34" charset="0"/>
              </a:rPr>
              <a:t>/3 hrs IV + </a:t>
            </a:r>
          </a:p>
          <a:p>
            <a:pPr marL="742950" lvl="1" indent="-285750" eaLnBrk="1" hangingPunct="1"/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Carboplatin</a:t>
            </a:r>
            <a:r>
              <a:rPr lang="en-US" sz="2800" dirty="0">
                <a:solidFill>
                  <a:srgbClr val="7030A0"/>
                </a:solidFill>
                <a:latin typeface="Calibri" pitchFamily="34" charset="0"/>
              </a:rPr>
              <a:t> AUC 6-7.5 IV</a:t>
            </a:r>
          </a:p>
          <a:p>
            <a:pPr marL="742950" lvl="1" indent="-285750" eaLnBrk="1" hangingPunct="1"/>
            <a:r>
              <a:rPr lang="en-US" sz="2800" dirty="0" err="1" smtClean="0">
                <a:solidFill>
                  <a:srgbClr val="7030A0"/>
                </a:solidFill>
                <a:latin typeface="Calibri" pitchFamily="34" charset="0"/>
              </a:rPr>
              <a:t>Toutes</a:t>
            </a:r>
            <a:r>
              <a:rPr lang="en-US" sz="2800" dirty="0" smtClean="0">
                <a:solidFill>
                  <a:srgbClr val="7030A0"/>
                </a:solidFill>
                <a:latin typeface="Calibri" pitchFamily="34" charset="0"/>
              </a:rPr>
              <a:t> les </a:t>
            </a:r>
            <a:r>
              <a:rPr lang="en-US" sz="2800" dirty="0" err="1" smtClean="0">
                <a:solidFill>
                  <a:srgbClr val="7030A0"/>
                </a:solidFill>
                <a:latin typeface="Calibri" pitchFamily="34" charset="0"/>
              </a:rPr>
              <a:t>trois</a:t>
            </a:r>
            <a:r>
              <a:rPr lang="en-US" sz="2800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Calibri" pitchFamily="34" charset="0"/>
              </a:rPr>
              <a:t>semaines</a:t>
            </a:r>
            <a:r>
              <a:rPr lang="en-US" sz="2800" dirty="0" smtClean="0">
                <a:solidFill>
                  <a:srgbClr val="7030A0"/>
                </a:solidFill>
                <a:latin typeface="Calibri" pitchFamily="34" charset="0"/>
              </a:rPr>
              <a:t> 6 cycles</a:t>
            </a:r>
            <a:endParaRPr lang="en-US" sz="2800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870" y="5373216"/>
            <a:ext cx="2000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4463" y="404813"/>
            <a:ext cx="8891587" cy="6119812"/>
          </a:xfrm>
        </p:spPr>
        <p:txBody>
          <a:bodyPr/>
          <a:lstStyle/>
          <a:p>
            <a:pPr>
              <a:buNone/>
            </a:pPr>
            <a:r>
              <a:rPr lang="fr-BE" sz="2800" u="sng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Administration de la chimiothérapie</a:t>
            </a:r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: </a:t>
            </a:r>
          </a:p>
          <a:p>
            <a:endParaRPr lang="fr-BE" sz="2800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>
              <a:buNone/>
            </a:pPr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hôpital de jour</a:t>
            </a:r>
          </a:p>
          <a:p>
            <a:pPr>
              <a:buNone/>
            </a:pPr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mise en place Port-a-</a:t>
            </a:r>
            <a:r>
              <a:rPr lang="fr-BE" sz="2800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cath</a:t>
            </a:r>
            <a:endParaRPr lang="fr-BE" sz="2800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>
              <a:buNone/>
            </a:pPr>
            <a:r>
              <a:rPr lang="fr-BE" sz="2800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Carboplatine</a:t>
            </a:r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AUC 5 en 1h au J1/ tous les 21 jours</a:t>
            </a:r>
          </a:p>
          <a:p>
            <a:pPr>
              <a:buNone/>
            </a:pPr>
            <a:r>
              <a:rPr lang="fr-BE" sz="2800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Paclitaxel</a:t>
            </a:r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(taxol®) 80mg/m² en 1h ceci au J1-8-15, toutes les 3 semaines</a:t>
            </a:r>
          </a:p>
          <a:p>
            <a:pPr>
              <a:buNone/>
            </a:pPr>
            <a:endParaRPr lang="fr-BE" sz="2800" u="sng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 algn="ctr">
              <a:buNone/>
            </a:pPr>
            <a:r>
              <a:rPr lang="fr-BE" sz="2800" u="sng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!!!! PRÉMÉDICATION !!!! </a:t>
            </a:r>
          </a:p>
          <a:p>
            <a:pPr algn="ctr">
              <a:buNone/>
            </a:pPr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corticostéroïdes (</a:t>
            </a:r>
            <a:r>
              <a:rPr lang="fr-BE" sz="2800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dexamethasone</a:t>
            </a:r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10mg) + </a:t>
            </a:r>
            <a:r>
              <a:rPr lang="fr-BE" sz="2800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anti-histaminique</a:t>
            </a:r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(</a:t>
            </a:r>
            <a:r>
              <a:rPr lang="fr-BE" sz="2800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fenistil</a:t>
            </a:r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), la veille au soir et le matin de la chimiothérapie</a:t>
            </a:r>
            <a:endParaRPr lang="fr-BE" sz="2800" u="sng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>
              <a:buFontTx/>
              <a:buNone/>
            </a:pPr>
            <a:endParaRPr lang="fr-BE" b="1" u="sng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772816"/>
            <a:ext cx="5259313" cy="357376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   - alopécie</a:t>
            </a:r>
          </a:p>
          <a:p>
            <a:pPr>
              <a:buFontTx/>
              <a:buNone/>
            </a:pP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   - nausées, vomissements</a:t>
            </a:r>
          </a:p>
          <a:p>
            <a:pPr>
              <a:buFontTx/>
              <a:buNone/>
            </a:pP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   - </a:t>
            </a:r>
            <a:r>
              <a:rPr lang="fr-BE" sz="2800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myélosuppression</a:t>
            </a:r>
            <a:endParaRPr lang="fr-BE" sz="2800" dirty="0" smtClean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   - </a:t>
            </a:r>
            <a:r>
              <a:rPr lang="fr-BE" sz="2800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neurotoxicité</a:t>
            </a:r>
            <a:endParaRPr lang="fr-BE" sz="2800" dirty="0" smtClean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   - arthralgies, myalgies</a:t>
            </a:r>
          </a:p>
          <a:p>
            <a:pPr>
              <a:buFontTx/>
              <a:buNone/>
            </a:pP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   - réaction d’hypersensibilité</a:t>
            </a:r>
          </a:p>
          <a:p>
            <a:pPr>
              <a:buFontTx/>
              <a:buNone/>
            </a:pP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   - asthénie, 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2267744" y="404664"/>
            <a:ext cx="45111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2800" u="sng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EFFETS SECONDAIRES:</a:t>
            </a:r>
            <a:r>
              <a:rPr lang="fr-BE" sz="28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2132856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Au total:</a:t>
            </a:r>
          </a:p>
          <a:p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 75 % </a:t>
            </a:r>
            <a:r>
              <a:rPr lang="fr-FR" sz="2400" dirty="0" smtClean="0"/>
              <a:t>des patientes seront en RC après chimiothérapie et chirurgie</a:t>
            </a:r>
          </a:p>
          <a:p>
            <a:r>
              <a:rPr lang="fr-FR" sz="2400" dirty="0" smtClean="0"/>
              <a:t>La majorité des patientes auront une récidive</a:t>
            </a:r>
          </a:p>
          <a:p>
            <a:r>
              <a:rPr lang="fr-FR" sz="2400" dirty="0" smtClean="0"/>
              <a:t>Survie à 10 ans: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25 à 30 %</a:t>
            </a:r>
          </a:p>
          <a:p>
            <a:r>
              <a:rPr lang="fr-FR" sz="2400" dirty="0" err="1" smtClean="0"/>
              <a:t>Ozols</a:t>
            </a:r>
            <a:r>
              <a:rPr lang="fr-FR" sz="2400" dirty="0" smtClean="0"/>
              <a:t> 2003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Oval 3"/>
          <p:cNvSpPr>
            <a:spLocks noChangeArrowheads="1"/>
          </p:cNvSpPr>
          <p:nvPr/>
        </p:nvSpPr>
        <p:spPr bwMode="auto">
          <a:xfrm>
            <a:off x="2981325" y="1916113"/>
            <a:ext cx="2884488" cy="1187450"/>
          </a:xfrm>
          <a:prstGeom prst="ellipse">
            <a:avLst/>
          </a:prstGeom>
          <a:gradFill rotWithShape="0">
            <a:gsLst>
              <a:gs pos="0">
                <a:srgbClr val="99CCFF">
                  <a:gamma/>
                  <a:tint val="23922"/>
                  <a:invGamma/>
                </a:srgbClr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35877" name="Text Box 5"/>
          <p:cNvSpPr txBox="1">
            <a:spLocks noChangeArrowheads="1"/>
          </p:cNvSpPr>
          <p:nvPr/>
        </p:nvSpPr>
        <p:spPr bwMode="auto">
          <a:xfrm>
            <a:off x="3216275" y="2293938"/>
            <a:ext cx="24796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nl-BE" sz="1400" b="1">
                <a:solidFill>
                  <a:schemeClr val="hlink"/>
                </a:solidFill>
                <a:latin typeface="Arial" charset="0"/>
              </a:rPr>
              <a:t>Debulking</a:t>
            </a:r>
            <a:endParaRPr lang="en-US" sz="1400" b="1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35878" name="AutoShape 6"/>
          <p:cNvSpPr>
            <a:spLocks noChangeArrowheads="1"/>
          </p:cNvSpPr>
          <p:nvPr/>
        </p:nvSpPr>
        <p:spPr bwMode="auto">
          <a:xfrm>
            <a:off x="3333750" y="3438525"/>
            <a:ext cx="2179638" cy="7429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FF">
                  <a:gamma/>
                  <a:tint val="23922"/>
                  <a:invGamma/>
                </a:srgbClr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 i="1">
                <a:solidFill>
                  <a:schemeClr val="hlink"/>
                </a:solidFill>
                <a:latin typeface="Arial" charset="0"/>
              </a:rPr>
              <a:t>1</a:t>
            </a:r>
            <a:r>
              <a:rPr lang="en-US" sz="1400" b="1" i="1" baseline="30000">
                <a:solidFill>
                  <a:schemeClr val="hlink"/>
                </a:solidFill>
                <a:latin typeface="Arial" charset="0"/>
              </a:rPr>
              <a:t>st</a:t>
            </a:r>
            <a:r>
              <a:rPr lang="en-US" sz="1400" b="1" i="1">
                <a:solidFill>
                  <a:schemeClr val="hlink"/>
                </a:solidFill>
                <a:latin typeface="Arial" charset="0"/>
              </a:rPr>
              <a:t> Line Therapy </a:t>
            </a:r>
          </a:p>
          <a:p>
            <a:pPr algn="ctr"/>
            <a:r>
              <a:rPr lang="en-US" sz="1400" b="1" i="1">
                <a:solidFill>
                  <a:schemeClr val="hlink"/>
                </a:solidFill>
                <a:latin typeface="Arial" charset="0"/>
              </a:rPr>
              <a:t>Carbo/Taxol</a:t>
            </a:r>
          </a:p>
        </p:txBody>
      </p:sp>
      <p:cxnSp>
        <p:nvCxnSpPr>
          <p:cNvPr id="335879" name="AutoShape 7"/>
          <p:cNvCxnSpPr>
            <a:cxnSpLocks noChangeShapeType="1"/>
            <a:stCxn id="335875" idx="4"/>
            <a:endCxn id="335878" idx="0"/>
          </p:cNvCxnSpPr>
          <p:nvPr/>
        </p:nvCxnSpPr>
        <p:spPr bwMode="auto">
          <a:xfrm>
            <a:off x="4424363" y="3103563"/>
            <a:ext cx="0" cy="33496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65150" y="4094163"/>
            <a:ext cx="3541713" cy="1968500"/>
            <a:chOff x="356" y="2579"/>
            <a:chExt cx="2231" cy="1240"/>
          </a:xfrm>
        </p:grpSpPr>
        <p:sp>
          <p:nvSpPr>
            <p:cNvPr id="335874" name="Rectangle 2"/>
            <p:cNvSpPr>
              <a:spLocks noChangeArrowheads="1"/>
            </p:cNvSpPr>
            <p:nvPr/>
          </p:nvSpPr>
          <p:spPr bwMode="auto">
            <a:xfrm>
              <a:off x="356" y="3165"/>
              <a:ext cx="1435" cy="654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tint val="23922"/>
                    <a:invGamma/>
                  </a:srgbClr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5881" name="Text Box 9"/>
            <p:cNvSpPr txBox="1">
              <a:spLocks noChangeArrowheads="1"/>
            </p:cNvSpPr>
            <p:nvPr/>
          </p:nvSpPr>
          <p:spPr bwMode="auto">
            <a:xfrm>
              <a:off x="408" y="3330"/>
              <a:ext cx="1332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Arial" charset="0"/>
                </a:rPr>
                <a:t>Platinum Sensitive</a:t>
              </a:r>
            </a:p>
            <a:p>
              <a:pPr algn="ctr">
                <a:spcBef>
                  <a:spcPct val="2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Arial" charset="0"/>
                </a:rPr>
                <a:t>Relapse &gt;6 months</a:t>
              </a:r>
            </a:p>
          </p:txBody>
        </p:sp>
        <p:cxnSp>
          <p:nvCxnSpPr>
            <p:cNvPr id="335886" name="AutoShape 14"/>
            <p:cNvCxnSpPr>
              <a:cxnSpLocks noChangeShapeType="1"/>
            </p:cNvCxnSpPr>
            <p:nvPr/>
          </p:nvCxnSpPr>
          <p:spPr bwMode="auto">
            <a:xfrm flipH="1">
              <a:off x="1152" y="2641"/>
              <a:ext cx="1435" cy="511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</p:cxnSp>
        <p:sp>
          <p:nvSpPr>
            <p:cNvPr id="335888" name="Text Box 16"/>
            <p:cNvSpPr txBox="1">
              <a:spLocks noChangeArrowheads="1"/>
            </p:cNvSpPr>
            <p:nvPr/>
          </p:nvSpPr>
          <p:spPr bwMode="auto">
            <a:xfrm>
              <a:off x="1277" y="2579"/>
              <a:ext cx="618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i="1">
                  <a:latin typeface="Arial" charset="0"/>
                </a:rPr>
                <a:t>  80%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4300538" y="4095750"/>
            <a:ext cx="4211637" cy="1852613"/>
            <a:chOff x="2709" y="2580"/>
            <a:chExt cx="2653" cy="1167"/>
          </a:xfrm>
        </p:grpSpPr>
        <p:sp>
          <p:nvSpPr>
            <p:cNvPr id="335882" name="Rectangle 10"/>
            <p:cNvSpPr>
              <a:spLocks noChangeArrowheads="1"/>
            </p:cNvSpPr>
            <p:nvPr/>
          </p:nvSpPr>
          <p:spPr bwMode="auto">
            <a:xfrm>
              <a:off x="3590" y="3167"/>
              <a:ext cx="1772" cy="580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tint val="23922"/>
                    <a:invGamma/>
                  </a:srgbClr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5883" name="Text Box 11"/>
            <p:cNvSpPr txBox="1">
              <a:spLocks noChangeArrowheads="1"/>
            </p:cNvSpPr>
            <p:nvPr/>
          </p:nvSpPr>
          <p:spPr bwMode="auto">
            <a:xfrm>
              <a:off x="3614" y="3289"/>
              <a:ext cx="1724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Arial" charset="0"/>
                </a:rPr>
                <a:t>Platinum Resistant/Refractory</a:t>
              </a:r>
            </a:p>
            <a:p>
              <a:pPr algn="ctr">
                <a:spcBef>
                  <a:spcPct val="20000"/>
                </a:spcBef>
              </a:pPr>
              <a:r>
                <a:rPr lang="en-US" sz="1400" b="1">
                  <a:solidFill>
                    <a:schemeClr val="hlink"/>
                  </a:solidFill>
                  <a:latin typeface="Arial" charset="0"/>
                </a:rPr>
                <a:t>&lt;6 months</a:t>
              </a:r>
            </a:p>
          </p:txBody>
        </p:sp>
        <p:cxnSp>
          <p:nvCxnSpPr>
            <p:cNvPr id="335884" name="AutoShape 12"/>
            <p:cNvCxnSpPr>
              <a:cxnSpLocks noChangeShapeType="1"/>
            </p:cNvCxnSpPr>
            <p:nvPr/>
          </p:nvCxnSpPr>
          <p:spPr bwMode="auto">
            <a:xfrm>
              <a:off x="2709" y="2634"/>
              <a:ext cx="1245" cy="511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</p:cxnSp>
        <p:sp>
          <p:nvSpPr>
            <p:cNvPr id="335889" name="Text Box 17"/>
            <p:cNvSpPr txBox="1">
              <a:spLocks noChangeArrowheads="1"/>
            </p:cNvSpPr>
            <p:nvPr/>
          </p:nvSpPr>
          <p:spPr bwMode="auto">
            <a:xfrm>
              <a:off x="3238" y="2580"/>
              <a:ext cx="633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i="1">
                  <a:latin typeface="Arial" charset="0"/>
                </a:rPr>
                <a:t>  20%</a:t>
              </a:r>
            </a:p>
          </p:txBody>
        </p:sp>
      </p:grpSp>
      <p:sp>
        <p:nvSpPr>
          <p:cNvPr id="335890" name="Text Box 18"/>
          <p:cNvSpPr txBox="1">
            <a:spLocks noChangeArrowheads="1"/>
          </p:cNvSpPr>
          <p:nvPr/>
        </p:nvSpPr>
        <p:spPr bwMode="auto">
          <a:xfrm>
            <a:off x="192088" y="6521450"/>
            <a:ext cx="352107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nl-NL" sz="1600" b="1" i="1">
              <a:latin typeface="Arial" charset="0"/>
            </a:endParaRPr>
          </a:p>
        </p:txBody>
      </p:sp>
      <p:sp>
        <p:nvSpPr>
          <p:cNvPr id="335896" name="Rectangle 2"/>
          <p:cNvSpPr>
            <a:spLocks noChangeArrowheads="1"/>
          </p:cNvSpPr>
          <p:nvPr/>
        </p:nvSpPr>
        <p:spPr bwMode="auto">
          <a:xfrm>
            <a:off x="382588" y="666750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400" dirty="0">
                <a:latin typeface="Calibri" pitchFamily="34" charset="0"/>
              </a:rPr>
              <a:t>Standard of Care: 2011</a:t>
            </a:r>
          </a:p>
        </p:txBody>
      </p:sp>
      <p:cxnSp>
        <p:nvCxnSpPr>
          <p:cNvPr id="335897" name="AutoShape 25"/>
          <p:cNvCxnSpPr>
            <a:cxnSpLocks noChangeShapeType="1"/>
            <a:stCxn id="335875" idx="4"/>
            <a:endCxn id="335878" idx="0"/>
          </p:cNvCxnSpPr>
          <p:nvPr/>
        </p:nvCxnSpPr>
        <p:spPr bwMode="auto">
          <a:xfrm>
            <a:off x="4424363" y="3103563"/>
            <a:ext cx="0" cy="3349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ZoneTexte 2"/>
          <p:cNvSpPr txBox="1">
            <a:spLocks noChangeArrowheads="1"/>
          </p:cNvSpPr>
          <p:nvPr/>
        </p:nvSpPr>
        <p:spPr bwMode="auto">
          <a:xfrm>
            <a:off x="1043608" y="4365104"/>
            <a:ext cx="72723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1600" i="1" dirty="0">
                <a:latin typeface="Arial" charset="0"/>
              </a:rPr>
              <a:t>Lancet 2009; vol 374; </a:t>
            </a:r>
            <a:r>
              <a:rPr lang="fr-BE" sz="1600" i="1" dirty="0" err="1">
                <a:latin typeface="Arial" charset="0"/>
              </a:rPr>
              <a:t>october</a:t>
            </a:r>
            <a:r>
              <a:rPr lang="fr-BE" sz="1600" i="1" dirty="0">
                <a:latin typeface="Arial" charset="0"/>
              </a:rPr>
              <a:t> 17; 1331-1338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20888"/>
            <a:ext cx="69342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21"/>
          <p:cNvSpPr>
            <a:spLocks/>
          </p:cNvSpPr>
          <p:nvPr/>
        </p:nvSpPr>
        <p:spPr bwMode="auto">
          <a:xfrm>
            <a:off x="382588" y="666750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latin typeface="Times New Roman" pitchFamily="1" charset="0"/>
              </a:rPr>
              <a:t>JGOG: Dose-Dense Wkly Paclitaxel in Stage II-IV</a:t>
            </a:r>
          </a:p>
        </p:txBody>
      </p:sp>
      <p:sp>
        <p:nvSpPr>
          <p:cNvPr id="11" name="Content Placeholder 10"/>
          <p:cNvSpPr>
            <a:spLocks/>
          </p:cNvSpPr>
          <p:nvPr/>
        </p:nvSpPr>
        <p:spPr bwMode="auto">
          <a:xfrm>
            <a:off x="323528" y="4509120"/>
            <a:ext cx="84550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>
                <a:latin typeface="Times New Roman" pitchFamily="1" charset="0"/>
              </a:rPr>
              <a:t>Dose-dense paclitaxel associated with greater hematologic toxicity, and fewer patients completed all protocol therapy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>
                <a:latin typeface="Times New Roman" pitchFamily="1" charset="0"/>
              </a:rPr>
              <a:t>Accrual: 637 patients (631 intent to treat)</a:t>
            </a:r>
          </a:p>
        </p:txBody>
      </p:sp>
      <p:sp>
        <p:nvSpPr>
          <p:cNvPr id="386052" name="Oval 29"/>
          <p:cNvSpPr>
            <a:spLocks noChangeArrowheads="1"/>
          </p:cNvSpPr>
          <p:nvPr/>
        </p:nvSpPr>
        <p:spPr bwMode="auto">
          <a:xfrm>
            <a:off x="1154113" y="3017838"/>
            <a:ext cx="441325" cy="441325"/>
          </a:xfrm>
          <a:prstGeom prst="ellipse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None/>
            </a:pPr>
            <a:r>
              <a:rPr lang="en-US" sz="1800" b="1">
                <a:solidFill>
                  <a:srgbClr val="000000"/>
                </a:solidFill>
                <a:latin typeface="Times New Roman" pitchFamily="1" charset="0"/>
              </a:rPr>
              <a:t>R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811338" y="2776538"/>
            <a:ext cx="495300" cy="922337"/>
            <a:chOff x="1447799" y="2230285"/>
            <a:chExt cx="899885" cy="1160616"/>
          </a:xfrm>
        </p:grpSpPr>
        <p:sp>
          <p:nvSpPr>
            <p:cNvPr id="386054" name="Line 9"/>
            <p:cNvSpPr>
              <a:spLocks noChangeShapeType="1"/>
            </p:cNvSpPr>
            <p:nvPr/>
          </p:nvSpPr>
          <p:spPr bwMode="auto">
            <a:xfrm>
              <a:off x="1447799" y="2882901"/>
              <a:ext cx="899885" cy="508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6055" name="Line 9"/>
            <p:cNvSpPr>
              <a:spLocks noChangeShapeType="1"/>
            </p:cNvSpPr>
            <p:nvPr/>
          </p:nvSpPr>
          <p:spPr bwMode="auto">
            <a:xfrm flipV="1">
              <a:off x="1447800" y="2230285"/>
              <a:ext cx="863600" cy="4875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386071" name="Group 23"/>
          <p:cNvGraphicFramePr>
            <a:graphicFrameLocks noGrp="1"/>
          </p:cNvGraphicFramePr>
          <p:nvPr/>
        </p:nvGraphicFramePr>
        <p:xfrm>
          <a:off x="2381250" y="2401888"/>
          <a:ext cx="5803900" cy="1751040"/>
        </p:xfrm>
        <a:graphic>
          <a:graphicData uri="http://schemas.openxmlformats.org/drawingml/2006/table">
            <a:tbl>
              <a:tblPr/>
              <a:tblGrid>
                <a:gridCol w="615950"/>
                <a:gridCol w="4406900"/>
                <a:gridCol w="781050"/>
              </a:tblGrid>
              <a:tr h="8350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I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Carboplatin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 AUC 6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/>
                      </a:r>
                      <a:b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</a:b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Paclitaxel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 180 mg/m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2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/3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semaines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" charset="0"/>
                        <a:cs typeface="Arial Unicode MS" pitchFamily="1" charset="0"/>
                      </a:endParaRP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x 6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ea typeface="Arial Unicode MS" pitchFamily="1" charset="0"/>
                          <a:cs typeface="Arial Unicode MS" pitchFamily="1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9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II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Carboplatin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 AUC 6</a:t>
                      </a:r>
                      <a:b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</a:b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Paclitaxel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 80 mg/m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/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semaine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" charset="0"/>
                        <a:cs typeface="Arial Unicode MS" pitchFamily="1" charset="0"/>
                      </a:endParaRP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x 6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ea typeface="Arial Unicode MS" pitchFamily="1" charset="0"/>
                          <a:cs typeface="Arial Unicode MS" pitchFamily="1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  <a:cs typeface="Arial Unicode MS" pitchFamily="1" charset="0"/>
                        </a:rPr>
                        <a:t>9</a:t>
                      </a:r>
                    </a:p>
                  </a:txBody>
                  <a:tcPr marL="72000" marR="72000" marT="72000" marB="72000"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86070" name="Rectangle 52"/>
          <p:cNvSpPr>
            <a:spLocks noChangeArrowheads="1"/>
          </p:cNvSpPr>
          <p:nvPr/>
        </p:nvSpPr>
        <p:spPr bwMode="auto">
          <a:xfrm>
            <a:off x="284163" y="6372225"/>
            <a:ext cx="4760912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None/>
            </a:pPr>
            <a:r>
              <a:rPr lang="en-US" sz="1400">
                <a:latin typeface="Times New Roman" pitchFamily="1" charset="0"/>
              </a:rPr>
              <a:t>Katsumata N, et al. </a:t>
            </a:r>
            <a:r>
              <a:rPr lang="en-GB" sz="1400">
                <a:latin typeface="Times New Roman" pitchFamily="1" charset="0"/>
              </a:rPr>
              <a:t>Lancet. 2009;374:1331-1338.</a:t>
            </a:r>
            <a:endParaRPr lang="fr-FR" sz="1400">
              <a:latin typeface="Times New Roman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/>
          <p:cNvSpPr txBox="1">
            <a:spLocks noChangeArrowheads="1"/>
          </p:cNvSpPr>
          <p:nvPr/>
        </p:nvSpPr>
        <p:spPr bwMode="auto">
          <a:xfrm>
            <a:off x="1259632" y="2204864"/>
            <a:ext cx="72723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1600" i="1" dirty="0">
                <a:latin typeface="Arial" charset="0"/>
              </a:rPr>
              <a:t>Lancet 2009; vol 374; </a:t>
            </a:r>
            <a:r>
              <a:rPr lang="fr-BE" sz="1600" i="1" dirty="0" err="1">
                <a:latin typeface="Arial" charset="0"/>
              </a:rPr>
              <a:t>october</a:t>
            </a:r>
            <a:r>
              <a:rPr lang="fr-BE" sz="1600" i="1" dirty="0">
                <a:latin typeface="Arial" charset="0"/>
              </a:rPr>
              <a:t> 17; 1331-1338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69342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4"/>
          <p:cNvSpPr>
            <a:spLocks/>
          </p:cNvSpPr>
          <p:nvPr/>
        </p:nvSpPr>
        <p:spPr bwMode="auto">
          <a:xfrm>
            <a:off x="1763688" y="3284984"/>
            <a:ext cx="6228184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Survie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à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trois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ans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 smtClean="0"/>
              <a:t>Heddomadaire</a:t>
            </a:r>
            <a:r>
              <a:rPr lang="en-US" sz="2400" dirty="0" smtClean="0"/>
              <a:t>:		</a:t>
            </a:r>
            <a:r>
              <a:rPr lang="en-US" sz="2400" b="1" dirty="0" smtClean="0">
                <a:solidFill>
                  <a:srgbClr val="7030A0"/>
                </a:solidFill>
              </a:rPr>
              <a:t>72,1%</a:t>
            </a:r>
            <a:r>
              <a:rPr lang="en-US" sz="2400" dirty="0" smtClean="0"/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err="1" smtClean="0"/>
              <a:t>Toutes</a:t>
            </a:r>
            <a:r>
              <a:rPr lang="en-US" sz="2400" dirty="0" smtClean="0"/>
              <a:t> des 3 </a:t>
            </a:r>
            <a:r>
              <a:rPr lang="en-US" sz="2400" dirty="0" err="1" smtClean="0"/>
              <a:t>semaines</a:t>
            </a:r>
            <a:r>
              <a:rPr lang="en-US" sz="2400" dirty="0" smtClean="0"/>
              <a:t>:	</a:t>
            </a:r>
            <a:r>
              <a:rPr lang="en-US" sz="2400" b="1" dirty="0" smtClean="0">
                <a:solidFill>
                  <a:srgbClr val="7030A0"/>
                </a:solidFill>
              </a:rPr>
              <a:t>65,1%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 smtClean="0"/>
              <a:t>RR: </a:t>
            </a:r>
            <a:r>
              <a:rPr lang="en-US" sz="2000" dirty="0"/>
              <a:t>0.75 (95% CI: 0.57-0.98; </a:t>
            </a:r>
            <a:r>
              <a:rPr lang="en-US" sz="2000" i="1" dirty="0"/>
              <a:t>P </a:t>
            </a:r>
            <a:r>
              <a:rPr lang="en-US" sz="2000" dirty="0"/>
              <a:t>= .03)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39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Flèche droite 2"/>
          <p:cNvSpPr>
            <a:spLocks noChangeArrowheads="1"/>
          </p:cNvSpPr>
          <p:nvPr/>
        </p:nvSpPr>
        <p:spPr bwMode="auto">
          <a:xfrm>
            <a:off x="251520" y="1844824"/>
            <a:ext cx="979488" cy="485775"/>
          </a:xfrm>
          <a:prstGeom prst="rightArrow">
            <a:avLst>
              <a:gd name="adj1" fmla="val 50000"/>
              <a:gd name="adj2" fmla="val 49942"/>
            </a:avLst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76672"/>
            <a:ext cx="54768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Title 61"/>
          <p:cNvSpPr>
            <a:spLocks/>
          </p:cNvSpPr>
          <p:nvPr/>
        </p:nvSpPr>
        <p:spPr bwMode="auto">
          <a:xfrm>
            <a:off x="395536" y="0"/>
            <a:ext cx="8464550" cy="85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Introduction d’un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troisième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médicament</a:t>
            </a:r>
            <a:endParaRPr lang="en-CA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2195" name="TextBox 3"/>
          <p:cNvSpPr txBox="1">
            <a:spLocks noChangeArrowheads="1"/>
          </p:cNvSpPr>
          <p:nvPr/>
        </p:nvSpPr>
        <p:spPr bwMode="auto">
          <a:xfrm>
            <a:off x="284163" y="5926138"/>
            <a:ext cx="88598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None/>
            </a:pPr>
            <a:r>
              <a:rPr lang="en-US" sz="1400">
                <a:latin typeface="Times New Roman" pitchFamily="1" charset="0"/>
              </a:rPr>
              <a:t>1. Du Bois A, et al. J Clin Oncol. 2006;24:1127-1135. 2. Kristensen G, et al. ASCO 2002. Abstract 805. </a:t>
            </a:r>
            <a:br>
              <a:rPr lang="en-US" sz="1400">
                <a:latin typeface="Times New Roman" pitchFamily="1" charset="0"/>
              </a:rPr>
            </a:br>
            <a:r>
              <a:rPr lang="en-US" sz="1400">
                <a:latin typeface="Times New Roman" pitchFamily="1" charset="0"/>
              </a:rPr>
              <a:t>3. Scarfone G, et al. ASCO 2006. Abstract 5003. 4. Pfisterer J, et al. J Natl Cancer Inst. 2006;98:1036-1045.</a:t>
            </a:r>
            <a:br>
              <a:rPr lang="en-US" sz="1400">
                <a:latin typeface="Times New Roman" pitchFamily="1" charset="0"/>
              </a:rPr>
            </a:br>
            <a:r>
              <a:rPr lang="en-US" sz="1400">
                <a:latin typeface="Times New Roman" pitchFamily="1" charset="0"/>
              </a:rPr>
              <a:t>5. Herrstedt J, et al. ASCO 2009. Abstract LBA5510. 6. Hoskins PJ, et al. ASCO 2008. Abstract LBA5505.</a:t>
            </a:r>
          </a:p>
        </p:txBody>
      </p:sp>
      <p:graphicFrame>
        <p:nvGraphicFramePr>
          <p:cNvPr id="392247" name="Group 55"/>
          <p:cNvGraphicFramePr>
            <a:graphicFrameLocks noGrp="1"/>
          </p:cNvGraphicFramePr>
          <p:nvPr/>
        </p:nvGraphicFramePr>
        <p:xfrm>
          <a:off x="179512" y="786483"/>
          <a:ext cx="8467725" cy="4470141"/>
        </p:xfrm>
        <a:graphic>
          <a:graphicData uri="http://schemas.openxmlformats.org/drawingml/2006/table">
            <a:tbl>
              <a:tblPr/>
              <a:tblGrid>
                <a:gridCol w="1781175"/>
                <a:gridCol w="2676525"/>
                <a:gridCol w="2527076"/>
                <a:gridCol w="482824"/>
                <a:gridCol w="1000125"/>
              </a:tblGrid>
              <a:tr h="5573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Group(s)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Standard Arm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Experimental Arm (s)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Benefit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AGO/GINECO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[1]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Paclitaxel/carboplatin (TC)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TC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epirubicin</a:t>
                      </a:r>
                      <a:endParaRPr kumimoji="0" lang="en-C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1282</a:t>
                      </a:r>
                      <a:endParaRPr kumimoji="0" lang="en-C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NS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NSGO/EORTC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NCIC CTG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[2]</a:t>
                      </a:r>
                      <a:endParaRPr kumimoji="0" lang="en-C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Paclitaxel/carboplatin (TC)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TC epirubicin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888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NS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Bolis</a:t>
                      </a:r>
                      <a:r>
                        <a:rPr kumimoji="0" lang="it-IT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[3]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Paclitaxel/carboplatin (TC)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TC topotecan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326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NS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AGO/GINECO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[4]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Paclitaxel/carboplatin (TC)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TC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1" charset="0"/>
                          <a:cs typeface="Arial Unicode MS" pitchFamily="1" charset="0"/>
                        </a:rPr>
                        <a:t>→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 topotecan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consolidation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1308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NS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AGO/GINECO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NSGO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[5]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Paclitaxel/carboplatin (TC)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TC gemcitabine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1742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NS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NCIC CTG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EORTC/GEICO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[6]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Paclitaxel/carboplatin (TC)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Cis topotecan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1" charset="0"/>
                          <a:cs typeface="Arial Unicode MS" pitchFamily="1" charset="0"/>
                        </a:rPr>
                        <a:t>→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 TC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 Unicode MS" pitchFamily="1" charset="0"/>
                      </a:endParaRP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819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Unicode MS" pitchFamily="1" charset="0"/>
                        </a:rPr>
                        <a:t>NS</a:t>
                      </a:r>
                    </a:p>
                  </a:txBody>
                  <a:tcPr marL="72000" marR="0" marT="72000" marB="72000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323528" y="2564904"/>
            <a:ext cx="84629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Qu’en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est-il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chimiothérapie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intrapéritonéale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?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889864" name="Rectangle 8"/>
          <p:cNvSpPr>
            <a:spLocks noChangeArrowheads="1"/>
          </p:cNvSpPr>
          <p:nvPr/>
        </p:nvSpPr>
        <p:spPr bwMode="auto">
          <a:xfrm>
            <a:off x="247650" y="1676400"/>
            <a:ext cx="8435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 anchor="ctr"/>
          <a:lstStyle/>
          <a:p>
            <a:pPr>
              <a:tabLst>
                <a:tab pos="1333500" algn="l"/>
              </a:tabLst>
              <a:defRPr/>
            </a:pPr>
            <a:r>
              <a:rPr lang="en-GB" sz="2400" b="0"/>
              <a:t/>
            </a:r>
            <a:br>
              <a:rPr lang="en-GB" sz="2400" b="0"/>
            </a:br>
            <a:r>
              <a:rPr lang="en-GB" sz="2400" b="0"/>
              <a:t/>
            </a:r>
            <a:br>
              <a:rPr lang="en-GB" sz="2400" b="0"/>
            </a:br>
            <a:endParaRPr lang="en-GB" sz="2400" b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76375" y="1989138"/>
            <a:ext cx="5715000" cy="3344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ICON1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) 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Hystérectomie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+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annexectomie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+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omentectomie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Absence de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résidu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tumoral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EORTC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ACTION</a:t>
            </a: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Chirurgie de stadification complète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1763713" y="1181100"/>
            <a:ext cx="5256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0">
                <a:solidFill>
                  <a:srgbClr val="FF0B5C"/>
                </a:solidFill>
                <a:latin typeface="Arial" pitchFamily="34" charset="0"/>
              </a:rPr>
              <a:t>Differences </a:t>
            </a:r>
            <a:r>
              <a:rPr lang="fr-FR" b="0">
                <a:solidFill>
                  <a:srgbClr val="FF0B5C"/>
                </a:solidFill>
                <a:latin typeface="Arial" pitchFamily="34" charset="0"/>
              </a:rPr>
              <a:t>dans </a:t>
            </a:r>
            <a:r>
              <a:rPr lang="fr-FR" b="0" u="sng">
                <a:solidFill>
                  <a:srgbClr val="FF0B5C"/>
                </a:solidFill>
                <a:latin typeface="Arial" pitchFamily="34" charset="0"/>
              </a:rPr>
              <a:t>la chirurgie</a:t>
            </a:r>
            <a:endParaRPr lang="en-US" b="0" u="sng">
              <a:solidFill>
                <a:srgbClr val="FF0B5C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889864" name="Rectangle 8"/>
          <p:cNvSpPr>
            <a:spLocks noChangeArrowheads="1"/>
          </p:cNvSpPr>
          <p:nvPr/>
        </p:nvSpPr>
        <p:spPr bwMode="auto">
          <a:xfrm>
            <a:off x="247650" y="1676400"/>
            <a:ext cx="8435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 anchor="ctr"/>
          <a:lstStyle/>
          <a:p>
            <a:pPr>
              <a:tabLst>
                <a:tab pos="1333500" algn="l"/>
              </a:tabLst>
              <a:defRPr/>
            </a:pPr>
            <a:r>
              <a:rPr lang="en-GB" sz="2400" b="0"/>
              <a:t/>
            </a:r>
            <a:br>
              <a:rPr lang="en-GB" sz="2400" b="0"/>
            </a:br>
            <a:r>
              <a:rPr lang="en-GB" sz="2400" b="0"/>
              <a:t/>
            </a:r>
            <a:br>
              <a:rPr lang="en-GB" sz="2400" b="0"/>
            </a:br>
            <a:endParaRPr lang="en-GB" sz="2400" b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76375" y="1676400"/>
            <a:ext cx="5715000" cy="3344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ICON1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) 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CAP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ou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Carboplatine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seul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Autres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protocoles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avec un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sel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de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platine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(CDDP)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Dose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minimale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de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platine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6 cures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recommandées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Adaptation des doses non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récisées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EORTC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ACTION</a:t>
            </a: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Carboplatine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seul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ou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CDDP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4 cures)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Adaptation des doses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décrites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dans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la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protocole</a:t>
            </a:r>
            <a:endParaRPr lang="nl-BE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1763713" y="1181100"/>
            <a:ext cx="5256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0">
                <a:solidFill>
                  <a:srgbClr val="FF0B5C"/>
                </a:solidFill>
                <a:latin typeface="Arial" pitchFamily="34" charset="0"/>
              </a:rPr>
              <a:t>Differences </a:t>
            </a:r>
            <a:r>
              <a:rPr lang="fr-FR" b="0">
                <a:solidFill>
                  <a:srgbClr val="FF0B5C"/>
                </a:solidFill>
                <a:latin typeface="Arial" pitchFamily="34" charset="0"/>
              </a:rPr>
              <a:t>de </a:t>
            </a:r>
            <a:r>
              <a:rPr lang="fr-FR" b="0" u="sng">
                <a:solidFill>
                  <a:srgbClr val="FF0B5C"/>
                </a:solidFill>
                <a:latin typeface="Arial" pitchFamily="34" charset="0"/>
              </a:rPr>
              <a:t>chimiothérapie</a:t>
            </a:r>
            <a:endParaRPr lang="en-US" b="0" u="sng">
              <a:solidFill>
                <a:srgbClr val="FF0B5C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889864" name="Rectangle 8"/>
          <p:cNvSpPr>
            <a:spLocks noChangeArrowheads="1"/>
          </p:cNvSpPr>
          <p:nvPr/>
        </p:nvSpPr>
        <p:spPr bwMode="auto">
          <a:xfrm>
            <a:off x="247650" y="1676400"/>
            <a:ext cx="8435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 anchor="ctr"/>
          <a:lstStyle/>
          <a:p>
            <a:pPr>
              <a:tabLst>
                <a:tab pos="1333500" algn="l"/>
              </a:tabLst>
              <a:defRPr/>
            </a:pPr>
            <a:r>
              <a:rPr lang="en-GB" sz="2400" b="0"/>
              <a:t/>
            </a:r>
            <a:br>
              <a:rPr lang="en-GB" sz="2400" b="0"/>
            </a:br>
            <a:r>
              <a:rPr lang="en-GB" sz="2400" b="0"/>
              <a:t/>
            </a:r>
            <a:br>
              <a:rPr lang="en-GB" sz="2400" b="0"/>
            </a:br>
            <a:endParaRPr lang="en-GB" sz="2400" b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476375" y="1676400"/>
            <a:ext cx="5715000" cy="3344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ICON1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b="0" u="sng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Diagnostic: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examen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clinique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, radio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ou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	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histologie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		</a:t>
            </a:r>
            <a:r>
              <a:rPr lang="en-US" b="0" u="sng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Chimiothérapie</a:t>
            </a:r>
            <a:r>
              <a:rPr lang="en-US" b="0" u="sng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: 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au moment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ou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après la 	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récidive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: 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EORTC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ACTION</a:t>
            </a: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b="0" u="sng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Diagnostic: 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confirmation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cytologique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ou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	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histologique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nécessaire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		</a:t>
            </a:r>
            <a:r>
              <a:rPr lang="en-US" b="0" u="sng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Chimiothérapie</a:t>
            </a:r>
            <a:r>
              <a:rPr lang="en-US" b="0" u="sng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: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même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protocole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que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	pour le bras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chimiothérapie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immédiate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1763713" y="1181100"/>
            <a:ext cx="5256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0">
                <a:solidFill>
                  <a:srgbClr val="FF0B5C"/>
                </a:solidFill>
                <a:latin typeface="Arial" pitchFamily="34" charset="0"/>
              </a:rPr>
              <a:t>Differences </a:t>
            </a:r>
            <a:r>
              <a:rPr lang="fr-FR" b="0">
                <a:solidFill>
                  <a:srgbClr val="FF0B5C"/>
                </a:solidFill>
                <a:latin typeface="Arial" pitchFamily="34" charset="0"/>
              </a:rPr>
              <a:t>de récidives</a:t>
            </a:r>
            <a:endParaRPr lang="en-US" b="0" u="sng">
              <a:solidFill>
                <a:srgbClr val="FF0B5C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96863"/>
            <a:ext cx="8424862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5257800" y="1295400"/>
            <a:ext cx="356711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  <a:latin typeface="Arial" charset="0"/>
              </a:rPr>
              <a:t>Différence à 5 ans : 9%</a:t>
            </a:r>
            <a:endParaRPr lang="fr-FR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833" y="260648"/>
            <a:ext cx="8856663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66688" y="1905000"/>
            <a:ext cx="1585912" cy="7302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1800" b="1">
                <a:latin typeface="Comic Sans MS" pitchFamily="1" charset="0"/>
              </a:rPr>
              <a:t>IA/B G1/2, </a:t>
            </a:r>
          </a:p>
          <a:p>
            <a:r>
              <a:rPr lang="fr-BE" sz="1800" b="1">
                <a:latin typeface="Comic Sans MS" pitchFamily="1" charset="0"/>
              </a:rPr>
              <a:t>IC G1</a:t>
            </a:r>
            <a:endParaRPr lang="fr-FR" sz="1800" b="1">
              <a:latin typeface="Comic Sans MS" pitchFamily="1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57800" y="1295400"/>
            <a:ext cx="356711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  <a:latin typeface="Arial" charset="0"/>
              </a:rPr>
              <a:t>Différence à 10  ans : 3 %</a:t>
            </a:r>
            <a:endParaRPr lang="fr-FR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82015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95536" y="1700808"/>
            <a:ext cx="1271588" cy="1006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2000" b="1" dirty="0">
                <a:latin typeface="Arial" charset="0"/>
              </a:rPr>
              <a:t>IA/B G3,</a:t>
            </a:r>
          </a:p>
          <a:p>
            <a:r>
              <a:rPr lang="fr-BE" sz="2000" b="1" dirty="0">
                <a:latin typeface="Arial" charset="0"/>
              </a:rPr>
              <a:t>IC G2/3,</a:t>
            </a:r>
          </a:p>
          <a:p>
            <a:r>
              <a:rPr lang="fr-BE" sz="2000" b="1" dirty="0" err="1">
                <a:latin typeface="Arial" charset="0"/>
              </a:rPr>
              <a:t>clear</a:t>
            </a:r>
            <a:r>
              <a:rPr lang="fr-BE" sz="2000" b="1" dirty="0">
                <a:latin typeface="Arial" charset="0"/>
              </a:rPr>
              <a:t> </a:t>
            </a:r>
            <a:r>
              <a:rPr lang="fr-BE" sz="2000" b="1" dirty="0" err="1">
                <a:latin typeface="Arial" charset="0"/>
              </a:rPr>
              <a:t>cell</a:t>
            </a:r>
            <a:endParaRPr lang="fr-FR" sz="2000" b="1" dirty="0"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20072" y="1340768"/>
            <a:ext cx="356711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  <a:latin typeface="Arial" charset="0"/>
              </a:rPr>
              <a:t>Différence à 10  ans : 17 %</a:t>
            </a:r>
            <a:endParaRPr lang="fr-FR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Rectangle 100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641350" y="228600"/>
            <a:ext cx="84201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3700" b="0">
                <a:latin typeface="Arial" pitchFamily="34" charset="0"/>
                <a:cs typeface="Arial" pitchFamily="34" charset="0"/>
              </a:rPr>
              <a:t>Survie globale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2382838" y="1981200"/>
            <a:ext cx="6207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>
                <a:latin typeface="Arial" pitchFamily="34" charset="0"/>
              </a:rPr>
              <a:t>ICON1</a:t>
            </a:r>
            <a:endParaRPr lang="en-GB" sz="1600"/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1839913" y="5203825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60</a:t>
            </a:r>
            <a:endParaRPr lang="en-GB" sz="800"/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2135188" y="5203825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236</a:t>
            </a:r>
            <a:endParaRPr lang="en-GB" sz="800"/>
          </a:p>
        </p:txBody>
      </p:sp>
      <p:sp>
        <p:nvSpPr>
          <p:cNvPr id="35847" name="Rectangle 6"/>
          <p:cNvSpPr>
            <a:spLocks noChangeArrowheads="1"/>
          </p:cNvSpPr>
          <p:nvPr/>
        </p:nvSpPr>
        <p:spPr bwMode="auto">
          <a:xfrm>
            <a:off x="1839913" y="505936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42</a:t>
            </a:r>
            <a:endParaRPr lang="en-GB" sz="800"/>
          </a:p>
        </p:txBody>
      </p:sp>
      <p:sp>
        <p:nvSpPr>
          <p:cNvPr id="35848" name="Rectangle 7"/>
          <p:cNvSpPr>
            <a:spLocks noChangeArrowheads="1"/>
          </p:cNvSpPr>
          <p:nvPr/>
        </p:nvSpPr>
        <p:spPr bwMode="auto">
          <a:xfrm>
            <a:off x="2135188" y="505936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241</a:t>
            </a:r>
            <a:endParaRPr lang="en-GB" sz="800"/>
          </a:p>
        </p:txBody>
      </p:sp>
      <p:sp>
        <p:nvSpPr>
          <p:cNvPr id="35849" name="Rectangle 8"/>
          <p:cNvSpPr>
            <a:spLocks noChangeArrowheads="1"/>
          </p:cNvSpPr>
          <p:nvPr/>
        </p:nvSpPr>
        <p:spPr bwMode="auto">
          <a:xfrm>
            <a:off x="1754188" y="4972050"/>
            <a:ext cx="3175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Events</a:t>
            </a:r>
            <a:endParaRPr lang="en-GB" sz="800"/>
          </a:p>
        </p:txBody>
      </p:sp>
      <p:sp>
        <p:nvSpPr>
          <p:cNvPr id="35850" name="Rectangle 9"/>
          <p:cNvSpPr>
            <a:spLocks noChangeArrowheads="1"/>
          </p:cNvSpPr>
          <p:nvPr/>
        </p:nvSpPr>
        <p:spPr bwMode="auto">
          <a:xfrm>
            <a:off x="2109788" y="4972050"/>
            <a:ext cx="241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Total</a:t>
            </a:r>
            <a:endParaRPr lang="en-GB" sz="800"/>
          </a:p>
        </p:txBody>
      </p:sp>
      <p:sp>
        <p:nvSpPr>
          <p:cNvPr id="35851" name="Rectangle 10"/>
          <p:cNvSpPr>
            <a:spLocks noChangeArrowheads="1"/>
          </p:cNvSpPr>
          <p:nvPr/>
        </p:nvSpPr>
        <p:spPr bwMode="auto">
          <a:xfrm>
            <a:off x="2622550" y="5232400"/>
            <a:ext cx="18288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latin typeface="Arial" pitchFamily="34" charset="0"/>
              </a:rPr>
              <a:t>HR (95% CI)=0.68 (0.46-1) p=0.05</a:t>
            </a:r>
          </a:p>
        </p:txBody>
      </p:sp>
      <p:sp>
        <p:nvSpPr>
          <p:cNvPr id="35852" name="Rectangle 11"/>
          <p:cNvSpPr>
            <a:spLocks noChangeArrowheads="1"/>
          </p:cNvSpPr>
          <p:nvPr/>
        </p:nvSpPr>
        <p:spPr bwMode="auto">
          <a:xfrm>
            <a:off x="0" y="5683250"/>
            <a:ext cx="685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Patients at risk</a:t>
            </a:r>
            <a:endParaRPr lang="en-GB" sz="800"/>
          </a:p>
        </p:txBody>
      </p:sp>
      <p:sp>
        <p:nvSpPr>
          <p:cNvPr id="35853" name="Rectangle 12"/>
          <p:cNvSpPr>
            <a:spLocks noChangeArrowheads="1"/>
          </p:cNvSpPr>
          <p:nvPr/>
        </p:nvSpPr>
        <p:spPr bwMode="auto">
          <a:xfrm>
            <a:off x="111125" y="5868988"/>
            <a:ext cx="482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immediate</a:t>
            </a:r>
            <a:endParaRPr lang="en-GB" sz="800"/>
          </a:p>
        </p:txBody>
      </p:sp>
      <p:sp>
        <p:nvSpPr>
          <p:cNvPr id="35854" name="Rectangle 13"/>
          <p:cNvSpPr>
            <a:spLocks noChangeArrowheads="1"/>
          </p:cNvSpPr>
          <p:nvPr/>
        </p:nvSpPr>
        <p:spPr bwMode="auto">
          <a:xfrm>
            <a:off x="111125" y="5954713"/>
            <a:ext cx="2413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defer</a:t>
            </a:r>
            <a:endParaRPr lang="en-GB" sz="800"/>
          </a:p>
        </p:txBody>
      </p:sp>
      <p:sp>
        <p:nvSpPr>
          <p:cNvPr id="35855" name="Rectangle 14"/>
          <p:cNvSpPr>
            <a:spLocks noChangeArrowheads="1"/>
          </p:cNvSpPr>
          <p:nvPr/>
        </p:nvSpPr>
        <p:spPr bwMode="auto">
          <a:xfrm>
            <a:off x="728663" y="5867400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241</a:t>
            </a:r>
            <a:endParaRPr lang="en-GB" sz="800"/>
          </a:p>
        </p:txBody>
      </p:sp>
      <p:sp>
        <p:nvSpPr>
          <p:cNvPr id="35856" name="Rectangle 15"/>
          <p:cNvSpPr>
            <a:spLocks noChangeArrowheads="1"/>
          </p:cNvSpPr>
          <p:nvPr/>
        </p:nvSpPr>
        <p:spPr bwMode="auto">
          <a:xfrm>
            <a:off x="1114425" y="5867400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219</a:t>
            </a:r>
            <a:endParaRPr lang="en-GB" sz="800"/>
          </a:p>
        </p:txBody>
      </p:sp>
      <p:sp>
        <p:nvSpPr>
          <p:cNvPr id="35857" name="Rectangle 16"/>
          <p:cNvSpPr>
            <a:spLocks noChangeArrowheads="1"/>
          </p:cNvSpPr>
          <p:nvPr/>
        </p:nvSpPr>
        <p:spPr bwMode="auto">
          <a:xfrm>
            <a:off x="1497013" y="5867400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179</a:t>
            </a:r>
            <a:endParaRPr lang="en-GB" sz="800"/>
          </a:p>
        </p:txBody>
      </p:sp>
      <p:sp>
        <p:nvSpPr>
          <p:cNvPr id="35858" name="Rectangle 17"/>
          <p:cNvSpPr>
            <a:spLocks noChangeArrowheads="1"/>
          </p:cNvSpPr>
          <p:nvPr/>
        </p:nvSpPr>
        <p:spPr bwMode="auto">
          <a:xfrm>
            <a:off x="1881188" y="5867400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135</a:t>
            </a:r>
            <a:endParaRPr lang="en-GB" sz="800"/>
          </a:p>
        </p:txBody>
      </p:sp>
      <p:sp>
        <p:nvSpPr>
          <p:cNvPr id="35859" name="Rectangle 18"/>
          <p:cNvSpPr>
            <a:spLocks noChangeArrowheads="1"/>
          </p:cNvSpPr>
          <p:nvPr/>
        </p:nvSpPr>
        <p:spPr bwMode="auto">
          <a:xfrm>
            <a:off x="2265363" y="5867400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104</a:t>
            </a:r>
            <a:endParaRPr lang="en-GB" sz="800"/>
          </a:p>
        </p:txBody>
      </p:sp>
      <p:sp>
        <p:nvSpPr>
          <p:cNvPr id="35860" name="Rectangle 19"/>
          <p:cNvSpPr>
            <a:spLocks noChangeArrowheads="1"/>
          </p:cNvSpPr>
          <p:nvPr/>
        </p:nvSpPr>
        <p:spPr bwMode="auto">
          <a:xfrm>
            <a:off x="2676525" y="58674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76</a:t>
            </a:r>
            <a:endParaRPr lang="en-GB" sz="800"/>
          </a:p>
        </p:txBody>
      </p:sp>
      <p:sp>
        <p:nvSpPr>
          <p:cNvPr id="35861" name="Rectangle 20"/>
          <p:cNvSpPr>
            <a:spLocks noChangeArrowheads="1"/>
          </p:cNvSpPr>
          <p:nvPr/>
        </p:nvSpPr>
        <p:spPr bwMode="auto">
          <a:xfrm>
            <a:off x="3060700" y="58674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55</a:t>
            </a:r>
            <a:endParaRPr lang="en-GB" sz="800"/>
          </a:p>
        </p:txBody>
      </p:sp>
      <p:sp>
        <p:nvSpPr>
          <p:cNvPr id="35862" name="Rectangle 21"/>
          <p:cNvSpPr>
            <a:spLocks noChangeArrowheads="1"/>
          </p:cNvSpPr>
          <p:nvPr/>
        </p:nvSpPr>
        <p:spPr bwMode="auto">
          <a:xfrm>
            <a:off x="3446463" y="58674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37</a:t>
            </a:r>
            <a:endParaRPr lang="en-GB" sz="800"/>
          </a:p>
        </p:txBody>
      </p:sp>
      <p:sp>
        <p:nvSpPr>
          <p:cNvPr id="35863" name="Rectangle 22"/>
          <p:cNvSpPr>
            <a:spLocks noChangeArrowheads="1"/>
          </p:cNvSpPr>
          <p:nvPr/>
        </p:nvSpPr>
        <p:spPr bwMode="auto">
          <a:xfrm>
            <a:off x="3829050" y="58674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12</a:t>
            </a:r>
            <a:endParaRPr lang="en-GB" sz="800"/>
          </a:p>
        </p:txBody>
      </p:sp>
      <p:sp>
        <p:nvSpPr>
          <p:cNvPr id="35864" name="Rectangle 23"/>
          <p:cNvSpPr>
            <a:spLocks noChangeArrowheads="1"/>
          </p:cNvSpPr>
          <p:nvPr/>
        </p:nvSpPr>
        <p:spPr bwMode="auto">
          <a:xfrm>
            <a:off x="4238625" y="5867400"/>
            <a:ext cx="50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7</a:t>
            </a:r>
            <a:endParaRPr lang="en-GB" sz="800"/>
          </a:p>
        </p:txBody>
      </p:sp>
      <p:sp>
        <p:nvSpPr>
          <p:cNvPr id="35865" name="Rectangle 24"/>
          <p:cNvSpPr>
            <a:spLocks noChangeArrowheads="1"/>
          </p:cNvSpPr>
          <p:nvPr/>
        </p:nvSpPr>
        <p:spPr bwMode="auto">
          <a:xfrm>
            <a:off x="4625975" y="5867400"/>
            <a:ext cx="50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4</a:t>
            </a:r>
            <a:endParaRPr lang="en-GB" sz="800"/>
          </a:p>
        </p:txBody>
      </p:sp>
      <p:sp>
        <p:nvSpPr>
          <p:cNvPr id="35866" name="Rectangle 25"/>
          <p:cNvSpPr>
            <a:spLocks noChangeArrowheads="1"/>
          </p:cNvSpPr>
          <p:nvPr/>
        </p:nvSpPr>
        <p:spPr bwMode="auto">
          <a:xfrm>
            <a:off x="728663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236</a:t>
            </a:r>
            <a:endParaRPr lang="en-GB" sz="800"/>
          </a:p>
        </p:txBody>
      </p:sp>
      <p:sp>
        <p:nvSpPr>
          <p:cNvPr id="35867" name="Rectangle 26"/>
          <p:cNvSpPr>
            <a:spLocks noChangeArrowheads="1"/>
          </p:cNvSpPr>
          <p:nvPr/>
        </p:nvSpPr>
        <p:spPr bwMode="auto">
          <a:xfrm>
            <a:off x="1114425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203</a:t>
            </a:r>
            <a:endParaRPr lang="en-GB" sz="800"/>
          </a:p>
        </p:txBody>
      </p:sp>
      <p:sp>
        <p:nvSpPr>
          <p:cNvPr id="35868" name="Rectangle 27"/>
          <p:cNvSpPr>
            <a:spLocks noChangeArrowheads="1"/>
          </p:cNvSpPr>
          <p:nvPr/>
        </p:nvSpPr>
        <p:spPr bwMode="auto">
          <a:xfrm>
            <a:off x="1497013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170</a:t>
            </a:r>
            <a:endParaRPr lang="en-GB" sz="800"/>
          </a:p>
        </p:txBody>
      </p:sp>
      <p:sp>
        <p:nvSpPr>
          <p:cNvPr id="35869" name="Rectangle 28"/>
          <p:cNvSpPr>
            <a:spLocks noChangeArrowheads="1"/>
          </p:cNvSpPr>
          <p:nvPr/>
        </p:nvSpPr>
        <p:spPr bwMode="auto">
          <a:xfrm>
            <a:off x="1881188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135</a:t>
            </a:r>
            <a:endParaRPr lang="en-GB" sz="800"/>
          </a:p>
        </p:txBody>
      </p:sp>
      <p:sp>
        <p:nvSpPr>
          <p:cNvPr id="35870" name="Rectangle 29"/>
          <p:cNvSpPr>
            <a:spLocks noChangeArrowheads="1"/>
          </p:cNvSpPr>
          <p:nvPr/>
        </p:nvSpPr>
        <p:spPr bwMode="auto">
          <a:xfrm>
            <a:off x="2265363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104</a:t>
            </a:r>
            <a:endParaRPr lang="en-GB" sz="800"/>
          </a:p>
        </p:txBody>
      </p:sp>
      <p:sp>
        <p:nvSpPr>
          <p:cNvPr id="35871" name="Rectangle 30"/>
          <p:cNvSpPr>
            <a:spLocks noChangeArrowheads="1"/>
          </p:cNvSpPr>
          <p:nvPr/>
        </p:nvSpPr>
        <p:spPr bwMode="auto">
          <a:xfrm>
            <a:off x="2676525" y="59547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77</a:t>
            </a:r>
            <a:endParaRPr lang="en-GB" sz="800"/>
          </a:p>
        </p:txBody>
      </p:sp>
      <p:sp>
        <p:nvSpPr>
          <p:cNvPr id="35872" name="Rectangle 31"/>
          <p:cNvSpPr>
            <a:spLocks noChangeArrowheads="1"/>
          </p:cNvSpPr>
          <p:nvPr/>
        </p:nvSpPr>
        <p:spPr bwMode="auto">
          <a:xfrm>
            <a:off x="3060700" y="59547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51</a:t>
            </a:r>
            <a:endParaRPr lang="en-GB" sz="800"/>
          </a:p>
        </p:txBody>
      </p:sp>
      <p:sp>
        <p:nvSpPr>
          <p:cNvPr id="35873" name="Rectangle 32"/>
          <p:cNvSpPr>
            <a:spLocks noChangeArrowheads="1"/>
          </p:cNvSpPr>
          <p:nvPr/>
        </p:nvSpPr>
        <p:spPr bwMode="auto">
          <a:xfrm>
            <a:off x="3446463" y="59547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27</a:t>
            </a:r>
            <a:endParaRPr lang="en-GB" sz="800"/>
          </a:p>
        </p:txBody>
      </p:sp>
      <p:sp>
        <p:nvSpPr>
          <p:cNvPr id="35874" name="Rectangle 33"/>
          <p:cNvSpPr>
            <a:spLocks noChangeArrowheads="1"/>
          </p:cNvSpPr>
          <p:nvPr/>
        </p:nvSpPr>
        <p:spPr bwMode="auto">
          <a:xfrm>
            <a:off x="3829050" y="59547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12</a:t>
            </a:r>
            <a:endParaRPr lang="en-GB" sz="800"/>
          </a:p>
        </p:txBody>
      </p:sp>
      <p:sp>
        <p:nvSpPr>
          <p:cNvPr id="35875" name="Rectangle 34"/>
          <p:cNvSpPr>
            <a:spLocks noChangeArrowheads="1"/>
          </p:cNvSpPr>
          <p:nvPr/>
        </p:nvSpPr>
        <p:spPr bwMode="auto">
          <a:xfrm>
            <a:off x="4238625" y="5954713"/>
            <a:ext cx="508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5</a:t>
            </a:r>
            <a:endParaRPr lang="en-GB" sz="800"/>
          </a:p>
        </p:txBody>
      </p:sp>
      <p:sp>
        <p:nvSpPr>
          <p:cNvPr id="35876" name="Rectangle 35"/>
          <p:cNvSpPr>
            <a:spLocks noChangeArrowheads="1"/>
          </p:cNvSpPr>
          <p:nvPr/>
        </p:nvSpPr>
        <p:spPr bwMode="auto">
          <a:xfrm>
            <a:off x="4625975" y="5954713"/>
            <a:ext cx="508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</a:t>
            </a:r>
            <a:endParaRPr lang="en-GB" sz="800"/>
          </a:p>
        </p:txBody>
      </p:sp>
      <p:sp>
        <p:nvSpPr>
          <p:cNvPr id="35877" name="Rectangle 36"/>
          <p:cNvSpPr>
            <a:spLocks noChangeArrowheads="1"/>
          </p:cNvSpPr>
          <p:nvPr/>
        </p:nvSpPr>
        <p:spPr bwMode="auto">
          <a:xfrm>
            <a:off x="1250950" y="5049838"/>
            <a:ext cx="482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immediate</a:t>
            </a:r>
            <a:endParaRPr lang="en-GB" sz="800"/>
          </a:p>
        </p:txBody>
      </p:sp>
      <p:sp>
        <p:nvSpPr>
          <p:cNvPr id="35878" name="Rectangle 37"/>
          <p:cNvSpPr>
            <a:spLocks noChangeArrowheads="1"/>
          </p:cNvSpPr>
          <p:nvPr/>
        </p:nvSpPr>
        <p:spPr bwMode="auto">
          <a:xfrm>
            <a:off x="1250950" y="5194300"/>
            <a:ext cx="241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defer</a:t>
            </a:r>
            <a:endParaRPr lang="en-GB" sz="800"/>
          </a:p>
        </p:txBody>
      </p:sp>
      <p:sp>
        <p:nvSpPr>
          <p:cNvPr id="35879" name="Line 38"/>
          <p:cNvSpPr>
            <a:spLocks noChangeShapeType="1"/>
          </p:cNvSpPr>
          <p:nvPr/>
        </p:nvSpPr>
        <p:spPr bwMode="auto">
          <a:xfrm>
            <a:off x="915988" y="5102225"/>
            <a:ext cx="274637" cy="1588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0" name="Line 39"/>
          <p:cNvSpPr>
            <a:spLocks noChangeShapeType="1"/>
          </p:cNvSpPr>
          <p:nvPr/>
        </p:nvSpPr>
        <p:spPr bwMode="auto">
          <a:xfrm>
            <a:off x="915988" y="5246688"/>
            <a:ext cx="269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1" name="Line 40"/>
          <p:cNvSpPr>
            <a:spLocks noChangeShapeType="1"/>
          </p:cNvSpPr>
          <p:nvPr/>
        </p:nvSpPr>
        <p:spPr bwMode="auto">
          <a:xfrm>
            <a:off x="971550" y="5246688"/>
            <a:ext cx="285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2" name="Line 41"/>
          <p:cNvSpPr>
            <a:spLocks noChangeShapeType="1"/>
          </p:cNvSpPr>
          <p:nvPr/>
        </p:nvSpPr>
        <p:spPr bwMode="auto">
          <a:xfrm>
            <a:off x="1025525" y="5246688"/>
            <a:ext cx="285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3" name="Line 42"/>
          <p:cNvSpPr>
            <a:spLocks noChangeShapeType="1"/>
          </p:cNvSpPr>
          <p:nvPr/>
        </p:nvSpPr>
        <p:spPr bwMode="auto">
          <a:xfrm>
            <a:off x="1082675" y="5246688"/>
            <a:ext cx="25400" cy="1587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4" name="Line 43"/>
          <p:cNvSpPr>
            <a:spLocks noChangeShapeType="1"/>
          </p:cNvSpPr>
          <p:nvPr/>
        </p:nvSpPr>
        <p:spPr bwMode="auto">
          <a:xfrm>
            <a:off x="1136650" y="5246688"/>
            <a:ext cx="26988" cy="1587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5" name="Line 44"/>
          <p:cNvSpPr>
            <a:spLocks noChangeShapeType="1"/>
          </p:cNvSpPr>
          <p:nvPr/>
        </p:nvSpPr>
        <p:spPr bwMode="auto">
          <a:xfrm>
            <a:off x="1190625" y="5246688"/>
            <a:ext cx="1588" cy="1587"/>
          </a:xfrm>
          <a:prstGeom prst="line">
            <a:avLst/>
          </a:prstGeom>
          <a:noFill/>
          <a:ln w="0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6" name="Line 45"/>
          <p:cNvSpPr>
            <a:spLocks noChangeShapeType="1"/>
          </p:cNvSpPr>
          <p:nvPr/>
        </p:nvSpPr>
        <p:spPr bwMode="auto">
          <a:xfrm>
            <a:off x="822325" y="2132013"/>
            <a:ext cx="3175" cy="3257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7" name="Line 46"/>
          <p:cNvSpPr>
            <a:spLocks noChangeShapeType="1"/>
          </p:cNvSpPr>
          <p:nvPr/>
        </p:nvSpPr>
        <p:spPr bwMode="auto">
          <a:xfrm flipH="1">
            <a:off x="793750" y="5389563"/>
            <a:ext cx="285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8" name="Line 47"/>
          <p:cNvSpPr>
            <a:spLocks noChangeShapeType="1"/>
          </p:cNvSpPr>
          <p:nvPr/>
        </p:nvSpPr>
        <p:spPr bwMode="auto">
          <a:xfrm flipH="1">
            <a:off x="793750" y="5064125"/>
            <a:ext cx="285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89" name="Line 48"/>
          <p:cNvSpPr>
            <a:spLocks noChangeShapeType="1"/>
          </p:cNvSpPr>
          <p:nvPr/>
        </p:nvSpPr>
        <p:spPr bwMode="auto">
          <a:xfrm flipH="1">
            <a:off x="793750" y="47402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90" name="Line 49"/>
          <p:cNvSpPr>
            <a:spLocks noChangeShapeType="1"/>
          </p:cNvSpPr>
          <p:nvPr/>
        </p:nvSpPr>
        <p:spPr bwMode="auto">
          <a:xfrm flipH="1">
            <a:off x="793750" y="4413250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91" name="Line 50"/>
          <p:cNvSpPr>
            <a:spLocks noChangeShapeType="1"/>
          </p:cNvSpPr>
          <p:nvPr/>
        </p:nvSpPr>
        <p:spPr bwMode="auto">
          <a:xfrm flipH="1">
            <a:off x="793750" y="408622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92" name="Line 51"/>
          <p:cNvSpPr>
            <a:spLocks noChangeShapeType="1"/>
          </p:cNvSpPr>
          <p:nvPr/>
        </p:nvSpPr>
        <p:spPr bwMode="auto">
          <a:xfrm flipH="1">
            <a:off x="793750" y="37623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93" name="Line 52"/>
          <p:cNvSpPr>
            <a:spLocks noChangeShapeType="1"/>
          </p:cNvSpPr>
          <p:nvPr/>
        </p:nvSpPr>
        <p:spPr bwMode="auto">
          <a:xfrm flipH="1">
            <a:off x="793750" y="3435350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94" name="Line 53"/>
          <p:cNvSpPr>
            <a:spLocks noChangeShapeType="1"/>
          </p:cNvSpPr>
          <p:nvPr/>
        </p:nvSpPr>
        <p:spPr bwMode="auto">
          <a:xfrm flipH="1">
            <a:off x="793750" y="3109913"/>
            <a:ext cx="285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95" name="Line 54"/>
          <p:cNvSpPr>
            <a:spLocks noChangeShapeType="1"/>
          </p:cNvSpPr>
          <p:nvPr/>
        </p:nvSpPr>
        <p:spPr bwMode="auto">
          <a:xfrm flipH="1">
            <a:off x="793750" y="2782888"/>
            <a:ext cx="285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96" name="Line 55"/>
          <p:cNvSpPr>
            <a:spLocks noChangeShapeType="1"/>
          </p:cNvSpPr>
          <p:nvPr/>
        </p:nvSpPr>
        <p:spPr bwMode="auto">
          <a:xfrm flipH="1">
            <a:off x="793750" y="2457450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97" name="Line 56"/>
          <p:cNvSpPr>
            <a:spLocks noChangeShapeType="1"/>
          </p:cNvSpPr>
          <p:nvPr/>
        </p:nvSpPr>
        <p:spPr bwMode="auto">
          <a:xfrm flipH="1">
            <a:off x="793750" y="2132013"/>
            <a:ext cx="285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98" name="Rectangle 57"/>
          <p:cNvSpPr>
            <a:spLocks noChangeArrowheads="1"/>
          </p:cNvSpPr>
          <p:nvPr/>
        </p:nvSpPr>
        <p:spPr bwMode="auto">
          <a:xfrm>
            <a:off x="482600" y="3438525"/>
            <a:ext cx="635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S</a:t>
            </a:r>
            <a:endParaRPr lang="en-GB" sz="800"/>
          </a:p>
        </p:txBody>
      </p:sp>
      <p:sp>
        <p:nvSpPr>
          <p:cNvPr id="35899" name="Rectangle 58"/>
          <p:cNvSpPr>
            <a:spLocks noChangeArrowheads="1"/>
          </p:cNvSpPr>
          <p:nvPr/>
        </p:nvSpPr>
        <p:spPr bwMode="auto">
          <a:xfrm>
            <a:off x="487363" y="3513138"/>
            <a:ext cx="635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u</a:t>
            </a:r>
            <a:endParaRPr lang="en-GB" sz="800"/>
          </a:p>
        </p:txBody>
      </p:sp>
      <p:sp>
        <p:nvSpPr>
          <p:cNvPr id="35900" name="Rectangle 59"/>
          <p:cNvSpPr>
            <a:spLocks noChangeArrowheads="1"/>
          </p:cNvSpPr>
          <p:nvPr/>
        </p:nvSpPr>
        <p:spPr bwMode="auto">
          <a:xfrm>
            <a:off x="498475" y="3587750"/>
            <a:ext cx="381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r</a:t>
            </a:r>
            <a:endParaRPr lang="en-GB" sz="800"/>
          </a:p>
        </p:txBody>
      </p:sp>
      <p:sp>
        <p:nvSpPr>
          <p:cNvPr id="35901" name="Rectangle 60"/>
          <p:cNvSpPr>
            <a:spLocks noChangeArrowheads="1"/>
          </p:cNvSpPr>
          <p:nvPr/>
        </p:nvSpPr>
        <p:spPr bwMode="auto">
          <a:xfrm>
            <a:off x="488950" y="3660775"/>
            <a:ext cx="50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v</a:t>
            </a:r>
            <a:endParaRPr lang="en-GB" sz="800"/>
          </a:p>
        </p:txBody>
      </p:sp>
      <p:sp>
        <p:nvSpPr>
          <p:cNvPr id="35902" name="Rectangle 61"/>
          <p:cNvSpPr>
            <a:spLocks noChangeArrowheads="1"/>
          </p:cNvSpPr>
          <p:nvPr/>
        </p:nvSpPr>
        <p:spPr bwMode="auto">
          <a:xfrm>
            <a:off x="504825" y="3735388"/>
            <a:ext cx="25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i</a:t>
            </a:r>
            <a:endParaRPr lang="en-GB" sz="800"/>
          </a:p>
        </p:txBody>
      </p:sp>
      <p:sp>
        <p:nvSpPr>
          <p:cNvPr id="35903" name="Rectangle 62"/>
          <p:cNvSpPr>
            <a:spLocks noChangeArrowheads="1"/>
          </p:cNvSpPr>
          <p:nvPr/>
        </p:nvSpPr>
        <p:spPr bwMode="auto">
          <a:xfrm>
            <a:off x="488950" y="3810000"/>
            <a:ext cx="50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v</a:t>
            </a:r>
            <a:endParaRPr lang="en-GB" sz="800"/>
          </a:p>
        </p:txBody>
      </p:sp>
      <p:sp>
        <p:nvSpPr>
          <p:cNvPr id="35904" name="Rectangle 63"/>
          <p:cNvSpPr>
            <a:spLocks noChangeArrowheads="1"/>
          </p:cNvSpPr>
          <p:nvPr/>
        </p:nvSpPr>
        <p:spPr bwMode="auto">
          <a:xfrm>
            <a:off x="487363" y="3884613"/>
            <a:ext cx="508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a</a:t>
            </a:r>
            <a:endParaRPr lang="en-GB" sz="800"/>
          </a:p>
        </p:txBody>
      </p:sp>
      <p:sp>
        <p:nvSpPr>
          <p:cNvPr id="35905" name="Rectangle 64"/>
          <p:cNvSpPr>
            <a:spLocks noChangeArrowheads="1"/>
          </p:cNvSpPr>
          <p:nvPr/>
        </p:nvSpPr>
        <p:spPr bwMode="auto">
          <a:xfrm>
            <a:off x="504825" y="3959225"/>
            <a:ext cx="25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l</a:t>
            </a:r>
            <a:endParaRPr lang="en-GB" sz="800"/>
          </a:p>
        </p:txBody>
      </p:sp>
      <p:sp>
        <p:nvSpPr>
          <p:cNvPr id="35906" name="Rectangle 65"/>
          <p:cNvSpPr>
            <a:spLocks noChangeArrowheads="1"/>
          </p:cNvSpPr>
          <p:nvPr/>
        </p:nvSpPr>
        <p:spPr bwMode="auto">
          <a:xfrm>
            <a:off x="600075" y="5337175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0.0</a:t>
            </a:r>
            <a:endParaRPr lang="en-GB" sz="800"/>
          </a:p>
        </p:txBody>
      </p:sp>
      <p:sp>
        <p:nvSpPr>
          <p:cNvPr id="35907" name="Rectangle 66"/>
          <p:cNvSpPr>
            <a:spLocks noChangeArrowheads="1"/>
          </p:cNvSpPr>
          <p:nvPr/>
        </p:nvSpPr>
        <p:spPr bwMode="auto">
          <a:xfrm>
            <a:off x="600075" y="5010150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0.1</a:t>
            </a:r>
            <a:endParaRPr lang="en-GB" sz="800"/>
          </a:p>
        </p:txBody>
      </p:sp>
      <p:sp>
        <p:nvSpPr>
          <p:cNvPr id="35908" name="Rectangle 67"/>
          <p:cNvSpPr>
            <a:spLocks noChangeArrowheads="1"/>
          </p:cNvSpPr>
          <p:nvPr/>
        </p:nvSpPr>
        <p:spPr bwMode="auto">
          <a:xfrm>
            <a:off x="600075" y="4686300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0.2</a:t>
            </a:r>
            <a:endParaRPr lang="en-GB" sz="800"/>
          </a:p>
        </p:txBody>
      </p:sp>
      <p:sp>
        <p:nvSpPr>
          <p:cNvPr id="35909" name="Rectangle 68"/>
          <p:cNvSpPr>
            <a:spLocks noChangeArrowheads="1"/>
          </p:cNvSpPr>
          <p:nvPr/>
        </p:nvSpPr>
        <p:spPr bwMode="auto">
          <a:xfrm>
            <a:off x="600075" y="4359275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0.3</a:t>
            </a:r>
            <a:endParaRPr lang="en-GB" sz="800"/>
          </a:p>
        </p:txBody>
      </p:sp>
      <p:sp>
        <p:nvSpPr>
          <p:cNvPr id="35910" name="Rectangle 69"/>
          <p:cNvSpPr>
            <a:spLocks noChangeArrowheads="1"/>
          </p:cNvSpPr>
          <p:nvPr/>
        </p:nvSpPr>
        <p:spPr bwMode="auto">
          <a:xfrm>
            <a:off x="600075" y="4033838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0.4</a:t>
            </a:r>
            <a:endParaRPr lang="en-GB" sz="800"/>
          </a:p>
        </p:txBody>
      </p:sp>
      <p:sp>
        <p:nvSpPr>
          <p:cNvPr id="35911" name="Rectangle 70"/>
          <p:cNvSpPr>
            <a:spLocks noChangeArrowheads="1"/>
          </p:cNvSpPr>
          <p:nvPr/>
        </p:nvSpPr>
        <p:spPr bwMode="auto">
          <a:xfrm>
            <a:off x="600075" y="3708400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0.5</a:t>
            </a:r>
            <a:endParaRPr lang="en-GB" sz="800"/>
          </a:p>
        </p:txBody>
      </p:sp>
      <p:sp>
        <p:nvSpPr>
          <p:cNvPr id="35912" name="Rectangle 71"/>
          <p:cNvSpPr>
            <a:spLocks noChangeArrowheads="1"/>
          </p:cNvSpPr>
          <p:nvPr/>
        </p:nvSpPr>
        <p:spPr bwMode="auto">
          <a:xfrm>
            <a:off x="600075" y="3381375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0.6</a:t>
            </a:r>
            <a:endParaRPr lang="en-GB" sz="800"/>
          </a:p>
        </p:txBody>
      </p:sp>
      <p:sp>
        <p:nvSpPr>
          <p:cNvPr id="35913" name="Rectangle 72"/>
          <p:cNvSpPr>
            <a:spLocks noChangeArrowheads="1"/>
          </p:cNvSpPr>
          <p:nvPr/>
        </p:nvSpPr>
        <p:spPr bwMode="auto">
          <a:xfrm>
            <a:off x="600075" y="3055938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0.7</a:t>
            </a:r>
            <a:endParaRPr lang="en-GB" sz="800"/>
          </a:p>
        </p:txBody>
      </p:sp>
      <p:sp>
        <p:nvSpPr>
          <p:cNvPr id="35914" name="Rectangle 73"/>
          <p:cNvSpPr>
            <a:spLocks noChangeArrowheads="1"/>
          </p:cNvSpPr>
          <p:nvPr/>
        </p:nvSpPr>
        <p:spPr bwMode="auto">
          <a:xfrm>
            <a:off x="600075" y="2732088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0.8</a:t>
            </a:r>
            <a:endParaRPr lang="en-GB" sz="800"/>
          </a:p>
        </p:txBody>
      </p:sp>
      <p:sp>
        <p:nvSpPr>
          <p:cNvPr id="35915" name="Rectangle 74"/>
          <p:cNvSpPr>
            <a:spLocks noChangeArrowheads="1"/>
          </p:cNvSpPr>
          <p:nvPr/>
        </p:nvSpPr>
        <p:spPr bwMode="auto">
          <a:xfrm>
            <a:off x="600075" y="2405063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0.9</a:t>
            </a:r>
            <a:endParaRPr lang="en-GB" sz="800"/>
          </a:p>
        </p:txBody>
      </p:sp>
      <p:sp>
        <p:nvSpPr>
          <p:cNvPr id="35916" name="Rectangle 75"/>
          <p:cNvSpPr>
            <a:spLocks noChangeArrowheads="1"/>
          </p:cNvSpPr>
          <p:nvPr/>
        </p:nvSpPr>
        <p:spPr bwMode="auto">
          <a:xfrm>
            <a:off x="600075" y="2078038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1.0</a:t>
            </a:r>
            <a:endParaRPr lang="en-GB" sz="800"/>
          </a:p>
        </p:txBody>
      </p:sp>
      <p:sp>
        <p:nvSpPr>
          <p:cNvPr id="35917" name="Line 76"/>
          <p:cNvSpPr>
            <a:spLocks noChangeShapeType="1"/>
          </p:cNvSpPr>
          <p:nvPr/>
        </p:nvSpPr>
        <p:spPr bwMode="auto">
          <a:xfrm flipH="1">
            <a:off x="822325" y="5389563"/>
            <a:ext cx="38465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18" name="Line 77"/>
          <p:cNvSpPr>
            <a:spLocks noChangeShapeType="1"/>
          </p:cNvSpPr>
          <p:nvPr/>
        </p:nvSpPr>
        <p:spPr bwMode="auto">
          <a:xfrm>
            <a:off x="822325" y="5391150"/>
            <a:ext cx="3175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19" name="Line 78"/>
          <p:cNvSpPr>
            <a:spLocks noChangeShapeType="1"/>
          </p:cNvSpPr>
          <p:nvPr/>
        </p:nvSpPr>
        <p:spPr bwMode="auto">
          <a:xfrm>
            <a:off x="1208088" y="5391150"/>
            <a:ext cx="1587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0" name="Line 79"/>
          <p:cNvSpPr>
            <a:spLocks noChangeShapeType="1"/>
          </p:cNvSpPr>
          <p:nvPr/>
        </p:nvSpPr>
        <p:spPr bwMode="auto">
          <a:xfrm>
            <a:off x="1592263" y="5391150"/>
            <a:ext cx="1587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1" name="Line 80"/>
          <p:cNvSpPr>
            <a:spLocks noChangeShapeType="1"/>
          </p:cNvSpPr>
          <p:nvPr/>
        </p:nvSpPr>
        <p:spPr bwMode="auto">
          <a:xfrm>
            <a:off x="1976438" y="5391150"/>
            <a:ext cx="1587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2" name="Line 81"/>
          <p:cNvSpPr>
            <a:spLocks noChangeShapeType="1"/>
          </p:cNvSpPr>
          <p:nvPr/>
        </p:nvSpPr>
        <p:spPr bwMode="auto">
          <a:xfrm>
            <a:off x="2362200" y="5391150"/>
            <a:ext cx="0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3" name="Line 82"/>
          <p:cNvSpPr>
            <a:spLocks noChangeShapeType="1"/>
          </p:cNvSpPr>
          <p:nvPr/>
        </p:nvSpPr>
        <p:spPr bwMode="auto">
          <a:xfrm>
            <a:off x="2746375" y="5391150"/>
            <a:ext cx="1588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4" name="Line 83"/>
          <p:cNvSpPr>
            <a:spLocks noChangeShapeType="1"/>
          </p:cNvSpPr>
          <p:nvPr/>
        </p:nvSpPr>
        <p:spPr bwMode="auto">
          <a:xfrm>
            <a:off x="3130550" y="5391150"/>
            <a:ext cx="1588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5" name="Line 84"/>
          <p:cNvSpPr>
            <a:spLocks noChangeShapeType="1"/>
          </p:cNvSpPr>
          <p:nvPr/>
        </p:nvSpPr>
        <p:spPr bwMode="auto">
          <a:xfrm>
            <a:off x="3514725" y="5391150"/>
            <a:ext cx="1588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6" name="Line 85"/>
          <p:cNvSpPr>
            <a:spLocks noChangeShapeType="1"/>
          </p:cNvSpPr>
          <p:nvPr/>
        </p:nvSpPr>
        <p:spPr bwMode="auto">
          <a:xfrm>
            <a:off x="3900488" y="5391150"/>
            <a:ext cx="1587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7" name="Line 86"/>
          <p:cNvSpPr>
            <a:spLocks noChangeShapeType="1"/>
          </p:cNvSpPr>
          <p:nvPr/>
        </p:nvSpPr>
        <p:spPr bwMode="auto">
          <a:xfrm>
            <a:off x="4283075" y="5391150"/>
            <a:ext cx="1588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8" name="Line 87"/>
          <p:cNvSpPr>
            <a:spLocks noChangeShapeType="1"/>
          </p:cNvSpPr>
          <p:nvPr/>
        </p:nvSpPr>
        <p:spPr bwMode="auto">
          <a:xfrm>
            <a:off x="4668838" y="5391150"/>
            <a:ext cx="1587" cy="44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29" name="Rectangle 88"/>
          <p:cNvSpPr>
            <a:spLocks noChangeArrowheads="1"/>
          </p:cNvSpPr>
          <p:nvPr/>
        </p:nvSpPr>
        <p:spPr bwMode="auto">
          <a:xfrm>
            <a:off x="2108200" y="5610225"/>
            <a:ext cx="13335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Months from randomisation</a:t>
            </a:r>
            <a:endParaRPr lang="en-GB" sz="800"/>
          </a:p>
        </p:txBody>
      </p:sp>
      <p:sp>
        <p:nvSpPr>
          <p:cNvPr id="35930" name="Rectangle 89"/>
          <p:cNvSpPr>
            <a:spLocks noChangeArrowheads="1"/>
          </p:cNvSpPr>
          <p:nvPr/>
        </p:nvSpPr>
        <p:spPr bwMode="auto">
          <a:xfrm>
            <a:off x="779463" y="5457825"/>
            <a:ext cx="50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</a:t>
            </a:r>
            <a:endParaRPr lang="en-GB" sz="800"/>
          </a:p>
        </p:txBody>
      </p:sp>
      <p:sp>
        <p:nvSpPr>
          <p:cNvPr id="35931" name="Rectangle 90"/>
          <p:cNvSpPr>
            <a:spLocks noChangeArrowheads="1"/>
          </p:cNvSpPr>
          <p:nvPr/>
        </p:nvSpPr>
        <p:spPr bwMode="auto">
          <a:xfrm>
            <a:off x="1138238" y="5457825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12</a:t>
            </a:r>
            <a:endParaRPr lang="en-GB" sz="800"/>
          </a:p>
        </p:txBody>
      </p:sp>
      <p:sp>
        <p:nvSpPr>
          <p:cNvPr id="35932" name="Rectangle 91"/>
          <p:cNvSpPr>
            <a:spLocks noChangeArrowheads="1"/>
          </p:cNvSpPr>
          <p:nvPr/>
        </p:nvSpPr>
        <p:spPr bwMode="auto">
          <a:xfrm>
            <a:off x="1522413" y="5457825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24</a:t>
            </a:r>
            <a:endParaRPr lang="en-GB" sz="800"/>
          </a:p>
        </p:txBody>
      </p:sp>
      <p:sp>
        <p:nvSpPr>
          <p:cNvPr id="35933" name="Rectangle 92"/>
          <p:cNvSpPr>
            <a:spLocks noChangeArrowheads="1"/>
          </p:cNvSpPr>
          <p:nvPr/>
        </p:nvSpPr>
        <p:spPr bwMode="auto">
          <a:xfrm>
            <a:off x="1908175" y="5457825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36</a:t>
            </a:r>
            <a:endParaRPr lang="en-GB" sz="800"/>
          </a:p>
        </p:txBody>
      </p:sp>
      <p:sp>
        <p:nvSpPr>
          <p:cNvPr id="35934" name="Rectangle 93"/>
          <p:cNvSpPr>
            <a:spLocks noChangeArrowheads="1"/>
          </p:cNvSpPr>
          <p:nvPr/>
        </p:nvSpPr>
        <p:spPr bwMode="auto">
          <a:xfrm>
            <a:off x="2292350" y="5457825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48</a:t>
            </a:r>
            <a:endParaRPr lang="en-GB" sz="800"/>
          </a:p>
        </p:txBody>
      </p:sp>
      <p:sp>
        <p:nvSpPr>
          <p:cNvPr id="35935" name="Rectangle 94"/>
          <p:cNvSpPr>
            <a:spLocks noChangeArrowheads="1"/>
          </p:cNvSpPr>
          <p:nvPr/>
        </p:nvSpPr>
        <p:spPr bwMode="auto">
          <a:xfrm>
            <a:off x="2676525" y="5457825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60</a:t>
            </a:r>
            <a:endParaRPr lang="en-GB" sz="800"/>
          </a:p>
        </p:txBody>
      </p:sp>
      <p:sp>
        <p:nvSpPr>
          <p:cNvPr id="35936" name="Rectangle 95"/>
          <p:cNvSpPr>
            <a:spLocks noChangeArrowheads="1"/>
          </p:cNvSpPr>
          <p:nvPr/>
        </p:nvSpPr>
        <p:spPr bwMode="auto">
          <a:xfrm>
            <a:off x="3060700" y="5457825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72</a:t>
            </a:r>
            <a:endParaRPr lang="en-GB" sz="800"/>
          </a:p>
        </p:txBody>
      </p:sp>
      <p:sp>
        <p:nvSpPr>
          <p:cNvPr id="35937" name="Rectangle 96"/>
          <p:cNvSpPr>
            <a:spLocks noChangeArrowheads="1"/>
          </p:cNvSpPr>
          <p:nvPr/>
        </p:nvSpPr>
        <p:spPr bwMode="auto">
          <a:xfrm>
            <a:off x="3446463" y="5457825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84</a:t>
            </a:r>
            <a:endParaRPr lang="en-GB" sz="800"/>
          </a:p>
        </p:txBody>
      </p:sp>
      <p:sp>
        <p:nvSpPr>
          <p:cNvPr id="35938" name="Rectangle 97"/>
          <p:cNvSpPr>
            <a:spLocks noChangeArrowheads="1"/>
          </p:cNvSpPr>
          <p:nvPr/>
        </p:nvSpPr>
        <p:spPr bwMode="auto">
          <a:xfrm>
            <a:off x="3829050" y="5457825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96</a:t>
            </a:r>
            <a:endParaRPr lang="en-GB" sz="800"/>
          </a:p>
        </p:txBody>
      </p:sp>
      <p:sp>
        <p:nvSpPr>
          <p:cNvPr id="35939" name="Rectangle 98"/>
          <p:cNvSpPr>
            <a:spLocks noChangeArrowheads="1"/>
          </p:cNvSpPr>
          <p:nvPr/>
        </p:nvSpPr>
        <p:spPr bwMode="auto">
          <a:xfrm>
            <a:off x="4189413" y="5457825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108</a:t>
            </a:r>
            <a:endParaRPr lang="en-GB" sz="800"/>
          </a:p>
        </p:txBody>
      </p:sp>
      <p:sp>
        <p:nvSpPr>
          <p:cNvPr id="35940" name="Rectangle 99"/>
          <p:cNvSpPr>
            <a:spLocks noChangeArrowheads="1"/>
          </p:cNvSpPr>
          <p:nvPr/>
        </p:nvSpPr>
        <p:spPr bwMode="auto">
          <a:xfrm>
            <a:off x="4573588" y="5457825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120</a:t>
            </a:r>
            <a:endParaRPr lang="en-GB" sz="800"/>
          </a:p>
        </p:txBody>
      </p:sp>
      <p:sp>
        <p:nvSpPr>
          <p:cNvPr id="35941" name="Line 100"/>
          <p:cNvSpPr>
            <a:spLocks noChangeShapeType="1"/>
          </p:cNvSpPr>
          <p:nvPr/>
        </p:nvSpPr>
        <p:spPr bwMode="auto">
          <a:xfrm>
            <a:off x="822325" y="2132013"/>
            <a:ext cx="920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42" name="Line 101"/>
          <p:cNvSpPr>
            <a:spLocks noChangeShapeType="1"/>
          </p:cNvSpPr>
          <p:nvPr/>
        </p:nvSpPr>
        <p:spPr bwMode="auto">
          <a:xfrm>
            <a:off x="914400" y="2132013"/>
            <a:ext cx="1588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43" name="Line 102"/>
          <p:cNvSpPr>
            <a:spLocks noChangeShapeType="1"/>
          </p:cNvSpPr>
          <p:nvPr/>
        </p:nvSpPr>
        <p:spPr bwMode="auto">
          <a:xfrm>
            <a:off x="914400" y="2144713"/>
            <a:ext cx="587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44" name="Line 103"/>
          <p:cNvSpPr>
            <a:spLocks noChangeShapeType="1"/>
          </p:cNvSpPr>
          <p:nvPr/>
        </p:nvSpPr>
        <p:spPr bwMode="auto">
          <a:xfrm>
            <a:off x="973138" y="2144713"/>
            <a:ext cx="190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45" name="Line 104"/>
          <p:cNvSpPr>
            <a:spLocks noChangeShapeType="1"/>
          </p:cNvSpPr>
          <p:nvPr/>
        </p:nvSpPr>
        <p:spPr bwMode="auto">
          <a:xfrm>
            <a:off x="992188" y="2144713"/>
            <a:ext cx="1587" cy="142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46" name="Line 105"/>
          <p:cNvSpPr>
            <a:spLocks noChangeShapeType="1"/>
          </p:cNvSpPr>
          <p:nvPr/>
        </p:nvSpPr>
        <p:spPr bwMode="auto">
          <a:xfrm>
            <a:off x="992188" y="2159000"/>
            <a:ext cx="952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47" name="Line 106"/>
          <p:cNvSpPr>
            <a:spLocks noChangeShapeType="1"/>
          </p:cNvSpPr>
          <p:nvPr/>
        </p:nvSpPr>
        <p:spPr bwMode="auto">
          <a:xfrm>
            <a:off x="1001713" y="2159000"/>
            <a:ext cx="1587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48" name="Line 107"/>
          <p:cNvSpPr>
            <a:spLocks noChangeShapeType="1"/>
          </p:cNvSpPr>
          <p:nvPr/>
        </p:nvSpPr>
        <p:spPr bwMode="auto">
          <a:xfrm>
            <a:off x="1001713" y="2173288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49" name="Line 108"/>
          <p:cNvSpPr>
            <a:spLocks noChangeShapeType="1"/>
          </p:cNvSpPr>
          <p:nvPr/>
        </p:nvSpPr>
        <p:spPr bwMode="auto">
          <a:xfrm>
            <a:off x="1014413" y="2173288"/>
            <a:ext cx="1587" cy="142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0" name="Line 109"/>
          <p:cNvSpPr>
            <a:spLocks noChangeShapeType="1"/>
          </p:cNvSpPr>
          <p:nvPr/>
        </p:nvSpPr>
        <p:spPr bwMode="auto">
          <a:xfrm>
            <a:off x="1014413" y="218757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1" name="Line 110"/>
          <p:cNvSpPr>
            <a:spLocks noChangeShapeType="1"/>
          </p:cNvSpPr>
          <p:nvPr/>
        </p:nvSpPr>
        <p:spPr bwMode="auto">
          <a:xfrm>
            <a:off x="1027113" y="21875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2" name="Line 111"/>
          <p:cNvSpPr>
            <a:spLocks noChangeShapeType="1"/>
          </p:cNvSpPr>
          <p:nvPr/>
        </p:nvSpPr>
        <p:spPr bwMode="auto">
          <a:xfrm>
            <a:off x="1055688" y="2187575"/>
            <a:ext cx="0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3" name="Line 112"/>
          <p:cNvSpPr>
            <a:spLocks noChangeShapeType="1"/>
          </p:cNvSpPr>
          <p:nvPr/>
        </p:nvSpPr>
        <p:spPr bwMode="auto">
          <a:xfrm>
            <a:off x="1055688" y="2201863"/>
            <a:ext cx="1111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4" name="Line 113"/>
          <p:cNvSpPr>
            <a:spLocks noChangeShapeType="1"/>
          </p:cNvSpPr>
          <p:nvPr/>
        </p:nvSpPr>
        <p:spPr bwMode="auto">
          <a:xfrm>
            <a:off x="1066800" y="2201863"/>
            <a:ext cx="793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5" name="Line 114"/>
          <p:cNvSpPr>
            <a:spLocks noChangeShapeType="1"/>
          </p:cNvSpPr>
          <p:nvPr/>
        </p:nvSpPr>
        <p:spPr bwMode="auto">
          <a:xfrm>
            <a:off x="1074738" y="2201863"/>
            <a:ext cx="1587" cy="142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6" name="Line 115"/>
          <p:cNvSpPr>
            <a:spLocks noChangeShapeType="1"/>
          </p:cNvSpPr>
          <p:nvPr/>
        </p:nvSpPr>
        <p:spPr bwMode="auto">
          <a:xfrm>
            <a:off x="1074738" y="2216150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7" name="Line 116"/>
          <p:cNvSpPr>
            <a:spLocks noChangeShapeType="1"/>
          </p:cNvSpPr>
          <p:nvPr/>
        </p:nvSpPr>
        <p:spPr bwMode="auto">
          <a:xfrm>
            <a:off x="1087438" y="2216150"/>
            <a:ext cx="317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8" name="Line 117"/>
          <p:cNvSpPr>
            <a:spLocks noChangeShapeType="1"/>
          </p:cNvSpPr>
          <p:nvPr/>
        </p:nvSpPr>
        <p:spPr bwMode="auto">
          <a:xfrm>
            <a:off x="1119188" y="2216150"/>
            <a:ext cx="698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59" name="Line 118"/>
          <p:cNvSpPr>
            <a:spLocks noChangeShapeType="1"/>
          </p:cNvSpPr>
          <p:nvPr/>
        </p:nvSpPr>
        <p:spPr bwMode="auto">
          <a:xfrm>
            <a:off x="1189038" y="221615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0" name="Line 119"/>
          <p:cNvSpPr>
            <a:spLocks noChangeShapeType="1"/>
          </p:cNvSpPr>
          <p:nvPr/>
        </p:nvSpPr>
        <p:spPr bwMode="auto">
          <a:xfrm>
            <a:off x="1192213" y="2216150"/>
            <a:ext cx="174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1" name="Line 120"/>
          <p:cNvSpPr>
            <a:spLocks noChangeShapeType="1"/>
          </p:cNvSpPr>
          <p:nvPr/>
        </p:nvSpPr>
        <p:spPr bwMode="auto">
          <a:xfrm>
            <a:off x="1209675" y="2216150"/>
            <a:ext cx="1588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2" name="Line 121"/>
          <p:cNvSpPr>
            <a:spLocks noChangeShapeType="1"/>
          </p:cNvSpPr>
          <p:nvPr/>
        </p:nvSpPr>
        <p:spPr bwMode="auto">
          <a:xfrm>
            <a:off x="1211263" y="2230438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3" name="Line 122"/>
          <p:cNvSpPr>
            <a:spLocks noChangeShapeType="1"/>
          </p:cNvSpPr>
          <p:nvPr/>
        </p:nvSpPr>
        <p:spPr bwMode="auto">
          <a:xfrm>
            <a:off x="1225550" y="2230438"/>
            <a:ext cx="1588" cy="142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4" name="Line 123"/>
          <p:cNvSpPr>
            <a:spLocks noChangeShapeType="1"/>
          </p:cNvSpPr>
          <p:nvPr/>
        </p:nvSpPr>
        <p:spPr bwMode="auto">
          <a:xfrm>
            <a:off x="1225550" y="224472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5" name="Line 124"/>
          <p:cNvSpPr>
            <a:spLocks noChangeShapeType="1"/>
          </p:cNvSpPr>
          <p:nvPr/>
        </p:nvSpPr>
        <p:spPr bwMode="auto">
          <a:xfrm>
            <a:off x="1227138" y="2244725"/>
            <a:ext cx="3175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6" name="Line 125"/>
          <p:cNvSpPr>
            <a:spLocks noChangeShapeType="1"/>
          </p:cNvSpPr>
          <p:nvPr/>
        </p:nvSpPr>
        <p:spPr bwMode="auto">
          <a:xfrm>
            <a:off x="1227138" y="2260600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7" name="Line 126"/>
          <p:cNvSpPr>
            <a:spLocks noChangeShapeType="1"/>
          </p:cNvSpPr>
          <p:nvPr/>
        </p:nvSpPr>
        <p:spPr bwMode="auto">
          <a:xfrm>
            <a:off x="1243013" y="2260600"/>
            <a:ext cx="1587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8" name="Line 127"/>
          <p:cNvSpPr>
            <a:spLocks noChangeShapeType="1"/>
          </p:cNvSpPr>
          <p:nvPr/>
        </p:nvSpPr>
        <p:spPr bwMode="auto">
          <a:xfrm>
            <a:off x="1243013" y="227488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69" name="Line 128"/>
          <p:cNvSpPr>
            <a:spLocks noChangeShapeType="1"/>
          </p:cNvSpPr>
          <p:nvPr/>
        </p:nvSpPr>
        <p:spPr bwMode="auto">
          <a:xfrm>
            <a:off x="1252538" y="2274888"/>
            <a:ext cx="1587" cy="269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0" name="Line 129"/>
          <p:cNvSpPr>
            <a:spLocks noChangeShapeType="1"/>
          </p:cNvSpPr>
          <p:nvPr/>
        </p:nvSpPr>
        <p:spPr bwMode="auto">
          <a:xfrm>
            <a:off x="1252538" y="2301875"/>
            <a:ext cx="635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1" name="Line 130"/>
          <p:cNvSpPr>
            <a:spLocks noChangeShapeType="1"/>
          </p:cNvSpPr>
          <p:nvPr/>
        </p:nvSpPr>
        <p:spPr bwMode="auto">
          <a:xfrm>
            <a:off x="1258888" y="2301875"/>
            <a:ext cx="1746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2" name="Line 131"/>
          <p:cNvSpPr>
            <a:spLocks noChangeShapeType="1"/>
          </p:cNvSpPr>
          <p:nvPr/>
        </p:nvSpPr>
        <p:spPr bwMode="auto">
          <a:xfrm>
            <a:off x="1276350" y="2301875"/>
            <a:ext cx="23813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3" name="Line 132"/>
          <p:cNvSpPr>
            <a:spLocks noChangeShapeType="1"/>
          </p:cNvSpPr>
          <p:nvPr/>
        </p:nvSpPr>
        <p:spPr bwMode="auto">
          <a:xfrm>
            <a:off x="1300163" y="2301875"/>
            <a:ext cx="158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4" name="Line 133"/>
          <p:cNvSpPr>
            <a:spLocks noChangeShapeType="1"/>
          </p:cNvSpPr>
          <p:nvPr/>
        </p:nvSpPr>
        <p:spPr bwMode="auto">
          <a:xfrm>
            <a:off x="1316038" y="2301875"/>
            <a:ext cx="635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5" name="Line 134"/>
          <p:cNvSpPr>
            <a:spLocks noChangeShapeType="1"/>
          </p:cNvSpPr>
          <p:nvPr/>
        </p:nvSpPr>
        <p:spPr bwMode="auto">
          <a:xfrm>
            <a:off x="1322388" y="2301875"/>
            <a:ext cx="3175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6" name="Line 135"/>
          <p:cNvSpPr>
            <a:spLocks noChangeShapeType="1"/>
          </p:cNvSpPr>
          <p:nvPr/>
        </p:nvSpPr>
        <p:spPr bwMode="auto">
          <a:xfrm>
            <a:off x="1322388" y="231775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7" name="Line 136"/>
          <p:cNvSpPr>
            <a:spLocks noChangeShapeType="1"/>
          </p:cNvSpPr>
          <p:nvPr/>
        </p:nvSpPr>
        <p:spPr bwMode="auto">
          <a:xfrm>
            <a:off x="1330325" y="2317750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8" name="Line 137"/>
          <p:cNvSpPr>
            <a:spLocks noChangeShapeType="1"/>
          </p:cNvSpPr>
          <p:nvPr/>
        </p:nvSpPr>
        <p:spPr bwMode="auto">
          <a:xfrm>
            <a:off x="1338263" y="231775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79" name="Line 138"/>
          <p:cNvSpPr>
            <a:spLocks noChangeShapeType="1"/>
          </p:cNvSpPr>
          <p:nvPr/>
        </p:nvSpPr>
        <p:spPr bwMode="auto">
          <a:xfrm>
            <a:off x="1346200" y="2317750"/>
            <a:ext cx="1588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0" name="Line 139"/>
          <p:cNvSpPr>
            <a:spLocks noChangeShapeType="1"/>
          </p:cNvSpPr>
          <p:nvPr/>
        </p:nvSpPr>
        <p:spPr bwMode="auto">
          <a:xfrm>
            <a:off x="1346200" y="2333625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1" name="Line 140"/>
          <p:cNvSpPr>
            <a:spLocks noChangeShapeType="1"/>
          </p:cNvSpPr>
          <p:nvPr/>
        </p:nvSpPr>
        <p:spPr bwMode="auto">
          <a:xfrm>
            <a:off x="1349375" y="2333625"/>
            <a:ext cx="4763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2" name="Line 141"/>
          <p:cNvSpPr>
            <a:spLocks noChangeShapeType="1"/>
          </p:cNvSpPr>
          <p:nvPr/>
        </p:nvSpPr>
        <p:spPr bwMode="auto">
          <a:xfrm>
            <a:off x="1354138" y="2333625"/>
            <a:ext cx="3175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3" name="Line 142"/>
          <p:cNvSpPr>
            <a:spLocks noChangeShapeType="1"/>
          </p:cNvSpPr>
          <p:nvPr/>
        </p:nvSpPr>
        <p:spPr bwMode="auto">
          <a:xfrm>
            <a:off x="1354138" y="2349500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4" name="Line 143"/>
          <p:cNvSpPr>
            <a:spLocks noChangeShapeType="1"/>
          </p:cNvSpPr>
          <p:nvPr/>
        </p:nvSpPr>
        <p:spPr bwMode="auto">
          <a:xfrm>
            <a:off x="1370013" y="234950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5" name="Line 144"/>
          <p:cNvSpPr>
            <a:spLocks noChangeShapeType="1"/>
          </p:cNvSpPr>
          <p:nvPr/>
        </p:nvSpPr>
        <p:spPr bwMode="auto">
          <a:xfrm>
            <a:off x="1377950" y="2349500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6" name="Line 145"/>
          <p:cNvSpPr>
            <a:spLocks noChangeShapeType="1"/>
          </p:cNvSpPr>
          <p:nvPr/>
        </p:nvSpPr>
        <p:spPr bwMode="auto">
          <a:xfrm>
            <a:off x="1385888" y="2349500"/>
            <a:ext cx="1587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7" name="Line 146"/>
          <p:cNvSpPr>
            <a:spLocks noChangeShapeType="1"/>
          </p:cNvSpPr>
          <p:nvPr/>
        </p:nvSpPr>
        <p:spPr bwMode="auto">
          <a:xfrm>
            <a:off x="1385888" y="2363788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8" name="Line 147"/>
          <p:cNvSpPr>
            <a:spLocks noChangeShapeType="1"/>
          </p:cNvSpPr>
          <p:nvPr/>
        </p:nvSpPr>
        <p:spPr bwMode="auto">
          <a:xfrm>
            <a:off x="1387475" y="236378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89" name="Line 148"/>
          <p:cNvSpPr>
            <a:spLocks noChangeShapeType="1"/>
          </p:cNvSpPr>
          <p:nvPr/>
        </p:nvSpPr>
        <p:spPr bwMode="auto">
          <a:xfrm>
            <a:off x="1393825" y="2363788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0" name="Line 149"/>
          <p:cNvSpPr>
            <a:spLocks noChangeShapeType="1"/>
          </p:cNvSpPr>
          <p:nvPr/>
        </p:nvSpPr>
        <p:spPr bwMode="auto">
          <a:xfrm>
            <a:off x="1395413" y="2363788"/>
            <a:ext cx="190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1" name="Line 150"/>
          <p:cNvSpPr>
            <a:spLocks noChangeShapeType="1"/>
          </p:cNvSpPr>
          <p:nvPr/>
        </p:nvSpPr>
        <p:spPr bwMode="auto">
          <a:xfrm>
            <a:off x="1414463" y="2363788"/>
            <a:ext cx="587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2" name="Line 151"/>
          <p:cNvSpPr>
            <a:spLocks noChangeShapeType="1"/>
          </p:cNvSpPr>
          <p:nvPr/>
        </p:nvSpPr>
        <p:spPr bwMode="auto">
          <a:xfrm>
            <a:off x="1473200" y="236378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3" name="Line 152"/>
          <p:cNvSpPr>
            <a:spLocks noChangeShapeType="1"/>
          </p:cNvSpPr>
          <p:nvPr/>
        </p:nvSpPr>
        <p:spPr bwMode="auto">
          <a:xfrm>
            <a:off x="1476375" y="2363788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4" name="Line 153"/>
          <p:cNvSpPr>
            <a:spLocks noChangeShapeType="1"/>
          </p:cNvSpPr>
          <p:nvPr/>
        </p:nvSpPr>
        <p:spPr bwMode="auto">
          <a:xfrm>
            <a:off x="1477963" y="2363788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5" name="Line 154"/>
          <p:cNvSpPr>
            <a:spLocks noChangeShapeType="1"/>
          </p:cNvSpPr>
          <p:nvPr/>
        </p:nvSpPr>
        <p:spPr bwMode="auto">
          <a:xfrm>
            <a:off x="1490663" y="2363788"/>
            <a:ext cx="3175" cy="174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6" name="Line 155"/>
          <p:cNvSpPr>
            <a:spLocks noChangeShapeType="1"/>
          </p:cNvSpPr>
          <p:nvPr/>
        </p:nvSpPr>
        <p:spPr bwMode="auto">
          <a:xfrm>
            <a:off x="1490663" y="2381250"/>
            <a:ext cx="492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7" name="Line 156"/>
          <p:cNvSpPr>
            <a:spLocks noChangeShapeType="1"/>
          </p:cNvSpPr>
          <p:nvPr/>
        </p:nvSpPr>
        <p:spPr bwMode="auto">
          <a:xfrm>
            <a:off x="1539875" y="2381250"/>
            <a:ext cx="1588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8" name="Line 157"/>
          <p:cNvSpPr>
            <a:spLocks noChangeShapeType="1"/>
          </p:cNvSpPr>
          <p:nvPr/>
        </p:nvSpPr>
        <p:spPr bwMode="auto">
          <a:xfrm>
            <a:off x="1539875" y="239712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999" name="Line 158"/>
          <p:cNvSpPr>
            <a:spLocks noChangeShapeType="1"/>
          </p:cNvSpPr>
          <p:nvPr/>
        </p:nvSpPr>
        <p:spPr bwMode="auto">
          <a:xfrm>
            <a:off x="1543050" y="239712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0" name="Line 159"/>
          <p:cNvSpPr>
            <a:spLocks noChangeShapeType="1"/>
          </p:cNvSpPr>
          <p:nvPr/>
        </p:nvSpPr>
        <p:spPr bwMode="auto">
          <a:xfrm>
            <a:off x="1552575" y="2397125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1" name="Line 160"/>
          <p:cNvSpPr>
            <a:spLocks noChangeShapeType="1"/>
          </p:cNvSpPr>
          <p:nvPr/>
        </p:nvSpPr>
        <p:spPr bwMode="auto">
          <a:xfrm>
            <a:off x="1558925" y="2397125"/>
            <a:ext cx="1588" cy="17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2" name="Line 161"/>
          <p:cNvSpPr>
            <a:spLocks noChangeShapeType="1"/>
          </p:cNvSpPr>
          <p:nvPr/>
        </p:nvSpPr>
        <p:spPr bwMode="auto">
          <a:xfrm>
            <a:off x="1558925" y="2414588"/>
            <a:ext cx="254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3" name="Line 162"/>
          <p:cNvSpPr>
            <a:spLocks noChangeShapeType="1"/>
          </p:cNvSpPr>
          <p:nvPr/>
        </p:nvSpPr>
        <p:spPr bwMode="auto">
          <a:xfrm>
            <a:off x="1584325" y="2414588"/>
            <a:ext cx="4763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4" name="Line 163"/>
          <p:cNvSpPr>
            <a:spLocks noChangeShapeType="1"/>
          </p:cNvSpPr>
          <p:nvPr/>
        </p:nvSpPr>
        <p:spPr bwMode="auto">
          <a:xfrm>
            <a:off x="1584325" y="243046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5" name="Line 164"/>
          <p:cNvSpPr>
            <a:spLocks noChangeShapeType="1"/>
          </p:cNvSpPr>
          <p:nvPr/>
        </p:nvSpPr>
        <p:spPr bwMode="auto">
          <a:xfrm>
            <a:off x="1595438" y="2430463"/>
            <a:ext cx="3175" cy="174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6" name="Line 165"/>
          <p:cNvSpPr>
            <a:spLocks noChangeShapeType="1"/>
          </p:cNvSpPr>
          <p:nvPr/>
        </p:nvSpPr>
        <p:spPr bwMode="auto">
          <a:xfrm>
            <a:off x="1595438" y="2447925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7" name="Line 166"/>
          <p:cNvSpPr>
            <a:spLocks noChangeShapeType="1"/>
          </p:cNvSpPr>
          <p:nvPr/>
        </p:nvSpPr>
        <p:spPr bwMode="auto">
          <a:xfrm>
            <a:off x="1603375" y="244792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8" name="Line 167"/>
          <p:cNvSpPr>
            <a:spLocks noChangeShapeType="1"/>
          </p:cNvSpPr>
          <p:nvPr/>
        </p:nvSpPr>
        <p:spPr bwMode="auto">
          <a:xfrm>
            <a:off x="1612900" y="2447925"/>
            <a:ext cx="1588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09" name="Line 168"/>
          <p:cNvSpPr>
            <a:spLocks noChangeShapeType="1"/>
          </p:cNvSpPr>
          <p:nvPr/>
        </p:nvSpPr>
        <p:spPr bwMode="auto">
          <a:xfrm>
            <a:off x="1612900" y="246221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0" name="Line 169"/>
          <p:cNvSpPr>
            <a:spLocks noChangeShapeType="1"/>
          </p:cNvSpPr>
          <p:nvPr/>
        </p:nvSpPr>
        <p:spPr bwMode="auto">
          <a:xfrm>
            <a:off x="1616075" y="2462213"/>
            <a:ext cx="47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1" name="Line 170"/>
          <p:cNvSpPr>
            <a:spLocks noChangeShapeType="1"/>
          </p:cNvSpPr>
          <p:nvPr/>
        </p:nvSpPr>
        <p:spPr bwMode="auto">
          <a:xfrm>
            <a:off x="1620838" y="246221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2" name="Line 171"/>
          <p:cNvSpPr>
            <a:spLocks noChangeShapeType="1"/>
          </p:cNvSpPr>
          <p:nvPr/>
        </p:nvSpPr>
        <p:spPr bwMode="auto">
          <a:xfrm>
            <a:off x="1624013" y="2462213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3" name="Line 172"/>
          <p:cNvSpPr>
            <a:spLocks noChangeShapeType="1"/>
          </p:cNvSpPr>
          <p:nvPr/>
        </p:nvSpPr>
        <p:spPr bwMode="auto">
          <a:xfrm>
            <a:off x="1638300" y="2462213"/>
            <a:ext cx="206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4" name="Line 173"/>
          <p:cNvSpPr>
            <a:spLocks noChangeShapeType="1"/>
          </p:cNvSpPr>
          <p:nvPr/>
        </p:nvSpPr>
        <p:spPr bwMode="auto">
          <a:xfrm>
            <a:off x="1658938" y="2462213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5" name="Line 174"/>
          <p:cNvSpPr>
            <a:spLocks noChangeShapeType="1"/>
          </p:cNvSpPr>
          <p:nvPr/>
        </p:nvSpPr>
        <p:spPr bwMode="auto">
          <a:xfrm>
            <a:off x="1668463" y="2462213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6" name="Line 175"/>
          <p:cNvSpPr>
            <a:spLocks noChangeShapeType="1"/>
          </p:cNvSpPr>
          <p:nvPr/>
        </p:nvSpPr>
        <p:spPr bwMode="auto">
          <a:xfrm>
            <a:off x="1674813" y="2462213"/>
            <a:ext cx="111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7" name="Line 176"/>
          <p:cNvSpPr>
            <a:spLocks noChangeShapeType="1"/>
          </p:cNvSpPr>
          <p:nvPr/>
        </p:nvSpPr>
        <p:spPr bwMode="auto">
          <a:xfrm>
            <a:off x="1685925" y="2462213"/>
            <a:ext cx="1588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8" name="Line 177"/>
          <p:cNvSpPr>
            <a:spLocks noChangeShapeType="1"/>
          </p:cNvSpPr>
          <p:nvPr/>
        </p:nvSpPr>
        <p:spPr bwMode="auto">
          <a:xfrm>
            <a:off x="1685925" y="2481263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19" name="Line 178"/>
          <p:cNvSpPr>
            <a:spLocks noChangeShapeType="1"/>
          </p:cNvSpPr>
          <p:nvPr/>
        </p:nvSpPr>
        <p:spPr bwMode="auto">
          <a:xfrm>
            <a:off x="1695450" y="248126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0" name="Line 179"/>
          <p:cNvSpPr>
            <a:spLocks noChangeShapeType="1"/>
          </p:cNvSpPr>
          <p:nvPr/>
        </p:nvSpPr>
        <p:spPr bwMode="auto">
          <a:xfrm>
            <a:off x="1698625" y="2481263"/>
            <a:ext cx="396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1" name="Line 180"/>
          <p:cNvSpPr>
            <a:spLocks noChangeShapeType="1"/>
          </p:cNvSpPr>
          <p:nvPr/>
        </p:nvSpPr>
        <p:spPr bwMode="auto">
          <a:xfrm>
            <a:off x="1738313" y="248126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2" name="Line 181"/>
          <p:cNvSpPr>
            <a:spLocks noChangeShapeType="1"/>
          </p:cNvSpPr>
          <p:nvPr/>
        </p:nvSpPr>
        <p:spPr bwMode="auto">
          <a:xfrm>
            <a:off x="1741488" y="2481263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3" name="Line 182"/>
          <p:cNvSpPr>
            <a:spLocks noChangeShapeType="1"/>
          </p:cNvSpPr>
          <p:nvPr/>
        </p:nvSpPr>
        <p:spPr bwMode="auto">
          <a:xfrm>
            <a:off x="1743075" y="2481263"/>
            <a:ext cx="79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4" name="Line 183"/>
          <p:cNvSpPr>
            <a:spLocks noChangeShapeType="1"/>
          </p:cNvSpPr>
          <p:nvPr/>
        </p:nvSpPr>
        <p:spPr bwMode="auto">
          <a:xfrm>
            <a:off x="1751013" y="2481263"/>
            <a:ext cx="3175" cy="174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5" name="Line 184"/>
          <p:cNvSpPr>
            <a:spLocks noChangeShapeType="1"/>
          </p:cNvSpPr>
          <p:nvPr/>
        </p:nvSpPr>
        <p:spPr bwMode="auto">
          <a:xfrm>
            <a:off x="1751013" y="2498725"/>
            <a:ext cx="476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6" name="Line 185"/>
          <p:cNvSpPr>
            <a:spLocks noChangeShapeType="1"/>
          </p:cNvSpPr>
          <p:nvPr/>
        </p:nvSpPr>
        <p:spPr bwMode="auto">
          <a:xfrm>
            <a:off x="1755775" y="2498725"/>
            <a:ext cx="1588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7" name="Line 186"/>
          <p:cNvSpPr>
            <a:spLocks noChangeShapeType="1"/>
          </p:cNvSpPr>
          <p:nvPr/>
        </p:nvSpPr>
        <p:spPr bwMode="auto">
          <a:xfrm>
            <a:off x="1757363" y="251777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8" name="Line 187"/>
          <p:cNvSpPr>
            <a:spLocks noChangeShapeType="1"/>
          </p:cNvSpPr>
          <p:nvPr/>
        </p:nvSpPr>
        <p:spPr bwMode="auto">
          <a:xfrm>
            <a:off x="1782763" y="251777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29" name="Line 188"/>
          <p:cNvSpPr>
            <a:spLocks noChangeShapeType="1"/>
          </p:cNvSpPr>
          <p:nvPr/>
        </p:nvSpPr>
        <p:spPr bwMode="auto">
          <a:xfrm>
            <a:off x="1795463" y="2517775"/>
            <a:ext cx="1587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0" name="Line 189"/>
          <p:cNvSpPr>
            <a:spLocks noChangeShapeType="1"/>
          </p:cNvSpPr>
          <p:nvPr/>
        </p:nvSpPr>
        <p:spPr bwMode="auto">
          <a:xfrm>
            <a:off x="1795463" y="2536825"/>
            <a:ext cx="174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1" name="Line 190"/>
          <p:cNvSpPr>
            <a:spLocks noChangeShapeType="1"/>
          </p:cNvSpPr>
          <p:nvPr/>
        </p:nvSpPr>
        <p:spPr bwMode="auto">
          <a:xfrm>
            <a:off x="1812925" y="2536825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2" name="Line 191"/>
          <p:cNvSpPr>
            <a:spLocks noChangeShapeType="1"/>
          </p:cNvSpPr>
          <p:nvPr/>
        </p:nvSpPr>
        <p:spPr bwMode="auto">
          <a:xfrm>
            <a:off x="1817688" y="2536825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3" name="Line 192"/>
          <p:cNvSpPr>
            <a:spLocks noChangeShapeType="1"/>
          </p:cNvSpPr>
          <p:nvPr/>
        </p:nvSpPr>
        <p:spPr bwMode="auto">
          <a:xfrm>
            <a:off x="1824038" y="253682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4" name="Line 193"/>
          <p:cNvSpPr>
            <a:spLocks noChangeShapeType="1"/>
          </p:cNvSpPr>
          <p:nvPr/>
        </p:nvSpPr>
        <p:spPr bwMode="auto">
          <a:xfrm>
            <a:off x="1836738" y="2536825"/>
            <a:ext cx="1587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5" name="Line 194"/>
          <p:cNvSpPr>
            <a:spLocks noChangeShapeType="1"/>
          </p:cNvSpPr>
          <p:nvPr/>
        </p:nvSpPr>
        <p:spPr bwMode="auto">
          <a:xfrm>
            <a:off x="1836738" y="2555875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6" name="Line 195"/>
          <p:cNvSpPr>
            <a:spLocks noChangeShapeType="1"/>
          </p:cNvSpPr>
          <p:nvPr/>
        </p:nvSpPr>
        <p:spPr bwMode="auto">
          <a:xfrm>
            <a:off x="1852613" y="2555875"/>
            <a:ext cx="142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7" name="Line 196"/>
          <p:cNvSpPr>
            <a:spLocks noChangeShapeType="1"/>
          </p:cNvSpPr>
          <p:nvPr/>
        </p:nvSpPr>
        <p:spPr bwMode="auto">
          <a:xfrm>
            <a:off x="1866900" y="255587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8" name="Line 197"/>
          <p:cNvSpPr>
            <a:spLocks noChangeShapeType="1"/>
          </p:cNvSpPr>
          <p:nvPr/>
        </p:nvSpPr>
        <p:spPr bwMode="auto">
          <a:xfrm>
            <a:off x="1879600" y="2555875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39" name="Line 198"/>
          <p:cNvSpPr>
            <a:spLocks noChangeShapeType="1"/>
          </p:cNvSpPr>
          <p:nvPr/>
        </p:nvSpPr>
        <p:spPr bwMode="auto">
          <a:xfrm>
            <a:off x="1887538" y="2555875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0" name="Line 199"/>
          <p:cNvSpPr>
            <a:spLocks noChangeShapeType="1"/>
          </p:cNvSpPr>
          <p:nvPr/>
        </p:nvSpPr>
        <p:spPr bwMode="auto">
          <a:xfrm>
            <a:off x="1893888" y="2555875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1" name="Line 200"/>
          <p:cNvSpPr>
            <a:spLocks noChangeShapeType="1"/>
          </p:cNvSpPr>
          <p:nvPr/>
        </p:nvSpPr>
        <p:spPr bwMode="auto">
          <a:xfrm>
            <a:off x="1901825" y="2555875"/>
            <a:ext cx="3175" cy="17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2" name="Line 201"/>
          <p:cNvSpPr>
            <a:spLocks noChangeShapeType="1"/>
          </p:cNvSpPr>
          <p:nvPr/>
        </p:nvSpPr>
        <p:spPr bwMode="auto">
          <a:xfrm>
            <a:off x="1901825" y="257333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3" name="Line 202"/>
          <p:cNvSpPr>
            <a:spLocks noChangeShapeType="1"/>
          </p:cNvSpPr>
          <p:nvPr/>
        </p:nvSpPr>
        <p:spPr bwMode="auto">
          <a:xfrm>
            <a:off x="1911350" y="2573338"/>
            <a:ext cx="190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4" name="Line 203"/>
          <p:cNvSpPr>
            <a:spLocks noChangeShapeType="1"/>
          </p:cNvSpPr>
          <p:nvPr/>
        </p:nvSpPr>
        <p:spPr bwMode="auto">
          <a:xfrm>
            <a:off x="1930400" y="2573338"/>
            <a:ext cx="333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5" name="Line 204"/>
          <p:cNvSpPr>
            <a:spLocks noChangeShapeType="1"/>
          </p:cNvSpPr>
          <p:nvPr/>
        </p:nvSpPr>
        <p:spPr bwMode="auto">
          <a:xfrm>
            <a:off x="1963738" y="257333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6" name="Line 205"/>
          <p:cNvSpPr>
            <a:spLocks noChangeShapeType="1"/>
          </p:cNvSpPr>
          <p:nvPr/>
        </p:nvSpPr>
        <p:spPr bwMode="auto">
          <a:xfrm>
            <a:off x="1970088" y="257333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7" name="Line 206"/>
          <p:cNvSpPr>
            <a:spLocks noChangeShapeType="1"/>
          </p:cNvSpPr>
          <p:nvPr/>
        </p:nvSpPr>
        <p:spPr bwMode="auto">
          <a:xfrm>
            <a:off x="1976438" y="2573338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8" name="Line 207"/>
          <p:cNvSpPr>
            <a:spLocks noChangeShapeType="1"/>
          </p:cNvSpPr>
          <p:nvPr/>
        </p:nvSpPr>
        <p:spPr bwMode="auto">
          <a:xfrm>
            <a:off x="1981200" y="257333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49" name="Line 208"/>
          <p:cNvSpPr>
            <a:spLocks noChangeShapeType="1"/>
          </p:cNvSpPr>
          <p:nvPr/>
        </p:nvSpPr>
        <p:spPr bwMode="auto">
          <a:xfrm>
            <a:off x="1987550" y="2573338"/>
            <a:ext cx="3175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0" name="Line 209"/>
          <p:cNvSpPr>
            <a:spLocks noChangeShapeType="1"/>
          </p:cNvSpPr>
          <p:nvPr/>
        </p:nvSpPr>
        <p:spPr bwMode="auto">
          <a:xfrm>
            <a:off x="1987550" y="2595563"/>
            <a:ext cx="269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1" name="Line 210"/>
          <p:cNvSpPr>
            <a:spLocks noChangeShapeType="1"/>
          </p:cNvSpPr>
          <p:nvPr/>
        </p:nvSpPr>
        <p:spPr bwMode="auto">
          <a:xfrm>
            <a:off x="2014538" y="2595563"/>
            <a:ext cx="238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2" name="Line 211"/>
          <p:cNvSpPr>
            <a:spLocks noChangeShapeType="1"/>
          </p:cNvSpPr>
          <p:nvPr/>
        </p:nvSpPr>
        <p:spPr bwMode="auto">
          <a:xfrm>
            <a:off x="2038350" y="2595563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3" name="Line 212"/>
          <p:cNvSpPr>
            <a:spLocks noChangeShapeType="1"/>
          </p:cNvSpPr>
          <p:nvPr/>
        </p:nvSpPr>
        <p:spPr bwMode="auto">
          <a:xfrm>
            <a:off x="2052638" y="2595563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4" name="Line 213"/>
          <p:cNvSpPr>
            <a:spLocks noChangeShapeType="1"/>
          </p:cNvSpPr>
          <p:nvPr/>
        </p:nvSpPr>
        <p:spPr bwMode="auto">
          <a:xfrm>
            <a:off x="2057400" y="2595563"/>
            <a:ext cx="1588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5" name="Line 214"/>
          <p:cNvSpPr>
            <a:spLocks noChangeShapeType="1"/>
          </p:cNvSpPr>
          <p:nvPr/>
        </p:nvSpPr>
        <p:spPr bwMode="auto">
          <a:xfrm>
            <a:off x="2057400" y="2617788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6" name="Line 215"/>
          <p:cNvSpPr>
            <a:spLocks noChangeShapeType="1"/>
          </p:cNvSpPr>
          <p:nvPr/>
        </p:nvSpPr>
        <p:spPr bwMode="auto">
          <a:xfrm>
            <a:off x="2058988" y="2617788"/>
            <a:ext cx="285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7" name="Line 216"/>
          <p:cNvSpPr>
            <a:spLocks noChangeShapeType="1"/>
          </p:cNvSpPr>
          <p:nvPr/>
        </p:nvSpPr>
        <p:spPr bwMode="auto">
          <a:xfrm>
            <a:off x="2087563" y="2617788"/>
            <a:ext cx="222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8" name="Line 217"/>
          <p:cNvSpPr>
            <a:spLocks noChangeShapeType="1"/>
          </p:cNvSpPr>
          <p:nvPr/>
        </p:nvSpPr>
        <p:spPr bwMode="auto">
          <a:xfrm>
            <a:off x="2109788" y="2617788"/>
            <a:ext cx="3175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59" name="Line 218"/>
          <p:cNvSpPr>
            <a:spLocks noChangeShapeType="1"/>
          </p:cNvSpPr>
          <p:nvPr/>
        </p:nvSpPr>
        <p:spPr bwMode="auto">
          <a:xfrm>
            <a:off x="2112963" y="2640013"/>
            <a:ext cx="1587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0" name="Line 219"/>
          <p:cNvSpPr>
            <a:spLocks noChangeShapeType="1"/>
          </p:cNvSpPr>
          <p:nvPr/>
        </p:nvSpPr>
        <p:spPr bwMode="auto">
          <a:xfrm>
            <a:off x="2114550" y="266223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1" name="Line 220"/>
          <p:cNvSpPr>
            <a:spLocks noChangeShapeType="1"/>
          </p:cNvSpPr>
          <p:nvPr/>
        </p:nvSpPr>
        <p:spPr bwMode="auto">
          <a:xfrm>
            <a:off x="2117725" y="266223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2" name="Line 221"/>
          <p:cNvSpPr>
            <a:spLocks noChangeShapeType="1"/>
          </p:cNvSpPr>
          <p:nvPr/>
        </p:nvSpPr>
        <p:spPr bwMode="auto">
          <a:xfrm>
            <a:off x="2127250" y="2662238"/>
            <a:ext cx="349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3" name="Line 222"/>
          <p:cNvSpPr>
            <a:spLocks noChangeShapeType="1"/>
          </p:cNvSpPr>
          <p:nvPr/>
        </p:nvSpPr>
        <p:spPr bwMode="auto">
          <a:xfrm>
            <a:off x="2162175" y="2662238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4" name="Line 223"/>
          <p:cNvSpPr>
            <a:spLocks noChangeShapeType="1"/>
          </p:cNvSpPr>
          <p:nvPr/>
        </p:nvSpPr>
        <p:spPr bwMode="auto">
          <a:xfrm>
            <a:off x="2173288" y="266223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5" name="Line 224"/>
          <p:cNvSpPr>
            <a:spLocks noChangeShapeType="1"/>
          </p:cNvSpPr>
          <p:nvPr/>
        </p:nvSpPr>
        <p:spPr bwMode="auto">
          <a:xfrm>
            <a:off x="2176463" y="2662238"/>
            <a:ext cx="3175" cy="25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6" name="Line 225"/>
          <p:cNvSpPr>
            <a:spLocks noChangeShapeType="1"/>
          </p:cNvSpPr>
          <p:nvPr/>
        </p:nvSpPr>
        <p:spPr bwMode="auto">
          <a:xfrm>
            <a:off x="2176463" y="2687638"/>
            <a:ext cx="317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7" name="Line 226"/>
          <p:cNvSpPr>
            <a:spLocks noChangeShapeType="1"/>
          </p:cNvSpPr>
          <p:nvPr/>
        </p:nvSpPr>
        <p:spPr bwMode="auto">
          <a:xfrm>
            <a:off x="2208213" y="2687638"/>
            <a:ext cx="158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8" name="Line 227"/>
          <p:cNvSpPr>
            <a:spLocks noChangeShapeType="1"/>
          </p:cNvSpPr>
          <p:nvPr/>
        </p:nvSpPr>
        <p:spPr bwMode="auto">
          <a:xfrm>
            <a:off x="2224088" y="2687638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69" name="Line 228"/>
          <p:cNvSpPr>
            <a:spLocks noChangeShapeType="1"/>
          </p:cNvSpPr>
          <p:nvPr/>
        </p:nvSpPr>
        <p:spPr bwMode="auto">
          <a:xfrm>
            <a:off x="2236788" y="2687638"/>
            <a:ext cx="1587" cy="25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0" name="Line 229"/>
          <p:cNvSpPr>
            <a:spLocks noChangeShapeType="1"/>
          </p:cNvSpPr>
          <p:nvPr/>
        </p:nvSpPr>
        <p:spPr bwMode="auto">
          <a:xfrm>
            <a:off x="2236788" y="2713038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1" name="Line 230"/>
          <p:cNvSpPr>
            <a:spLocks noChangeShapeType="1"/>
          </p:cNvSpPr>
          <p:nvPr/>
        </p:nvSpPr>
        <p:spPr bwMode="auto">
          <a:xfrm>
            <a:off x="2249488" y="2713038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2" name="Line 231"/>
          <p:cNvSpPr>
            <a:spLocks noChangeShapeType="1"/>
          </p:cNvSpPr>
          <p:nvPr/>
        </p:nvSpPr>
        <p:spPr bwMode="auto">
          <a:xfrm>
            <a:off x="2254250" y="271303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3" name="Line 232"/>
          <p:cNvSpPr>
            <a:spLocks noChangeShapeType="1"/>
          </p:cNvSpPr>
          <p:nvPr/>
        </p:nvSpPr>
        <p:spPr bwMode="auto">
          <a:xfrm>
            <a:off x="2260600" y="2713038"/>
            <a:ext cx="317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4" name="Line 233"/>
          <p:cNvSpPr>
            <a:spLocks noChangeShapeType="1"/>
          </p:cNvSpPr>
          <p:nvPr/>
        </p:nvSpPr>
        <p:spPr bwMode="auto">
          <a:xfrm>
            <a:off x="2292350" y="2713038"/>
            <a:ext cx="555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5" name="Line 234"/>
          <p:cNvSpPr>
            <a:spLocks noChangeShapeType="1"/>
          </p:cNvSpPr>
          <p:nvPr/>
        </p:nvSpPr>
        <p:spPr bwMode="auto">
          <a:xfrm>
            <a:off x="2347913" y="2713038"/>
            <a:ext cx="79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6" name="Line 235"/>
          <p:cNvSpPr>
            <a:spLocks noChangeShapeType="1"/>
          </p:cNvSpPr>
          <p:nvPr/>
        </p:nvSpPr>
        <p:spPr bwMode="auto">
          <a:xfrm>
            <a:off x="2355850" y="2713038"/>
            <a:ext cx="317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7" name="Line 236"/>
          <p:cNvSpPr>
            <a:spLocks noChangeShapeType="1"/>
          </p:cNvSpPr>
          <p:nvPr/>
        </p:nvSpPr>
        <p:spPr bwMode="auto">
          <a:xfrm>
            <a:off x="2387600" y="271303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8" name="Line 237"/>
          <p:cNvSpPr>
            <a:spLocks noChangeShapeType="1"/>
          </p:cNvSpPr>
          <p:nvPr/>
        </p:nvSpPr>
        <p:spPr bwMode="auto">
          <a:xfrm>
            <a:off x="2397125" y="2713038"/>
            <a:ext cx="1588" cy="25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79" name="Line 238"/>
          <p:cNvSpPr>
            <a:spLocks noChangeShapeType="1"/>
          </p:cNvSpPr>
          <p:nvPr/>
        </p:nvSpPr>
        <p:spPr bwMode="auto">
          <a:xfrm>
            <a:off x="2397125" y="2738438"/>
            <a:ext cx="301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0" name="Line 239"/>
          <p:cNvSpPr>
            <a:spLocks noChangeShapeType="1"/>
          </p:cNvSpPr>
          <p:nvPr/>
        </p:nvSpPr>
        <p:spPr bwMode="auto">
          <a:xfrm>
            <a:off x="2427288" y="2738438"/>
            <a:ext cx="174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1" name="Line 240"/>
          <p:cNvSpPr>
            <a:spLocks noChangeShapeType="1"/>
          </p:cNvSpPr>
          <p:nvPr/>
        </p:nvSpPr>
        <p:spPr bwMode="auto">
          <a:xfrm>
            <a:off x="2444750" y="2738438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2" name="Line 241"/>
          <p:cNvSpPr>
            <a:spLocks noChangeShapeType="1"/>
          </p:cNvSpPr>
          <p:nvPr/>
        </p:nvSpPr>
        <p:spPr bwMode="auto">
          <a:xfrm>
            <a:off x="2459038" y="2738438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3" name="Line 242"/>
          <p:cNvSpPr>
            <a:spLocks noChangeShapeType="1"/>
          </p:cNvSpPr>
          <p:nvPr/>
        </p:nvSpPr>
        <p:spPr bwMode="auto">
          <a:xfrm>
            <a:off x="2473325" y="2738438"/>
            <a:ext cx="3175" cy="269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4" name="Line 243"/>
          <p:cNvSpPr>
            <a:spLocks noChangeShapeType="1"/>
          </p:cNvSpPr>
          <p:nvPr/>
        </p:nvSpPr>
        <p:spPr bwMode="auto">
          <a:xfrm>
            <a:off x="2473325" y="2765425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5" name="Line 244"/>
          <p:cNvSpPr>
            <a:spLocks noChangeShapeType="1"/>
          </p:cNvSpPr>
          <p:nvPr/>
        </p:nvSpPr>
        <p:spPr bwMode="auto">
          <a:xfrm>
            <a:off x="2479675" y="276542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6" name="Line 245"/>
          <p:cNvSpPr>
            <a:spLocks noChangeShapeType="1"/>
          </p:cNvSpPr>
          <p:nvPr/>
        </p:nvSpPr>
        <p:spPr bwMode="auto">
          <a:xfrm>
            <a:off x="2508250" y="276542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7" name="Line 246"/>
          <p:cNvSpPr>
            <a:spLocks noChangeShapeType="1"/>
          </p:cNvSpPr>
          <p:nvPr/>
        </p:nvSpPr>
        <p:spPr bwMode="auto">
          <a:xfrm>
            <a:off x="2527300" y="2765425"/>
            <a:ext cx="238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8" name="Line 247"/>
          <p:cNvSpPr>
            <a:spLocks noChangeShapeType="1"/>
          </p:cNvSpPr>
          <p:nvPr/>
        </p:nvSpPr>
        <p:spPr bwMode="auto">
          <a:xfrm>
            <a:off x="2551113" y="2765425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89" name="Line 248"/>
          <p:cNvSpPr>
            <a:spLocks noChangeShapeType="1"/>
          </p:cNvSpPr>
          <p:nvPr/>
        </p:nvSpPr>
        <p:spPr bwMode="auto">
          <a:xfrm>
            <a:off x="2562225" y="276542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0" name="Line 249"/>
          <p:cNvSpPr>
            <a:spLocks noChangeShapeType="1"/>
          </p:cNvSpPr>
          <p:nvPr/>
        </p:nvSpPr>
        <p:spPr bwMode="auto">
          <a:xfrm>
            <a:off x="2574925" y="276542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1" name="Line 250"/>
          <p:cNvSpPr>
            <a:spLocks noChangeShapeType="1"/>
          </p:cNvSpPr>
          <p:nvPr/>
        </p:nvSpPr>
        <p:spPr bwMode="auto">
          <a:xfrm>
            <a:off x="2584450" y="276542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2" name="Line 251"/>
          <p:cNvSpPr>
            <a:spLocks noChangeShapeType="1"/>
          </p:cNvSpPr>
          <p:nvPr/>
        </p:nvSpPr>
        <p:spPr bwMode="auto">
          <a:xfrm>
            <a:off x="2587625" y="2765425"/>
            <a:ext cx="444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3" name="Line 252"/>
          <p:cNvSpPr>
            <a:spLocks noChangeShapeType="1"/>
          </p:cNvSpPr>
          <p:nvPr/>
        </p:nvSpPr>
        <p:spPr bwMode="auto">
          <a:xfrm>
            <a:off x="2632075" y="2765425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4" name="Line 253"/>
          <p:cNvSpPr>
            <a:spLocks noChangeShapeType="1"/>
          </p:cNvSpPr>
          <p:nvPr/>
        </p:nvSpPr>
        <p:spPr bwMode="auto">
          <a:xfrm>
            <a:off x="2647950" y="2765425"/>
            <a:ext cx="222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5" name="Line 254"/>
          <p:cNvSpPr>
            <a:spLocks noChangeShapeType="1"/>
          </p:cNvSpPr>
          <p:nvPr/>
        </p:nvSpPr>
        <p:spPr bwMode="auto">
          <a:xfrm>
            <a:off x="2670175" y="2765425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6" name="Line 255"/>
          <p:cNvSpPr>
            <a:spLocks noChangeShapeType="1"/>
          </p:cNvSpPr>
          <p:nvPr/>
        </p:nvSpPr>
        <p:spPr bwMode="auto">
          <a:xfrm>
            <a:off x="2686050" y="276542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7" name="Line 256"/>
          <p:cNvSpPr>
            <a:spLocks noChangeShapeType="1"/>
          </p:cNvSpPr>
          <p:nvPr/>
        </p:nvSpPr>
        <p:spPr bwMode="auto">
          <a:xfrm>
            <a:off x="2695575" y="2765425"/>
            <a:ext cx="1588" cy="333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8" name="Line 257"/>
          <p:cNvSpPr>
            <a:spLocks noChangeShapeType="1"/>
          </p:cNvSpPr>
          <p:nvPr/>
        </p:nvSpPr>
        <p:spPr bwMode="auto">
          <a:xfrm>
            <a:off x="2695575" y="2798763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099" name="Line 258"/>
          <p:cNvSpPr>
            <a:spLocks noChangeShapeType="1"/>
          </p:cNvSpPr>
          <p:nvPr/>
        </p:nvSpPr>
        <p:spPr bwMode="auto">
          <a:xfrm>
            <a:off x="2705100" y="279876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0" name="Line 259"/>
          <p:cNvSpPr>
            <a:spLocks noChangeShapeType="1"/>
          </p:cNvSpPr>
          <p:nvPr/>
        </p:nvSpPr>
        <p:spPr bwMode="auto">
          <a:xfrm>
            <a:off x="2708275" y="2798763"/>
            <a:ext cx="238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1" name="Line 260"/>
          <p:cNvSpPr>
            <a:spLocks noChangeShapeType="1"/>
          </p:cNvSpPr>
          <p:nvPr/>
        </p:nvSpPr>
        <p:spPr bwMode="auto">
          <a:xfrm>
            <a:off x="2732088" y="2798763"/>
            <a:ext cx="285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2" name="Line 261"/>
          <p:cNvSpPr>
            <a:spLocks noChangeShapeType="1"/>
          </p:cNvSpPr>
          <p:nvPr/>
        </p:nvSpPr>
        <p:spPr bwMode="auto">
          <a:xfrm>
            <a:off x="2760663" y="2798763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3" name="Line 262"/>
          <p:cNvSpPr>
            <a:spLocks noChangeShapeType="1"/>
          </p:cNvSpPr>
          <p:nvPr/>
        </p:nvSpPr>
        <p:spPr bwMode="auto">
          <a:xfrm>
            <a:off x="2767013" y="2798763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4" name="Line 263"/>
          <p:cNvSpPr>
            <a:spLocks noChangeShapeType="1"/>
          </p:cNvSpPr>
          <p:nvPr/>
        </p:nvSpPr>
        <p:spPr bwMode="auto">
          <a:xfrm>
            <a:off x="2771775" y="2798763"/>
            <a:ext cx="1588" cy="349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5" name="Line 264"/>
          <p:cNvSpPr>
            <a:spLocks noChangeShapeType="1"/>
          </p:cNvSpPr>
          <p:nvPr/>
        </p:nvSpPr>
        <p:spPr bwMode="auto">
          <a:xfrm>
            <a:off x="2771775" y="283368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6" name="Line 265"/>
          <p:cNvSpPr>
            <a:spLocks noChangeShapeType="1"/>
          </p:cNvSpPr>
          <p:nvPr/>
        </p:nvSpPr>
        <p:spPr bwMode="auto">
          <a:xfrm>
            <a:off x="2781300" y="2833688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7" name="Line 266"/>
          <p:cNvSpPr>
            <a:spLocks noChangeShapeType="1"/>
          </p:cNvSpPr>
          <p:nvPr/>
        </p:nvSpPr>
        <p:spPr bwMode="auto">
          <a:xfrm>
            <a:off x="2782888" y="2833688"/>
            <a:ext cx="3175" cy="349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8" name="Line 267"/>
          <p:cNvSpPr>
            <a:spLocks noChangeShapeType="1"/>
          </p:cNvSpPr>
          <p:nvPr/>
        </p:nvSpPr>
        <p:spPr bwMode="auto">
          <a:xfrm>
            <a:off x="2782888" y="2868613"/>
            <a:ext cx="460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09" name="Line 268"/>
          <p:cNvSpPr>
            <a:spLocks noChangeShapeType="1"/>
          </p:cNvSpPr>
          <p:nvPr/>
        </p:nvSpPr>
        <p:spPr bwMode="auto">
          <a:xfrm>
            <a:off x="2828925" y="286861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0" name="Line 269"/>
          <p:cNvSpPr>
            <a:spLocks noChangeShapeType="1"/>
          </p:cNvSpPr>
          <p:nvPr/>
        </p:nvSpPr>
        <p:spPr bwMode="auto">
          <a:xfrm>
            <a:off x="2840038" y="2868613"/>
            <a:ext cx="317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1" name="Line 270"/>
          <p:cNvSpPr>
            <a:spLocks noChangeShapeType="1"/>
          </p:cNvSpPr>
          <p:nvPr/>
        </p:nvSpPr>
        <p:spPr bwMode="auto">
          <a:xfrm>
            <a:off x="2871788" y="2868613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2" name="Line 271"/>
          <p:cNvSpPr>
            <a:spLocks noChangeShapeType="1"/>
          </p:cNvSpPr>
          <p:nvPr/>
        </p:nvSpPr>
        <p:spPr bwMode="auto">
          <a:xfrm>
            <a:off x="2886075" y="2868613"/>
            <a:ext cx="3175" cy="381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3" name="Line 272"/>
          <p:cNvSpPr>
            <a:spLocks noChangeShapeType="1"/>
          </p:cNvSpPr>
          <p:nvPr/>
        </p:nvSpPr>
        <p:spPr bwMode="auto">
          <a:xfrm>
            <a:off x="2886075" y="2906713"/>
            <a:ext cx="174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4" name="Line 273"/>
          <p:cNvSpPr>
            <a:spLocks noChangeShapeType="1"/>
          </p:cNvSpPr>
          <p:nvPr/>
        </p:nvSpPr>
        <p:spPr bwMode="auto">
          <a:xfrm>
            <a:off x="2903538" y="2906713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5" name="Line 274"/>
          <p:cNvSpPr>
            <a:spLocks noChangeShapeType="1"/>
          </p:cNvSpPr>
          <p:nvPr/>
        </p:nvSpPr>
        <p:spPr bwMode="auto">
          <a:xfrm>
            <a:off x="2913063" y="2906713"/>
            <a:ext cx="111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6" name="Line 275"/>
          <p:cNvSpPr>
            <a:spLocks noChangeShapeType="1"/>
          </p:cNvSpPr>
          <p:nvPr/>
        </p:nvSpPr>
        <p:spPr bwMode="auto">
          <a:xfrm>
            <a:off x="2924175" y="2906713"/>
            <a:ext cx="396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7" name="Line 276"/>
          <p:cNvSpPr>
            <a:spLocks noChangeShapeType="1"/>
          </p:cNvSpPr>
          <p:nvPr/>
        </p:nvSpPr>
        <p:spPr bwMode="auto">
          <a:xfrm>
            <a:off x="2963863" y="2906713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8" name="Line 277"/>
          <p:cNvSpPr>
            <a:spLocks noChangeShapeType="1"/>
          </p:cNvSpPr>
          <p:nvPr/>
        </p:nvSpPr>
        <p:spPr bwMode="auto">
          <a:xfrm>
            <a:off x="2968625" y="2906713"/>
            <a:ext cx="587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19" name="Line 278"/>
          <p:cNvSpPr>
            <a:spLocks noChangeShapeType="1"/>
          </p:cNvSpPr>
          <p:nvPr/>
        </p:nvSpPr>
        <p:spPr bwMode="auto">
          <a:xfrm>
            <a:off x="3027363" y="2906713"/>
            <a:ext cx="396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0" name="Line 279"/>
          <p:cNvSpPr>
            <a:spLocks noChangeShapeType="1"/>
          </p:cNvSpPr>
          <p:nvPr/>
        </p:nvSpPr>
        <p:spPr bwMode="auto">
          <a:xfrm>
            <a:off x="3067050" y="290671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1" name="Line 280"/>
          <p:cNvSpPr>
            <a:spLocks noChangeShapeType="1"/>
          </p:cNvSpPr>
          <p:nvPr/>
        </p:nvSpPr>
        <p:spPr bwMode="auto">
          <a:xfrm>
            <a:off x="3078163" y="290671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2" name="Line 281"/>
          <p:cNvSpPr>
            <a:spLocks noChangeShapeType="1"/>
          </p:cNvSpPr>
          <p:nvPr/>
        </p:nvSpPr>
        <p:spPr bwMode="auto">
          <a:xfrm>
            <a:off x="3081338" y="2906713"/>
            <a:ext cx="206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3" name="Line 282"/>
          <p:cNvSpPr>
            <a:spLocks noChangeShapeType="1"/>
          </p:cNvSpPr>
          <p:nvPr/>
        </p:nvSpPr>
        <p:spPr bwMode="auto">
          <a:xfrm>
            <a:off x="3101975" y="2906713"/>
            <a:ext cx="650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4" name="Line 283"/>
          <p:cNvSpPr>
            <a:spLocks noChangeShapeType="1"/>
          </p:cNvSpPr>
          <p:nvPr/>
        </p:nvSpPr>
        <p:spPr bwMode="auto">
          <a:xfrm>
            <a:off x="3167063" y="2906713"/>
            <a:ext cx="317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5" name="Line 284"/>
          <p:cNvSpPr>
            <a:spLocks noChangeShapeType="1"/>
          </p:cNvSpPr>
          <p:nvPr/>
        </p:nvSpPr>
        <p:spPr bwMode="auto">
          <a:xfrm>
            <a:off x="3198813" y="2906713"/>
            <a:ext cx="301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6" name="Line 285"/>
          <p:cNvSpPr>
            <a:spLocks noChangeShapeType="1"/>
          </p:cNvSpPr>
          <p:nvPr/>
        </p:nvSpPr>
        <p:spPr bwMode="auto">
          <a:xfrm>
            <a:off x="3228975" y="2906713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7" name="Line 286"/>
          <p:cNvSpPr>
            <a:spLocks noChangeShapeType="1"/>
          </p:cNvSpPr>
          <p:nvPr/>
        </p:nvSpPr>
        <p:spPr bwMode="auto">
          <a:xfrm>
            <a:off x="3230563" y="2906713"/>
            <a:ext cx="254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8" name="Line 287"/>
          <p:cNvSpPr>
            <a:spLocks noChangeShapeType="1"/>
          </p:cNvSpPr>
          <p:nvPr/>
        </p:nvSpPr>
        <p:spPr bwMode="auto">
          <a:xfrm>
            <a:off x="3255963" y="2906713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29" name="Line 288"/>
          <p:cNvSpPr>
            <a:spLocks noChangeShapeType="1"/>
          </p:cNvSpPr>
          <p:nvPr/>
        </p:nvSpPr>
        <p:spPr bwMode="auto">
          <a:xfrm>
            <a:off x="3270250" y="2906713"/>
            <a:ext cx="190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0" name="Line 289"/>
          <p:cNvSpPr>
            <a:spLocks noChangeShapeType="1"/>
          </p:cNvSpPr>
          <p:nvPr/>
        </p:nvSpPr>
        <p:spPr bwMode="auto">
          <a:xfrm>
            <a:off x="3289300" y="290671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1" name="Line 290"/>
          <p:cNvSpPr>
            <a:spLocks noChangeShapeType="1"/>
          </p:cNvSpPr>
          <p:nvPr/>
        </p:nvSpPr>
        <p:spPr bwMode="auto">
          <a:xfrm>
            <a:off x="3292475" y="2906713"/>
            <a:ext cx="936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2" name="Line 291"/>
          <p:cNvSpPr>
            <a:spLocks noChangeShapeType="1"/>
          </p:cNvSpPr>
          <p:nvPr/>
        </p:nvSpPr>
        <p:spPr bwMode="auto">
          <a:xfrm>
            <a:off x="3386138" y="2906713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3" name="Line 292"/>
          <p:cNvSpPr>
            <a:spLocks noChangeShapeType="1"/>
          </p:cNvSpPr>
          <p:nvPr/>
        </p:nvSpPr>
        <p:spPr bwMode="auto">
          <a:xfrm>
            <a:off x="3392488" y="2906713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4" name="Line 293"/>
          <p:cNvSpPr>
            <a:spLocks noChangeShapeType="1"/>
          </p:cNvSpPr>
          <p:nvPr/>
        </p:nvSpPr>
        <p:spPr bwMode="auto">
          <a:xfrm>
            <a:off x="3394075" y="2906713"/>
            <a:ext cx="444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5" name="Line 294"/>
          <p:cNvSpPr>
            <a:spLocks noChangeShapeType="1"/>
          </p:cNvSpPr>
          <p:nvPr/>
        </p:nvSpPr>
        <p:spPr bwMode="auto">
          <a:xfrm>
            <a:off x="3438525" y="2906713"/>
            <a:ext cx="174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6" name="Line 295"/>
          <p:cNvSpPr>
            <a:spLocks noChangeShapeType="1"/>
          </p:cNvSpPr>
          <p:nvPr/>
        </p:nvSpPr>
        <p:spPr bwMode="auto">
          <a:xfrm>
            <a:off x="3455988" y="2906713"/>
            <a:ext cx="158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7" name="Line 296"/>
          <p:cNvSpPr>
            <a:spLocks noChangeShapeType="1"/>
          </p:cNvSpPr>
          <p:nvPr/>
        </p:nvSpPr>
        <p:spPr bwMode="auto">
          <a:xfrm>
            <a:off x="3471863" y="2906713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8" name="Line 297"/>
          <p:cNvSpPr>
            <a:spLocks noChangeShapeType="1"/>
          </p:cNvSpPr>
          <p:nvPr/>
        </p:nvSpPr>
        <p:spPr bwMode="auto">
          <a:xfrm>
            <a:off x="3473450" y="2906713"/>
            <a:ext cx="158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39" name="Line 298"/>
          <p:cNvSpPr>
            <a:spLocks noChangeShapeType="1"/>
          </p:cNvSpPr>
          <p:nvPr/>
        </p:nvSpPr>
        <p:spPr bwMode="auto">
          <a:xfrm>
            <a:off x="3489325" y="2906713"/>
            <a:ext cx="428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0" name="Line 299"/>
          <p:cNvSpPr>
            <a:spLocks noChangeShapeType="1"/>
          </p:cNvSpPr>
          <p:nvPr/>
        </p:nvSpPr>
        <p:spPr bwMode="auto">
          <a:xfrm>
            <a:off x="3532188" y="2906713"/>
            <a:ext cx="111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1" name="Line 300"/>
          <p:cNvSpPr>
            <a:spLocks noChangeShapeType="1"/>
          </p:cNvSpPr>
          <p:nvPr/>
        </p:nvSpPr>
        <p:spPr bwMode="auto">
          <a:xfrm>
            <a:off x="3543300" y="2906713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2" name="Line 301"/>
          <p:cNvSpPr>
            <a:spLocks noChangeShapeType="1"/>
          </p:cNvSpPr>
          <p:nvPr/>
        </p:nvSpPr>
        <p:spPr bwMode="auto">
          <a:xfrm>
            <a:off x="3552825" y="2906713"/>
            <a:ext cx="190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3" name="Line 302"/>
          <p:cNvSpPr>
            <a:spLocks noChangeShapeType="1"/>
          </p:cNvSpPr>
          <p:nvPr/>
        </p:nvSpPr>
        <p:spPr bwMode="auto">
          <a:xfrm>
            <a:off x="3571875" y="2906713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4" name="Line 303"/>
          <p:cNvSpPr>
            <a:spLocks noChangeShapeType="1"/>
          </p:cNvSpPr>
          <p:nvPr/>
        </p:nvSpPr>
        <p:spPr bwMode="auto">
          <a:xfrm>
            <a:off x="3573463" y="2906713"/>
            <a:ext cx="111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5" name="Line 304"/>
          <p:cNvSpPr>
            <a:spLocks noChangeShapeType="1"/>
          </p:cNvSpPr>
          <p:nvPr/>
        </p:nvSpPr>
        <p:spPr bwMode="auto">
          <a:xfrm>
            <a:off x="3584575" y="2906713"/>
            <a:ext cx="1588" cy="793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6" name="Line 305"/>
          <p:cNvSpPr>
            <a:spLocks noChangeShapeType="1"/>
          </p:cNvSpPr>
          <p:nvPr/>
        </p:nvSpPr>
        <p:spPr bwMode="auto">
          <a:xfrm>
            <a:off x="3584575" y="298608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7" name="Line 306"/>
          <p:cNvSpPr>
            <a:spLocks noChangeShapeType="1"/>
          </p:cNvSpPr>
          <p:nvPr/>
        </p:nvSpPr>
        <p:spPr bwMode="auto">
          <a:xfrm>
            <a:off x="3587750" y="298608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8" name="Line 307"/>
          <p:cNvSpPr>
            <a:spLocks noChangeShapeType="1"/>
          </p:cNvSpPr>
          <p:nvPr/>
        </p:nvSpPr>
        <p:spPr bwMode="auto">
          <a:xfrm>
            <a:off x="3594100" y="298608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49" name="Line 308"/>
          <p:cNvSpPr>
            <a:spLocks noChangeShapeType="1"/>
          </p:cNvSpPr>
          <p:nvPr/>
        </p:nvSpPr>
        <p:spPr bwMode="auto">
          <a:xfrm>
            <a:off x="3600450" y="298608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0" name="Line 309"/>
          <p:cNvSpPr>
            <a:spLocks noChangeShapeType="1"/>
          </p:cNvSpPr>
          <p:nvPr/>
        </p:nvSpPr>
        <p:spPr bwMode="auto">
          <a:xfrm>
            <a:off x="3606800" y="2986088"/>
            <a:ext cx="381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1" name="Line 310"/>
          <p:cNvSpPr>
            <a:spLocks noChangeShapeType="1"/>
          </p:cNvSpPr>
          <p:nvPr/>
        </p:nvSpPr>
        <p:spPr bwMode="auto">
          <a:xfrm>
            <a:off x="3644900" y="2986088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2" name="Line 311"/>
          <p:cNvSpPr>
            <a:spLocks noChangeShapeType="1"/>
          </p:cNvSpPr>
          <p:nvPr/>
        </p:nvSpPr>
        <p:spPr bwMode="auto">
          <a:xfrm>
            <a:off x="3659188" y="2986088"/>
            <a:ext cx="79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3" name="Line 312"/>
          <p:cNvSpPr>
            <a:spLocks noChangeShapeType="1"/>
          </p:cNvSpPr>
          <p:nvPr/>
        </p:nvSpPr>
        <p:spPr bwMode="auto">
          <a:xfrm>
            <a:off x="3667125" y="2986088"/>
            <a:ext cx="222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4" name="Line 313"/>
          <p:cNvSpPr>
            <a:spLocks noChangeShapeType="1"/>
          </p:cNvSpPr>
          <p:nvPr/>
        </p:nvSpPr>
        <p:spPr bwMode="auto">
          <a:xfrm>
            <a:off x="3689350" y="2986088"/>
            <a:ext cx="206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5" name="Line 314"/>
          <p:cNvSpPr>
            <a:spLocks noChangeShapeType="1"/>
          </p:cNvSpPr>
          <p:nvPr/>
        </p:nvSpPr>
        <p:spPr bwMode="auto">
          <a:xfrm>
            <a:off x="3709988" y="2986088"/>
            <a:ext cx="523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6" name="Line 315"/>
          <p:cNvSpPr>
            <a:spLocks noChangeShapeType="1"/>
          </p:cNvSpPr>
          <p:nvPr/>
        </p:nvSpPr>
        <p:spPr bwMode="auto">
          <a:xfrm>
            <a:off x="3762375" y="2986088"/>
            <a:ext cx="523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7" name="Line 316"/>
          <p:cNvSpPr>
            <a:spLocks noChangeShapeType="1"/>
          </p:cNvSpPr>
          <p:nvPr/>
        </p:nvSpPr>
        <p:spPr bwMode="auto">
          <a:xfrm>
            <a:off x="3814763" y="298608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8" name="Line 317"/>
          <p:cNvSpPr>
            <a:spLocks noChangeShapeType="1"/>
          </p:cNvSpPr>
          <p:nvPr/>
        </p:nvSpPr>
        <p:spPr bwMode="auto">
          <a:xfrm>
            <a:off x="3824288" y="2986088"/>
            <a:ext cx="158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59" name="Line 318"/>
          <p:cNvSpPr>
            <a:spLocks noChangeShapeType="1"/>
          </p:cNvSpPr>
          <p:nvPr/>
        </p:nvSpPr>
        <p:spPr bwMode="auto">
          <a:xfrm>
            <a:off x="3840163" y="2986088"/>
            <a:ext cx="365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0" name="Line 319"/>
          <p:cNvSpPr>
            <a:spLocks noChangeShapeType="1"/>
          </p:cNvSpPr>
          <p:nvPr/>
        </p:nvSpPr>
        <p:spPr bwMode="auto">
          <a:xfrm>
            <a:off x="3876675" y="2986088"/>
            <a:ext cx="79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1" name="Line 320"/>
          <p:cNvSpPr>
            <a:spLocks noChangeShapeType="1"/>
          </p:cNvSpPr>
          <p:nvPr/>
        </p:nvSpPr>
        <p:spPr bwMode="auto">
          <a:xfrm>
            <a:off x="3884613" y="2986088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2" name="Line 321"/>
          <p:cNvSpPr>
            <a:spLocks noChangeShapeType="1"/>
          </p:cNvSpPr>
          <p:nvPr/>
        </p:nvSpPr>
        <p:spPr bwMode="auto">
          <a:xfrm>
            <a:off x="3889375" y="2986088"/>
            <a:ext cx="1588" cy="173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3" name="Line 322"/>
          <p:cNvSpPr>
            <a:spLocks noChangeShapeType="1"/>
          </p:cNvSpPr>
          <p:nvPr/>
        </p:nvSpPr>
        <p:spPr bwMode="auto">
          <a:xfrm>
            <a:off x="3890963" y="3159125"/>
            <a:ext cx="777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4" name="Line 323"/>
          <p:cNvSpPr>
            <a:spLocks noChangeShapeType="1"/>
          </p:cNvSpPr>
          <p:nvPr/>
        </p:nvSpPr>
        <p:spPr bwMode="auto">
          <a:xfrm>
            <a:off x="822325" y="2132013"/>
            <a:ext cx="3175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5" name="Line 324"/>
          <p:cNvSpPr>
            <a:spLocks noChangeShapeType="1"/>
          </p:cNvSpPr>
          <p:nvPr/>
        </p:nvSpPr>
        <p:spPr bwMode="auto">
          <a:xfrm>
            <a:off x="825500" y="2144713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6" name="Line 325"/>
          <p:cNvSpPr>
            <a:spLocks noChangeShapeType="1"/>
          </p:cNvSpPr>
          <p:nvPr/>
        </p:nvSpPr>
        <p:spPr bwMode="auto">
          <a:xfrm>
            <a:off x="862013" y="2144713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7" name="Line 326"/>
          <p:cNvSpPr>
            <a:spLocks noChangeShapeType="1"/>
          </p:cNvSpPr>
          <p:nvPr/>
        </p:nvSpPr>
        <p:spPr bwMode="auto">
          <a:xfrm>
            <a:off x="876300" y="2144713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8" name="Line 327"/>
          <p:cNvSpPr>
            <a:spLocks noChangeShapeType="1"/>
          </p:cNvSpPr>
          <p:nvPr/>
        </p:nvSpPr>
        <p:spPr bwMode="auto">
          <a:xfrm>
            <a:off x="900113" y="2159000"/>
            <a:ext cx="2381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69" name="Line 328"/>
          <p:cNvSpPr>
            <a:spLocks noChangeShapeType="1"/>
          </p:cNvSpPr>
          <p:nvPr/>
        </p:nvSpPr>
        <p:spPr bwMode="auto">
          <a:xfrm>
            <a:off x="923925" y="2159000"/>
            <a:ext cx="15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0" name="Line 329"/>
          <p:cNvSpPr>
            <a:spLocks noChangeShapeType="1"/>
          </p:cNvSpPr>
          <p:nvPr/>
        </p:nvSpPr>
        <p:spPr bwMode="auto">
          <a:xfrm>
            <a:off x="936625" y="217487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1" name="Line 330"/>
          <p:cNvSpPr>
            <a:spLocks noChangeShapeType="1"/>
          </p:cNvSpPr>
          <p:nvPr/>
        </p:nvSpPr>
        <p:spPr bwMode="auto">
          <a:xfrm>
            <a:off x="955675" y="2174875"/>
            <a:ext cx="1588" cy="6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2" name="Line 331"/>
          <p:cNvSpPr>
            <a:spLocks noChangeShapeType="1"/>
          </p:cNvSpPr>
          <p:nvPr/>
        </p:nvSpPr>
        <p:spPr bwMode="auto">
          <a:xfrm>
            <a:off x="973138" y="2189163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3" name="Line 332"/>
          <p:cNvSpPr>
            <a:spLocks noChangeShapeType="1"/>
          </p:cNvSpPr>
          <p:nvPr/>
        </p:nvSpPr>
        <p:spPr bwMode="auto">
          <a:xfrm>
            <a:off x="977900" y="2189163"/>
            <a:ext cx="1588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4" name="Line 333"/>
          <p:cNvSpPr>
            <a:spLocks noChangeShapeType="1"/>
          </p:cNvSpPr>
          <p:nvPr/>
        </p:nvSpPr>
        <p:spPr bwMode="auto">
          <a:xfrm>
            <a:off x="977900" y="2201863"/>
            <a:ext cx="4763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5" name="Line 334"/>
          <p:cNvSpPr>
            <a:spLocks noChangeShapeType="1"/>
          </p:cNvSpPr>
          <p:nvPr/>
        </p:nvSpPr>
        <p:spPr bwMode="auto">
          <a:xfrm>
            <a:off x="982663" y="2201863"/>
            <a:ext cx="15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6" name="Line 335"/>
          <p:cNvSpPr>
            <a:spLocks noChangeShapeType="1"/>
          </p:cNvSpPr>
          <p:nvPr/>
        </p:nvSpPr>
        <p:spPr bwMode="auto">
          <a:xfrm>
            <a:off x="992188" y="221773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7" name="Line 336"/>
          <p:cNvSpPr>
            <a:spLocks noChangeShapeType="1"/>
          </p:cNvSpPr>
          <p:nvPr/>
        </p:nvSpPr>
        <p:spPr bwMode="auto">
          <a:xfrm>
            <a:off x="1001713" y="2217738"/>
            <a:ext cx="1587" cy="142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8" name="Line 337"/>
          <p:cNvSpPr>
            <a:spLocks noChangeShapeType="1"/>
          </p:cNvSpPr>
          <p:nvPr/>
        </p:nvSpPr>
        <p:spPr bwMode="auto">
          <a:xfrm>
            <a:off x="1001713" y="2232025"/>
            <a:ext cx="15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79" name="Line 338"/>
          <p:cNvSpPr>
            <a:spLocks noChangeShapeType="1"/>
          </p:cNvSpPr>
          <p:nvPr/>
        </p:nvSpPr>
        <p:spPr bwMode="auto">
          <a:xfrm>
            <a:off x="1012825" y="224472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0" name="Line 339"/>
          <p:cNvSpPr>
            <a:spLocks noChangeShapeType="1"/>
          </p:cNvSpPr>
          <p:nvPr/>
        </p:nvSpPr>
        <p:spPr bwMode="auto">
          <a:xfrm>
            <a:off x="1012825" y="2246313"/>
            <a:ext cx="2222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1" name="Line 340"/>
          <p:cNvSpPr>
            <a:spLocks noChangeShapeType="1"/>
          </p:cNvSpPr>
          <p:nvPr/>
        </p:nvSpPr>
        <p:spPr bwMode="auto">
          <a:xfrm>
            <a:off x="1035050" y="2246313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2" name="Line 341"/>
          <p:cNvSpPr>
            <a:spLocks noChangeShapeType="1"/>
          </p:cNvSpPr>
          <p:nvPr/>
        </p:nvSpPr>
        <p:spPr bwMode="auto">
          <a:xfrm>
            <a:off x="1042988" y="2263775"/>
            <a:ext cx="1587" cy="111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3" name="Line 342"/>
          <p:cNvSpPr>
            <a:spLocks noChangeShapeType="1"/>
          </p:cNvSpPr>
          <p:nvPr/>
        </p:nvSpPr>
        <p:spPr bwMode="auto">
          <a:xfrm>
            <a:off x="1042988" y="227488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4" name="Line 343"/>
          <p:cNvSpPr>
            <a:spLocks noChangeShapeType="1"/>
          </p:cNvSpPr>
          <p:nvPr/>
        </p:nvSpPr>
        <p:spPr bwMode="auto">
          <a:xfrm>
            <a:off x="1046163" y="2274888"/>
            <a:ext cx="111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5" name="Line 344"/>
          <p:cNvSpPr>
            <a:spLocks noChangeShapeType="1"/>
          </p:cNvSpPr>
          <p:nvPr/>
        </p:nvSpPr>
        <p:spPr bwMode="auto">
          <a:xfrm>
            <a:off x="1082675" y="2278063"/>
            <a:ext cx="0" cy="11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6" name="Line 345"/>
          <p:cNvSpPr>
            <a:spLocks noChangeShapeType="1"/>
          </p:cNvSpPr>
          <p:nvPr/>
        </p:nvSpPr>
        <p:spPr bwMode="auto">
          <a:xfrm>
            <a:off x="1082675" y="2289175"/>
            <a:ext cx="142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7" name="Line 346"/>
          <p:cNvSpPr>
            <a:spLocks noChangeShapeType="1"/>
          </p:cNvSpPr>
          <p:nvPr/>
        </p:nvSpPr>
        <p:spPr bwMode="auto">
          <a:xfrm>
            <a:off x="1122363" y="2289175"/>
            <a:ext cx="15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8" name="Line 347"/>
          <p:cNvSpPr>
            <a:spLocks noChangeShapeType="1"/>
          </p:cNvSpPr>
          <p:nvPr/>
        </p:nvSpPr>
        <p:spPr bwMode="auto">
          <a:xfrm>
            <a:off x="1122363" y="2289175"/>
            <a:ext cx="1587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89" name="Line 348"/>
          <p:cNvSpPr>
            <a:spLocks noChangeShapeType="1"/>
          </p:cNvSpPr>
          <p:nvPr/>
        </p:nvSpPr>
        <p:spPr bwMode="auto">
          <a:xfrm>
            <a:off x="1122363" y="230505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0" name="Line 349"/>
          <p:cNvSpPr>
            <a:spLocks noChangeShapeType="1"/>
          </p:cNvSpPr>
          <p:nvPr/>
        </p:nvSpPr>
        <p:spPr bwMode="auto">
          <a:xfrm>
            <a:off x="1139825" y="2319338"/>
            <a:ext cx="174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1" name="Line 350"/>
          <p:cNvSpPr>
            <a:spLocks noChangeShapeType="1"/>
          </p:cNvSpPr>
          <p:nvPr/>
        </p:nvSpPr>
        <p:spPr bwMode="auto">
          <a:xfrm>
            <a:off x="1157288" y="231933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2" name="Line 351"/>
          <p:cNvSpPr>
            <a:spLocks noChangeShapeType="1"/>
          </p:cNvSpPr>
          <p:nvPr/>
        </p:nvSpPr>
        <p:spPr bwMode="auto">
          <a:xfrm>
            <a:off x="1182688" y="2328863"/>
            <a:ext cx="1587" cy="47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3" name="Line 352"/>
          <p:cNvSpPr>
            <a:spLocks noChangeShapeType="1"/>
          </p:cNvSpPr>
          <p:nvPr/>
        </p:nvSpPr>
        <p:spPr bwMode="auto">
          <a:xfrm>
            <a:off x="1182688" y="2333625"/>
            <a:ext cx="1746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4" name="Line 353"/>
          <p:cNvSpPr>
            <a:spLocks noChangeShapeType="1"/>
          </p:cNvSpPr>
          <p:nvPr/>
        </p:nvSpPr>
        <p:spPr bwMode="auto">
          <a:xfrm>
            <a:off x="1200150" y="2333625"/>
            <a:ext cx="1588" cy="47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5" name="Line 354"/>
          <p:cNvSpPr>
            <a:spLocks noChangeShapeType="1"/>
          </p:cNvSpPr>
          <p:nvPr/>
        </p:nvSpPr>
        <p:spPr bwMode="auto">
          <a:xfrm>
            <a:off x="1212850" y="2349500"/>
            <a:ext cx="174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6" name="Line 355"/>
          <p:cNvSpPr>
            <a:spLocks noChangeShapeType="1"/>
          </p:cNvSpPr>
          <p:nvPr/>
        </p:nvSpPr>
        <p:spPr bwMode="auto">
          <a:xfrm>
            <a:off x="1230313" y="2349500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7" name="Line 356"/>
          <p:cNvSpPr>
            <a:spLocks noChangeShapeType="1"/>
          </p:cNvSpPr>
          <p:nvPr/>
        </p:nvSpPr>
        <p:spPr bwMode="auto">
          <a:xfrm>
            <a:off x="1247775" y="2363788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8" name="Line 357"/>
          <p:cNvSpPr>
            <a:spLocks noChangeShapeType="1"/>
          </p:cNvSpPr>
          <p:nvPr/>
        </p:nvSpPr>
        <p:spPr bwMode="auto">
          <a:xfrm>
            <a:off x="1262063" y="2363788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199" name="Line 358"/>
          <p:cNvSpPr>
            <a:spLocks noChangeShapeType="1"/>
          </p:cNvSpPr>
          <p:nvPr/>
        </p:nvSpPr>
        <p:spPr bwMode="auto">
          <a:xfrm>
            <a:off x="1285875" y="2378075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0" name="Line 359"/>
          <p:cNvSpPr>
            <a:spLocks noChangeShapeType="1"/>
          </p:cNvSpPr>
          <p:nvPr/>
        </p:nvSpPr>
        <p:spPr bwMode="auto">
          <a:xfrm>
            <a:off x="1289050" y="2378075"/>
            <a:ext cx="635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1" name="Line 360"/>
          <p:cNvSpPr>
            <a:spLocks noChangeShapeType="1"/>
          </p:cNvSpPr>
          <p:nvPr/>
        </p:nvSpPr>
        <p:spPr bwMode="auto">
          <a:xfrm>
            <a:off x="1295400" y="2378075"/>
            <a:ext cx="4763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2" name="Line 361"/>
          <p:cNvSpPr>
            <a:spLocks noChangeShapeType="1"/>
          </p:cNvSpPr>
          <p:nvPr/>
        </p:nvSpPr>
        <p:spPr bwMode="auto">
          <a:xfrm>
            <a:off x="1300163" y="2378075"/>
            <a:ext cx="1587" cy="111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3" name="Line 362"/>
          <p:cNvSpPr>
            <a:spLocks noChangeShapeType="1"/>
          </p:cNvSpPr>
          <p:nvPr/>
        </p:nvSpPr>
        <p:spPr bwMode="auto">
          <a:xfrm>
            <a:off x="1314450" y="2400300"/>
            <a:ext cx="1588" cy="95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4" name="Line 363"/>
          <p:cNvSpPr>
            <a:spLocks noChangeShapeType="1"/>
          </p:cNvSpPr>
          <p:nvPr/>
        </p:nvSpPr>
        <p:spPr bwMode="auto">
          <a:xfrm>
            <a:off x="1314450" y="2409825"/>
            <a:ext cx="142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5" name="Line 364"/>
          <p:cNvSpPr>
            <a:spLocks noChangeShapeType="1"/>
          </p:cNvSpPr>
          <p:nvPr/>
        </p:nvSpPr>
        <p:spPr bwMode="auto">
          <a:xfrm>
            <a:off x="1328738" y="2409825"/>
            <a:ext cx="15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6" name="Line 365"/>
          <p:cNvSpPr>
            <a:spLocks noChangeShapeType="1"/>
          </p:cNvSpPr>
          <p:nvPr/>
        </p:nvSpPr>
        <p:spPr bwMode="auto">
          <a:xfrm>
            <a:off x="1336675" y="2425700"/>
            <a:ext cx="269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7" name="Line 366"/>
          <p:cNvSpPr>
            <a:spLocks noChangeShapeType="1"/>
          </p:cNvSpPr>
          <p:nvPr/>
        </p:nvSpPr>
        <p:spPr bwMode="auto">
          <a:xfrm>
            <a:off x="1371600" y="2439988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8" name="Line 367"/>
          <p:cNvSpPr>
            <a:spLocks noChangeShapeType="1"/>
          </p:cNvSpPr>
          <p:nvPr/>
        </p:nvSpPr>
        <p:spPr bwMode="auto">
          <a:xfrm>
            <a:off x="1371600" y="2439988"/>
            <a:ext cx="79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09" name="Line 368"/>
          <p:cNvSpPr>
            <a:spLocks noChangeShapeType="1"/>
          </p:cNvSpPr>
          <p:nvPr/>
        </p:nvSpPr>
        <p:spPr bwMode="auto">
          <a:xfrm>
            <a:off x="1379538" y="2439988"/>
            <a:ext cx="3175" cy="174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0" name="Line 369"/>
          <p:cNvSpPr>
            <a:spLocks noChangeShapeType="1"/>
          </p:cNvSpPr>
          <p:nvPr/>
        </p:nvSpPr>
        <p:spPr bwMode="auto">
          <a:xfrm>
            <a:off x="1379538" y="245745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1" name="Line 370"/>
          <p:cNvSpPr>
            <a:spLocks noChangeShapeType="1"/>
          </p:cNvSpPr>
          <p:nvPr/>
        </p:nvSpPr>
        <p:spPr bwMode="auto">
          <a:xfrm>
            <a:off x="1389063" y="2471738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2" name="Line 371"/>
          <p:cNvSpPr>
            <a:spLocks noChangeShapeType="1"/>
          </p:cNvSpPr>
          <p:nvPr/>
        </p:nvSpPr>
        <p:spPr bwMode="auto">
          <a:xfrm>
            <a:off x="1390650" y="2471738"/>
            <a:ext cx="1588" cy="142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3" name="Line 372"/>
          <p:cNvSpPr>
            <a:spLocks noChangeShapeType="1"/>
          </p:cNvSpPr>
          <p:nvPr/>
        </p:nvSpPr>
        <p:spPr bwMode="auto">
          <a:xfrm>
            <a:off x="1392238" y="2486025"/>
            <a:ext cx="1587" cy="6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4" name="Line 373"/>
          <p:cNvSpPr>
            <a:spLocks noChangeShapeType="1"/>
          </p:cNvSpPr>
          <p:nvPr/>
        </p:nvSpPr>
        <p:spPr bwMode="auto">
          <a:xfrm>
            <a:off x="1395413" y="2514600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5" name="Line 374"/>
          <p:cNvSpPr>
            <a:spLocks noChangeShapeType="1"/>
          </p:cNvSpPr>
          <p:nvPr/>
        </p:nvSpPr>
        <p:spPr bwMode="auto">
          <a:xfrm>
            <a:off x="1395413" y="251777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6" name="Line 375"/>
          <p:cNvSpPr>
            <a:spLocks noChangeShapeType="1"/>
          </p:cNvSpPr>
          <p:nvPr/>
        </p:nvSpPr>
        <p:spPr bwMode="auto">
          <a:xfrm>
            <a:off x="1414463" y="2517775"/>
            <a:ext cx="47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7" name="Line 376"/>
          <p:cNvSpPr>
            <a:spLocks noChangeShapeType="1"/>
          </p:cNvSpPr>
          <p:nvPr/>
        </p:nvSpPr>
        <p:spPr bwMode="auto">
          <a:xfrm>
            <a:off x="1444625" y="2519363"/>
            <a:ext cx="1588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8" name="Line 377"/>
          <p:cNvSpPr>
            <a:spLocks noChangeShapeType="1"/>
          </p:cNvSpPr>
          <p:nvPr/>
        </p:nvSpPr>
        <p:spPr bwMode="auto">
          <a:xfrm>
            <a:off x="1444625" y="2532063"/>
            <a:ext cx="952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19" name="Line 378"/>
          <p:cNvSpPr>
            <a:spLocks noChangeShapeType="1"/>
          </p:cNvSpPr>
          <p:nvPr/>
        </p:nvSpPr>
        <p:spPr bwMode="auto">
          <a:xfrm>
            <a:off x="1473200" y="2540000"/>
            <a:ext cx="1588" cy="95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0" name="Line 379"/>
          <p:cNvSpPr>
            <a:spLocks noChangeShapeType="1"/>
          </p:cNvSpPr>
          <p:nvPr/>
        </p:nvSpPr>
        <p:spPr bwMode="auto">
          <a:xfrm>
            <a:off x="1473200" y="2549525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1" name="Line 380"/>
          <p:cNvSpPr>
            <a:spLocks noChangeShapeType="1"/>
          </p:cNvSpPr>
          <p:nvPr/>
        </p:nvSpPr>
        <p:spPr bwMode="auto">
          <a:xfrm>
            <a:off x="1489075" y="254952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2" name="Line 381"/>
          <p:cNvSpPr>
            <a:spLocks noChangeShapeType="1"/>
          </p:cNvSpPr>
          <p:nvPr/>
        </p:nvSpPr>
        <p:spPr bwMode="auto">
          <a:xfrm>
            <a:off x="1495425" y="2566988"/>
            <a:ext cx="47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3" name="Line 382"/>
          <p:cNvSpPr>
            <a:spLocks noChangeShapeType="1"/>
          </p:cNvSpPr>
          <p:nvPr/>
        </p:nvSpPr>
        <p:spPr bwMode="auto">
          <a:xfrm>
            <a:off x="1500188" y="2566988"/>
            <a:ext cx="3175" cy="142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4" name="Line 383"/>
          <p:cNvSpPr>
            <a:spLocks noChangeShapeType="1"/>
          </p:cNvSpPr>
          <p:nvPr/>
        </p:nvSpPr>
        <p:spPr bwMode="auto">
          <a:xfrm>
            <a:off x="1500188" y="258127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5" name="Line 384"/>
          <p:cNvSpPr>
            <a:spLocks noChangeShapeType="1"/>
          </p:cNvSpPr>
          <p:nvPr/>
        </p:nvSpPr>
        <p:spPr bwMode="auto">
          <a:xfrm>
            <a:off x="1531938" y="2581275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6" name="Line 385"/>
          <p:cNvSpPr>
            <a:spLocks noChangeShapeType="1"/>
          </p:cNvSpPr>
          <p:nvPr/>
        </p:nvSpPr>
        <p:spPr bwMode="auto">
          <a:xfrm>
            <a:off x="1539875" y="2581275"/>
            <a:ext cx="1588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7" name="Line 386"/>
          <p:cNvSpPr>
            <a:spLocks noChangeShapeType="1"/>
          </p:cNvSpPr>
          <p:nvPr/>
        </p:nvSpPr>
        <p:spPr bwMode="auto">
          <a:xfrm>
            <a:off x="1563688" y="2597150"/>
            <a:ext cx="476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8" name="Line 387"/>
          <p:cNvSpPr>
            <a:spLocks noChangeShapeType="1"/>
          </p:cNvSpPr>
          <p:nvPr/>
        </p:nvSpPr>
        <p:spPr bwMode="auto">
          <a:xfrm>
            <a:off x="1568450" y="2597150"/>
            <a:ext cx="254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29" name="Line 388"/>
          <p:cNvSpPr>
            <a:spLocks noChangeShapeType="1"/>
          </p:cNvSpPr>
          <p:nvPr/>
        </p:nvSpPr>
        <p:spPr bwMode="auto">
          <a:xfrm>
            <a:off x="1598613" y="2616200"/>
            <a:ext cx="1587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0" name="Line 389"/>
          <p:cNvSpPr>
            <a:spLocks noChangeShapeType="1"/>
          </p:cNvSpPr>
          <p:nvPr/>
        </p:nvSpPr>
        <p:spPr bwMode="auto">
          <a:xfrm>
            <a:off x="1598613" y="2630488"/>
            <a:ext cx="476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1" name="Line 390"/>
          <p:cNvSpPr>
            <a:spLocks noChangeShapeType="1"/>
          </p:cNvSpPr>
          <p:nvPr/>
        </p:nvSpPr>
        <p:spPr bwMode="auto">
          <a:xfrm>
            <a:off x="1603375" y="2630488"/>
            <a:ext cx="635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2" name="Line 391"/>
          <p:cNvSpPr>
            <a:spLocks noChangeShapeType="1"/>
          </p:cNvSpPr>
          <p:nvPr/>
        </p:nvSpPr>
        <p:spPr bwMode="auto">
          <a:xfrm>
            <a:off x="1614488" y="2647950"/>
            <a:ext cx="206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3" name="Line 392"/>
          <p:cNvSpPr>
            <a:spLocks noChangeShapeType="1"/>
          </p:cNvSpPr>
          <p:nvPr/>
        </p:nvSpPr>
        <p:spPr bwMode="auto">
          <a:xfrm>
            <a:off x="1635125" y="2647950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4" name="Line 393"/>
          <p:cNvSpPr>
            <a:spLocks noChangeShapeType="1"/>
          </p:cNvSpPr>
          <p:nvPr/>
        </p:nvSpPr>
        <p:spPr bwMode="auto">
          <a:xfrm>
            <a:off x="1647825" y="2662238"/>
            <a:ext cx="47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5" name="Line 394"/>
          <p:cNvSpPr>
            <a:spLocks noChangeShapeType="1"/>
          </p:cNvSpPr>
          <p:nvPr/>
        </p:nvSpPr>
        <p:spPr bwMode="auto">
          <a:xfrm>
            <a:off x="1647825" y="266223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6" name="Line 395"/>
          <p:cNvSpPr>
            <a:spLocks noChangeShapeType="1"/>
          </p:cNvSpPr>
          <p:nvPr/>
        </p:nvSpPr>
        <p:spPr bwMode="auto">
          <a:xfrm>
            <a:off x="1657350" y="266223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7" name="Line 396"/>
          <p:cNvSpPr>
            <a:spLocks noChangeShapeType="1"/>
          </p:cNvSpPr>
          <p:nvPr/>
        </p:nvSpPr>
        <p:spPr bwMode="auto">
          <a:xfrm>
            <a:off x="1663700" y="266223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8" name="Line 397"/>
          <p:cNvSpPr>
            <a:spLocks noChangeShapeType="1"/>
          </p:cNvSpPr>
          <p:nvPr/>
        </p:nvSpPr>
        <p:spPr bwMode="auto">
          <a:xfrm>
            <a:off x="1666875" y="2662238"/>
            <a:ext cx="79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39" name="Line 398"/>
          <p:cNvSpPr>
            <a:spLocks noChangeShapeType="1"/>
          </p:cNvSpPr>
          <p:nvPr/>
        </p:nvSpPr>
        <p:spPr bwMode="auto">
          <a:xfrm>
            <a:off x="1674813" y="2662238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0" name="Line 399"/>
          <p:cNvSpPr>
            <a:spLocks noChangeShapeType="1"/>
          </p:cNvSpPr>
          <p:nvPr/>
        </p:nvSpPr>
        <p:spPr bwMode="auto">
          <a:xfrm>
            <a:off x="1703388" y="266223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1" name="Line 400"/>
          <p:cNvSpPr>
            <a:spLocks noChangeShapeType="1"/>
          </p:cNvSpPr>
          <p:nvPr/>
        </p:nvSpPr>
        <p:spPr bwMode="auto">
          <a:xfrm>
            <a:off x="1709738" y="2662238"/>
            <a:ext cx="3175" cy="174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2" name="Line 401"/>
          <p:cNvSpPr>
            <a:spLocks noChangeShapeType="1"/>
          </p:cNvSpPr>
          <p:nvPr/>
        </p:nvSpPr>
        <p:spPr bwMode="auto">
          <a:xfrm>
            <a:off x="1736725" y="268128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3" name="Line 402"/>
          <p:cNvSpPr>
            <a:spLocks noChangeShapeType="1"/>
          </p:cNvSpPr>
          <p:nvPr/>
        </p:nvSpPr>
        <p:spPr bwMode="auto">
          <a:xfrm>
            <a:off x="1739900" y="2681288"/>
            <a:ext cx="238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4" name="Line 403"/>
          <p:cNvSpPr>
            <a:spLocks noChangeShapeType="1"/>
          </p:cNvSpPr>
          <p:nvPr/>
        </p:nvSpPr>
        <p:spPr bwMode="auto">
          <a:xfrm>
            <a:off x="1790700" y="2681288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5" name="Line 404"/>
          <p:cNvSpPr>
            <a:spLocks noChangeShapeType="1"/>
          </p:cNvSpPr>
          <p:nvPr/>
        </p:nvSpPr>
        <p:spPr bwMode="auto">
          <a:xfrm>
            <a:off x="1804988" y="268128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6" name="Line 405"/>
          <p:cNvSpPr>
            <a:spLocks noChangeShapeType="1"/>
          </p:cNvSpPr>
          <p:nvPr/>
        </p:nvSpPr>
        <p:spPr bwMode="auto">
          <a:xfrm>
            <a:off x="1811338" y="2681288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7" name="Line 406"/>
          <p:cNvSpPr>
            <a:spLocks noChangeShapeType="1"/>
          </p:cNvSpPr>
          <p:nvPr/>
        </p:nvSpPr>
        <p:spPr bwMode="auto">
          <a:xfrm>
            <a:off x="1812925" y="2681288"/>
            <a:ext cx="47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8" name="Line 407"/>
          <p:cNvSpPr>
            <a:spLocks noChangeShapeType="1"/>
          </p:cNvSpPr>
          <p:nvPr/>
        </p:nvSpPr>
        <p:spPr bwMode="auto">
          <a:xfrm>
            <a:off x="1824038" y="2700338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49" name="Line 408"/>
          <p:cNvSpPr>
            <a:spLocks noChangeShapeType="1"/>
          </p:cNvSpPr>
          <p:nvPr/>
        </p:nvSpPr>
        <p:spPr bwMode="auto">
          <a:xfrm>
            <a:off x="1824038" y="270033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0" name="Line 409"/>
          <p:cNvSpPr>
            <a:spLocks noChangeShapeType="1"/>
          </p:cNvSpPr>
          <p:nvPr/>
        </p:nvSpPr>
        <p:spPr bwMode="auto">
          <a:xfrm>
            <a:off x="1833563" y="2700338"/>
            <a:ext cx="190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1" name="Line 410"/>
          <p:cNvSpPr>
            <a:spLocks noChangeShapeType="1"/>
          </p:cNvSpPr>
          <p:nvPr/>
        </p:nvSpPr>
        <p:spPr bwMode="auto">
          <a:xfrm>
            <a:off x="1879600" y="270033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2" name="Line 411"/>
          <p:cNvSpPr>
            <a:spLocks noChangeShapeType="1"/>
          </p:cNvSpPr>
          <p:nvPr/>
        </p:nvSpPr>
        <p:spPr bwMode="auto">
          <a:xfrm>
            <a:off x="1885950" y="2700338"/>
            <a:ext cx="206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3" name="Line 412"/>
          <p:cNvSpPr>
            <a:spLocks noChangeShapeType="1"/>
          </p:cNvSpPr>
          <p:nvPr/>
        </p:nvSpPr>
        <p:spPr bwMode="auto">
          <a:xfrm>
            <a:off x="1933575" y="2700338"/>
            <a:ext cx="158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4" name="Line 413"/>
          <p:cNvSpPr>
            <a:spLocks noChangeShapeType="1"/>
          </p:cNvSpPr>
          <p:nvPr/>
        </p:nvSpPr>
        <p:spPr bwMode="auto">
          <a:xfrm>
            <a:off x="1949450" y="270033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5" name="Line 414"/>
          <p:cNvSpPr>
            <a:spLocks noChangeShapeType="1"/>
          </p:cNvSpPr>
          <p:nvPr/>
        </p:nvSpPr>
        <p:spPr bwMode="auto">
          <a:xfrm>
            <a:off x="1952625" y="270033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6" name="Line 415"/>
          <p:cNvSpPr>
            <a:spLocks noChangeShapeType="1"/>
          </p:cNvSpPr>
          <p:nvPr/>
        </p:nvSpPr>
        <p:spPr bwMode="auto">
          <a:xfrm>
            <a:off x="1985963" y="2701925"/>
            <a:ext cx="1587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7" name="Line 416"/>
          <p:cNvSpPr>
            <a:spLocks noChangeShapeType="1"/>
          </p:cNvSpPr>
          <p:nvPr/>
        </p:nvSpPr>
        <p:spPr bwMode="auto">
          <a:xfrm>
            <a:off x="1985963" y="2720975"/>
            <a:ext cx="47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8" name="Line 417"/>
          <p:cNvSpPr>
            <a:spLocks noChangeShapeType="1"/>
          </p:cNvSpPr>
          <p:nvPr/>
        </p:nvSpPr>
        <p:spPr bwMode="auto">
          <a:xfrm>
            <a:off x="2005013" y="2732088"/>
            <a:ext cx="0" cy="79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59" name="Line 418"/>
          <p:cNvSpPr>
            <a:spLocks noChangeShapeType="1"/>
          </p:cNvSpPr>
          <p:nvPr/>
        </p:nvSpPr>
        <p:spPr bwMode="auto">
          <a:xfrm>
            <a:off x="2005013" y="2740025"/>
            <a:ext cx="1746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0" name="Line 419"/>
          <p:cNvSpPr>
            <a:spLocks noChangeShapeType="1"/>
          </p:cNvSpPr>
          <p:nvPr/>
        </p:nvSpPr>
        <p:spPr bwMode="auto">
          <a:xfrm>
            <a:off x="2046288" y="2743200"/>
            <a:ext cx="0" cy="17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1" name="Line 420"/>
          <p:cNvSpPr>
            <a:spLocks noChangeShapeType="1"/>
          </p:cNvSpPr>
          <p:nvPr/>
        </p:nvSpPr>
        <p:spPr bwMode="auto">
          <a:xfrm>
            <a:off x="2046288" y="276066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2" name="Line 421"/>
          <p:cNvSpPr>
            <a:spLocks noChangeShapeType="1"/>
          </p:cNvSpPr>
          <p:nvPr/>
        </p:nvSpPr>
        <p:spPr bwMode="auto">
          <a:xfrm>
            <a:off x="2057400" y="2778125"/>
            <a:ext cx="15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3" name="Line 422"/>
          <p:cNvSpPr>
            <a:spLocks noChangeShapeType="1"/>
          </p:cNvSpPr>
          <p:nvPr/>
        </p:nvSpPr>
        <p:spPr bwMode="auto">
          <a:xfrm>
            <a:off x="2057400" y="2781300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4" name="Line 423"/>
          <p:cNvSpPr>
            <a:spLocks noChangeShapeType="1"/>
          </p:cNvSpPr>
          <p:nvPr/>
        </p:nvSpPr>
        <p:spPr bwMode="auto">
          <a:xfrm>
            <a:off x="2065338" y="2781300"/>
            <a:ext cx="142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5" name="Line 424"/>
          <p:cNvSpPr>
            <a:spLocks noChangeShapeType="1"/>
          </p:cNvSpPr>
          <p:nvPr/>
        </p:nvSpPr>
        <p:spPr bwMode="auto">
          <a:xfrm>
            <a:off x="2087563" y="2798763"/>
            <a:ext cx="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6" name="Line 425"/>
          <p:cNvSpPr>
            <a:spLocks noChangeShapeType="1"/>
          </p:cNvSpPr>
          <p:nvPr/>
        </p:nvSpPr>
        <p:spPr bwMode="auto">
          <a:xfrm>
            <a:off x="2087563" y="2801938"/>
            <a:ext cx="0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7" name="Line 426"/>
          <p:cNvSpPr>
            <a:spLocks noChangeShapeType="1"/>
          </p:cNvSpPr>
          <p:nvPr/>
        </p:nvSpPr>
        <p:spPr bwMode="auto">
          <a:xfrm>
            <a:off x="2112963" y="282257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8" name="Line 427"/>
          <p:cNvSpPr>
            <a:spLocks noChangeShapeType="1"/>
          </p:cNvSpPr>
          <p:nvPr/>
        </p:nvSpPr>
        <p:spPr bwMode="auto">
          <a:xfrm>
            <a:off x="2116138" y="2822575"/>
            <a:ext cx="206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69" name="Line 428"/>
          <p:cNvSpPr>
            <a:spLocks noChangeShapeType="1"/>
          </p:cNvSpPr>
          <p:nvPr/>
        </p:nvSpPr>
        <p:spPr bwMode="auto">
          <a:xfrm>
            <a:off x="2136775" y="282257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0" name="Line 429"/>
          <p:cNvSpPr>
            <a:spLocks noChangeShapeType="1"/>
          </p:cNvSpPr>
          <p:nvPr/>
        </p:nvSpPr>
        <p:spPr bwMode="auto">
          <a:xfrm>
            <a:off x="2152650" y="2833688"/>
            <a:ext cx="1588" cy="11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1" name="Line 430"/>
          <p:cNvSpPr>
            <a:spLocks noChangeShapeType="1"/>
          </p:cNvSpPr>
          <p:nvPr/>
        </p:nvSpPr>
        <p:spPr bwMode="auto">
          <a:xfrm>
            <a:off x="2152650" y="2844800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2" name="Line 431"/>
          <p:cNvSpPr>
            <a:spLocks noChangeShapeType="1"/>
          </p:cNvSpPr>
          <p:nvPr/>
        </p:nvSpPr>
        <p:spPr bwMode="auto">
          <a:xfrm>
            <a:off x="2160588" y="2844800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3" name="Line 432"/>
          <p:cNvSpPr>
            <a:spLocks noChangeShapeType="1"/>
          </p:cNvSpPr>
          <p:nvPr/>
        </p:nvSpPr>
        <p:spPr bwMode="auto">
          <a:xfrm>
            <a:off x="2166938" y="284480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4" name="Line 433"/>
          <p:cNvSpPr>
            <a:spLocks noChangeShapeType="1"/>
          </p:cNvSpPr>
          <p:nvPr/>
        </p:nvSpPr>
        <p:spPr bwMode="auto">
          <a:xfrm>
            <a:off x="2166938" y="286702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5" name="Line 434"/>
          <p:cNvSpPr>
            <a:spLocks noChangeShapeType="1"/>
          </p:cNvSpPr>
          <p:nvPr/>
        </p:nvSpPr>
        <p:spPr bwMode="auto">
          <a:xfrm>
            <a:off x="2166938" y="2867025"/>
            <a:ext cx="142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6" name="Line 435"/>
          <p:cNvSpPr>
            <a:spLocks noChangeShapeType="1"/>
          </p:cNvSpPr>
          <p:nvPr/>
        </p:nvSpPr>
        <p:spPr bwMode="auto">
          <a:xfrm>
            <a:off x="2181225" y="286702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7" name="Line 436"/>
          <p:cNvSpPr>
            <a:spLocks noChangeShapeType="1"/>
          </p:cNvSpPr>
          <p:nvPr/>
        </p:nvSpPr>
        <p:spPr bwMode="auto">
          <a:xfrm>
            <a:off x="2211388" y="2876550"/>
            <a:ext cx="0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8" name="Line 437"/>
          <p:cNvSpPr>
            <a:spLocks noChangeShapeType="1"/>
          </p:cNvSpPr>
          <p:nvPr/>
        </p:nvSpPr>
        <p:spPr bwMode="auto">
          <a:xfrm>
            <a:off x="2211388" y="2889250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79" name="Line 438"/>
          <p:cNvSpPr>
            <a:spLocks noChangeShapeType="1"/>
          </p:cNvSpPr>
          <p:nvPr/>
        </p:nvSpPr>
        <p:spPr bwMode="auto">
          <a:xfrm>
            <a:off x="2249488" y="288925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0" name="Line 439"/>
          <p:cNvSpPr>
            <a:spLocks noChangeShapeType="1"/>
          </p:cNvSpPr>
          <p:nvPr/>
        </p:nvSpPr>
        <p:spPr bwMode="auto">
          <a:xfrm>
            <a:off x="2252663" y="2889250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1" name="Line 440"/>
          <p:cNvSpPr>
            <a:spLocks noChangeShapeType="1"/>
          </p:cNvSpPr>
          <p:nvPr/>
        </p:nvSpPr>
        <p:spPr bwMode="auto">
          <a:xfrm>
            <a:off x="2265363" y="2889250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2" name="Line 441"/>
          <p:cNvSpPr>
            <a:spLocks noChangeShapeType="1"/>
          </p:cNvSpPr>
          <p:nvPr/>
        </p:nvSpPr>
        <p:spPr bwMode="auto">
          <a:xfrm>
            <a:off x="2303463" y="2889250"/>
            <a:ext cx="222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3" name="Line 442"/>
          <p:cNvSpPr>
            <a:spLocks noChangeShapeType="1"/>
          </p:cNvSpPr>
          <p:nvPr/>
        </p:nvSpPr>
        <p:spPr bwMode="auto">
          <a:xfrm>
            <a:off x="2325688" y="2889250"/>
            <a:ext cx="15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4" name="Line 443"/>
          <p:cNvSpPr>
            <a:spLocks noChangeShapeType="1"/>
          </p:cNvSpPr>
          <p:nvPr/>
        </p:nvSpPr>
        <p:spPr bwMode="auto">
          <a:xfrm>
            <a:off x="2328863" y="2913063"/>
            <a:ext cx="269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5" name="Line 444"/>
          <p:cNvSpPr>
            <a:spLocks noChangeShapeType="1"/>
          </p:cNvSpPr>
          <p:nvPr/>
        </p:nvSpPr>
        <p:spPr bwMode="auto">
          <a:xfrm>
            <a:off x="2384425" y="291306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6" name="Line 445"/>
          <p:cNvSpPr>
            <a:spLocks noChangeShapeType="1"/>
          </p:cNvSpPr>
          <p:nvPr/>
        </p:nvSpPr>
        <p:spPr bwMode="auto">
          <a:xfrm>
            <a:off x="2395538" y="2913063"/>
            <a:ext cx="1587" cy="11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7" name="Line 446"/>
          <p:cNvSpPr>
            <a:spLocks noChangeShapeType="1"/>
          </p:cNvSpPr>
          <p:nvPr/>
        </p:nvSpPr>
        <p:spPr bwMode="auto">
          <a:xfrm>
            <a:off x="2398713" y="2944813"/>
            <a:ext cx="3175" cy="174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8" name="Line 447"/>
          <p:cNvSpPr>
            <a:spLocks noChangeShapeType="1"/>
          </p:cNvSpPr>
          <p:nvPr/>
        </p:nvSpPr>
        <p:spPr bwMode="auto">
          <a:xfrm>
            <a:off x="2398713" y="2962275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89" name="Line 448"/>
          <p:cNvSpPr>
            <a:spLocks noChangeShapeType="1"/>
          </p:cNvSpPr>
          <p:nvPr/>
        </p:nvSpPr>
        <p:spPr bwMode="auto">
          <a:xfrm>
            <a:off x="2406650" y="2981325"/>
            <a:ext cx="15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0" name="Line 449"/>
          <p:cNvSpPr>
            <a:spLocks noChangeShapeType="1"/>
          </p:cNvSpPr>
          <p:nvPr/>
        </p:nvSpPr>
        <p:spPr bwMode="auto">
          <a:xfrm>
            <a:off x="2406650" y="2984500"/>
            <a:ext cx="238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1" name="Line 450"/>
          <p:cNvSpPr>
            <a:spLocks noChangeShapeType="1"/>
          </p:cNvSpPr>
          <p:nvPr/>
        </p:nvSpPr>
        <p:spPr bwMode="auto">
          <a:xfrm>
            <a:off x="2459038" y="2984500"/>
            <a:ext cx="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2" name="Line 451"/>
          <p:cNvSpPr>
            <a:spLocks noChangeShapeType="1"/>
          </p:cNvSpPr>
          <p:nvPr/>
        </p:nvSpPr>
        <p:spPr bwMode="auto">
          <a:xfrm>
            <a:off x="2459038" y="2984500"/>
            <a:ext cx="142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3" name="Line 452"/>
          <p:cNvSpPr>
            <a:spLocks noChangeShapeType="1"/>
          </p:cNvSpPr>
          <p:nvPr/>
        </p:nvSpPr>
        <p:spPr bwMode="auto">
          <a:xfrm>
            <a:off x="2473325" y="2984500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4" name="Line 453"/>
          <p:cNvSpPr>
            <a:spLocks noChangeShapeType="1"/>
          </p:cNvSpPr>
          <p:nvPr/>
        </p:nvSpPr>
        <p:spPr bwMode="auto">
          <a:xfrm>
            <a:off x="2509838" y="2987675"/>
            <a:ext cx="1587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5" name="Line 454"/>
          <p:cNvSpPr>
            <a:spLocks noChangeShapeType="1"/>
          </p:cNvSpPr>
          <p:nvPr/>
        </p:nvSpPr>
        <p:spPr bwMode="auto">
          <a:xfrm>
            <a:off x="2528888" y="3014663"/>
            <a:ext cx="1587" cy="206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6" name="Line 455"/>
          <p:cNvSpPr>
            <a:spLocks noChangeShapeType="1"/>
          </p:cNvSpPr>
          <p:nvPr/>
        </p:nvSpPr>
        <p:spPr bwMode="auto">
          <a:xfrm>
            <a:off x="2528888" y="3035300"/>
            <a:ext cx="15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7" name="Line 456"/>
          <p:cNvSpPr>
            <a:spLocks noChangeShapeType="1"/>
          </p:cNvSpPr>
          <p:nvPr/>
        </p:nvSpPr>
        <p:spPr bwMode="auto">
          <a:xfrm>
            <a:off x="2559050" y="3035300"/>
            <a:ext cx="158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8" name="Line 457"/>
          <p:cNvSpPr>
            <a:spLocks noChangeShapeType="1"/>
          </p:cNvSpPr>
          <p:nvPr/>
        </p:nvSpPr>
        <p:spPr bwMode="auto">
          <a:xfrm>
            <a:off x="2574925" y="3035300"/>
            <a:ext cx="1588" cy="95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299" name="Line 458"/>
          <p:cNvSpPr>
            <a:spLocks noChangeShapeType="1"/>
          </p:cNvSpPr>
          <p:nvPr/>
        </p:nvSpPr>
        <p:spPr bwMode="auto">
          <a:xfrm>
            <a:off x="2581275" y="306387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0" name="Line 459"/>
          <p:cNvSpPr>
            <a:spLocks noChangeShapeType="1"/>
          </p:cNvSpPr>
          <p:nvPr/>
        </p:nvSpPr>
        <p:spPr bwMode="auto">
          <a:xfrm>
            <a:off x="2590800" y="3063875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1" name="Line 460"/>
          <p:cNvSpPr>
            <a:spLocks noChangeShapeType="1"/>
          </p:cNvSpPr>
          <p:nvPr/>
        </p:nvSpPr>
        <p:spPr bwMode="auto">
          <a:xfrm>
            <a:off x="2595563" y="306387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2" name="Line 461"/>
          <p:cNvSpPr>
            <a:spLocks noChangeShapeType="1"/>
          </p:cNvSpPr>
          <p:nvPr/>
        </p:nvSpPr>
        <p:spPr bwMode="auto">
          <a:xfrm>
            <a:off x="2605088" y="306387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3" name="Line 462"/>
          <p:cNvSpPr>
            <a:spLocks noChangeShapeType="1"/>
          </p:cNvSpPr>
          <p:nvPr/>
        </p:nvSpPr>
        <p:spPr bwMode="auto">
          <a:xfrm>
            <a:off x="2635250" y="3063875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4" name="Line 463"/>
          <p:cNvSpPr>
            <a:spLocks noChangeShapeType="1"/>
          </p:cNvSpPr>
          <p:nvPr/>
        </p:nvSpPr>
        <p:spPr bwMode="auto">
          <a:xfrm>
            <a:off x="2643188" y="3063875"/>
            <a:ext cx="1587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5" name="Line 464"/>
          <p:cNvSpPr>
            <a:spLocks noChangeShapeType="1"/>
          </p:cNvSpPr>
          <p:nvPr/>
        </p:nvSpPr>
        <p:spPr bwMode="auto">
          <a:xfrm>
            <a:off x="2654300" y="3090863"/>
            <a:ext cx="254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6" name="Line 465"/>
          <p:cNvSpPr>
            <a:spLocks noChangeShapeType="1"/>
          </p:cNvSpPr>
          <p:nvPr/>
        </p:nvSpPr>
        <p:spPr bwMode="auto">
          <a:xfrm>
            <a:off x="2708275" y="3090863"/>
            <a:ext cx="254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7" name="Line 466"/>
          <p:cNvSpPr>
            <a:spLocks noChangeShapeType="1"/>
          </p:cNvSpPr>
          <p:nvPr/>
        </p:nvSpPr>
        <p:spPr bwMode="auto">
          <a:xfrm>
            <a:off x="2733675" y="3090863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8" name="Line 467"/>
          <p:cNvSpPr>
            <a:spLocks noChangeShapeType="1"/>
          </p:cNvSpPr>
          <p:nvPr/>
        </p:nvSpPr>
        <p:spPr bwMode="auto">
          <a:xfrm>
            <a:off x="2746375" y="3106738"/>
            <a:ext cx="1588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09" name="Line 468"/>
          <p:cNvSpPr>
            <a:spLocks noChangeShapeType="1"/>
          </p:cNvSpPr>
          <p:nvPr/>
        </p:nvSpPr>
        <p:spPr bwMode="auto">
          <a:xfrm>
            <a:off x="2746375" y="3122613"/>
            <a:ext cx="79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0" name="Line 469"/>
          <p:cNvSpPr>
            <a:spLocks noChangeShapeType="1"/>
          </p:cNvSpPr>
          <p:nvPr/>
        </p:nvSpPr>
        <p:spPr bwMode="auto">
          <a:xfrm>
            <a:off x="2754313" y="3122613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1" name="Line 470"/>
          <p:cNvSpPr>
            <a:spLocks noChangeShapeType="1"/>
          </p:cNvSpPr>
          <p:nvPr/>
        </p:nvSpPr>
        <p:spPr bwMode="auto">
          <a:xfrm>
            <a:off x="2779713" y="3124200"/>
            <a:ext cx="1587" cy="238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2" name="Line 471"/>
          <p:cNvSpPr>
            <a:spLocks noChangeShapeType="1"/>
          </p:cNvSpPr>
          <p:nvPr/>
        </p:nvSpPr>
        <p:spPr bwMode="auto">
          <a:xfrm>
            <a:off x="2798763" y="3154363"/>
            <a:ext cx="301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3" name="Line 472"/>
          <p:cNvSpPr>
            <a:spLocks noChangeShapeType="1"/>
          </p:cNvSpPr>
          <p:nvPr/>
        </p:nvSpPr>
        <p:spPr bwMode="auto">
          <a:xfrm>
            <a:off x="2854325" y="3154363"/>
            <a:ext cx="1588" cy="206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4" name="Line 473"/>
          <p:cNvSpPr>
            <a:spLocks noChangeShapeType="1"/>
          </p:cNvSpPr>
          <p:nvPr/>
        </p:nvSpPr>
        <p:spPr bwMode="auto">
          <a:xfrm>
            <a:off x="2868613" y="3186113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5" name="Line 474"/>
          <p:cNvSpPr>
            <a:spLocks noChangeShapeType="1"/>
          </p:cNvSpPr>
          <p:nvPr/>
        </p:nvSpPr>
        <p:spPr bwMode="auto">
          <a:xfrm>
            <a:off x="2870200" y="3186113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6" name="Line 475"/>
          <p:cNvSpPr>
            <a:spLocks noChangeShapeType="1"/>
          </p:cNvSpPr>
          <p:nvPr/>
        </p:nvSpPr>
        <p:spPr bwMode="auto">
          <a:xfrm>
            <a:off x="2884488" y="3186113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7" name="Line 476"/>
          <p:cNvSpPr>
            <a:spLocks noChangeShapeType="1"/>
          </p:cNvSpPr>
          <p:nvPr/>
        </p:nvSpPr>
        <p:spPr bwMode="auto">
          <a:xfrm>
            <a:off x="2922588" y="3186113"/>
            <a:ext cx="174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8" name="Line 477"/>
          <p:cNvSpPr>
            <a:spLocks noChangeShapeType="1"/>
          </p:cNvSpPr>
          <p:nvPr/>
        </p:nvSpPr>
        <p:spPr bwMode="auto">
          <a:xfrm>
            <a:off x="2940050" y="318611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19" name="Line 478"/>
          <p:cNvSpPr>
            <a:spLocks noChangeShapeType="1"/>
          </p:cNvSpPr>
          <p:nvPr/>
        </p:nvSpPr>
        <p:spPr bwMode="auto">
          <a:xfrm>
            <a:off x="2978150" y="3186113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0" name="Line 479"/>
          <p:cNvSpPr>
            <a:spLocks noChangeShapeType="1"/>
          </p:cNvSpPr>
          <p:nvPr/>
        </p:nvSpPr>
        <p:spPr bwMode="auto">
          <a:xfrm>
            <a:off x="2992438" y="3186113"/>
            <a:ext cx="111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1" name="Line 480"/>
          <p:cNvSpPr>
            <a:spLocks noChangeShapeType="1"/>
          </p:cNvSpPr>
          <p:nvPr/>
        </p:nvSpPr>
        <p:spPr bwMode="auto">
          <a:xfrm>
            <a:off x="3003550" y="3186113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2" name="Line 481"/>
          <p:cNvSpPr>
            <a:spLocks noChangeShapeType="1"/>
          </p:cNvSpPr>
          <p:nvPr/>
        </p:nvSpPr>
        <p:spPr bwMode="auto">
          <a:xfrm>
            <a:off x="3035300" y="3186113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3" name="Line 482"/>
          <p:cNvSpPr>
            <a:spLocks noChangeShapeType="1"/>
          </p:cNvSpPr>
          <p:nvPr/>
        </p:nvSpPr>
        <p:spPr bwMode="auto">
          <a:xfrm>
            <a:off x="3036888" y="3186113"/>
            <a:ext cx="0" cy="206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4" name="Line 483"/>
          <p:cNvSpPr>
            <a:spLocks noChangeShapeType="1"/>
          </p:cNvSpPr>
          <p:nvPr/>
        </p:nvSpPr>
        <p:spPr bwMode="auto">
          <a:xfrm>
            <a:off x="3038475" y="3225800"/>
            <a:ext cx="111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5" name="Line 484"/>
          <p:cNvSpPr>
            <a:spLocks noChangeShapeType="1"/>
          </p:cNvSpPr>
          <p:nvPr/>
        </p:nvSpPr>
        <p:spPr bwMode="auto">
          <a:xfrm>
            <a:off x="3049588" y="3225800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6" name="Line 485"/>
          <p:cNvSpPr>
            <a:spLocks noChangeShapeType="1"/>
          </p:cNvSpPr>
          <p:nvPr/>
        </p:nvSpPr>
        <p:spPr bwMode="auto">
          <a:xfrm>
            <a:off x="3090863" y="3225800"/>
            <a:ext cx="222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7" name="Line 486"/>
          <p:cNvSpPr>
            <a:spLocks noChangeShapeType="1"/>
          </p:cNvSpPr>
          <p:nvPr/>
        </p:nvSpPr>
        <p:spPr bwMode="auto">
          <a:xfrm>
            <a:off x="3113088" y="322580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8" name="Line 487"/>
          <p:cNvSpPr>
            <a:spLocks noChangeShapeType="1"/>
          </p:cNvSpPr>
          <p:nvPr/>
        </p:nvSpPr>
        <p:spPr bwMode="auto">
          <a:xfrm>
            <a:off x="3146425" y="3225800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29" name="Line 488"/>
          <p:cNvSpPr>
            <a:spLocks noChangeShapeType="1"/>
          </p:cNvSpPr>
          <p:nvPr/>
        </p:nvSpPr>
        <p:spPr bwMode="auto">
          <a:xfrm>
            <a:off x="3203575" y="3225800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0" name="Line 489"/>
          <p:cNvSpPr>
            <a:spLocks noChangeShapeType="1"/>
          </p:cNvSpPr>
          <p:nvPr/>
        </p:nvSpPr>
        <p:spPr bwMode="auto">
          <a:xfrm>
            <a:off x="3203575" y="3225800"/>
            <a:ext cx="1588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1" name="Line 490"/>
          <p:cNvSpPr>
            <a:spLocks noChangeShapeType="1"/>
          </p:cNvSpPr>
          <p:nvPr/>
        </p:nvSpPr>
        <p:spPr bwMode="auto">
          <a:xfrm>
            <a:off x="3203575" y="3270250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2" name="Line 491"/>
          <p:cNvSpPr>
            <a:spLocks noChangeShapeType="1"/>
          </p:cNvSpPr>
          <p:nvPr/>
        </p:nvSpPr>
        <p:spPr bwMode="auto">
          <a:xfrm>
            <a:off x="3203575" y="3271838"/>
            <a:ext cx="254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3" name="Line 492"/>
          <p:cNvSpPr>
            <a:spLocks noChangeShapeType="1"/>
          </p:cNvSpPr>
          <p:nvPr/>
        </p:nvSpPr>
        <p:spPr bwMode="auto">
          <a:xfrm>
            <a:off x="3255963" y="3271838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4" name="Line 493"/>
          <p:cNvSpPr>
            <a:spLocks noChangeShapeType="1"/>
          </p:cNvSpPr>
          <p:nvPr/>
        </p:nvSpPr>
        <p:spPr bwMode="auto">
          <a:xfrm>
            <a:off x="3262313" y="3271838"/>
            <a:ext cx="3175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5" name="Line 494"/>
          <p:cNvSpPr>
            <a:spLocks noChangeShapeType="1"/>
          </p:cNvSpPr>
          <p:nvPr/>
        </p:nvSpPr>
        <p:spPr bwMode="auto">
          <a:xfrm>
            <a:off x="3262313" y="3309938"/>
            <a:ext cx="3175" cy="79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6" name="Line 495"/>
          <p:cNvSpPr>
            <a:spLocks noChangeShapeType="1"/>
          </p:cNvSpPr>
          <p:nvPr/>
        </p:nvSpPr>
        <p:spPr bwMode="auto">
          <a:xfrm>
            <a:off x="3262313" y="331787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7" name="Line 496"/>
          <p:cNvSpPr>
            <a:spLocks noChangeShapeType="1"/>
          </p:cNvSpPr>
          <p:nvPr/>
        </p:nvSpPr>
        <p:spPr bwMode="auto">
          <a:xfrm>
            <a:off x="3309938" y="331787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8" name="Line 497"/>
          <p:cNvSpPr>
            <a:spLocks noChangeShapeType="1"/>
          </p:cNvSpPr>
          <p:nvPr/>
        </p:nvSpPr>
        <p:spPr bwMode="auto">
          <a:xfrm>
            <a:off x="3363913" y="33178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39" name="Line 498"/>
          <p:cNvSpPr>
            <a:spLocks noChangeShapeType="1"/>
          </p:cNvSpPr>
          <p:nvPr/>
        </p:nvSpPr>
        <p:spPr bwMode="auto">
          <a:xfrm>
            <a:off x="3417888" y="33178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0" name="Line 499"/>
          <p:cNvSpPr>
            <a:spLocks noChangeShapeType="1"/>
          </p:cNvSpPr>
          <p:nvPr/>
        </p:nvSpPr>
        <p:spPr bwMode="auto">
          <a:xfrm>
            <a:off x="3473450" y="3317875"/>
            <a:ext cx="269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1" name="Line 500"/>
          <p:cNvSpPr>
            <a:spLocks noChangeShapeType="1"/>
          </p:cNvSpPr>
          <p:nvPr/>
        </p:nvSpPr>
        <p:spPr bwMode="auto">
          <a:xfrm>
            <a:off x="3525838" y="3317875"/>
            <a:ext cx="301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2" name="Line 501"/>
          <p:cNvSpPr>
            <a:spLocks noChangeShapeType="1"/>
          </p:cNvSpPr>
          <p:nvPr/>
        </p:nvSpPr>
        <p:spPr bwMode="auto">
          <a:xfrm>
            <a:off x="3582988" y="33178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3" name="Line 502"/>
          <p:cNvSpPr>
            <a:spLocks noChangeShapeType="1"/>
          </p:cNvSpPr>
          <p:nvPr/>
        </p:nvSpPr>
        <p:spPr bwMode="auto">
          <a:xfrm>
            <a:off x="3638550" y="331787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4" name="Line 503"/>
          <p:cNvSpPr>
            <a:spLocks noChangeShapeType="1"/>
          </p:cNvSpPr>
          <p:nvPr/>
        </p:nvSpPr>
        <p:spPr bwMode="auto">
          <a:xfrm>
            <a:off x="3694113" y="3317875"/>
            <a:ext cx="269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5" name="Line 504"/>
          <p:cNvSpPr>
            <a:spLocks noChangeShapeType="1"/>
          </p:cNvSpPr>
          <p:nvPr/>
        </p:nvSpPr>
        <p:spPr bwMode="auto">
          <a:xfrm>
            <a:off x="3746500" y="3317875"/>
            <a:ext cx="301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6" name="Line 505"/>
          <p:cNvSpPr>
            <a:spLocks noChangeShapeType="1"/>
          </p:cNvSpPr>
          <p:nvPr/>
        </p:nvSpPr>
        <p:spPr bwMode="auto">
          <a:xfrm>
            <a:off x="3803650" y="331787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7" name="Line 506"/>
          <p:cNvSpPr>
            <a:spLocks noChangeShapeType="1"/>
          </p:cNvSpPr>
          <p:nvPr/>
        </p:nvSpPr>
        <p:spPr bwMode="auto">
          <a:xfrm>
            <a:off x="3859213" y="331787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8" name="Line 507"/>
          <p:cNvSpPr>
            <a:spLocks noChangeShapeType="1"/>
          </p:cNvSpPr>
          <p:nvPr/>
        </p:nvSpPr>
        <p:spPr bwMode="auto">
          <a:xfrm>
            <a:off x="3913188" y="33178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49" name="Line 508"/>
          <p:cNvSpPr>
            <a:spLocks noChangeShapeType="1"/>
          </p:cNvSpPr>
          <p:nvPr/>
        </p:nvSpPr>
        <p:spPr bwMode="auto">
          <a:xfrm>
            <a:off x="3967163" y="33178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0" name="Line 509"/>
          <p:cNvSpPr>
            <a:spLocks noChangeShapeType="1"/>
          </p:cNvSpPr>
          <p:nvPr/>
        </p:nvSpPr>
        <p:spPr bwMode="auto">
          <a:xfrm>
            <a:off x="4021138" y="33178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1" name="Line 510"/>
          <p:cNvSpPr>
            <a:spLocks noChangeShapeType="1"/>
          </p:cNvSpPr>
          <p:nvPr/>
        </p:nvSpPr>
        <p:spPr bwMode="auto">
          <a:xfrm>
            <a:off x="4078288" y="331787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2" name="Line 511"/>
          <p:cNvSpPr>
            <a:spLocks noChangeShapeType="1"/>
          </p:cNvSpPr>
          <p:nvPr/>
        </p:nvSpPr>
        <p:spPr bwMode="auto">
          <a:xfrm>
            <a:off x="4132263" y="3317875"/>
            <a:ext cx="269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3" name="Line 512"/>
          <p:cNvSpPr>
            <a:spLocks noChangeShapeType="1"/>
          </p:cNvSpPr>
          <p:nvPr/>
        </p:nvSpPr>
        <p:spPr bwMode="auto">
          <a:xfrm>
            <a:off x="4186238" y="3317875"/>
            <a:ext cx="301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4" name="Line 513"/>
          <p:cNvSpPr>
            <a:spLocks noChangeShapeType="1"/>
          </p:cNvSpPr>
          <p:nvPr/>
        </p:nvSpPr>
        <p:spPr bwMode="auto">
          <a:xfrm>
            <a:off x="4241800" y="3317875"/>
            <a:ext cx="269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5" name="Line 514"/>
          <p:cNvSpPr>
            <a:spLocks noChangeShapeType="1"/>
          </p:cNvSpPr>
          <p:nvPr/>
        </p:nvSpPr>
        <p:spPr bwMode="auto">
          <a:xfrm>
            <a:off x="4297363" y="3317875"/>
            <a:ext cx="269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6" name="Line 515"/>
          <p:cNvSpPr>
            <a:spLocks noChangeShapeType="1"/>
          </p:cNvSpPr>
          <p:nvPr/>
        </p:nvSpPr>
        <p:spPr bwMode="auto">
          <a:xfrm>
            <a:off x="4351338" y="33178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7" name="Line 516"/>
          <p:cNvSpPr>
            <a:spLocks noChangeShapeType="1"/>
          </p:cNvSpPr>
          <p:nvPr/>
        </p:nvSpPr>
        <p:spPr bwMode="auto">
          <a:xfrm>
            <a:off x="4406900" y="331787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8" name="Line 517"/>
          <p:cNvSpPr>
            <a:spLocks noChangeShapeType="1"/>
          </p:cNvSpPr>
          <p:nvPr/>
        </p:nvSpPr>
        <p:spPr bwMode="auto">
          <a:xfrm>
            <a:off x="4462463" y="3317875"/>
            <a:ext cx="269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59" name="Line 518"/>
          <p:cNvSpPr>
            <a:spLocks noChangeShapeType="1"/>
          </p:cNvSpPr>
          <p:nvPr/>
        </p:nvSpPr>
        <p:spPr bwMode="auto">
          <a:xfrm>
            <a:off x="4514850" y="3317875"/>
            <a:ext cx="301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60" name="Line 519"/>
          <p:cNvSpPr>
            <a:spLocks noChangeShapeType="1"/>
          </p:cNvSpPr>
          <p:nvPr/>
        </p:nvSpPr>
        <p:spPr bwMode="auto">
          <a:xfrm>
            <a:off x="4570413" y="33178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61" name="Line 520"/>
          <p:cNvSpPr>
            <a:spLocks noChangeShapeType="1"/>
          </p:cNvSpPr>
          <p:nvPr/>
        </p:nvSpPr>
        <p:spPr bwMode="auto">
          <a:xfrm>
            <a:off x="4627563" y="331787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62" name="Line 521"/>
          <p:cNvSpPr>
            <a:spLocks noChangeShapeType="1"/>
          </p:cNvSpPr>
          <p:nvPr/>
        </p:nvSpPr>
        <p:spPr bwMode="auto">
          <a:xfrm>
            <a:off x="854075" y="5081588"/>
            <a:ext cx="868363" cy="1587"/>
          </a:xfrm>
          <a:prstGeom prst="line">
            <a:avLst/>
          </a:prstGeom>
          <a:noFill/>
          <a:ln w="0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63" name="Line 522"/>
          <p:cNvSpPr>
            <a:spLocks noChangeShapeType="1"/>
          </p:cNvSpPr>
          <p:nvPr/>
        </p:nvSpPr>
        <p:spPr bwMode="auto">
          <a:xfrm>
            <a:off x="1722438" y="5081588"/>
            <a:ext cx="3175" cy="265112"/>
          </a:xfrm>
          <a:prstGeom prst="line">
            <a:avLst/>
          </a:prstGeom>
          <a:noFill/>
          <a:ln w="0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364" name="Rectangle 523"/>
          <p:cNvSpPr>
            <a:spLocks noChangeArrowheads="1"/>
          </p:cNvSpPr>
          <p:nvPr/>
        </p:nvSpPr>
        <p:spPr bwMode="auto">
          <a:xfrm>
            <a:off x="6819900" y="1905000"/>
            <a:ext cx="779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>
                <a:latin typeface="Arial" pitchFamily="34" charset="0"/>
              </a:rPr>
              <a:t>ACTION</a:t>
            </a:r>
            <a:endParaRPr lang="en-GB" sz="1600"/>
          </a:p>
        </p:txBody>
      </p:sp>
      <p:sp>
        <p:nvSpPr>
          <p:cNvPr id="36365" name="Rectangle 524"/>
          <p:cNvSpPr>
            <a:spLocks noChangeArrowheads="1"/>
          </p:cNvSpPr>
          <p:nvPr/>
        </p:nvSpPr>
        <p:spPr bwMode="auto">
          <a:xfrm>
            <a:off x="6219825" y="5208588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45</a:t>
            </a:r>
            <a:endParaRPr lang="en-GB" sz="800"/>
          </a:p>
        </p:txBody>
      </p:sp>
      <p:sp>
        <p:nvSpPr>
          <p:cNvPr id="36366" name="Rectangle 525"/>
          <p:cNvSpPr>
            <a:spLocks noChangeArrowheads="1"/>
          </p:cNvSpPr>
          <p:nvPr/>
        </p:nvSpPr>
        <p:spPr bwMode="auto">
          <a:xfrm>
            <a:off x="6469063" y="5208588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224</a:t>
            </a:r>
            <a:endParaRPr lang="en-GB" sz="800"/>
          </a:p>
        </p:txBody>
      </p:sp>
      <p:sp>
        <p:nvSpPr>
          <p:cNvPr id="36367" name="Rectangle 526"/>
          <p:cNvSpPr>
            <a:spLocks noChangeArrowheads="1"/>
          </p:cNvSpPr>
          <p:nvPr/>
        </p:nvSpPr>
        <p:spPr bwMode="auto">
          <a:xfrm>
            <a:off x="6219825" y="51165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33</a:t>
            </a:r>
            <a:endParaRPr lang="en-GB" sz="800"/>
          </a:p>
        </p:txBody>
      </p:sp>
      <p:sp>
        <p:nvSpPr>
          <p:cNvPr id="36368" name="Rectangle 527"/>
          <p:cNvSpPr>
            <a:spLocks noChangeArrowheads="1"/>
          </p:cNvSpPr>
          <p:nvPr/>
        </p:nvSpPr>
        <p:spPr bwMode="auto">
          <a:xfrm>
            <a:off x="6469063" y="51165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224</a:t>
            </a:r>
            <a:endParaRPr lang="en-GB" sz="800"/>
          </a:p>
        </p:txBody>
      </p:sp>
      <p:sp>
        <p:nvSpPr>
          <p:cNvPr id="36369" name="Rectangle 528"/>
          <p:cNvSpPr>
            <a:spLocks noChangeArrowheads="1"/>
          </p:cNvSpPr>
          <p:nvPr/>
        </p:nvSpPr>
        <p:spPr bwMode="auto">
          <a:xfrm>
            <a:off x="6132513" y="5029200"/>
            <a:ext cx="3175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Events</a:t>
            </a:r>
            <a:endParaRPr lang="en-GB" sz="800"/>
          </a:p>
        </p:txBody>
      </p:sp>
      <p:sp>
        <p:nvSpPr>
          <p:cNvPr id="36370" name="Rectangle 529"/>
          <p:cNvSpPr>
            <a:spLocks noChangeArrowheads="1"/>
          </p:cNvSpPr>
          <p:nvPr/>
        </p:nvSpPr>
        <p:spPr bwMode="auto">
          <a:xfrm>
            <a:off x="6443663" y="5029200"/>
            <a:ext cx="241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Total</a:t>
            </a:r>
            <a:endParaRPr lang="en-GB" sz="800"/>
          </a:p>
        </p:txBody>
      </p:sp>
      <p:sp>
        <p:nvSpPr>
          <p:cNvPr id="36371" name="Rectangle 530"/>
          <p:cNvSpPr>
            <a:spLocks noChangeArrowheads="1"/>
          </p:cNvSpPr>
          <p:nvPr/>
        </p:nvSpPr>
        <p:spPr bwMode="auto">
          <a:xfrm>
            <a:off x="7024688" y="5216525"/>
            <a:ext cx="19939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900">
                <a:latin typeface="Arial" pitchFamily="34" charset="0"/>
              </a:rPr>
              <a:t>HR (95% CI)=0.69 (0.44-1.08) p=0.10</a:t>
            </a:r>
          </a:p>
        </p:txBody>
      </p:sp>
      <p:sp>
        <p:nvSpPr>
          <p:cNvPr id="36372" name="Rectangle 531"/>
          <p:cNvSpPr>
            <a:spLocks noChangeArrowheads="1"/>
          </p:cNvSpPr>
          <p:nvPr/>
        </p:nvSpPr>
        <p:spPr bwMode="auto">
          <a:xfrm>
            <a:off x="4364038" y="5678488"/>
            <a:ext cx="6858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Patients at risk</a:t>
            </a:r>
            <a:endParaRPr lang="en-GB" sz="800"/>
          </a:p>
        </p:txBody>
      </p:sp>
      <p:sp>
        <p:nvSpPr>
          <p:cNvPr id="36373" name="Rectangle 532"/>
          <p:cNvSpPr>
            <a:spLocks noChangeArrowheads="1"/>
          </p:cNvSpPr>
          <p:nvPr/>
        </p:nvSpPr>
        <p:spPr bwMode="auto">
          <a:xfrm>
            <a:off x="4473575" y="5865813"/>
            <a:ext cx="482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immediate</a:t>
            </a:r>
            <a:endParaRPr lang="en-GB" sz="800"/>
          </a:p>
        </p:txBody>
      </p:sp>
      <p:sp>
        <p:nvSpPr>
          <p:cNvPr id="36374" name="Rectangle 533"/>
          <p:cNvSpPr>
            <a:spLocks noChangeArrowheads="1"/>
          </p:cNvSpPr>
          <p:nvPr/>
        </p:nvSpPr>
        <p:spPr bwMode="auto">
          <a:xfrm>
            <a:off x="4473575" y="5954713"/>
            <a:ext cx="2413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defer</a:t>
            </a:r>
            <a:endParaRPr lang="en-GB" sz="800"/>
          </a:p>
        </p:txBody>
      </p:sp>
      <p:sp>
        <p:nvSpPr>
          <p:cNvPr id="36375" name="Rectangle 534"/>
          <p:cNvSpPr>
            <a:spLocks noChangeArrowheads="1"/>
          </p:cNvSpPr>
          <p:nvPr/>
        </p:nvSpPr>
        <p:spPr bwMode="auto">
          <a:xfrm>
            <a:off x="5091113" y="58658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224</a:t>
            </a:r>
            <a:endParaRPr lang="en-GB" sz="800"/>
          </a:p>
        </p:txBody>
      </p:sp>
      <p:sp>
        <p:nvSpPr>
          <p:cNvPr id="36376" name="Rectangle 535"/>
          <p:cNvSpPr>
            <a:spLocks noChangeArrowheads="1"/>
          </p:cNvSpPr>
          <p:nvPr/>
        </p:nvSpPr>
        <p:spPr bwMode="auto">
          <a:xfrm>
            <a:off x="5473700" y="58658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210</a:t>
            </a:r>
            <a:endParaRPr lang="en-GB" sz="800"/>
          </a:p>
        </p:txBody>
      </p:sp>
      <p:sp>
        <p:nvSpPr>
          <p:cNvPr id="36377" name="Rectangle 536"/>
          <p:cNvSpPr>
            <a:spLocks noChangeArrowheads="1"/>
          </p:cNvSpPr>
          <p:nvPr/>
        </p:nvSpPr>
        <p:spPr bwMode="auto">
          <a:xfrm>
            <a:off x="5854700" y="58658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177</a:t>
            </a:r>
            <a:endParaRPr lang="en-GB" sz="800"/>
          </a:p>
        </p:txBody>
      </p:sp>
      <p:sp>
        <p:nvSpPr>
          <p:cNvPr id="36378" name="Rectangle 537"/>
          <p:cNvSpPr>
            <a:spLocks noChangeArrowheads="1"/>
          </p:cNvSpPr>
          <p:nvPr/>
        </p:nvSpPr>
        <p:spPr bwMode="auto">
          <a:xfrm>
            <a:off x="6237288" y="58658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159</a:t>
            </a:r>
            <a:endParaRPr lang="en-GB" sz="800"/>
          </a:p>
        </p:txBody>
      </p:sp>
      <p:sp>
        <p:nvSpPr>
          <p:cNvPr id="36379" name="Rectangle 538"/>
          <p:cNvSpPr>
            <a:spLocks noChangeArrowheads="1"/>
          </p:cNvSpPr>
          <p:nvPr/>
        </p:nvSpPr>
        <p:spPr bwMode="auto">
          <a:xfrm>
            <a:off x="6619875" y="58658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135</a:t>
            </a:r>
            <a:endParaRPr lang="en-GB" sz="800"/>
          </a:p>
        </p:txBody>
      </p:sp>
      <p:sp>
        <p:nvSpPr>
          <p:cNvPr id="36380" name="Rectangle 539"/>
          <p:cNvSpPr>
            <a:spLocks noChangeArrowheads="1"/>
          </p:cNvSpPr>
          <p:nvPr/>
        </p:nvSpPr>
        <p:spPr bwMode="auto">
          <a:xfrm>
            <a:off x="7002463" y="58658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102</a:t>
            </a:r>
            <a:endParaRPr lang="en-GB" sz="800"/>
          </a:p>
        </p:txBody>
      </p:sp>
      <p:sp>
        <p:nvSpPr>
          <p:cNvPr id="36381" name="Rectangle 540"/>
          <p:cNvSpPr>
            <a:spLocks noChangeArrowheads="1"/>
          </p:cNvSpPr>
          <p:nvPr/>
        </p:nvSpPr>
        <p:spPr bwMode="auto">
          <a:xfrm>
            <a:off x="7410450" y="58658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80</a:t>
            </a:r>
            <a:endParaRPr lang="en-GB" sz="800"/>
          </a:p>
        </p:txBody>
      </p:sp>
      <p:sp>
        <p:nvSpPr>
          <p:cNvPr id="36382" name="Rectangle 541"/>
          <p:cNvSpPr>
            <a:spLocks noChangeArrowheads="1"/>
          </p:cNvSpPr>
          <p:nvPr/>
        </p:nvSpPr>
        <p:spPr bwMode="auto">
          <a:xfrm>
            <a:off x="7791450" y="58658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56</a:t>
            </a:r>
            <a:endParaRPr lang="en-GB" sz="800"/>
          </a:p>
        </p:txBody>
      </p:sp>
      <p:sp>
        <p:nvSpPr>
          <p:cNvPr id="36383" name="Rectangle 542"/>
          <p:cNvSpPr>
            <a:spLocks noChangeArrowheads="1"/>
          </p:cNvSpPr>
          <p:nvPr/>
        </p:nvSpPr>
        <p:spPr bwMode="auto">
          <a:xfrm>
            <a:off x="8175625" y="58658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29</a:t>
            </a:r>
            <a:endParaRPr lang="en-GB" sz="800"/>
          </a:p>
        </p:txBody>
      </p:sp>
      <p:sp>
        <p:nvSpPr>
          <p:cNvPr id="36384" name="Rectangle 543"/>
          <p:cNvSpPr>
            <a:spLocks noChangeArrowheads="1"/>
          </p:cNvSpPr>
          <p:nvPr/>
        </p:nvSpPr>
        <p:spPr bwMode="auto">
          <a:xfrm>
            <a:off x="8582025" y="5865813"/>
            <a:ext cx="508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6</a:t>
            </a:r>
            <a:endParaRPr lang="en-GB" sz="800"/>
          </a:p>
        </p:txBody>
      </p:sp>
      <p:sp>
        <p:nvSpPr>
          <p:cNvPr id="36385" name="Rectangle 544"/>
          <p:cNvSpPr>
            <a:spLocks noChangeArrowheads="1"/>
          </p:cNvSpPr>
          <p:nvPr/>
        </p:nvSpPr>
        <p:spPr bwMode="auto">
          <a:xfrm>
            <a:off x="8963025" y="5865813"/>
            <a:ext cx="508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</a:t>
            </a:r>
            <a:endParaRPr lang="en-GB" sz="800"/>
          </a:p>
        </p:txBody>
      </p:sp>
      <p:sp>
        <p:nvSpPr>
          <p:cNvPr id="36386" name="Rectangle 545"/>
          <p:cNvSpPr>
            <a:spLocks noChangeArrowheads="1"/>
          </p:cNvSpPr>
          <p:nvPr/>
        </p:nvSpPr>
        <p:spPr bwMode="auto">
          <a:xfrm>
            <a:off x="5091113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224</a:t>
            </a:r>
            <a:endParaRPr lang="en-GB" sz="800"/>
          </a:p>
        </p:txBody>
      </p:sp>
      <p:sp>
        <p:nvSpPr>
          <p:cNvPr id="36387" name="Rectangle 546"/>
          <p:cNvSpPr>
            <a:spLocks noChangeArrowheads="1"/>
          </p:cNvSpPr>
          <p:nvPr/>
        </p:nvSpPr>
        <p:spPr bwMode="auto">
          <a:xfrm>
            <a:off x="5473700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202</a:t>
            </a:r>
            <a:endParaRPr lang="en-GB" sz="800"/>
          </a:p>
        </p:txBody>
      </p:sp>
      <p:sp>
        <p:nvSpPr>
          <p:cNvPr id="36388" name="Rectangle 547"/>
          <p:cNvSpPr>
            <a:spLocks noChangeArrowheads="1"/>
          </p:cNvSpPr>
          <p:nvPr/>
        </p:nvSpPr>
        <p:spPr bwMode="auto">
          <a:xfrm>
            <a:off x="5854700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172</a:t>
            </a:r>
            <a:endParaRPr lang="en-GB" sz="800"/>
          </a:p>
        </p:txBody>
      </p:sp>
      <p:sp>
        <p:nvSpPr>
          <p:cNvPr id="36389" name="Rectangle 548"/>
          <p:cNvSpPr>
            <a:spLocks noChangeArrowheads="1"/>
          </p:cNvSpPr>
          <p:nvPr/>
        </p:nvSpPr>
        <p:spPr bwMode="auto">
          <a:xfrm>
            <a:off x="6237288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148</a:t>
            </a:r>
            <a:endParaRPr lang="en-GB" sz="800"/>
          </a:p>
        </p:txBody>
      </p:sp>
      <p:sp>
        <p:nvSpPr>
          <p:cNvPr id="36390" name="Rectangle 549"/>
          <p:cNvSpPr>
            <a:spLocks noChangeArrowheads="1"/>
          </p:cNvSpPr>
          <p:nvPr/>
        </p:nvSpPr>
        <p:spPr bwMode="auto">
          <a:xfrm>
            <a:off x="6619875" y="5954713"/>
            <a:ext cx="152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122</a:t>
            </a:r>
            <a:endParaRPr lang="en-GB" sz="800"/>
          </a:p>
        </p:txBody>
      </p:sp>
      <p:sp>
        <p:nvSpPr>
          <p:cNvPr id="36391" name="Rectangle 550"/>
          <p:cNvSpPr>
            <a:spLocks noChangeArrowheads="1"/>
          </p:cNvSpPr>
          <p:nvPr/>
        </p:nvSpPr>
        <p:spPr bwMode="auto">
          <a:xfrm>
            <a:off x="7027863" y="59547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94</a:t>
            </a:r>
            <a:endParaRPr lang="en-GB" sz="800"/>
          </a:p>
        </p:txBody>
      </p:sp>
      <p:sp>
        <p:nvSpPr>
          <p:cNvPr id="36392" name="Rectangle 551"/>
          <p:cNvSpPr>
            <a:spLocks noChangeArrowheads="1"/>
          </p:cNvSpPr>
          <p:nvPr/>
        </p:nvSpPr>
        <p:spPr bwMode="auto">
          <a:xfrm>
            <a:off x="7410450" y="59547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69</a:t>
            </a:r>
            <a:endParaRPr lang="en-GB" sz="800"/>
          </a:p>
        </p:txBody>
      </p:sp>
      <p:sp>
        <p:nvSpPr>
          <p:cNvPr id="36393" name="Rectangle 552"/>
          <p:cNvSpPr>
            <a:spLocks noChangeArrowheads="1"/>
          </p:cNvSpPr>
          <p:nvPr/>
        </p:nvSpPr>
        <p:spPr bwMode="auto">
          <a:xfrm>
            <a:off x="7791450" y="59547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46</a:t>
            </a:r>
            <a:endParaRPr lang="en-GB" sz="800"/>
          </a:p>
        </p:txBody>
      </p:sp>
      <p:sp>
        <p:nvSpPr>
          <p:cNvPr id="36394" name="Rectangle 553"/>
          <p:cNvSpPr>
            <a:spLocks noChangeArrowheads="1"/>
          </p:cNvSpPr>
          <p:nvPr/>
        </p:nvSpPr>
        <p:spPr bwMode="auto">
          <a:xfrm>
            <a:off x="8175625" y="5954713"/>
            <a:ext cx="101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21</a:t>
            </a:r>
            <a:endParaRPr lang="en-GB" sz="800"/>
          </a:p>
        </p:txBody>
      </p:sp>
      <p:sp>
        <p:nvSpPr>
          <p:cNvPr id="36395" name="Rectangle 554"/>
          <p:cNvSpPr>
            <a:spLocks noChangeArrowheads="1"/>
          </p:cNvSpPr>
          <p:nvPr/>
        </p:nvSpPr>
        <p:spPr bwMode="auto">
          <a:xfrm>
            <a:off x="8582025" y="5954713"/>
            <a:ext cx="508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3</a:t>
            </a:r>
            <a:endParaRPr lang="en-GB" sz="800"/>
          </a:p>
        </p:txBody>
      </p:sp>
      <p:sp>
        <p:nvSpPr>
          <p:cNvPr id="36396" name="Rectangle 555"/>
          <p:cNvSpPr>
            <a:spLocks noChangeArrowheads="1"/>
          </p:cNvSpPr>
          <p:nvPr/>
        </p:nvSpPr>
        <p:spPr bwMode="auto">
          <a:xfrm>
            <a:off x="8963025" y="5954713"/>
            <a:ext cx="508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</a:t>
            </a:r>
            <a:endParaRPr lang="en-GB" sz="800"/>
          </a:p>
        </p:txBody>
      </p:sp>
      <p:sp>
        <p:nvSpPr>
          <p:cNvPr id="36397" name="Rectangle 556"/>
          <p:cNvSpPr>
            <a:spLocks noChangeArrowheads="1"/>
          </p:cNvSpPr>
          <p:nvPr/>
        </p:nvSpPr>
        <p:spPr bwMode="auto">
          <a:xfrm>
            <a:off x="5608638" y="5089525"/>
            <a:ext cx="482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immediate</a:t>
            </a:r>
            <a:endParaRPr lang="en-GB" sz="800"/>
          </a:p>
        </p:txBody>
      </p:sp>
      <p:sp>
        <p:nvSpPr>
          <p:cNvPr id="36398" name="Rectangle 557"/>
          <p:cNvSpPr>
            <a:spLocks noChangeArrowheads="1"/>
          </p:cNvSpPr>
          <p:nvPr/>
        </p:nvSpPr>
        <p:spPr bwMode="auto">
          <a:xfrm>
            <a:off x="5608638" y="5178425"/>
            <a:ext cx="2413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defer</a:t>
            </a:r>
            <a:endParaRPr lang="en-GB" sz="800"/>
          </a:p>
        </p:txBody>
      </p:sp>
      <p:sp>
        <p:nvSpPr>
          <p:cNvPr id="36399" name="Line 558"/>
          <p:cNvSpPr>
            <a:spLocks noChangeShapeType="1"/>
          </p:cNvSpPr>
          <p:nvPr/>
        </p:nvSpPr>
        <p:spPr bwMode="auto">
          <a:xfrm>
            <a:off x="5275263" y="5141913"/>
            <a:ext cx="273050" cy="3175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0" name="Line 559"/>
          <p:cNvSpPr>
            <a:spLocks noChangeShapeType="1"/>
          </p:cNvSpPr>
          <p:nvPr/>
        </p:nvSpPr>
        <p:spPr bwMode="auto">
          <a:xfrm>
            <a:off x="5275263" y="5232400"/>
            <a:ext cx="28575" cy="1588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1" name="Line 560"/>
          <p:cNvSpPr>
            <a:spLocks noChangeShapeType="1"/>
          </p:cNvSpPr>
          <p:nvPr/>
        </p:nvSpPr>
        <p:spPr bwMode="auto">
          <a:xfrm>
            <a:off x="5330825" y="5232400"/>
            <a:ext cx="26988" cy="1588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2" name="Line 561"/>
          <p:cNvSpPr>
            <a:spLocks noChangeShapeType="1"/>
          </p:cNvSpPr>
          <p:nvPr/>
        </p:nvSpPr>
        <p:spPr bwMode="auto">
          <a:xfrm>
            <a:off x="5386388" y="5232400"/>
            <a:ext cx="25400" cy="1588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3" name="Line 562"/>
          <p:cNvSpPr>
            <a:spLocks noChangeShapeType="1"/>
          </p:cNvSpPr>
          <p:nvPr/>
        </p:nvSpPr>
        <p:spPr bwMode="auto">
          <a:xfrm>
            <a:off x="5440363" y="5232400"/>
            <a:ext cx="25400" cy="1588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4" name="Line 563"/>
          <p:cNvSpPr>
            <a:spLocks noChangeShapeType="1"/>
          </p:cNvSpPr>
          <p:nvPr/>
        </p:nvSpPr>
        <p:spPr bwMode="auto">
          <a:xfrm>
            <a:off x="5494338" y="5232400"/>
            <a:ext cx="26987" cy="1588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5" name="Line 564"/>
          <p:cNvSpPr>
            <a:spLocks noChangeShapeType="1"/>
          </p:cNvSpPr>
          <p:nvPr/>
        </p:nvSpPr>
        <p:spPr bwMode="auto">
          <a:xfrm>
            <a:off x="5548313" y="5232400"/>
            <a:ext cx="3175" cy="1588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6" name="Line 565"/>
          <p:cNvSpPr>
            <a:spLocks noChangeShapeType="1"/>
          </p:cNvSpPr>
          <p:nvPr/>
        </p:nvSpPr>
        <p:spPr bwMode="auto">
          <a:xfrm>
            <a:off x="5184775" y="2047875"/>
            <a:ext cx="3175" cy="33305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7" name="Line 566"/>
          <p:cNvSpPr>
            <a:spLocks noChangeShapeType="1"/>
          </p:cNvSpPr>
          <p:nvPr/>
        </p:nvSpPr>
        <p:spPr bwMode="auto">
          <a:xfrm flipH="1">
            <a:off x="5154613" y="5378450"/>
            <a:ext cx="301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8" name="Line 567"/>
          <p:cNvSpPr>
            <a:spLocks noChangeShapeType="1"/>
          </p:cNvSpPr>
          <p:nvPr/>
        </p:nvSpPr>
        <p:spPr bwMode="auto">
          <a:xfrm flipH="1">
            <a:off x="5154613" y="5045075"/>
            <a:ext cx="3016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09" name="Line 568"/>
          <p:cNvSpPr>
            <a:spLocks noChangeShapeType="1"/>
          </p:cNvSpPr>
          <p:nvPr/>
        </p:nvSpPr>
        <p:spPr bwMode="auto">
          <a:xfrm flipH="1">
            <a:off x="5154613" y="4713288"/>
            <a:ext cx="301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10" name="Line 569"/>
          <p:cNvSpPr>
            <a:spLocks noChangeShapeType="1"/>
          </p:cNvSpPr>
          <p:nvPr/>
        </p:nvSpPr>
        <p:spPr bwMode="auto">
          <a:xfrm flipH="1">
            <a:off x="5154613" y="4379913"/>
            <a:ext cx="301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11" name="Line 570"/>
          <p:cNvSpPr>
            <a:spLocks noChangeShapeType="1"/>
          </p:cNvSpPr>
          <p:nvPr/>
        </p:nvSpPr>
        <p:spPr bwMode="auto">
          <a:xfrm flipH="1">
            <a:off x="5154613" y="4044950"/>
            <a:ext cx="3016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12" name="Line 571"/>
          <p:cNvSpPr>
            <a:spLocks noChangeShapeType="1"/>
          </p:cNvSpPr>
          <p:nvPr/>
        </p:nvSpPr>
        <p:spPr bwMode="auto">
          <a:xfrm flipH="1">
            <a:off x="5154613" y="3713163"/>
            <a:ext cx="301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13" name="Line 572"/>
          <p:cNvSpPr>
            <a:spLocks noChangeShapeType="1"/>
          </p:cNvSpPr>
          <p:nvPr/>
        </p:nvSpPr>
        <p:spPr bwMode="auto">
          <a:xfrm flipH="1">
            <a:off x="5154613" y="3379788"/>
            <a:ext cx="301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14" name="Line 573"/>
          <p:cNvSpPr>
            <a:spLocks noChangeShapeType="1"/>
          </p:cNvSpPr>
          <p:nvPr/>
        </p:nvSpPr>
        <p:spPr bwMode="auto">
          <a:xfrm flipH="1">
            <a:off x="5154613" y="3048000"/>
            <a:ext cx="301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15" name="Line 574"/>
          <p:cNvSpPr>
            <a:spLocks noChangeShapeType="1"/>
          </p:cNvSpPr>
          <p:nvPr/>
        </p:nvSpPr>
        <p:spPr bwMode="auto">
          <a:xfrm flipH="1">
            <a:off x="5154613" y="2713038"/>
            <a:ext cx="301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16" name="Line 575"/>
          <p:cNvSpPr>
            <a:spLocks noChangeShapeType="1"/>
          </p:cNvSpPr>
          <p:nvPr/>
        </p:nvSpPr>
        <p:spPr bwMode="auto">
          <a:xfrm flipH="1">
            <a:off x="5154613" y="2379663"/>
            <a:ext cx="301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17" name="Line 576"/>
          <p:cNvSpPr>
            <a:spLocks noChangeShapeType="1"/>
          </p:cNvSpPr>
          <p:nvPr/>
        </p:nvSpPr>
        <p:spPr bwMode="auto">
          <a:xfrm flipH="1">
            <a:off x="5154613" y="2047875"/>
            <a:ext cx="301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18" name="Rectangle 577"/>
          <p:cNvSpPr>
            <a:spLocks noChangeArrowheads="1"/>
          </p:cNvSpPr>
          <p:nvPr/>
        </p:nvSpPr>
        <p:spPr bwMode="auto">
          <a:xfrm>
            <a:off x="4845050" y="3382963"/>
            <a:ext cx="635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S</a:t>
            </a:r>
            <a:endParaRPr lang="en-GB" sz="800"/>
          </a:p>
        </p:txBody>
      </p:sp>
      <p:sp>
        <p:nvSpPr>
          <p:cNvPr id="36419" name="Rectangle 578"/>
          <p:cNvSpPr>
            <a:spLocks noChangeArrowheads="1"/>
          </p:cNvSpPr>
          <p:nvPr/>
        </p:nvSpPr>
        <p:spPr bwMode="auto">
          <a:xfrm>
            <a:off x="4851400" y="3459163"/>
            <a:ext cx="635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u</a:t>
            </a:r>
            <a:endParaRPr lang="en-GB" sz="800"/>
          </a:p>
        </p:txBody>
      </p:sp>
      <p:sp>
        <p:nvSpPr>
          <p:cNvPr id="36420" name="Rectangle 579"/>
          <p:cNvSpPr>
            <a:spLocks noChangeArrowheads="1"/>
          </p:cNvSpPr>
          <p:nvPr/>
        </p:nvSpPr>
        <p:spPr bwMode="auto">
          <a:xfrm>
            <a:off x="4860925" y="3535363"/>
            <a:ext cx="381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r</a:t>
            </a:r>
            <a:endParaRPr lang="en-GB" sz="800"/>
          </a:p>
        </p:txBody>
      </p:sp>
      <p:sp>
        <p:nvSpPr>
          <p:cNvPr id="36421" name="Rectangle 580"/>
          <p:cNvSpPr>
            <a:spLocks noChangeArrowheads="1"/>
          </p:cNvSpPr>
          <p:nvPr/>
        </p:nvSpPr>
        <p:spPr bwMode="auto">
          <a:xfrm>
            <a:off x="4852988" y="3611563"/>
            <a:ext cx="508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v</a:t>
            </a:r>
            <a:endParaRPr lang="en-GB" sz="800"/>
          </a:p>
        </p:txBody>
      </p:sp>
      <p:sp>
        <p:nvSpPr>
          <p:cNvPr id="36422" name="Rectangle 581"/>
          <p:cNvSpPr>
            <a:spLocks noChangeArrowheads="1"/>
          </p:cNvSpPr>
          <p:nvPr/>
        </p:nvSpPr>
        <p:spPr bwMode="auto">
          <a:xfrm>
            <a:off x="4865688" y="3687763"/>
            <a:ext cx="254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i</a:t>
            </a:r>
            <a:endParaRPr lang="en-GB" sz="800"/>
          </a:p>
        </p:txBody>
      </p:sp>
      <p:sp>
        <p:nvSpPr>
          <p:cNvPr id="36423" name="Rectangle 582"/>
          <p:cNvSpPr>
            <a:spLocks noChangeArrowheads="1"/>
          </p:cNvSpPr>
          <p:nvPr/>
        </p:nvSpPr>
        <p:spPr bwMode="auto">
          <a:xfrm>
            <a:off x="4852988" y="3762375"/>
            <a:ext cx="50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v</a:t>
            </a:r>
            <a:endParaRPr lang="en-GB" sz="800"/>
          </a:p>
        </p:txBody>
      </p:sp>
      <p:sp>
        <p:nvSpPr>
          <p:cNvPr id="36424" name="Rectangle 583"/>
          <p:cNvSpPr>
            <a:spLocks noChangeArrowheads="1"/>
          </p:cNvSpPr>
          <p:nvPr/>
        </p:nvSpPr>
        <p:spPr bwMode="auto">
          <a:xfrm>
            <a:off x="4851400" y="3838575"/>
            <a:ext cx="50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a</a:t>
            </a:r>
            <a:endParaRPr lang="en-GB" sz="800"/>
          </a:p>
        </p:txBody>
      </p:sp>
      <p:sp>
        <p:nvSpPr>
          <p:cNvPr id="36425" name="Rectangle 584"/>
          <p:cNvSpPr>
            <a:spLocks noChangeArrowheads="1"/>
          </p:cNvSpPr>
          <p:nvPr/>
        </p:nvSpPr>
        <p:spPr bwMode="auto">
          <a:xfrm>
            <a:off x="4865688" y="3914775"/>
            <a:ext cx="25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l</a:t>
            </a:r>
            <a:endParaRPr lang="en-GB" sz="800"/>
          </a:p>
        </p:txBody>
      </p:sp>
      <p:sp>
        <p:nvSpPr>
          <p:cNvPr id="36426" name="Rectangle 585"/>
          <p:cNvSpPr>
            <a:spLocks noChangeArrowheads="1"/>
          </p:cNvSpPr>
          <p:nvPr/>
        </p:nvSpPr>
        <p:spPr bwMode="auto">
          <a:xfrm>
            <a:off x="4960938" y="5324475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0.0</a:t>
            </a:r>
            <a:endParaRPr lang="en-GB" sz="800"/>
          </a:p>
        </p:txBody>
      </p:sp>
      <p:sp>
        <p:nvSpPr>
          <p:cNvPr id="36427" name="Rectangle 586"/>
          <p:cNvSpPr>
            <a:spLocks noChangeArrowheads="1"/>
          </p:cNvSpPr>
          <p:nvPr/>
        </p:nvSpPr>
        <p:spPr bwMode="auto">
          <a:xfrm>
            <a:off x="4960938" y="4991100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0.1</a:t>
            </a:r>
            <a:endParaRPr lang="en-GB" sz="800"/>
          </a:p>
        </p:txBody>
      </p:sp>
      <p:sp>
        <p:nvSpPr>
          <p:cNvPr id="36428" name="Rectangle 587"/>
          <p:cNvSpPr>
            <a:spLocks noChangeArrowheads="1"/>
          </p:cNvSpPr>
          <p:nvPr/>
        </p:nvSpPr>
        <p:spPr bwMode="auto">
          <a:xfrm>
            <a:off x="4960938" y="4659313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0.2</a:t>
            </a:r>
            <a:endParaRPr lang="en-GB" sz="800"/>
          </a:p>
        </p:txBody>
      </p:sp>
      <p:sp>
        <p:nvSpPr>
          <p:cNvPr id="36429" name="Rectangle 588"/>
          <p:cNvSpPr>
            <a:spLocks noChangeArrowheads="1"/>
          </p:cNvSpPr>
          <p:nvPr/>
        </p:nvSpPr>
        <p:spPr bwMode="auto">
          <a:xfrm>
            <a:off x="4960938" y="4324350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0.3</a:t>
            </a:r>
            <a:endParaRPr lang="en-GB" sz="800"/>
          </a:p>
        </p:txBody>
      </p:sp>
      <p:sp>
        <p:nvSpPr>
          <p:cNvPr id="36430" name="Rectangle 589"/>
          <p:cNvSpPr>
            <a:spLocks noChangeArrowheads="1"/>
          </p:cNvSpPr>
          <p:nvPr/>
        </p:nvSpPr>
        <p:spPr bwMode="auto">
          <a:xfrm>
            <a:off x="4960938" y="3992563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0.4</a:t>
            </a:r>
            <a:endParaRPr lang="en-GB" sz="800"/>
          </a:p>
        </p:txBody>
      </p:sp>
      <p:sp>
        <p:nvSpPr>
          <p:cNvPr id="36431" name="Rectangle 590"/>
          <p:cNvSpPr>
            <a:spLocks noChangeArrowheads="1"/>
          </p:cNvSpPr>
          <p:nvPr/>
        </p:nvSpPr>
        <p:spPr bwMode="auto">
          <a:xfrm>
            <a:off x="4960938" y="3659188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0.5</a:t>
            </a:r>
            <a:endParaRPr lang="en-GB" sz="800"/>
          </a:p>
        </p:txBody>
      </p:sp>
      <p:sp>
        <p:nvSpPr>
          <p:cNvPr id="36432" name="Rectangle 591"/>
          <p:cNvSpPr>
            <a:spLocks noChangeArrowheads="1"/>
          </p:cNvSpPr>
          <p:nvPr/>
        </p:nvSpPr>
        <p:spPr bwMode="auto">
          <a:xfrm>
            <a:off x="4960938" y="3324225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0.6</a:t>
            </a:r>
            <a:endParaRPr lang="en-GB" sz="800"/>
          </a:p>
        </p:txBody>
      </p:sp>
      <p:sp>
        <p:nvSpPr>
          <p:cNvPr id="36433" name="Rectangle 592"/>
          <p:cNvSpPr>
            <a:spLocks noChangeArrowheads="1"/>
          </p:cNvSpPr>
          <p:nvPr/>
        </p:nvSpPr>
        <p:spPr bwMode="auto">
          <a:xfrm>
            <a:off x="4960938" y="2992438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0.7</a:t>
            </a:r>
            <a:endParaRPr lang="en-GB" sz="800"/>
          </a:p>
        </p:txBody>
      </p:sp>
      <p:sp>
        <p:nvSpPr>
          <p:cNvPr id="36434" name="Rectangle 593"/>
          <p:cNvSpPr>
            <a:spLocks noChangeArrowheads="1"/>
          </p:cNvSpPr>
          <p:nvPr/>
        </p:nvSpPr>
        <p:spPr bwMode="auto">
          <a:xfrm>
            <a:off x="4960938" y="2660650"/>
            <a:ext cx="1270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0.8</a:t>
            </a:r>
            <a:endParaRPr lang="en-GB" sz="800"/>
          </a:p>
        </p:txBody>
      </p:sp>
      <p:sp>
        <p:nvSpPr>
          <p:cNvPr id="36435" name="Rectangle 594"/>
          <p:cNvSpPr>
            <a:spLocks noChangeArrowheads="1"/>
          </p:cNvSpPr>
          <p:nvPr/>
        </p:nvSpPr>
        <p:spPr bwMode="auto">
          <a:xfrm>
            <a:off x="4960938" y="2325688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0.9</a:t>
            </a:r>
            <a:endParaRPr lang="en-GB" sz="800"/>
          </a:p>
        </p:txBody>
      </p:sp>
      <p:sp>
        <p:nvSpPr>
          <p:cNvPr id="36436" name="Rectangle 595"/>
          <p:cNvSpPr>
            <a:spLocks noChangeArrowheads="1"/>
          </p:cNvSpPr>
          <p:nvPr/>
        </p:nvSpPr>
        <p:spPr bwMode="auto">
          <a:xfrm>
            <a:off x="4960938" y="1992313"/>
            <a:ext cx="1270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1.0</a:t>
            </a:r>
            <a:endParaRPr lang="en-GB" sz="800"/>
          </a:p>
        </p:txBody>
      </p:sp>
      <p:sp>
        <p:nvSpPr>
          <p:cNvPr id="36437" name="Line 596"/>
          <p:cNvSpPr>
            <a:spLocks noChangeShapeType="1"/>
          </p:cNvSpPr>
          <p:nvPr/>
        </p:nvSpPr>
        <p:spPr bwMode="auto">
          <a:xfrm flipH="1">
            <a:off x="5184775" y="5378450"/>
            <a:ext cx="38242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38" name="Line 597"/>
          <p:cNvSpPr>
            <a:spLocks noChangeShapeType="1"/>
          </p:cNvSpPr>
          <p:nvPr/>
        </p:nvSpPr>
        <p:spPr bwMode="auto">
          <a:xfrm>
            <a:off x="5184775" y="5380038"/>
            <a:ext cx="3175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39" name="Line 598"/>
          <p:cNvSpPr>
            <a:spLocks noChangeShapeType="1"/>
          </p:cNvSpPr>
          <p:nvPr/>
        </p:nvSpPr>
        <p:spPr bwMode="auto">
          <a:xfrm>
            <a:off x="5565775" y="5380038"/>
            <a:ext cx="3175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0" name="Line 599"/>
          <p:cNvSpPr>
            <a:spLocks noChangeShapeType="1"/>
          </p:cNvSpPr>
          <p:nvPr/>
        </p:nvSpPr>
        <p:spPr bwMode="auto">
          <a:xfrm>
            <a:off x="5949950" y="5380038"/>
            <a:ext cx="1588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1" name="Line 600"/>
          <p:cNvSpPr>
            <a:spLocks noChangeShapeType="1"/>
          </p:cNvSpPr>
          <p:nvPr/>
        </p:nvSpPr>
        <p:spPr bwMode="auto">
          <a:xfrm>
            <a:off x="6330950" y="5380038"/>
            <a:ext cx="1588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2" name="Line 601"/>
          <p:cNvSpPr>
            <a:spLocks noChangeShapeType="1"/>
          </p:cNvSpPr>
          <p:nvPr/>
        </p:nvSpPr>
        <p:spPr bwMode="auto">
          <a:xfrm>
            <a:off x="6715125" y="5380038"/>
            <a:ext cx="1588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3" name="Line 602"/>
          <p:cNvSpPr>
            <a:spLocks noChangeShapeType="1"/>
          </p:cNvSpPr>
          <p:nvPr/>
        </p:nvSpPr>
        <p:spPr bwMode="auto">
          <a:xfrm>
            <a:off x="7096125" y="5380038"/>
            <a:ext cx="3175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4" name="Line 603"/>
          <p:cNvSpPr>
            <a:spLocks noChangeShapeType="1"/>
          </p:cNvSpPr>
          <p:nvPr/>
        </p:nvSpPr>
        <p:spPr bwMode="auto">
          <a:xfrm>
            <a:off x="7478713" y="5380038"/>
            <a:ext cx="1587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5" name="Line 604"/>
          <p:cNvSpPr>
            <a:spLocks noChangeShapeType="1"/>
          </p:cNvSpPr>
          <p:nvPr/>
        </p:nvSpPr>
        <p:spPr bwMode="auto">
          <a:xfrm>
            <a:off x="7859713" y="5380038"/>
            <a:ext cx="4762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6" name="Line 605"/>
          <p:cNvSpPr>
            <a:spLocks noChangeShapeType="1"/>
          </p:cNvSpPr>
          <p:nvPr/>
        </p:nvSpPr>
        <p:spPr bwMode="auto">
          <a:xfrm>
            <a:off x="8243888" y="5380038"/>
            <a:ext cx="1587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7" name="Line 606"/>
          <p:cNvSpPr>
            <a:spLocks noChangeShapeType="1"/>
          </p:cNvSpPr>
          <p:nvPr/>
        </p:nvSpPr>
        <p:spPr bwMode="auto">
          <a:xfrm>
            <a:off x="8628063" y="5380038"/>
            <a:ext cx="1587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8" name="Line 607"/>
          <p:cNvSpPr>
            <a:spLocks noChangeShapeType="1"/>
          </p:cNvSpPr>
          <p:nvPr/>
        </p:nvSpPr>
        <p:spPr bwMode="auto">
          <a:xfrm>
            <a:off x="9009063" y="5380038"/>
            <a:ext cx="1587" cy="46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49" name="Rectangle 608"/>
          <p:cNvSpPr>
            <a:spLocks noChangeArrowheads="1"/>
          </p:cNvSpPr>
          <p:nvPr/>
        </p:nvSpPr>
        <p:spPr bwMode="auto">
          <a:xfrm>
            <a:off x="6462713" y="5603875"/>
            <a:ext cx="13335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latin typeface="Arial" pitchFamily="34" charset="0"/>
              </a:rPr>
              <a:t>Months from randomisation</a:t>
            </a:r>
            <a:endParaRPr lang="en-GB" sz="800"/>
          </a:p>
        </p:txBody>
      </p:sp>
      <p:sp>
        <p:nvSpPr>
          <p:cNvPr id="36450" name="Rectangle 609"/>
          <p:cNvSpPr>
            <a:spLocks noChangeArrowheads="1"/>
          </p:cNvSpPr>
          <p:nvPr/>
        </p:nvSpPr>
        <p:spPr bwMode="auto">
          <a:xfrm>
            <a:off x="5140325" y="5448300"/>
            <a:ext cx="508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0</a:t>
            </a:r>
            <a:endParaRPr lang="en-GB" sz="800"/>
          </a:p>
        </p:txBody>
      </p:sp>
      <p:sp>
        <p:nvSpPr>
          <p:cNvPr id="36451" name="Rectangle 610"/>
          <p:cNvSpPr>
            <a:spLocks noChangeArrowheads="1"/>
          </p:cNvSpPr>
          <p:nvPr/>
        </p:nvSpPr>
        <p:spPr bwMode="auto">
          <a:xfrm>
            <a:off x="5497513" y="54483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12</a:t>
            </a:r>
            <a:endParaRPr lang="en-GB" sz="800"/>
          </a:p>
        </p:txBody>
      </p:sp>
      <p:sp>
        <p:nvSpPr>
          <p:cNvPr id="36452" name="Rectangle 611"/>
          <p:cNvSpPr>
            <a:spLocks noChangeArrowheads="1"/>
          </p:cNvSpPr>
          <p:nvPr/>
        </p:nvSpPr>
        <p:spPr bwMode="auto">
          <a:xfrm>
            <a:off x="5878513" y="54483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24</a:t>
            </a:r>
            <a:endParaRPr lang="en-GB" sz="800"/>
          </a:p>
        </p:txBody>
      </p:sp>
      <p:sp>
        <p:nvSpPr>
          <p:cNvPr id="36453" name="Rectangle 612"/>
          <p:cNvSpPr>
            <a:spLocks noChangeArrowheads="1"/>
          </p:cNvSpPr>
          <p:nvPr/>
        </p:nvSpPr>
        <p:spPr bwMode="auto">
          <a:xfrm>
            <a:off x="6262688" y="54483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36</a:t>
            </a:r>
            <a:endParaRPr lang="en-GB" sz="800"/>
          </a:p>
        </p:txBody>
      </p:sp>
      <p:sp>
        <p:nvSpPr>
          <p:cNvPr id="36454" name="Rectangle 613"/>
          <p:cNvSpPr>
            <a:spLocks noChangeArrowheads="1"/>
          </p:cNvSpPr>
          <p:nvPr/>
        </p:nvSpPr>
        <p:spPr bwMode="auto">
          <a:xfrm>
            <a:off x="6646863" y="54483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48</a:t>
            </a:r>
            <a:endParaRPr lang="en-GB" sz="800"/>
          </a:p>
        </p:txBody>
      </p:sp>
      <p:sp>
        <p:nvSpPr>
          <p:cNvPr id="36455" name="Rectangle 614"/>
          <p:cNvSpPr>
            <a:spLocks noChangeArrowheads="1"/>
          </p:cNvSpPr>
          <p:nvPr/>
        </p:nvSpPr>
        <p:spPr bwMode="auto">
          <a:xfrm>
            <a:off x="7027863" y="54483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60</a:t>
            </a:r>
            <a:endParaRPr lang="en-GB" sz="800"/>
          </a:p>
        </p:txBody>
      </p:sp>
      <p:sp>
        <p:nvSpPr>
          <p:cNvPr id="36456" name="Rectangle 615"/>
          <p:cNvSpPr>
            <a:spLocks noChangeArrowheads="1"/>
          </p:cNvSpPr>
          <p:nvPr/>
        </p:nvSpPr>
        <p:spPr bwMode="auto">
          <a:xfrm>
            <a:off x="7410450" y="54483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72</a:t>
            </a:r>
            <a:endParaRPr lang="en-GB" sz="800"/>
          </a:p>
        </p:txBody>
      </p:sp>
      <p:sp>
        <p:nvSpPr>
          <p:cNvPr id="36457" name="Rectangle 616"/>
          <p:cNvSpPr>
            <a:spLocks noChangeArrowheads="1"/>
          </p:cNvSpPr>
          <p:nvPr/>
        </p:nvSpPr>
        <p:spPr bwMode="auto">
          <a:xfrm>
            <a:off x="7791450" y="54483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84</a:t>
            </a:r>
            <a:endParaRPr lang="en-GB" sz="800"/>
          </a:p>
        </p:txBody>
      </p:sp>
      <p:sp>
        <p:nvSpPr>
          <p:cNvPr id="36458" name="Rectangle 617"/>
          <p:cNvSpPr>
            <a:spLocks noChangeArrowheads="1"/>
          </p:cNvSpPr>
          <p:nvPr/>
        </p:nvSpPr>
        <p:spPr bwMode="auto">
          <a:xfrm>
            <a:off x="8175625" y="5448300"/>
            <a:ext cx="1016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96</a:t>
            </a:r>
            <a:endParaRPr lang="en-GB" sz="800"/>
          </a:p>
        </p:txBody>
      </p:sp>
      <p:sp>
        <p:nvSpPr>
          <p:cNvPr id="36459" name="Rectangle 618"/>
          <p:cNvSpPr>
            <a:spLocks noChangeArrowheads="1"/>
          </p:cNvSpPr>
          <p:nvPr/>
        </p:nvSpPr>
        <p:spPr bwMode="auto">
          <a:xfrm>
            <a:off x="8534400" y="5448300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108</a:t>
            </a:r>
            <a:endParaRPr lang="en-GB" sz="800"/>
          </a:p>
        </p:txBody>
      </p:sp>
      <p:sp>
        <p:nvSpPr>
          <p:cNvPr id="36460" name="Rectangle 619"/>
          <p:cNvSpPr>
            <a:spLocks noChangeArrowheads="1"/>
          </p:cNvSpPr>
          <p:nvPr/>
        </p:nvSpPr>
        <p:spPr bwMode="auto">
          <a:xfrm>
            <a:off x="8915400" y="5448300"/>
            <a:ext cx="152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 b="0">
                <a:latin typeface="Arial" pitchFamily="34" charset="0"/>
              </a:rPr>
              <a:t>120</a:t>
            </a:r>
            <a:endParaRPr lang="en-GB" sz="800"/>
          </a:p>
        </p:txBody>
      </p:sp>
      <p:sp>
        <p:nvSpPr>
          <p:cNvPr id="36461" name="Line 620"/>
          <p:cNvSpPr>
            <a:spLocks noChangeShapeType="1"/>
          </p:cNvSpPr>
          <p:nvPr/>
        </p:nvSpPr>
        <p:spPr bwMode="auto">
          <a:xfrm>
            <a:off x="5184775" y="2047875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62" name="Line 621"/>
          <p:cNvSpPr>
            <a:spLocks noChangeShapeType="1"/>
          </p:cNvSpPr>
          <p:nvPr/>
        </p:nvSpPr>
        <p:spPr bwMode="auto">
          <a:xfrm>
            <a:off x="5192713" y="2047875"/>
            <a:ext cx="428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63" name="Line 622"/>
          <p:cNvSpPr>
            <a:spLocks noChangeShapeType="1"/>
          </p:cNvSpPr>
          <p:nvPr/>
        </p:nvSpPr>
        <p:spPr bwMode="auto">
          <a:xfrm>
            <a:off x="5235575" y="2047875"/>
            <a:ext cx="682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64" name="Line 623"/>
          <p:cNvSpPr>
            <a:spLocks noChangeShapeType="1"/>
          </p:cNvSpPr>
          <p:nvPr/>
        </p:nvSpPr>
        <p:spPr bwMode="auto">
          <a:xfrm>
            <a:off x="5303838" y="2047875"/>
            <a:ext cx="174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65" name="Line 624"/>
          <p:cNvSpPr>
            <a:spLocks noChangeShapeType="1"/>
          </p:cNvSpPr>
          <p:nvPr/>
        </p:nvSpPr>
        <p:spPr bwMode="auto">
          <a:xfrm>
            <a:off x="5321300" y="2047875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66" name="Line 625"/>
          <p:cNvSpPr>
            <a:spLocks noChangeShapeType="1"/>
          </p:cNvSpPr>
          <p:nvPr/>
        </p:nvSpPr>
        <p:spPr bwMode="auto">
          <a:xfrm>
            <a:off x="5326063" y="2047875"/>
            <a:ext cx="428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67" name="Line 626"/>
          <p:cNvSpPr>
            <a:spLocks noChangeShapeType="1"/>
          </p:cNvSpPr>
          <p:nvPr/>
        </p:nvSpPr>
        <p:spPr bwMode="auto">
          <a:xfrm>
            <a:off x="5368925" y="204787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68" name="Line 627"/>
          <p:cNvSpPr>
            <a:spLocks noChangeShapeType="1"/>
          </p:cNvSpPr>
          <p:nvPr/>
        </p:nvSpPr>
        <p:spPr bwMode="auto">
          <a:xfrm>
            <a:off x="5387975" y="204787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69" name="Line 628"/>
          <p:cNvSpPr>
            <a:spLocks noChangeShapeType="1"/>
          </p:cNvSpPr>
          <p:nvPr/>
        </p:nvSpPr>
        <p:spPr bwMode="auto">
          <a:xfrm>
            <a:off x="5407025" y="2047875"/>
            <a:ext cx="222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0" name="Line 629"/>
          <p:cNvSpPr>
            <a:spLocks noChangeShapeType="1"/>
          </p:cNvSpPr>
          <p:nvPr/>
        </p:nvSpPr>
        <p:spPr bwMode="auto">
          <a:xfrm>
            <a:off x="5429250" y="2047875"/>
            <a:ext cx="1588" cy="142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1" name="Line 630"/>
          <p:cNvSpPr>
            <a:spLocks noChangeShapeType="1"/>
          </p:cNvSpPr>
          <p:nvPr/>
        </p:nvSpPr>
        <p:spPr bwMode="auto">
          <a:xfrm>
            <a:off x="5429250" y="2062163"/>
            <a:ext cx="476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2" name="Line 631"/>
          <p:cNvSpPr>
            <a:spLocks noChangeShapeType="1"/>
          </p:cNvSpPr>
          <p:nvPr/>
        </p:nvSpPr>
        <p:spPr bwMode="auto">
          <a:xfrm>
            <a:off x="5476875" y="2062163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3" name="Line 632"/>
          <p:cNvSpPr>
            <a:spLocks noChangeShapeType="1"/>
          </p:cNvSpPr>
          <p:nvPr/>
        </p:nvSpPr>
        <p:spPr bwMode="auto">
          <a:xfrm>
            <a:off x="5483225" y="2062163"/>
            <a:ext cx="412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4" name="Line 633"/>
          <p:cNvSpPr>
            <a:spLocks noChangeShapeType="1"/>
          </p:cNvSpPr>
          <p:nvPr/>
        </p:nvSpPr>
        <p:spPr bwMode="auto">
          <a:xfrm>
            <a:off x="5524500" y="2062163"/>
            <a:ext cx="269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5" name="Line 634"/>
          <p:cNvSpPr>
            <a:spLocks noChangeShapeType="1"/>
          </p:cNvSpPr>
          <p:nvPr/>
        </p:nvSpPr>
        <p:spPr bwMode="auto">
          <a:xfrm>
            <a:off x="5551488" y="2062163"/>
            <a:ext cx="1587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6" name="Line 635"/>
          <p:cNvSpPr>
            <a:spLocks noChangeShapeType="1"/>
          </p:cNvSpPr>
          <p:nvPr/>
        </p:nvSpPr>
        <p:spPr bwMode="auto">
          <a:xfrm>
            <a:off x="5551488" y="2078038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7" name="Line 636"/>
          <p:cNvSpPr>
            <a:spLocks noChangeShapeType="1"/>
          </p:cNvSpPr>
          <p:nvPr/>
        </p:nvSpPr>
        <p:spPr bwMode="auto">
          <a:xfrm>
            <a:off x="5565775" y="2078038"/>
            <a:ext cx="3175" cy="142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8" name="Line 637"/>
          <p:cNvSpPr>
            <a:spLocks noChangeShapeType="1"/>
          </p:cNvSpPr>
          <p:nvPr/>
        </p:nvSpPr>
        <p:spPr bwMode="auto">
          <a:xfrm>
            <a:off x="5565775" y="2092325"/>
            <a:ext cx="36513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79" name="Line 638"/>
          <p:cNvSpPr>
            <a:spLocks noChangeShapeType="1"/>
          </p:cNvSpPr>
          <p:nvPr/>
        </p:nvSpPr>
        <p:spPr bwMode="auto">
          <a:xfrm>
            <a:off x="5602288" y="2092325"/>
            <a:ext cx="15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0" name="Line 639"/>
          <p:cNvSpPr>
            <a:spLocks noChangeShapeType="1"/>
          </p:cNvSpPr>
          <p:nvPr/>
        </p:nvSpPr>
        <p:spPr bwMode="auto">
          <a:xfrm>
            <a:off x="5603875" y="2092325"/>
            <a:ext cx="4763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1" name="Line 640"/>
          <p:cNvSpPr>
            <a:spLocks noChangeShapeType="1"/>
          </p:cNvSpPr>
          <p:nvPr/>
        </p:nvSpPr>
        <p:spPr bwMode="auto">
          <a:xfrm>
            <a:off x="5608638" y="2092325"/>
            <a:ext cx="4762" cy="17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2" name="Line 641"/>
          <p:cNvSpPr>
            <a:spLocks noChangeShapeType="1"/>
          </p:cNvSpPr>
          <p:nvPr/>
        </p:nvSpPr>
        <p:spPr bwMode="auto">
          <a:xfrm>
            <a:off x="5613400" y="2109788"/>
            <a:ext cx="349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3" name="Line 642"/>
          <p:cNvSpPr>
            <a:spLocks noChangeShapeType="1"/>
          </p:cNvSpPr>
          <p:nvPr/>
        </p:nvSpPr>
        <p:spPr bwMode="auto">
          <a:xfrm>
            <a:off x="5648325" y="2109788"/>
            <a:ext cx="1588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4" name="Line 643"/>
          <p:cNvSpPr>
            <a:spLocks noChangeShapeType="1"/>
          </p:cNvSpPr>
          <p:nvPr/>
        </p:nvSpPr>
        <p:spPr bwMode="auto">
          <a:xfrm>
            <a:off x="5648325" y="2125663"/>
            <a:ext cx="79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5" name="Line 644"/>
          <p:cNvSpPr>
            <a:spLocks noChangeShapeType="1"/>
          </p:cNvSpPr>
          <p:nvPr/>
        </p:nvSpPr>
        <p:spPr bwMode="auto">
          <a:xfrm>
            <a:off x="5656263" y="2125663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6" name="Line 645"/>
          <p:cNvSpPr>
            <a:spLocks noChangeShapeType="1"/>
          </p:cNvSpPr>
          <p:nvPr/>
        </p:nvSpPr>
        <p:spPr bwMode="auto">
          <a:xfrm>
            <a:off x="5657850" y="2125663"/>
            <a:ext cx="269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7" name="Line 646"/>
          <p:cNvSpPr>
            <a:spLocks noChangeShapeType="1"/>
          </p:cNvSpPr>
          <p:nvPr/>
        </p:nvSpPr>
        <p:spPr bwMode="auto">
          <a:xfrm>
            <a:off x="5684838" y="2125663"/>
            <a:ext cx="222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8" name="Line 647"/>
          <p:cNvSpPr>
            <a:spLocks noChangeShapeType="1"/>
          </p:cNvSpPr>
          <p:nvPr/>
        </p:nvSpPr>
        <p:spPr bwMode="auto">
          <a:xfrm>
            <a:off x="5707063" y="2125663"/>
            <a:ext cx="3175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89" name="Line 648"/>
          <p:cNvSpPr>
            <a:spLocks noChangeShapeType="1"/>
          </p:cNvSpPr>
          <p:nvPr/>
        </p:nvSpPr>
        <p:spPr bwMode="auto">
          <a:xfrm>
            <a:off x="5707063" y="2141538"/>
            <a:ext cx="635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0" name="Line 649"/>
          <p:cNvSpPr>
            <a:spLocks noChangeShapeType="1"/>
          </p:cNvSpPr>
          <p:nvPr/>
        </p:nvSpPr>
        <p:spPr bwMode="auto">
          <a:xfrm>
            <a:off x="5713413" y="2141538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1" name="Line 650"/>
          <p:cNvSpPr>
            <a:spLocks noChangeShapeType="1"/>
          </p:cNvSpPr>
          <p:nvPr/>
        </p:nvSpPr>
        <p:spPr bwMode="auto">
          <a:xfrm>
            <a:off x="5716588" y="2141538"/>
            <a:ext cx="952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2" name="Line 651"/>
          <p:cNvSpPr>
            <a:spLocks noChangeShapeType="1"/>
          </p:cNvSpPr>
          <p:nvPr/>
        </p:nvSpPr>
        <p:spPr bwMode="auto">
          <a:xfrm>
            <a:off x="5726113" y="2141538"/>
            <a:ext cx="3175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3" name="Line 652"/>
          <p:cNvSpPr>
            <a:spLocks noChangeShapeType="1"/>
          </p:cNvSpPr>
          <p:nvPr/>
        </p:nvSpPr>
        <p:spPr bwMode="auto">
          <a:xfrm>
            <a:off x="5757863" y="2141538"/>
            <a:ext cx="2381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4" name="Line 653"/>
          <p:cNvSpPr>
            <a:spLocks noChangeShapeType="1"/>
          </p:cNvSpPr>
          <p:nvPr/>
        </p:nvSpPr>
        <p:spPr bwMode="auto">
          <a:xfrm>
            <a:off x="5781675" y="2141538"/>
            <a:ext cx="285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5" name="Line 654"/>
          <p:cNvSpPr>
            <a:spLocks noChangeShapeType="1"/>
          </p:cNvSpPr>
          <p:nvPr/>
        </p:nvSpPr>
        <p:spPr bwMode="auto">
          <a:xfrm>
            <a:off x="5810250" y="2141538"/>
            <a:ext cx="1588" cy="174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6" name="Line 655"/>
          <p:cNvSpPr>
            <a:spLocks noChangeShapeType="1"/>
          </p:cNvSpPr>
          <p:nvPr/>
        </p:nvSpPr>
        <p:spPr bwMode="auto">
          <a:xfrm>
            <a:off x="5810250" y="2159000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7" name="Line 656"/>
          <p:cNvSpPr>
            <a:spLocks noChangeShapeType="1"/>
          </p:cNvSpPr>
          <p:nvPr/>
        </p:nvSpPr>
        <p:spPr bwMode="auto">
          <a:xfrm>
            <a:off x="5811838" y="2159000"/>
            <a:ext cx="1587" cy="17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8" name="Line 657"/>
          <p:cNvSpPr>
            <a:spLocks noChangeShapeType="1"/>
          </p:cNvSpPr>
          <p:nvPr/>
        </p:nvSpPr>
        <p:spPr bwMode="auto">
          <a:xfrm>
            <a:off x="5811838" y="2176463"/>
            <a:ext cx="238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499" name="Line 658"/>
          <p:cNvSpPr>
            <a:spLocks noChangeShapeType="1"/>
          </p:cNvSpPr>
          <p:nvPr/>
        </p:nvSpPr>
        <p:spPr bwMode="auto">
          <a:xfrm>
            <a:off x="5835650" y="217646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0" name="Line 659"/>
          <p:cNvSpPr>
            <a:spLocks noChangeShapeType="1"/>
          </p:cNvSpPr>
          <p:nvPr/>
        </p:nvSpPr>
        <p:spPr bwMode="auto">
          <a:xfrm>
            <a:off x="5846763" y="217646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1" name="Line 660"/>
          <p:cNvSpPr>
            <a:spLocks noChangeShapeType="1"/>
          </p:cNvSpPr>
          <p:nvPr/>
        </p:nvSpPr>
        <p:spPr bwMode="auto">
          <a:xfrm>
            <a:off x="5849938" y="2176463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2" name="Line 661"/>
          <p:cNvSpPr>
            <a:spLocks noChangeShapeType="1"/>
          </p:cNvSpPr>
          <p:nvPr/>
        </p:nvSpPr>
        <p:spPr bwMode="auto">
          <a:xfrm>
            <a:off x="5864225" y="2176463"/>
            <a:ext cx="15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3" name="Line 662"/>
          <p:cNvSpPr>
            <a:spLocks noChangeShapeType="1"/>
          </p:cNvSpPr>
          <p:nvPr/>
        </p:nvSpPr>
        <p:spPr bwMode="auto">
          <a:xfrm>
            <a:off x="5865813" y="2176463"/>
            <a:ext cx="1587" cy="174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4" name="Line 663"/>
          <p:cNvSpPr>
            <a:spLocks noChangeShapeType="1"/>
          </p:cNvSpPr>
          <p:nvPr/>
        </p:nvSpPr>
        <p:spPr bwMode="auto">
          <a:xfrm>
            <a:off x="5865813" y="2193925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5" name="Line 664"/>
          <p:cNvSpPr>
            <a:spLocks noChangeShapeType="1"/>
          </p:cNvSpPr>
          <p:nvPr/>
        </p:nvSpPr>
        <p:spPr bwMode="auto">
          <a:xfrm>
            <a:off x="5873750" y="2193925"/>
            <a:ext cx="174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6" name="Line 665"/>
          <p:cNvSpPr>
            <a:spLocks noChangeShapeType="1"/>
          </p:cNvSpPr>
          <p:nvPr/>
        </p:nvSpPr>
        <p:spPr bwMode="auto">
          <a:xfrm>
            <a:off x="5891213" y="2193925"/>
            <a:ext cx="269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7" name="Line 666"/>
          <p:cNvSpPr>
            <a:spLocks noChangeShapeType="1"/>
          </p:cNvSpPr>
          <p:nvPr/>
        </p:nvSpPr>
        <p:spPr bwMode="auto">
          <a:xfrm>
            <a:off x="5918200" y="2193925"/>
            <a:ext cx="111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8" name="Line 667"/>
          <p:cNvSpPr>
            <a:spLocks noChangeShapeType="1"/>
          </p:cNvSpPr>
          <p:nvPr/>
        </p:nvSpPr>
        <p:spPr bwMode="auto">
          <a:xfrm>
            <a:off x="5929313" y="219392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09" name="Line 668"/>
          <p:cNvSpPr>
            <a:spLocks noChangeShapeType="1"/>
          </p:cNvSpPr>
          <p:nvPr/>
        </p:nvSpPr>
        <p:spPr bwMode="auto">
          <a:xfrm>
            <a:off x="5938838" y="2193925"/>
            <a:ext cx="142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0" name="Line 669"/>
          <p:cNvSpPr>
            <a:spLocks noChangeShapeType="1"/>
          </p:cNvSpPr>
          <p:nvPr/>
        </p:nvSpPr>
        <p:spPr bwMode="auto">
          <a:xfrm>
            <a:off x="5953125" y="2193925"/>
            <a:ext cx="238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1" name="Line 670"/>
          <p:cNvSpPr>
            <a:spLocks noChangeShapeType="1"/>
          </p:cNvSpPr>
          <p:nvPr/>
        </p:nvSpPr>
        <p:spPr bwMode="auto">
          <a:xfrm>
            <a:off x="5976938" y="2193925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2" name="Line 671"/>
          <p:cNvSpPr>
            <a:spLocks noChangeShapeType="1"/>
          </p:cNvSpPr>
          <p:nvPr/>
        </p:nvSpPr>
        <p:spPr bwMode="auto">
          <a:xfrm>
            <a:off x="5984875" y="219392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3" name="Line 672"/>
          <p:cNvSpPr>
            <a:spLocks noChangeShapeType="1"/>
          </p:cNvSpPr>
          <p:nvPr/>
        </p:nvSpPr>
        <p:spPr bwMode="auto">
          <a:xfrm>
            <a:off x="5997575" y="2193925"/>
            <a:ext cx="142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4" name="Line 673"/>
          <p:cNvSpPr>
            <a:spLocks noChangeShapeType="1"/>
          </p:cNvSpPr>
          <p:nvPr/>
        </p:nvSpPr>
        <p:spPr bwMode="auto">
          <a:xfrm>
            <a:off x="6011863" y="2193925"/>
            <a:ext cx="3175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5" name="Line 674"/>
          <p:cNvSpPr>
            <a:spLocks noChangeShapeType="1"/>
          </p:cNvSpPr>
          <p:nvPr/>
        </p:nvSpPr>
        <p:spPr bwMode="auto">
          <a:xfrm>
            <a:off x="6011863" y="2212975"/>
            <a:ext cx="174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6" name="Line 675"/>
          <p:cNvSpPr>
            <a:spLocks noChangeShapeType="1"/>
          </p:cNvSpPr>
          <p:nvPr/>
        </p:nvSpPr>
        <p:spPr bwMode="auto">
          <a:xfrm>
            <a:off x="6029325" y="221297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7" name="Line 676"/>
          <p:cNvSpPr>
            <a:spLocks noChangeShapeType="1"/>
          </p:cNvSpPr>
          <p:nvPr/>
        </p:nvSpPr>
        <p:spPr bwMode="auto">
          <a:xfrm>
            <a:off x="6042025" y="221297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8" name="Line 677"/>
          <p:cNvSpPr>
            <a:spLocks noChangeShapeType="1"/>
          </p:cNvSpPr>
          <p:nvPr/>
        </p:nvSpPr>
        <p:spPr bwMode="auto">
          <a:xfrm>
            <a:off x="6051550" y="221297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19" name="Line 678"/>
          <p:cNvSpPr>
            <a:spLocks noChangeShapeType="1"/>
          </p:cNvSpPr>
          <p:nvPr/>
        </p:nvSpPr>
        <p:spPr bwMode="auto">
          <a:xfrm>
            <a:off x="6061075" y="2212975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0" name="Line 679"/>
          <p:cNvSpPr>
            <a:spLocks noChangeShapeType="1"/>
          </p:cNvSpPr>
          <p:nvPr/>
        </p:nvSpPr>
        <p:spPr bwMode="auto">
          <a:xfrm>
            <a:off x="6067425" y="2212975"/>
            <a:ext cx="3175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1" name="Line 680"/>
          <p:cNvSpPr>
            <a:spLocks noChangeShapeType="1"/>
          </p:cNvSpPr>
          <p:nvPr/>
        </p:nvSpPr>
        <p:spPr bwMode="auto">
          <a:xfrm>
            <a:off x="6067425" y="2232025"/>
            <a:ext cx="269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2" name="Line 681"/>
          <p:cNvSpPr>
            <a:spLocks noChangeShapeType="1"/>
          </p:cNvSpPr>
          <p:nvPr/>
        </p:nvSpPr>
        <p:spPr bwMode="auto">
          <a:xfrm>
            <a:off x="6094413" y="2232025"/>
            <a:ext cx="635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3" name="Line 682"/>
          <p:cNvSpPr>
            <a:spLocks noChangeShapeType="1"/>
          </p:cNvSpPr>
          <p:nvPr/>
        </p:nvSpPr>
        <p:spPr bwMode="auto">
          <a:xfrm>
            <a:off x="6157913" y="2232025"/>
            <a:ext cx="1587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4" name="Line 683"/>
          <p:cNvSpPr>
            <a:spLocks noChangeShapeType="1"/>
          </p:cNvSpPr>
          <p:nvPr/>
        </p:nvSpPr>
        <p:spPr bwMode="auto">
          <a:xfrm>
            <a:off x="6157913" y="2251075"/>
            <a:ext cx="301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5" name="Line 684"/>
          <p:cNvSpPr>
            <a:spLocks noChangeShapeType="1"/>
          </p:cNvSpPr>
          <p:nvPr/>
        </p:nvSpPr>
        <p:spPr bwMode="auto">
          <a:xfrm>
            <a:off x="6188075" y="2251075"/>
            <a:ext cx="1000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6" name="Line 685"/>
          <p:cNvSpPr>
            <a:spLocks noChangeShapeType="1"/>
          </p:cNvSpPr>
          <p:nvPr/>
        </p:nvSpPr>
        <p:spPr bwMode="auto">
          <a:xfrm>
            <a:off x="6288088" y="2251075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7" name="Line 686"/>
          <p:cNvSpPr>
            <a:spLocks noChangeShapeType="1"/>
          </p:cNvSpPr>
          <p:nvPr/>
        </p:nvSpPr>
        <p:spPr bwMode="auto">
          <a:xfrm>
            <a:off x="6303963" y="2251075"/>
            <a:ext cx="0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8" name="Line 687"/>
          <p:cNvSpPr>
            <a:spLocks noChangeShapeType="1"/>
          </p:cNvSpPr>
          <p:nvPr/>
        </p:nvSpPr>
        <p:spPr bwMode="auto">
          <a:xfrm>
            <a:off x="6303963" y="2270125"/>
            <a:ext cx="603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29" name="Line 688"/>
          <p:cNvSpPr>
            <a:spLocks noChangeShapeType="1"/>
          </p:cNvSpPr>
          <p:nvPr/>
        </p:nvSpPr>
        <p:spPr bwMode="auto">
          <a:xfrm>
            <a:off x="6364288" y="2270125"/>
            <a:ext cx="1587" cy="17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0" name="Line 689"/>
          <p:cNvSpPr>
            <a:spLocks noChangeShapeType="1"/>
          </p:cNvSpPr>
          <p:nvPr/>
        </p:nvSpPr>
        <p:spPr bwMode="auto">
          <a:xfrm>
            <a:off x="6364288" y="2287588"/>
            <a:ext cx="4445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1" name="Line 690"/>
          <p:cNvSpPr>
            <a:spLocks noChangeShapeType="1"/>
          </p:cNvSpPr>
          <p:nvPr/>
        </p:nvSpPr>
        <p:spPr bwMode="auto">
          <a:xfrm>
            <a:off x="6408738" y="2287588"/>
            <a:ext cx="1587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2" name="Line 691"/>
          <p:cNvSpPr>
            <a:spLocks noChangeShapeType="1"/>
          </p:cNvSpPr>
          <p:nvPr/>
        </p:nvSpPr>
        <p:spPr bwMode="auto">
          <a:xfrm>
            <a:off x="6408738" y="2309813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3" name="Line 692"/>
          <p:cNvSpPr>
            <a:spLocks noChangeShapeType="1"/>
          </p:cNvSpPr>
          <p:nvPr/>
        </p:nvSpPr>
        <p:spPr bwMode="auto">
          <a:xfrm>
            <a:off x="6411913" y="2309813"/>
            <a:ext cx="285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4" name="Line 693"/>
          <p:cNvSpPr>
            <a:spLocks noChangeShapeType="1"/>
          </p:cNvSpPr>
          <p:nvPr/>
        </p:nvSpPr>
        <p:spPr bwMode="auto">
          <a:xfrm>
            <a:off x="6440488" y="2309813"/>
            <a:ext cx="206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5" name="Line 694"/>
          <p:cNvSpPr>
            <a:spLocks noChangeShapeType="1"/>
          </p:cNvSpPr>
          <p:nvPr/>
        </p:nvSpPr>
        <p:spPr bwMode="auto">
          <a:xfrm>
            <a:off x="6461125" y="2309813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6" name="Line 695"/>
          <p:cNvSpPr>
            <a:spLocks noChangeShapeType="1"/>
          </p:cNvSpPr>
          <p:nvPr/>
        </p:nvSpPr>
        <p:spPr bwMode="auto">
          <a:xfrm>
            <a:off x="6467475" y="2309813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7" name="Line 696"/>
          <p:cNvSpPr>
            <a:spLocks noChangeShapeType="1"/>
          </p:cNvSpPr>
          <p:nvPr/>
        </p:nvSpPr>
        <p:spPr bwMode="auto">
          <a:xfrm>
            <a:off x="6480175" y="2309813"/>
            <a:ext cx="3175" cy="206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8" name="Line 697"/>
          <p:cNvSpPr>
            <a:spLocks noChangeShapeType="1"/>
          </p:cNvSpPr>
          <p:nvPr/>
        </p:nvSpPr>
        <p:spPr bwMode="auto">
          <a:xfrm>
            <a:off x="6480175" y="2330450"/>
            <a:ext cx="381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39" name="Line 698"/>
          <p:cNvSpPr>
            <a:spLocks noChangeShapeType="1"/>
          </p:cNvSpPr>
          <p:nvPr/>
        </p:nvSpPr>
        <p:spPr bwMode="auto">
          <a:xfrm>
            <a:off x="6518275" y="233045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0" name="Line 699"/>
          <p:cNvSpPr>
            <a:spLocks noChangeShapeType="1"/>
          </p:cNvSpPr>
          <p:nvPr/>
        </p:nvSpPr>
        <p:spPr bwMode="auto">
          <a:xfrm>
            <a:off x="6521450" y="2330450"/>
            <a:ext cx="1588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1" name="Line 700"/>
          <p:cNvSpPr>
            <a:spLocks noChangeShapeType="1"/>
          </p:cNvSpPr>
          <p:nvPr/>
        </p:nvSpPr>
        <p:spPr bwMode="auto">
          <a:xfrm>
            <a:off x="6521450" y="2349500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2" name="Line 701"/>
          <p:cNvSpPr>
            <a:spLocks noChangeShapeType="1"/>
          </p:cNvSpPr>
          <p:nvPr/>
        </p:nvSpPr>
        <p:spPr bwMode="auto">
          <a:xfrm>
            <a:off x="6530975" y="234950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3" name="Line 702"/>
          <p:cNvSpPr>
            <a:spLocks noChangeShapeType="1"/>
          </p:cNvSpPr>
          <p:nvPr/>
        </p:nvSpPr>
        <p:spPr bwMode="auto">
          <a:xfrm>
            <a:off x="6534150" y="234950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4" name="Line 703"/>
          <p:cNvSpPr>
            <a:spLocks noChangeShapeType="1"/>
          </p:cNvSpPr>
          <p:nvPr/>
        </p:nvSpPr>
        <p:spPr bwMode="auto">
          <a:xfrm>
            <a:off x="6537325" y="2349500"/>
            <a:ext cx="333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5" name="Line 704"/>
          <p:cNvSpPr>
            <a:spLocks noChangeShapeType="1"/>
          </p:cNvSpPr>
          <p:nvPr/>
        </p:nvSpPr>
        <p:spPr bwMode="auto">
          <a:xfrm>
            <a:off x="6570663" y="2349500"/>
            <a:ext cx="222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6" name="Line 705"/>
          <p:cNvSpPr>
            <a:spLocks noChangeShapeType="1"/>
          </p:cNvSpPr>
          <p:nvPr/>
        </p:nvSpPr>
        <p:spPr bwMode="auto">
          <a:xfrm>
            <a:off x="6592888" y="2349500"/>
            <a:ext cx="444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7" name="Line 706"/>
          <p:cNvSpPr>
            <a:spLocks noChangeShapeType="1"/>
          </p:cNvSpPr>
          <p:nvPr/>
        </p:nvSpPr>
        <p:spPr bwMode="auto">
          <a:xfrm>
            <a:off x="6637338" y="2349500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8" name="Line 707"/>
          <p:cNvSpPr>
            <a:spLocks noChangeShapeType="1"/>
          </p:cNvSpPr>
          <p:nvPr/>
        </p:nvSpPr>
        <p:spPr bwMode="auto">
          <a:xfrm>
            <a:off x="6646863" y="2349500"/>
            <a:ext cx="1587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49" name="Line 708"/>
          <p:cNvSpPr>
            <a:spLocks noChangeShapeType="1"/>
          </p:cNvSpPr>
          <p:nvPr/>
        </p:nvSpPr>
        <p:spPr bwMode="auto">
          <a:xfrm>
            <a:off x="6646863" y="2371725"/>
            <a:ext cx="206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0" name="Line 709"/>
          <p:cNvSpPr>
            <a:spLocks noChangeShapeType="1"/>
          </p:cNvSpPr>
          <p:nvPr/>
        </p:nvSpPr>
        <p:spPr bwMode="auto">
          <a:xfrm>
            <a:off x="6667500" y="2371725"/>
            <a:ext cx="333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1" name="Line 710"/>
          <p:cNvSpPr>
            <a:spLocks noChangeShapeType="1"/>
          </p:cNvSpPr>
          <p:nvPr/>
        </p:nvSpPr>
        <p:spPr bwMode="auto">
          <a:xfrm>
            <a:off x="6700838" y="237172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2" name="Line 711"/>
          <p:cNvSpPr>
            <a:spLocks noChangeShapeType="1"/>
          </p:cNvSpPr>
          <p:nvPr/>
        </p:nvSpPr>
        <p:spPr bwMode="auto">
          <a:xfrm>
            <a:off x="6704013" y="2371725"/>
            <a:ext cx="47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3" name="Line 712"/>
          <p:cNvSpPr>
            <a:spLocks noChangeShapeType="1"/>
          </p:cNvSpPr>
          <p:nvPr/>
        </p:nvSpPr>
        <p:spPr bwMode="auto">
          <a:xfrm>
            <a:off x="6708775" y="2371725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4" name="Line 713"/>
          <p:cNvSpPr>
            <a:spLocks noChangeShapeType="1"/>
          </p:cNvSpPr>
          <p:nvPr/>
        </p:nvSpPr>
        <p:spPr bwMode="auto">
          <a:xfrm>
            <a:off x="6716713" y="2371725"/>
            <a:ext cx="0" cy="206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5" name="Line 714"/>
          <p:cNvSpPr>
            <a:spLocks noChangeShapeType="1"/>
          </p:cNvSpPr>
          <p:nvPr/>
        </p:nvSpPr>
        <p:spPr bwMode="auto">
          <a:xfrm>
            <a:off x="6716713" y="2392363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6" name="Line 715"/>
          <p:cNvSpPr>
            <a:spLocks noChangeShapeType="1"/>
          </p:cNvSpPr>
          <p:nvPr/>
        </p:nvSpPr>
        <p:spPr bwMode="auto">
          <a:xfrm>
            <a:off x="6721475" y="2392363"/>
            <a:ext cx="158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7" name="Line 716"/>
          <p:cNvSpPr>
            <a:spLocks noChangeShapeType="1"/>
          </p:cNvSpPr>
          <p:nvPr/>
        </p:nvSpPr>
        <p:spPr bwMode="auto">
          <a:xfrm>
            <a:off x="6737350" y="2392363"/>
            <a:ext cx="1588" cy="238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8" name="Line 717"/>
          <p:cNvSpPr>
            <a:spLocks noChangeShapeType="1"/>
          </p:cNvSpPr>
          <p:nvPr/>
        </p:nvSpPr>
        <p:spPr bwMode="auto">
          <a:xfrm>
            <a:off x="6737350" y="241617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59" name="Line 718"/>
          <p:cNvSpPr>
            <a:spLocks noChangeShapeType="1"/>
          </p:cNvSpPr>
          <p:nvPr/>
        </p:nvSpPr>
        <p:spPr bwMode="auto">
          <a:xfrm>
            <a:off x="6756400" y="2416175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0" name="Line 719"/>
          <p:cNvSpPr>
            <a:spLocks noChangeShapeType="1"/>
          </p:cNvSpPr>
          <p:nvPr/>
        </p:nvSpPr>
        <p:spPr bwMode="auto">
          <a:xfrm>
            <a:off x="6762750" y="241617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1" name="Line 720"/>
          <p:cNvSpPr>
            <a:spLocks noChangeShapeType="1"/>
          </p:cNvSpPr>
          <p:nvPr/>
        </p:nvSpPr>
        <p:spPr bwMode="auto">
          <a:xfrm>
            <a:off x="6772275" y="241617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2" name="Line 721"/>
          <p:cNvSpPr>
            <a:spLocks noChangeShapeType="1"/>
          </p:cNvSpPr>
          <p:nvPr/>
        </p:nvSpPr>
        <p:spPr bwMode="auto">
          <a:xfrm>
            <a:off x="6773863" y="241617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3" name="Line 722"/>
          <p:cNvSpPr>
            <a:spLocks noChangeShapeType="1"/>
          </p:cNvSpPr>
          <p:nvPr/>
        </p:nvSpPr>
        <p:spPr bwMode="auto">
          <a:xfrm>
            <a:off x="6792913" y="241617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4" name="Line 723"/>
          <p:cNvSpPr>
            <a:spLocks noChangeShapeType="1"/>
          </p:cNvSpPr>
          <p:nvPr/>
        </p:nvSpPr>
        <p:spPr bwMode="auto">
          <a:xfrm>
            <a:off x="6796088" y="241617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5" name="Line 724"/>
          <p:cNvSpPr>
            <a:spLocks noChangeShapeType="1"/>
          </p:cNvSpPr>
          <p:nvPr/>
        </p:nvSpPr>
        <p:spPr bwMode="auto">
          <a:xfrm>
            <a:off x="6815138" y="2416175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6" name="Line 725"/>
          <p:cNvSpPr>
            <a:spLocks noChangeShapeType="1"/>
          </p:cNvSpPr>
          <p:nvPr/>
        </p:nvSpPr>
        <p:spPr bwMode="auto">
          <a:xfrm>
            <a:off x="6823075" y="241617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7" name="Line 726"/>
          <p:cNvSpPr>
            <a:spLocks noChangeShapeType="1"/>
          </p:cNvSpPr>
          <p:nvPr/>
        </p:nvSpPr>
        <p:spPr bwMode="auto">
          <a:xfrm>
            <a:off x="6826250" y="2416175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8" name="Line 727"/>
          <p:cNvSpPr>
            <a:spLocks noChangeShapeType="1"/>
          </p:cNvSpPr>
          <p:nvPr/>
        </p:nvSpPr>
        <p:spPr bwMode="auto">
          <a:xfrm>
            <a:off x="6834188" y="2416175"/>
            <a:ext cx="206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69" name="Line 728"/>
          <p:cNvSpPr>
            <a:spLocks noChangeShapeType="1"/>
          </p:cNvSpPr>
          <p:nvPr/>
        </p:nvSpPr>
        <p:spPr bwMode="auto">
          <a:xfrm>
            <a:off x="6854825" y="241617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0" name="Line 729"/>
          <p:cNvSpPr>
            <a:spLocks noChangeShapeType="1"/>
          </p:cNvSpPr>
          <p:nvPr/>
        </p:nvSpPr>
        <p:spPr bwMode="auto">
          <a:xfrm>
            <a:off x="6867525" y="2416175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1" name="Line 730"/>
          <p:cNvSpPr>
            <a:spLocks noChangeShapeType="1"/>
          </p:cNvSpPr>
          <p:nvPr/>
        </p:nvSpPr>
        <p:spPr bwMode="auto">
          <a:xfrm>
            <a:off x="6872288" y="2416175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2" name="Line 731"/>
          <p:cNvSpPr>
            <a:spLocks noChangeShapeType="1"/>
          </p:cNvSpPr>
          <p:nvPr/>
        </p:nvSpPr>
        <p:spPr bwMode="auto">
          <a:xfrm>
            <a:off x="6880225" y="2416175"/>
            <a:ext cx="1588" cy="25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3" name="Line 732"/>
          <p:cNvSpPr>
            <a:spLocks noChangeShapeType="1"/>
          </p:cNvSpPr>
          <p:nvPr/>
        </p:nvSpPr>
        <p:spPr bwMode="auto">
          <a:xfrm>
            <a:off x="6880225" y="2441575"/>
            <a:ext cx="635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4" name="Line 733"/>
          <p:cNvSpPr>
            <a:spLocks noChangeShapeType="1"/>
          </p:cNvSpPr>
          <p:nvPr/>
        </p:nvSpPr>
        <p:spPr bwMode="auto">
          <a:xfrm>
            <a:off x="6886575" y="2441575"/>
            <a:ext cx="1588" cy="25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5" name="Line 734"/>
          <p:cNvSpPr>
            <a:spLocks noChangeShapeType="1"/>
          </p:cNvSpPr>
          <p:nvPr/>
        </p:nvSpPr>
        <p:spPr bwMode="auto">
          <a:xfrm>
            <a:off x="6886575" y="2466975"/>
            <a:ext cx="222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6" name="Line 735"/>
          <p:cNvSpPr>
            <a:spLocks noChangeShapeType="1"/>
          </p:cNvSpPr>
          <p:nvPr/>
        </p:nvSpPr>
        <p:spPr bwMode="auto">
          <a:xfrm>
            <a:off x="6908800" y="2466975"/>
            <a:ext cx="0" cy="269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7" name="Line 736"/>
          <p:cNvSpPr>
            <a:spLocks noChangeShapeType="1"/>
          </p:cNvSpPr>
          <p:nvPr/>
        </p:nvSpPr>
        <p:spPr bwMode="auto">
          <a:xfrm>
            <a:off x="6908800" y="2493963"/>
            <a:ext cx="428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8" name="Line 737"/>
          <p:cNvSpPr>
            <a:spLocks noChangeShapeType="1"/>
          </p:cNvSpPr>
          <p:nvPr/>
        </p:nvSpPr>
        <p:spPr bwMode="auto">
          <a:xfrm>
            <a:off x="6951663" y="2493963"/>
            <a:ext cx="3175" cy="238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79" name="Line 738"/>
          <p:cNvSpPr>
            <a:spLocks noChangeShapeType="1"/>
          </p:cNvSpPr>
          <p:nvPr/>
        </p:nvSpPr>
        <p:spPr bwMode="auto">
          <a:xfrm>
            <a:off x="6951663" y="2517775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0" name="Line 739"/>
          <p:cNvSpPr>
            <a:spLocks noChangeShapeType="1"/>
          </p:cNvSpPr>
          <p:nvPr/>
        </p:nvSpPr>
        <p:spPr bwMode="auto">
          <a:xfrm>
            <a:off x="6962775" y="25177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1" name="Line 740"/>
          <p:cNvSpPr>
            <a:spLocks noChangeShapeType="1"/>
          </p:cNvSpPr>
          <p:nvPr/>
        </p:nvSpPr>
        <p:spPr bwMode="auto">
          <a:xfrm>
            <a:off x="6991350" y="2517775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2" name="Line 741"/>
          <p:cNvSpPr>
            <a:spLocks noChangeShapeType="1"/>
          </p:cNvSpPr>
          <p:nvPr/>
        </p:nvSpPr>
        <p:spPr bwMode="auto">
          <a:xfrm>
            <a:off x="6999288" y="2517775"/>
            <a:ext cx="269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3" name="Line 742"/>
          <p:cNvSpPr>
            <a:spLocks noChangeShapeType="1"/>
          </p:cNvSpPr>
          <p:nvPr/>
        </p:nvSpPr>
        <p:spPr bwMode="auto">
          <a:xfrm>
            <a:off x="7026275" y="2517775"/>
            <a:ext cx="349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4" name="Line 743"/>
          <p:cNvSpPr>
            <a:spLocks noChangeShapeType="1"/>
          </p:cNvSpPr>
          <p:nvPr/>
        </p:nvSpPr>
        <p:spPr bwMode="auto">
          <a:xfrm>
            <a:off x="7061200" y="2517775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5" name="Line 744"/>
          <p:cNvSpPr>
            <a:spLocks noChangeShapeType="1"/>
          </p:cNvSpPr>
          <p:nvPr/>
        </p:nvSpPr>
        <p:spPr bwMode="auto">
          <a:xfrm>
            <a:off x="7067550" y="2517775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6" name="Line 745"/>
          <p:cNvSpPr>
            <a:spLocks noChangeShapeType="1"/>
          </p:cNvSpPr>
          <p:nvPr/>
        </p:nvSpPr>
        <p:spPr bwMode="auto">
          <a:xfrm>
            <a:off x="7072313" y="2517775"/>
            <a:ext cx="15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7" name="Line 746"/>
          <p:cNvSpPr>
            <a:spLocks noChangeShapeType="1"/>
          </p:cNvSpPr>
          <p:nvPr/>
        </p:nvSpPr>
        <p:spPr bwMode="auto">
          <a:xfrm>
            <a:off x="7073900" y="2517775"/>
            <a:ext cx="1588" cy="285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8" name="Line 747"/>
          <p:cNvSpPr>
            <a:spLocks noChangeShapeType="1"/>
          </p:cNvSpPr>
          <p:nvPr/>
        </p:nvSpPr>
        <p:spPr bwMode="auto">
          <a:xfrm>
            <a:off x="7073900" y="2546350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89" name="Line 748"/>
          <p:cNvSpPr>
            <a:spLocks noChangeShapeType="1"/>
          </p:cNvSpPr>
          <p:nvPr/>
        </p:nvSpPr>
        <p:spPr bwMode="auto">
          <a:xfrm>
            <a:off x="7083425" y="2546350"/>
            <a:ext cx="222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0" name="Line 749"/>
          <p:cNvSpPr>
            <a:spLocks noChangeShapeType="1"/>
          </p:cNvSpPr>
          <p:nvPr/>
        </p:nvSpPr>
        <p:spPr bwMode="auto">
          <a:xfrm>
            <a:off x="7105650" y="2546350"/>
            <a:ext cx="317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1" name="Line 750"/>
          <p:cNvSpPr>
            <a:spLocks noChangeShapeType="1"/>
          </p:cNvSpPr>
          <p:nvPr/>
        </p:nvSpPr>
        <p:spPr bwMode="auto">
          <a:xfrm>
            <a:off x="7137400" y="2546350"/>
            <a:ext cx="3175" cy="285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2" name="Line 751"/>
          <p:cNvSpPr>
            <a:spLocks noChangeShapeType="1"/>
          </p:cNvSpPr>
          <p:nvPr/>
        </p:nvSpPr>
        <p:spPr bwMode="auto">
          <a:xfrm>
            <a:off x="7137400" y="2574925"/>
            <a:ext cx="492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3" name="Line 752"/>
          <p:cNvSpPr>
            <a:spLocks noChangeShapeType="1"/>
          </p:cNvSpPr>
          <p:nvPr/>
        </p:nvSpPr>
        <p:spPr bwMode="auto">
          <a:xfrm>
            <a:off x="7186613" y="2574925"/>
            <a:ext cx="3175" cy="269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4" name="Line 753"/>
          <p:cNvSpPr>
            <a:spLocks noChangeShapeType="1"/>
          </p:cNvSpPr>
          <p:nvPr/>
        </p:nvSpPr>
        <p:spPr bwMode="auto">
          <a:xfrm>
            <a:off x="7186613" y="2601913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5" name="Line 754"/>
          <p:cNvSpPr>
            <a:spLocks noChangeShapeType="1"/>
          </p:cNvSpPr>
          <p:nvPr/>
        </p:nvSpPr>
        <p:spPr bwMode="auto">
          <a:xfrm>
            <a:off x="7191375" y="2601913"/>
            <a:ext cx="2063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6" name="Line 755"/>
          <p:cNvSpPr>
            <a:spLocks noChangeShapeType="1"/>
          </p:cNvSpPr>
          <p:nvPr/>
        </p:nvSpPr>
        <p:spPr bwMode="auto">
          <a:xfrm>
            <a:off x="7212013" y="2601913"/>
            <a:ext cx="0" cy="285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7" name="Line 756"/>
          <p:cNvSpPr>
            <a:spLocks noChangeShapeType="1"/>
          </p:cNvSpPr>
          <p:nvPr/>
        </p:nvSpPr>
        <p:spPr bwMode="auto">
          <a:xfrm>
            <a:off x="7212013" y="263048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8" name="Line 757"/>
          <p:cNvSpPr>
            <a:spLocks noChangeShapeType="1"/>
          </p:cNvSpPr>
          <p:nvPr/>
        </p:nvSpPr>
        <p:spPr bwMode="auto">
          <a:xfrm>
            <a:off x="7215188" y="263048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599" name="Line 758"/>
          <p:cNvSpPr>
            <a:spLocks noChangeShapeType="1"/>
          </p:cNvSpPr>
          <p:nvPr/>
        </p:nvSpPr>
        <p:spPr bwMode="auto">
          <a:xfrm>
            <a:off x="7218363" y="2630488"/>
            <a:ext cx="111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0" name="Line 759"/>
          <p:cNvSpPr>
            <a:spLocks noChangeShapeType="1"/>
          </p:cNvSpPr>
          <p:nvPr/>
        </p:nvSpPr>
        <p:spPr bwMode="auto">
          <a:xfrm>
            <a:off x="7229475" y="2630488"/>
            <a:ext cx="174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1" name="Line 760"/>
          <p:cNvSpPr>
            <a:spLocks noChangeShapeType="1"/>
          </p:cNvSpPr>
          <p:nvPr/>
        </p:nvSpPr>
        <p:spPr bwMode="auto">
          <a:xfrm>
            <a:off x="7246938" y="2630488"/>
            <a:ext cx="1587" cy="301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2" name="Line 761"/>
          <p:cNvSpPr>
            <a:spLocks noChangeShapeType="1"/>
          </p:cNvSpPr>
          <p:nvPr/>
        </p:nvSpPr>
        <p:spPr bwMode="auto">
          <a:xfrm>
            <a:off x="7246938" y="2660650"/>
            <a:ext cx="206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3" name="Line 762"/>
          <p:cNvSpPr>
            <a:spLocks noChangeShapeType="1"/>
          </p:cNvSpPr>
          <p:nvPr/>
        </p:nvSpPr>
        <p:spPr bwMode="auto">
          <a:xfrm>
            <a:off x="7267575" y="2660650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4" name="Line 763"/>
          <p:cNvSpPr>
            <a:spLocks noChangeShapeType="1"/>
          </p:cNvSpPr>
          <p:nvPr/>
        </p:nvSpPr>
        <p:spPr bwMode="auto">
          <a:xfrm>
            <a:off x="7273925" y="2660650"/>
            <a:ext cx="142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5" name="Line 764"/>
          <p:cNvSpPr>
            <a:spLocks noChangeShapeType="1"/>
          </p:cNvSpPr>
          <p:nvPr/>
        </p:nvSpPr>
        <p:spPr bwMode="auto">
          <a:xfrm>
            <a:off x="7288213" y="2660650"/>
            <a:ext cx="47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6" name="Line 765"/>
          <p:cNvSpPr>
            <a:spLocks noChangeShapeType="1"/>
          </p:cNvSpPr>
          <p:nvPr/>
        </p:nvSpPr>
        <p:spPr bwMode="auto">
          <a:xfrm>
            <a:off x="7292975" y="2660650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7" name="Line 766"/>
          <p:cNvSpPr>
            <a:spLocks noChangeShapeType="1"/>
          </p:cNvSpPr>
          <p:nvPr/>
        </p:nvSpPr>
        <p:spPr bwMode="auto">
          <a:xfrm>
            <a:off x="7300913" y="266065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8" name="Line 767"/>
          <p:cNvSpPr>
            <a:spLocks noChangeShapeType="1"/>
          </p:cNvSpPr>
          <p:nvPr/>
        </p:nvSpPr>
        <p:spPr bwMode="auto">
          <a:xfrm>
            <a:off x="7308850" y="2660650"/>
            <a:ext cx="666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09" name="Line 768"/>
          <p:cNvSpPr>
            <a:spLocks noChangeShapeType="1"/>
          </p:cNvSpPr>
          <p:nvPr/>
        </p:nvSpPr>
        <p:spPr bwMode="auto">
          <a:xfrm>
            <a:off x="7375525" y="2660650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0" name="Line 769"/>
          <p:cNvSpPr>
            <a:spLocks noChangeShapeType="1"/>
          </p:cNvSpPr>
          <p:nvPr/>
        </p:nvSpPr>
        <p:spPr bwMode="auto">
          <a:xfrm>
            <a:off x="7391400" y="2660650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1" name="Line 770"/>
          <p:cNvSpPr>
            <a:spLocks noChangeShapeType="1"/>
          </p:cNvSpPr>
          <p:nvPr/>
        </p:nvSpPr>
        <p:spPr bwMode="auto">
          <a:xfrm>
            <a:off x="7392988" y="2660650"/>
            <a:ext cx="603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2" name="Line 771"/>
          <p:cNvSpPr>
            <a:spLocks noChangeShapeType="1"/>
          </p:cNvSpPr>
          <p:nvPr/>
        </p:nvSpPr>
        <p:spPr bwMode="auto">
          <a:xfrm>
            <a:off x="7453313" y="2660650"/>
            <a:ext cx="47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3" name="Line 772"/>
          <p:cNvSpPr>
            <a:spLocks noChangeShapeType="1"/>
          </p:cNvSpPr>
          <p:nvPr/>
        </p:nvSpPr>
        <p:spPr bwMode="auto">
          <a:xfrm>
            <a:off x="7458075" y="2660650"/>
            <a:ext cx="269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4" name="Line 773"/>
          <p:cNvSpPr>
            <a:spLocks noChangeShapeType="1"/>
          </p:cNvSpPr>
          <p:nvPr/>
        </p:nvSpPr>
        <p:spPr bwMode="auto">
          <a:xfrm>
            <a:off x="7485063" y="2660650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5" name="Line 774"/>
          <p:cNvSpPr>
            <a:spLocks noChangeShapeType="1"/>
          </p:cNvSpPr>
          <p:nvPr/>
        </p:nvSpPr>
        <p:spPr bwMode="auto">
          <a:xfrm>
            <a:off x="7491413" y="2660650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6" name="Line 775"/>
          <p:cNvSpPr>
            <a:spLocks noChangeShapeType="1"/>
          </p:cNvSpPr>
          <p:nvPr/>
        </p:nvSpPr>
        <p:spPr bwMode="auto">
          <a:xfrm>
            <a:off x="7502525" y="2660650"/>
            <a:ext cx="142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7" name="Line 776"/>
          <p:cNvSpPr>
            <a:spLocks noChangeShapeType="1"/>
          </p:cNvSpPr>
          <p:nvPr/>
        </p:nvSpPr>
        <p:spPr bwMode="auto">
          <a:xfrm>
            <a:off x="7516813" y="2660650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8" name="Line 777"/>
          <p:cNvSpPr>
            <a:spLocks noChangeShapeType="1"/>
          </p:cNvSpPr>
          <p:nvPr/>
        </p:nvSpPr>
        <p:spPr bwMode="auto">
          <a:xfrm>
            <a:off x="7529513" y="2660650"/>
            <a:ext cx="3175" cy="381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19" name="Line 778"/>
          <p:cNvSpPr>
            <a:spLocks noChangeShapeType="1"/>
          </p:cNvSpPr>
          <p:nvPr/>
        </p:nvSpPr>
        <p:spPr bwMode="auto">
          <a:xfrm>
            <a:off x="7532688" y="269875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0" name="Line 779"/>
          <p:cNvSpPr>
            <a:spLocks noChangeShapeType="1"/>
          </p:cNvSpPr>
          <p:nvPr/>
        </p:nvSpPr>
        <p:spPr bwMode="auto">
          <a:xfrm>
            <a:off x="7535863" y="2698750"/>
            <a:ext cx="3175" cy="349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1" name="Line 780"/>
          <p:cNvSpPr>
            <a:spLocks noChangeShapeType="1"/>
          </p:cNvSpPr>
          <p:nvPr/>
        </p:nvSpPr>
        <p:spPr bwMode="auto">
          <a:xfrm>
            <a:off x="7535863" y="2733675"/>
            <a:ext cx="142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2" name="Line 781"/>
          <p:cNvSpPr>
            <a:spLocks noChangeShapeType="1"/>
          </p:cNvSpPr>
          <p:nvPr/>
        </p:nvSpPr>
        <p:spPr bwMode="auto">
          <a:xfrm>
            <a:off x="7550150" y="2733675"/>
            <a:ext cx="952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3" name="Line 782"/>
          <p:cNvSpPr>
            <a:spLocks noChangeShapeType="1"/>
          </p:cNvSpPr>
          <p:nvPr/>
        </p:nvSpPr>
        <p:spPr bwMode="auto">
          <a:xfrm>
            <a:off x="7559675" y="2733675"/>
            <a:ext cx="158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4" name="Line 783"/>
          <p:cNvSpPr>
            <a:spLocks noChangeShapeType="1"/>
          </p:cNvSpPr>
          <p:nvPr/>
        </p:nvSpPr>
        <p:spPr bwMode="auto">
          <a:xfrm>
            <a:off x="7575550" y="2733675"/>
            <a:ext cx="1588" cy="412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5" name="Line 784"/>
          <p:cNvSpPr>
            <a:spLocks noChangeShapeType="1"/>
          </p:cNvSpPr>
          <p:nvPr/>
        </p:nvSpPr>
        <p:spPr bwMode="auto">
          <a:xfrm>
            <a:off x="7575550" y="2774950"/>
            <a:ext cx="571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6" name="Line 785"/>
          <p:cNvSpPr>
            <a:spLocks noChangeShapeType="1"/>
          </p:cNvSpPr>
          <p:nvPr/>
        </p:nvSpPr>
        <p:spPr bwMode="auto">
          <a:xfrm>
            <a:off x="7632700" y="2774950"/>
            <a:ext cx="508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7" name="Line 786"/>
          <p:cNvSpPr>
            <a:spLocks noChangeShapeType="1"/>
          </p:cNvSpPr>
          <p:nvPr/>
        </p:nvSpPr>
        <p:spPr bwMode="auto">
          <a:xfrm>
            <a:off x="7683500" y="2774950"/>
            <a:ext cx="142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8" name="Line 787"/>
          <p:cNvSpPr>
            <a:spLocks noChangeShapeType="1"/>
          </p:cNvSpPr>
          <p:nvPr/>
        </p:nvSpPr>
        <p:spPr bwMode="auto">
          <a:xfrm>
            <a:off x="7697788" y="2774950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29" name="Line 788"/>
          <p:cNvSpPr>
            <a:spLocks noChangeShapeType="1"/>
          </p:cNvSpPr>
          <p:nvPr/>
        </p:nvSpPr>
        <p:spPr bwMode="auto">
          <a:xfrm>
            <a:off x="7707313" y="2774950"/>
            <a:ext cx="428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0" name="Line 789"/>
          <p:cNvSpPr>
            <a:spLocks noChangeShapeType="1"/>
          </p:cNvSpPr>
          <p:nvPr/>
        </p:nvSpPr>
        <p:spPr bwMode="auto">
          <a:xfrm>
            <a:off x="7750175" y="2774950"/>
            <a:ext cx="238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1" name="Line 790"/>
          <p:cNvSpPr>
            <a:spLocks noChangeShapeType="1"/>
          </p:cNvSpPr>
          <p:nvPr/>
        </p:nvSpPr>
        <p:spPr bwMode="auto">
          <a:xfrm>
            <a:off x="7773988" y="2774950"/>
            <a:ext cx="301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2" name="Line 791"/>
          <p:cNvSpPr>
            <a:spLocks noChangeShapeType="1"/>
          </p:cNvSpPr>
          <p:nvPr/>
        </p:nvSpPr>
        <p:spPr bwMode="auto">
          <a:xfrm>
            <a:off x="7804150" y="2774950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3" name="Line 792"/>
          <p:cNvSpPr>
            <a:spLocks noChangeShapeType="1"/>
          </p:cNvSpPr>
          <p:nvPr/>
        </p:nvSpPr>
        <p:spPr bwMode="auto">
          <a:xfrm>
            <a:off x="7823200" y="2774950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4" name="Line 793"/>
          <p:cNvSpPr>
            <a:spLocks noChangeShapeType="1"/>
          </p:cNvSpPr>
          <p:nvPr/>
        </p:nvSpPr>
        <p:spPr bwMode="auto">
          <a:xfrm>
            <a:off x="7827963" y="277495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5" name="Line 794"/>
          <p:cNvSpPr>
            <a:spLocks noChangeShapeType="1"/>
          </p:cNvSpPr>
          <p:nvPr/>
        </p:nvSpPr>
        <p:spPr bwMode="auto">
          <a:xfrm>
            <a:off x="7835900" y="2774950"/>
            <a:ext cx="301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6" name="Line 795"/>
          <p:cNvSpPr>
            <a:spLocks noChangeShapeType="1"/>
          </p:cNvSpPr>
          <p:nvPr/>
        </p:nvSpPr>
        <p:spPr bwMode="auto">
          <a:xfrm>
            <a:off x="7866063" y="2774950"/>
            <a:ext cx="174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7" name="Line 796"/>
          <p:cNvSpPr>
            <a:spLocks noChangeShapeType="1"/>
          </p:cNvSpPr>
          <p:nvPr/>
        </p:nvSpPr>
        <p:spPr bwMode="auto">
          <a:xfrm>
            <a:off x="7883525" y="277495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8" name="Line 797"/>
          <p:cNvSpPr>
            <a:spLocks noChangeShapeType="1"/>
          </p:cNvSpPr>
          <p:nvPr/>
        </p:nvSpPr>
        <p:spPr bwMode="auto">
          <a:xfrm>
            <a:off x="7886700" y="2774950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39" name="Line 798"/>
          <p:cNvSpPr>
            <a:spLocks noChangeShapeType="1"/>
          </p:cNvSpPr>
          <p:nvPr/>
        </p:nvSpPr>
        <p:spPr bwMode="auto">
          <a:xfrm>
            <a:off x="7905750" y="2774950"/>
            <a:ext cx="238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0" name="Line 799"/>
          <p:cNvSpPr>
            <a:spLocks noChangeShapeType="1"/>
          </p:cNvSpPr>
          <p:nvPr/>
        </p:nvSpPr>
        <p:spPr bwMode="auto">
          <a:xfrm>
            <a:off x="7929563" y="277495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1" name="Line 800"/>
          <p:cNvSpPr>
            <a:spLocks noChangeShapeType="1"/>
          </p:cNvSpPr>
          <p:nvPr/>
        </p:nvSpPr>
        <p:spPr bwMode="auto">
          <a:xfrm>
            <a:off x="7937500" y="2774950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2" name="Line 801"/>
          <p:cNvSpPr>
            <a:spLocks noChangeShapeType="1"/>
          </p:cNvSpPr>
          <p:nvPr/>
        </p:nvSpPr>
        <p:spPr bwMode="auto">
          <a:xfrm>
            <a:off x="7947025" y="2774950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3" name="Line 802"/>
          <p:cNvSpPr>
            <a:spLocks noChangeShapeType="1"/>
          </p:cNvSpPr>
          <p:nvPr/>
        </p:nvSpPr>
        <p:spPr bwMode="auto">
          <a:xfrm>
            <a:off x="7954963" y="2774950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4" name="Line 803"/>
          <p:cNvSpPr>
            <a:spLocks noChangeShapeType="1"/>
          </p:cNvSpPr>
          <p:nvPr/>
        </p:nvSpPr>
        <p:spPr bwMode="auto">
          <a:xfrm>
            <a:off x="7970838" y="2774950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5" name="Line 804"/>
          <p:cNvSpPr>
            <a:spLocks noChangeShapeType="1"/>
          </p:cNvSpPr>
          <p:nvPr/>
        </p:nvSpPr>
        <p:spPr bwMode="auto">
          <a:xfrm>
            <a:off x="7996238" y="2774950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6" name="Line 805"/>
          <p:cNvSpPr>
            <a:spLocks noChangeShapeType="1"/>
          </p:cNvSpPr>
          <p:nvPr/>
        </p:nvSpPr>
        <p:spPr bwMode="auto">
          <a:xfrm>
            <a:off x="8021638" y="2774950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7" name="Line 806"/>
          <p:cNvSpPr>
            <a:spLocks noChangeShapeType="1"/>
          </p:cNvSpPr>
          <p:nvPr/>
        </p:nvSpPr>
        <p:spPr bwMode="auto">
          <a:xfrm>
            <a:off x="8031163" y="2774950"/>
            <a:ext cx="222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8" name="Line 807"/>
          <p:cNvSpPr>
            <a:spLocks noChangeShapeType="1"/>
          </p:cNvSpPr>
          <p:nvPr/>
        </p:nvSpPr>
        <p:spPr bwMode="auto">
          <a:xfrm>
            <a:off x="8053388" y="277495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49" name="Line 808"/>
          <p:cNvSpPr>
            <a:spLocks noChangeShapeType="1"/>
          </p:cNvSpPr>
          <p:nvPr/>
        </p:nvSpPr>
        <p:spPr bwMode="auto">
          <a:xfrm>
            <a:off x="8056563" y="2774950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0" name="Line 809"/>
          <p:cNvSpPr>
            <a:spLocks noChangeShapeType="1"/>
          </p:cNvSpPr>
          <p:nvPr/>
        </p:nvSpPr>
        <p:spPr bwMode="auto">
          <a:xfrm>
            <a:off x="8072438" y="2774950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1" name="Line 810"/>
          <p:cNvSpPr>
            <a:spLocks noChangeShapeType="1"/>
          </p:cNvSpPr>
          <p:nvPr/>
        </p:nvSpPr>
        <p:spPr bwMode="auto">
          <a:xfrm>
            <a:off x="8083550" y="2774950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2" name="Line 811"/>
          <p:cNvSpPr>
            <a:spLocks noChangeShapeType="1"/>
          </p:cNvSpPr>
          <p:nvPr/>
        </p:nvSpPr>
        <p:spPr bwMode="auto">
          <a:xfrm>
            <a:off x="8093075" y="2774950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3" name="Line 812"/>
          <p:cNvSpPr>
            <a:spLocks noChangeShapeType="1"/>
          </p:cNvSpPr>
          <p:nvPr/>
        </p:nvSpPr>
        <p:spPr bwMode="auto">
          <a:xfrm>
            <a:off x="8101013" y="2774950"/>
            <a:ext cx="142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4" name="Line 813"/>
          <p:cNvSpPr>
            <a:spLocks noChangeShapeType="1"/>
          </p:cNvSpPr>
          <p:nvPr/>
        </p:nvSpPr>
        <p:spPr bwMode="auto">
          <a:xfrm>
            <a:off x="8115300" y="2774950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5" name="Line 814"/>
          <p:cNvSpPr>
            <a:spLocks noChangeShapeType="1"/>
          </p:cNvSpPr>
          <p:nvPr/>
        </p:nvSpPr>
        <p:spPr bwMode="auto">
          <a:xfrm>
            <a:off x="8131175" y="2774950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6" name="Line 815"/>
          <p:cNvSpPr>
            <a:spLocks noChangeShapeType="1"/>
          </p:cNvSpPr>
          <p:nvPr/>
        </p:nvSpPr>
        <p:spPr bwMode="auto">
          <a:xfrm>
            <a:off x="8159750" y="2774950"/>
            <a:ext cx="1588" cy="730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7" name="Line 816"/>
          <p:cNvSpPr>
            <a:spLocks noChangeShapeType="1"/>
          </p:cNvSpPr>
          <p:nvPr/>
        </p:nvSpPr>
        <p:spPr bwMode="auto">
          <a:xfrm>
            <a:off x="8159750" y="2847975"/>
            <a:ext cx="5730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8" name="Line 817"/>
          <p:cNvSpPr>
            <a:spLocks noChangeShapeType="1"/>
          </p:cNvSpPr>
          <p:nvPr/>
        </p:nvSpPr>
        <p:spPr bwMode="auto">
          <a:xfrm>
            <a:off x="5184775" y="2047875"/>
            <a:ext cx="285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59" name="Line 818"/>
          <p:cNvSpPr>
            <a:spLocks noChangeShapeType="1"/>
          </p:cNvSpPr>
          <p:nvPr/>
        </p:nvSpPr>
        <p:spPr bwMode="auto">
          <a:xfrm>
            <a:off x="5238750" y="2047875"/>
            <a:ext cx="269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0" name="Line 819"/>
          <p:cNvSpPr>
            <a:spLocks noChangeShapeType="1"/>
          </p:cNvSpPr>
          <p:nvPr/>
        </p:nvSpPr>
        <p:spPr bwMode="auto">
          <a:xfrm>
            <a:off x="5265738" y="2047875"/>
            <a:ext cx="15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1" name="Line 820"/>
          <p:cNvSpPr>
            <a:spLocks noChangeShapeType="1"/>
          </p:cNvSpPr>
          <p:nvPr/>
        </p:nvSpPr>
        <p:spPr bwMode="auto">
          <a:xfrm>
            <a:off x="5294313" y="2047875"/>
            <a:ext cx="238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2" name="Line 821"/>
          <p:cNvSpPr>
            <a:spLocks noChangeShapeType="1"/>
          </p:cNvSpPr>
          <p:nvPr/>
        </p:nvSpPr>
        <p:spPr bwMode="auto">
          <a:xfrm>
            <a:off x="5318125" y="204787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3" name="Line 822"/>
          <p:cNvSpPr>
            <a:spLocks noChangeShapeType="1"/>
          </p:cNvSpPr>
          <p:nvPr/>
        </p:nvSpPr>
        <p:spPr bwMode="auto">
          <a:xfrm>
            <a:off x="5330825" y="2062163"/>
            <a:ext cx="158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4" name="Line 823"/>
          <p:cNvSpPr>
            <a:spLocks noChangeShapeType="1"/>
          </p:cNvSpPr>
          <p:nvPr/>
        </p:nvSpPr>
        <p:spPr bwMode="auto">
          <a:xfrm>
            <a:off x="5346700" y="2062163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5" name="Line 824"/>
          <p:cNvSpPr>
            <a:spLocks noChangeShapeType="1"/>
          </p:cNvSpPr>
          <p:nvPr/>
        </p:nvSpPr>
        <p:spPr bwMode="auto">
          <a:xfrm>
            <a:off x="5383213" y="2062163"/>
            <a:ext cx="254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6" name="Line 825"/>
          <p:cNvSpPr>
            <a:spLocks noChangeShapeType="1"/>
          </p:cNvSpPr>
          <p:nvPr/>
        </p:nvSpPr>
        <p:spPr bwMode="auto">
          <a:xfrm>
            <a:off x="5408613" y="2062163"/>
            <a:ext cx="1587" cy="47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7" name="Line 826"/>
          <p:cNvSpPr>
            <a:spLocks noChangeShapeType="1"/>
          </p:cNvSpPr>
          <p:nvPr/>
        </p:nvSpPr>
        <p:spPr bwMode="auto">
          <a:xfrm>
            <a:off x="5416550" y="2081213"/>
            <a:ext cx="1588" cy="11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8" name="Line 827"/>
          <p:cNvSpPr>
            <a:spLocks noChangeShapeType="1"/>
          </p:cNvSpPr>
          <p:nvPr/>
        </p:nvSpPr>
        <p:spPr bwMode="auto">
          <a:xfrm>
            <a:off x="5416550" y="2092325"/>
            <a:ext cx="127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69" name="Line 828"/>
          <p:cNvSpPr>
            <a:spLocks noChangeShapeType="1"/>
          </p:cNvSpPr>
          <p:nvPr/>
        </p:nvSpPr>
        <p:spPr bwMode="auto">
          <a:xfrm>
            <a:off x="5437188" y="2108200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0" name="Line 829"/>
          <p:cNvSpPr>
            <a:spLocks noChangeShapeType="1"/>
          </p:cNvSpPr>
          <p:nvPr/>
        </p:nvSpPr>
        <p:spPr bwMode="auto">
          <a:xfrm>
            <a:off x="5453063" y="2108200"/>
            <a:ext cx="1587" cy="111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1" name="Line 830"/>
          <p:cNvSpPr>
            <a:spLocks noChangeShapeType="1"/>
          </p:cNvSpPr>
          <p:nvPr/>
        </p:nvSpPr>
        <p:spPr bwMode="auto">
          <a:xfrm>
            <a:off x="5465763" y="2128838"/>
            <a:ext cx="4762" cy="11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2" name="Line 831"/>
          <p:cNvSpPr>
            <a:spLocks noChangeShapeType="1"/>
          </p:cNvSpPr>
          <p:nvPr/>
        </p:nvSpPr>
        <p:spPr bwMode="auto">
          <a:xfrm>
            <a:off x="5465763" y="2139950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3" name="Line 832"/>
          <p:cNvSpPr>
            <a:spLocks noChangeShapeType="1"/>
          </p:cNvSpPr>
          <p:nvPr/>
        </p:nvSpPr>
        <p:spPr bwMode="auto">
          <a:xfrm>
            <a:off x="5476875" y="2139950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4" name="Line 833"/>
          <p:cNvSpPr>
            <a:spLocks noChangeShapeType="1"/>
          </p:cNvSpPr>
          <p:nvPr/>
        </p:nvSpPr>
        <p:spPr bwMode="auto">
          <a:xfrm>
            <a:off x="5494338" y="2154238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5" name="Line 834"/>
          <p:cNvSpPr>
            <a:spLocks noChangeShapeType="1"/>
          </p:cNvSpPr>
          <p:nvPr/>
        </p:nvSpPr>
        <p:spPr bwMode="auto">
          <a:xfrm>
            <a:off x="5494338" y="2155825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6" name="Line 835"/>
          <p:cNvSpPr>
            <a:spLocks noChangeShapeType="1"/>
          </p:cNvSpPr>
          <p:nvPr/>
        </p:nvSpPr>
        <p:spPr bwMode="auto">
          <a:xfrm>
            <a:off x="5505450" y="2155825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7" name="Line 836"/>
          <p:cNvSpPr>
            <a:spLocks noChangeShapeType="1"/>
          </p:cNvSpPr>
          <p:nvPr/>
        </p:nvSpPr>
        <p:spPr bwMode="auto">
          <a:xfrm>
            <a:off x="5543550" y="2157413"/>
            <a:ext cx="3175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8" name="Line 837"/>
          <p:cNvSpPr>
            <a:spLocks noChangeShapeType="1"/>
          </p:cNvSpPr>
          <p:nvPr/>
        </p:nvSpPr>
        <p:spPr bwMode="auto">
          <a:xfrm>
            <a:off x="5543550" y="2170113"/>
            <a:ext cx="952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79" name="Line 838"/>
          <p:cNvSpPr>
            <a:spLocks noChangeShapeType="1"/>
          </p:cNvSpPr>
          <p:nvPr/>
        </p:nvSpPr>
        <p:spPr bwMode="auto">
          <a:xfrm>
            <a:off x="5561013" y="2185988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0" name="Line 839"/>
          <p:cNvSpPr>
            <a:spLocks noChangeShapeType="1"/>
          </p:cNvSpPr>
          <p:nvPr/>
        </p:nvSpPr>
        <p:spPr bwMode="auto">
          <a:xfrm>
            <a:off x="5575300" y="2185988"/>
            <a:ext cx="1588" cy="11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1" name="Line 840"/>
          <p:cNvSpPr>
            <a:spLocks noChangeShapeType="1"/>
          </p:cNvSpPr>
          <p:nvPr/>
        </p:nvSpPr>
        <p:spPr bwMode="auto">
          <a:xfrm>
            <a:off x="5597525" y="2203450"/>
            <a:ext cx="174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2" name="Line 841"/>
          <p:cNvSpPr>
            <a:spLocks noChangeShapeType="1"/>
          </p:cNvSpPr>
          <p:nvPr/>
        </p:nvSpPr>
        <p:spPr bwMode="auto">
          <a:xfrm>
            <a:off x="5614988" y="2203450"/>
            <a:ext cx="15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3" name="Line 842"/>
          <p:cNvSpPr>
            <a:spLocks noChangeShapeType="1"/>
          </p:cNvSpPr>
          <p:nvPr/>
        </p:nvSpPr>
        <p:spPr bwMode="auto">
          <a:xfrm>
            <a:off x="5616575" y="2203450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4" name="Line 843"/>
          <p:cNvSpPr>
            <a:spLocks noChangeShapeType="1"/>
          </p:cNvSpPr>
          <p:nvPr/>
        </p:nvSpPr>
        <p:spPr bwMode="auto">
          <a:xfrm>
            <a:off x="5649913" y="220345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5" name="Line 844"/>
          <p:cNvSpPr>
            <a:spLocks noChangeShapeType="1"/>
          </p:cNvSpPr>
          <p:nvPr/>
        </p:nvSpPr>
        <p:spPr bwMode="auto">
          <a:xfrm>
            <a:off x="5657850" y="2203450"/>
            <a:ext cx="0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6" name="Line 845"/>
          <p:cNvSpPr>
            <a:spLocks noChangeShapeType="1"/>
          </p:cNvSpPr>
          <p:nvPr/>
        </p:nvSpPr>
        <p:spPr bwMode="auto">
          <a:xfrm>
            <a:off x="5657850" y="2219325"/>
            <a:ext cx="15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7" name="Line 846"/>
          <p:cNvSpPr>
            <a:spLocks noChangeShapeType="1"/>
          </p:cNvSpPr>
          <p:nvPr/>
        </p:nvSpPr>
        <p:spPr bwMode="auto">
          <a:xfrm>
            <a:off x="5688013" y="2219325"/>
            <a:ext cx="1111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8" name="Line 847"/>
          <p:cNvSpPr>
            <a:spLocks noChangeShapeType="1"/>
          </p:cNvSpPr>
          <p:nvPr/>
        </p:nvSpPr>
        <p:spPr bwMode="auto">
          <a:xfrm>
            <a:off x="5699125" y="2219325"/>
            <a:ext cx="1588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89" name="Line 848"/>
          <p:cNvSpPr>
            <a:spLocks noChangeShapeType="1"/>
          </p:cNvSpPr>
          <p:nvPr/>
        </p:nvSpPr>
        <p:spPr bwMode="auto">
          <a:xfrm>
            <a:off x="5722938" y="223520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0" name="Line 849"/>
          <p:cNvSpPr>
            <a:spLocks noChangeShapeType="1"/>
          </p:cNvSpPr>
          <p:nvPr/>
        </p:nvSpPr>
        <p:spPr bwMode="auto">
          <a:xfrm>
            <a:off x="5726113" y="2235200"/>
            <a:ext cx="174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1" name="Line 850"/>
          <p:cNvSpPr>
            <a:spLocks noChangeShapeType="1"/>
          </p:cNvSpPr>
          <p:nvPr/>
        </p:nvSpPr>
        <p:spPr bwMode="auto">
          <a:xfrm>
            <a:off x="5743575" y="2235200"/>
            <a:ext cx="15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2" name="Line 851"/>
          <p:cNvSpPr>
            <a:spLocks noChangeShapeType="1"/>
          </p:cNvSpPr>
          <p:nvPr/>
        </p:nvSpPr>
        <p:spPr bwMode="auto">
          <a:xfrm>
            <a:off x="5757863" y="2252663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3" name="Line 852"/>
          <p:cNvSpPr>
            <a:spLocks noChangeShapeType="1"/>
          </p:cNvSpPr>
          <p:nvPr/>
        </p:nvSpPr>
        <p:spPr bwMode="auto">
          <a:xfrm>
            <a:off x="5762625" y="2252663"/>
            <a:ext cx="3175" cy="174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4" name="Line 853"/>
          <p:cNvSpPr>
            <a:spLocks noChangeShapeType="1"/>
          </p:cNvSpPr>
          <p:nvPr/>
        </p:nvSpPr>
        <p:spPr bwMode="auto">
          <a:xfrm>
            <a:off x="5762625" y="227012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5" name="Line 854"/>
          <p:cNvSpPr>
            <a:spLocks noChangeShapeType="1"/>
          </p:cNvSpPr>
          <p:nvPr/>
        </p:nvSpPr>
        <p:spPr bwMode="auto">
          <a:xfrm>
            <a:off x="5768975" y="2286000"/>
            <a:ext cx="111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6" name="Line 855"/>
          <p:cNvSpPr>
            <a:spLocks noChangeShapeType="1"/>
          </p:cNvSpPr>
          <p:nvPr/>
        </p:nvSpPr>
        <p:spPr bwMode="auto">
          <a:xfrm>
            <a:off x="5780088" y="2286000"/>
            <a:ext cx="127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7" name="Line 856"/>
          <p:cNvSpPr>
            <a:spLocks noChangeShapeType="1"/>
          </p:cNvSpPr>
          <p:nvPr/>
        </p:nvSpPr>
        <p:spPr bwMode="auto">
          <a:xfrm>
            <a:off x="5792788" y="2286000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8" name="Line 857"/>
          <p:cNvSpPr>
            <a:spLocks noChangeShapeType="1"/>
          </p:cNvSpPr>
          <p:nvPr/>
        </p:nvSpPr>
        <p:spPr bwMode="auto">
          <a:xfrm>
            <a:off x="5811838" y="2295525"/>
            <a:ext cx="1587" cy="79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699" name="Line 858"/>
          <p:cNvSpPr>
            <a:spLocks noChangeShapeType="1"/>
          </p:cNvSpPr>
          <p:nvPr/>
        </p:nvSpPr>
        <p:spPr bwMode="auto">
          <a:xfrm>
            <a:off x="5811838" y="2303463"/>
            <a:ext cx="206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0" name="Line 859"/>
          <p:cNvSpPr>
            <a:spLocks noChangeShapeType="1"/>
          </p:cNvSpPr>
          <p:nvPr/>
        </p:nvSpPr>
        <p:spPr bwMode="auto">
          <a:xfrm>
            <a:off x="5857875" y="2303463"/>
            <a:ext cx="301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1" name="Line 860"/>
          <p:cNvSpPr>
            <a:spLocks noChangeShapeType="1"/>
          </p:cNvSpPr>
          <p:nvPr/>
        </p:nvSpPr>
        <p:spPr bwMode="auto">
          <a:xfrm>
            <a:off x="5913438" y="2303463"/>
            <a:ext cx="269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2" name="Line 861"/>
          <p:cNvSpPr>
            <a:spLocks noChangeShapeType="1"/>
          </p:cNvSpPr>
          <p:nvPr/>
        </p:nvSpPr>
        <p:spPr bwMode="auto">
          <a:xfrm>
            <a:off x="5954713" y="2314575"/>
            <a:ext cx="1587" cy="79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3" name="Line 862"/>
          <p:cNvSpPr>
            <a:spLocks noChangeShapeType="1"/>
          </p:cNvSpPr>
          <p:nvPr/>
        </p:nvSpPr>
        <p:spPr bwMode="auto">
          <a:xfrm>
            <a:off x="5954713" y="2322513"/>
            <a:ext cx="190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4" name="Line 863"/>
          <p:cNvSpPr>
            <a:spLocks noChangeShapeType="1"/>
          </p:cNvSpPr>
          <p:nvPr/>
        </p:nvSpPr>
        <p:spPr bwMode="auto">
          <a:xfrm>
            <a:off x="6000750" y="232251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5" name="Line 864"/>
          <p:cNvSpPr>
            <a:spLocks noChangeShapeType="1"/>
          </p:cNvSpPr>
          <p:nvPr/>
        </p:nvSpPr>
        <p:spPr bwMode="auto">
          <a:xfrm>
            <a:off x="6011863" y="2322513"/>
            <a:ext cx="174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6" name="Line 865"/>
          <p:cNvSpPr>
            <a:spLocks noChangeShapeType="1"/>
          </p:cNvSpPr>
          <p:nvPr/>
        </p:nvSpPr>
        <p:spPr bwMode="auto">
          <a:xfrm>
            <a:off x="6032500" y="233997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7" name="Line 866"/>
          <p:cNvSpPr>
            <a:spLocks noChangeShapeType="1"/>
          </p:cNvSpPr>
          <p:nvPr/>
        </p:nvSpPr>
        <p:spPr bwMode="auto">
          <a:xfrm>
            <a:off x="6032500" y="233997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8" name="Line 867"/>
          <p:cNvSpPr>
            <a:spLocks noChangeShapeType="1"/>
          </p:cNvSpPr>
          <p:nvPr/>
        </p:nvSpPr>
        <p:spPr bwMode="auto">
          <a:xfrm>
            <a:off x="6042025" y="233997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09" name="Line 868"/>
          <p:cNvSpPr>
            <a:spLocks noChangeShapeType="1"/>
          </p:cNvSpPr>
          <p:nvPr/>
        </p:nvSpPr>
        <p:spPr bwMode="auto">
          <a:xfrm>
            <a:off x="6043613" y="2339975"/>
            <a:ext cx="174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0" name="Line 869"/>
          <p:cNvSpPr>
            <a:spLocks noChangeShapeType="1"/>
          </p:cNvSpPr>
          <p:nvPr/>
        </p:nvSpPr>
        <p:spPr bwMode="auto">
          <a:xfrm>
            <a:off x="6088063" y="2339975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1" name="Line 870"/>
          <p:cNvSpPr>
            <a:spLocks noChangeShapeType="1"/>
          </p:cNvSpPr>
          <p:nvPr/>
        </p:nvSpPr>
        <p:spPr bwMode="auto">
          <a:xfrm>
            <a:off x="6096000" y="2339975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2" name="Line 871"/>
          <p:cNvSpPr>
            <a:spLocks noChangeShapeType="1"/>
          </p:cNvSpPr>
          <p:nvPr/>
        </p:nvSpPr>
        <p:spPr bwMode="auto">
          <a:xfrm>
            <a:off x="6100763" y="2339975"/>
            <a:ext cx="1587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3" name="Line 872"/>
          <p:cNvSpPr>
            <a:spLocks noChangeShapeType="1"/>
          </p:cNvSpPr>
          <p:nvPr/>
        </p:nvSpPr>
        <p:spPr bwMode="auto">
          <a:xfrm>
            <a:off x="6115050" y="2362200"/>
            <a:ext cx="1588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4" name="Line 873"/>
          <p:cNvSpPr>
            <a:spLocks noChangeShapeType="1"/>
          </p:cNvSpPr>
          <p:nvPr/>
        </p:nvSpPr>
        <p:spPr bwMode="auto">
          <a:xfrm>
            <a:off x="6115050" y="2378075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5" name="Line 874"/>
          <p:cNvSpPr>
            <a:spLocks noChangeShapeType="1"/>
          </p:cNvSpPr>
          <p:nvPr/>
        </p:nvSpPr>
        <p:spPr bwMode="auto">
          <a:xfrm>
            <a:off x="6119813" y="2378075"/>
            <a:ext cx="15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6" name="Line 875"/>
          <p:cNvSpPr>
            <a:spLocks noChangeShapeType="1"/>
          </p:cNvSpPr>
          <p:nvPr/>
        </p:nvSpPr>
        <p:spPr bwMode="auto">
          <a:xfrm>
            <a:off x="6129338" y="2397125"/>
            <a:ext cx="158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7" name="Line 876"/>
          <p:cNvSpPr>
            <a:spLocks noChangeShapeType="1"/>
          </p:cNvSpPr>
          <p:nvPr/>
        </p:nvSpPr>
        <p:spPr bwMode="auto">
          <a:xfrm>
            <a:off x="6145213" y="2397125"/>
            <a:ext cx="47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8" name="Line 877"/>
          <p:cNvSpPr>
            <a:spLocks noChangeShapeType="1"/>
          </p:cNvSpPr>
          <p:nvPr/>
        </p:nvSpPr>
        <p:spPr bwMode="auto">
          <a:xfrm>
            <a:off x="6149975" y="239712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19" name="Line 878"/>
          <p:cNvSpPr>
            <a:spLocks noChangeShapeType="1"/>
          </p:cNvSpPr>
          <p:nvPr/>
        </p:nvSpPr>
        <p:spPr bwMode="auto">
          <a:xfrm>
            <a:off x="6153150" y="2397125"/>
            <a:ext cx="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0" name="Line 879"/>
          <p:cNvSpPr>
            <a:spLocks noChangeShapeType="1"/>
          </p:cNvSpPr>
          <p:nvPr/>
        </p:nvSpPr>
        <p:spPr bwMode="auto">
          <a:xfrm>
            <a:off x="6161088" y="2413000"/>
            <a:ext cx="2222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1" name="Line 880"/>
          <p:cNvSpPr>
            <a:spLocks noChangeShapeType="1"/>
          </p:cNvSpPr>
          <p:nvPr/>
        </p:nvSpPr>
        <p:spPr bwMode="auto">
          <a:xfrm>
            <a:off x="6183313" y="2413000"/>
            <a:ext cx="1587" cy="63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2" name="Line 881"/>
          <p:cNvSpPr>
            <a:spLocks noChangeShapeType="1"/>
          </p:cNvSpPr>
          <p:nvPr/>
        </p:nvSpPr>
        <p:spPr bwMode="auto">
          <a:xfrm>
            <a:off x="6192838" y="2435225"/>
            <a:ext cx="1587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3" name="Line 882"/>
          <p:cNvSpPr>
            <a:spLocks noChangeShapeType="1"/>
          </p:cNvSpPr>
          <p:nvPr/>
        </p:nvSpPr>
        <p:spPr bwMode="auto">
          <a:xfrm>
            <a:off x="6192838" y="245110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4" name="Line 883"/>
          <p:cNvSpPr>
            <a:spLocks noChangeShapeType="1"/>
          </p:cNvSpPr>
          <p:nvPr/>
        </p:nvSpPr>
        <p:spPr bwMode="auto">
          <a:xfrm>
            <a:off x="6196013" y="245110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5" name="Line 884"/>
          <p:cNvSpPr>
            <a:spLocks noChangeShapeType="1"/>
          </p:cNvSpPr>
          <p:nvPr/>
        </p:nvSpPr>
        <p:spPr bwMode="auto">
          <a:xfrm>
            <a:off x="6224588" y="2451100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6" name="Line 885"/>
          <p:cNvSpPr>
            <a:spLocks noChangeShapeType="1"/>
          </p:cNvSpPr>
          <p:nvPr/>
        </p:nvSpPr>
        <p:spPr bwMode="auto">
          <a:xfrm>
            <a:off x="6235700" y="2451100"/>
            <a:ext cx="0" cy="158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7" name="Line 886"/>
          <p:cNvSpPr>
            <a:spLocks noChangeShapeType="1"/>
          </p:cNvSpPr>
          <p:nvPr/>
        </p:nvSpPr>
        <p:spPr bwMode="auto">
          <a:xfrm>
            <a:off x="6246813" y="2479675"/>
            <a:ext cx="1587" cy="95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8" name="Line 887"/>
          <p:cNvSpPr>
            <a:spLocks noChangeShapeType="1"/>
          </p:cNvSpPr>
          <p:nvPr/>
        </p:nvSpPr>
        <p:spPr bwMode="auto">
          <a:xfrm>
            <a:off x="6246813" y="248920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29" name="Line 888"/>
          <p:cNvSpPr>
            <a:spLocks noChangeShapeType="1"/>
          </p:cNvSpPr>
          <p:nvPr/>
        </p:nvSpPr>
        <p:spPr bwMode="auto">
          <a:xfrm>
            <a:off x="6249988" y="2489200"/>
            <a:ext cx="79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0" name="Line 889"/>
          <p:cNvSpPr>
            <a:spLocks noChangeShapeType="1"/>
          </p:cNvSpPr>
          <p:nvPr/>
        </p:nvSpPr>
        <p:spPr bwMode="auto">
          <a:xfrm>
            <a:off x="6257925" y="2489200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1" name="Line 890"/>
          <p:cNvSpPr>
            <a:spLocks noChangeShapeType="1"/>
          </p:cNvSpPr>
          <p:nvPr/>
        </p:nvSpPr>
        <p:spPr bwMode="auto">
          <a:xfrm>
            <a:off x="6288088" y="2489200"/>
            <a:ext cx="63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2" name="Line 891"/>
          <p:cNvSpPr>
            <a:spLocks noChangeShapeType="1"/>
          </p:cNvSpPr>
          <p:nvPr/>
        </p:nvSpPr>
        <p:spPr bwMode="auto">
          <a:xfrm>
            <a:off x="6294438" y="2489200"/>
            <a:ext cx="3175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3" name="Line 892"/>
          <p:cNvSpPr>
            <a:spLocks noChangeShapeType="1"/>
          </p:cNvSpPr>
          <p:nvPr/>
        </p:nvSpPr>
        <p:spPr bwMode="auto">
          <a:xfrm>
            <a:off x="6319838" y="2509838"/>
            <a:ext cx="254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4" name="Line 893"/>
          <p:cNvSpPr>
            <a:spLocks noChangeShapeType="1"/>
          </p:cNvSpPr>
          <p:nvPr/>
        </p:nvSpPr>
        <p:spPr bwMode="auto">
          <a:xfrm>
            <a:off x="6373813" y="2509838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5" name="Line 894"/>
          <p:cNvSpPr>
            <a:spLocks noChangeShapeType="1"/>
          </p:cNvSpPr>
          <p:nvPr/>
        </p:nvSpPr>
        <p:spPr bwMode="auto">
          <a:xfrm>
            <a:off x="6376988" y="2509838"/>
            <a:ext cx="1587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6" name="Line 895"/>
          <p:cNvSpPr>
            <a:spLocks noChangeShapeType="1"/>
          </p:cNvSpPr>
          <p:nvPr/>
        </p:nvSpPr>
        <p:spPr bwMode="auto">
          <a:xfrm>
            <a:off x="6376988" y="2528888"/>
            <a:ext cx="15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7" name="Line 896"/>
          <p:cNvSpPr>
            <a:spLocks noChangeShapeType="1"/>
          </p:cNvSpPr>
          <p:nvPr/>
        </p:nvSpPr>
        <p:spPr bwMode="auto">
          <a:xfrm>
            <a:off x="6384925" y="2547938"/>
            <a:ext cx="174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8" name="Line 897"/>
          <p:cNvSpPr>
            <a:spLocks noChangeShapeType="1"/>
          </p:cNvSpPr>
          <p:nvPr/>
        </p:nvSpPr>
        <p:spPr bwMode="auto">
          <a:xfrm>
            <a:off x="6402388" y="2547938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39" name="Line 898"/>
          <p:cNvSpPr>
            <a:spLocks noChangeShapeType="1"/>
          </p:cNvSpPr>
          <p:nvPr/>
        </p:nvSpPr>
        <p:spPr bwMode="auto">
          <a:xfrm>
            <a:off x="6403975" y="2547938"/>
            <a:ext cx="3175" cy="47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0" name="Line 899"/>
          <p:cNvSpPr>
            <a:spLocks noChangeShapeType="1"/>
          </p:cNvSpPr>
          <p:nvPr/>
        </p:nvSpPr>
        <p:spPr bwMode="auto">
          <a:xfrm>
            <a:off x="6408738" y="2573338"/>
            <a:ext cx="1587" cy="142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1" name="Line 900"/>
          <p:cNvSpPr>
            <a:spLocks noChangeShapeType="1"/>
          </p:cNvSpPr>
          <p:nvPr/>
        </p:nvSpPr>
        <p:spPr bwMode="auto">
          <a:xfrm>
            <a:off x="6408738" y="2587625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2" name="Line 901"/>
          <p:cNvSpPr>
            <a:spLocks noChangeShapeType="1"/>
          </p:cNvSpPr>
          <p:nvPr/>
        </p:nvSpPr>
        <p:spPr bwMode="auto">
          <a:xfrm>
            <a:off x="6411913" y="2587625"/>
            <a:ext cx="1587" cy="47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3" name="Line 902"/>
          <p:cNvSpPr>
            <a:spLocks noChangeShapeType="1"/>
          </p:cNvSpPr>
          <p:nvPr/>
        </p:nvSpPr>
        <p:spPr bwMode="auto">
          <a:xfrm>
            <a:off x="6411913" y="2614613"/>
            <a:ext cx="1587" cy="12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4" name="Line 903"/>
          <p:cNvSpPr>
            <a:spLocks noChangeShapeType="1"/>
          </p:cNvSpPr>
          <p:nvPr/>
        </p:nvSpPr>
        <p:spPr bwMode="auto">
          <a:xfrm>
            <a:off x="6413500" y="2627313"/>
            <a:ext cx="4763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5" name="Line 904"/>
          <p:cNvSpPr>
            <a:spLocks noChangeShapeType="1"/>
          </p:cNvSpPr>
          <p:nvPr/>
        </p:nvSpPr>
        <p:spPr bwMode="auto">
          <a:xfrm>
            <a:off x="6418263" y="2627313"/>
            <a:ext cx="793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6" name="Line 905"/>
          <p:cNvSpPr>
            <a:spLocks noChangeShapeType="1"/>
          </p:cNvSpPr>
          <p:nvPr/>
        </p:nvSpPr>
        <p:spPr bwMode="auto">
          <a:xfrm>
            <a:off x="6453188" y="2627313"/>
            <a:ext cx="269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7" name="Line 906"/>
          <p:cNvSpPr>
            <a:spLocks noChangeShapeType="1"/>
          </p:cNvSpPr>
          <p:nvPr/>
        </p:nvSpPr>
        <p:spPr bwMode="auto">
          <a:xfrm>
            <a:off x="6508750" y="2627313"/>
            <a:ext cx="15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8" name="Line 907"/>
          <p:cNvSpPr>
            <a:spLocks noChangeShapeType="1"/>
          </p:cNvSpPr>
          <p:nvPr/>
        </p:nvSpPr>
        <p:spPr bwMode="auto">
          <a:xfrm>
            <a:off x="6510338" y="2627313"/>
            <a:ext cx="1587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49" name="Line 908"/>
          <p:cNvSpPr>
            <a:spLocks noChangeShapeType="1"/>
          </p:cNvSpPr>
          <p:nvPr/>
        </p:nvSpPr>
        <p:spPr bwMode="auto">
          <a:xfrm>
            <a:off x="6537325" y="2649538"/>
            <a:ext cx="47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0" name="Line 909"/>
          <p:cNvSpPr>
            <a:spLocks noChangeShapeType="1"/>
          </p:cNvSpPr>
          <p:nvPr/>
        </p:nvSpPr>
        <p:spPr bwMode="auto">
          <a:xfrm>
            <a:off x="6542088" y="2649538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1" name="Line 910"/>
          <p:cNvSpPr>
            <a:spLocks noChangeShapeType="1"/>
          </p:cNvSpPr>
          <p:nvPr/>
        </p:nvSpPr>
        <p:spPr bwMode="auto">
          <a:xfrm>
            <a:off x="6554788" y="2649538"/>
            <a:ext cx="111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2" name="Line 911"/>
          <p:cNvSpPr>
            <a:spLocks noChangeShapeType="1"/>
          </p:cNvSpPr>
          <p:nvPr/>
        </p:nvSpPr>
        <p:spPr bwMode="auto">
          <a:xfrm>
            <a:off x="6569075" y="2665413"/>
            <a:ext cx="1588" cy="47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3" name="Line 912"/>
          <p:cNvSpPr>
            <a:spLocks noChangeShapeType="1"/>
          </p:cNvSpPr>
          <p:nvPr/>
        </p:nvSpPr>
        <p:spPr bwMode="auto">
          <a:xfrm>
            <a:off x="6569075" y="2670175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4" name="Line 913"/>
          <p:cNvSpPr>
            <a:spLocks noChangeShapeType="1"/>
          </p:cNvSpPr>
          <p:nvPr/>
        </p:nvSpPr>
        <p:spPr bwMode="auto">
          <a:xfrm>
            <a:off x="6573838" y="2670175"/>
            <a:ext cx="1587" cy="17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5" name="Line 914"/>
          <p:cNvSpPr>
            <a:spLocks noChangeShapeType="1"/>
          </p:cNvSpPr>
          <p:nvPr/>
        </p:nvSpPr>
        <p:spPr bwMode="auto">
          <a:xfrm>
            <a:off x="6594475" y="269081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6" name="Line 915"/>
          <p:cNvSpPr>
            <a:spLocks noChangeShapeType="1"/>
          </p:cNvSpPr>
          <p:nvPr/>
        </p:nvSpPr>
        <p:spPr bwMode="auto">
          <a:xfrm>
            <a:off x="6605588" y="2690813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7" name="Line 916"/>
          <p:cNvSpPr>
            <a:spLocks noChangeShapeType="1"/>
          </p:cNvSpPr>
          <p:nvPr/>
        </p:nvSpPr>
        <p:spPr bwMode="auto">
          <a:xfrm>
            <a:off x="6618288" y="2690813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8" name="Line 917"/>
          <p:cNvSpPr>
            <a:spLocks noChangeShapeType="1"/>
          </p:cNvSpPr>
          <p:nvPr/>
        </p:nvSpPr>
        <p:spPr bwMode="auto">
          <a:xfrm>
            <a:off x="6650038" y="2690813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59" name="Line 918"/>
          <p:cNvSpPr>
            <a:spLocks noChangeShapeType="1"/>
          </p:cNvSpPr>
          <p:nvPr/>
        </p:nvSpPr>
        <p:spPr bwMode="auto">
          <a:xfrm>
            <a:off x="6662738" y="2690813"/>
            <a:ext cx="1270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0" name="Line 919"/>
          <p:cNvSpPr>
            <a:spLocks noChangeShapeType="1"/>
          </p:cNvSpPr>
          <p:nvPr/>
        </p:nvSpPr>
        <p:spPr bwMode="auto">
          <a:xfrm>
            <a:off x="6702425" y="2690813"/>
            <a:ext cx="190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1" name="Line 920"/>
          <p:cNvSpPr>
            <a:spLocks noChangeShapeType="1"/>
          </p:cNvSpPr>
          <p:nvPr/>
        </p:nvSpPr>
        <p:spPr bwMode="auto">
          <a:xfrm>
            <a:off x="6721475" y="269081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2" name="Line 921"/>
          <p:cNvSpPr>
            <a:spLocks noChangeShapeType="1"/>
          </p:cNvSpPr>
          <p:nvPr/>
        </p:nvSpPr>
        <p:spPr bwMode="auto">
          <a:xfrm>
            <a:off x="6757988" y="2690813"/>
            <a:ext cx="1587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3" name="Line 922"/>
          <p:cNvSpPr>
            <a:spLocks noChangeShapeType="1"/>
          </p:cNvSpPr>
          <p:nvPr/>
        </p:nvSpPr>
        <p:spPr bwMode="auto">
          <a:xfrm>
            <a:off x="6757988" y="2713038"/>
            <a:ext cx="15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4" name="Line 923"/>
          <p:cNvSpPr>
            <a:spLocks noChangeShapeType="1"/>
          </p:cNvSpPr>
          <p:nvPr/>
        </p:nvSpPr>
        <p:spPr bwMode="auto">
          <a:xfrm>
            <a:off x="6784975" y="2713038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5" name="Line 924"/>
          <p:cNvSpPr>
            <a:spLocks noChangeShapeType="1"/>
          </p:cNvSpPr>
          <p:nvPr/>
        </p:nvSpPr>
        <p:spPr bwMode="auto">
          <a:xfrm>
            <a:off x="6796088" y="271303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6" name="Line 925"/>
          <p:cNvSpPr>
            <a:spLocks noChangeShapeType="1"/>
          </p:cNvSpPr>
          <p:nvPr/>
        </p:nvSpPr>
        <p:spPr bwMode="auto">
          <a:xfrm>
            <a:off x="6799263" y="2713038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7" name="Line 926"/>
          <p:cNvSpPr>
            <a:spLocks noChangeShapeType="1"/>
          </p:cNvSpPr>
          <p:nvPr/>
        </p:nvSpPr>
        <p:spPr bwMode="auto">
          <a:xfrm>
            <a:off x="6804025" y="2713038"/>
            <a:ext cx="95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8" name="Line 927"/>
          <p:cNvSpPr>
            <a:spLocks noChangeShapeType="1"/>
          </p:cNvSpPr>
          <p:nvPr/>
        </p:nvSpPr>
        <p:spPr bwMode="auto">
          <a:xfrm>
            <a:off x="6834188" y="2719388"/>
            <a:ext cx="1587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69" name="Line 928"/>
          <p:cNvSpPr>
            <a:spLocks noChangeShapeType="1"/>
          </p:cNvSpPr>
          <p:nvPr/>
        </p:nvSpPr>
        <p:spPr bwMode="auto">
          <a:xfrm>
            <a:off x="6834188" y="2738438"/>
            <a:ext cx="476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0" name="Line 929"/>
          <p:cNvSpPr>
            <a:spLocks noChangeShapeType="1"/>
          </p:cNvSpPr>
          <p:nvPr/>
        </p:nvSpPr>
        <p:spPr bwMode="auto">
          <a:xfrm>
            <a:off x="6865938" y="2738438"/>
            <a:ext cx="158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1" name="Line 930"/>
          <p:cNvSpPr>
            <a:spLocks noChangeShapeType="1"/>
          </p:cNvSpPr>
          <p:nvPr/>
        </p:nvSpPr>
        <p:spPr bwMode="auto">
          <a:xfrm>
            <a:off x="6881813" y="2738438"/>
            <a:ext cx="111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2" name="Line 931"/>
          <p:cNvSpPr>
            <a:spLocks noChangeShapeType="1"/>
          </p:cNvSpPr>
          <p:nvPr/>
        </p:nvSpPr>
        <p:spPr bwMode="auto">
          <a:xfrm>
            <a:off x="6913563" y="2743200"/>
            <a:ext cx="1587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3" name="Line 932"/>
          <p:cNvSpPr>
            <a:spLocks noChangeShapeType="1"/>
          </p:cNvSpPr>
          <p:nvPr/>
        </p:nvSpPr>
        <p:spPr bwMode="auto">
          <a:xfrm>
            <a:off x="6913563" y="2762250"/>
            <a:ext cx="476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4" name="Line 933"/>
          <p:cNvSpPr>
            <a:spLocks noChangeShapeType="1"/>
          </p:cNvSpPr>
          <p:nvPr/>
        </p:nvSpPr>
        <p:spPr bwMode="auto">
          <a:xfrm>
            <a:off x="6943725" y="2762250"/>
            <a:ext cx="2222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5" name="Line 934"/>
          <p:cNvSpPr>
            <a:spLocks noChangeShapeType="1"/>
          </p:cNvSpPr>
          <p:nvPr/>
        </p:nvSpPr>
        <p:spPr bwMode="auto">
          <a:xfrm>
            <a:off x="6965950" y="2762250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6" name="Line 935"/>
          <p:cNvSpPr>
            <a:spLocks noChangeShapeType="1"/>
          </p:cNvSpPr>
          <p:nvPr/>
        </p:nvSpPr>
        <p:spPr bwMode="auto">
          <a:xfrm>
            <a:off x="6969125" y="2762250"/>
            <a:ext cx="31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7" name="Line 936"/>
          <p:cNvSpPr>
            <a:spLocks noChangeShapeType="1"/>
          </p:cNvSpPr>
          <p:nvPr/>
        </p:nvSpPr>
        <p:spPr bwMode="auto">
          <a:xfrm>
            <a:off x="6999288" y="2762250"/>
            <a:ext cx="11112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8" name="Line 937"/>
          <p:cNvSpPr>
            <a:spLocks noChangeShapeType="1"/>
          </p:cNvSpPr>
          <p:nvPr/>
        </p:nvSpPr>
        <p:spPr bwMode="auto">
          <a:xfrm>
            <a:off x="7010400" y="2762250"/>
            <a:ext cx="158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79" name="Line 938"/>
          <p:cNvSpPr>
            <a:spLocks noChangeShapeType="1"/>
          </p:cNvSpPr>
          <p:nvPr/>
        </p:nvSpPr>
        <p:spPr bwMode="auto">
          <a:xfrm>
            <a:off x="7053263" y="2762250"/>
            <a:ext cx="2063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0" name="Line 939"/>
          <p:cNvSpPr>
            <a:spLocks noChangeShapeType="1"/>
          </p:cNvSpPr>
          <p:nvPr/>
        </p:nvSpPr>
        <p:spPr bwMode="auto">
          <a:xfrm>
            <a:off x="7073900" y="2762250"/>
            <a:ext cx="793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1" name="Line 940"/>
          <p:cNvSpPr>
            <a:spLocks noChangeShapeType="1"/>
          </p:cNvSpPr>
          <p:nvPr/>
        </p:nvSpPr>
        <p:spPr bwMode="auto">
          <a:xfrm>
            <a:off x="7081838" y="2762250"/>
            <a:ext cx="15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2" name="Line 941"/>
          <p:cNvSpPr>
            <a:spLocks noChangeShapeType="1"/>
          </p:cNvSpPr>
          <p:nvPr/>
        </p:nvSpPr>
        <p:spPr bwMode="auto">
          <a:xfrm>
            <a:off x="7081838" y="2786063"/>
            <a:ext cx="15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3" name="Line 942"/>
          <p:cNvSpPr>
            <a:spLocks noChangeShapeType="1"/>
          </p:cNvSpPr>
          <p:nvPr/>
        </p:nvSpPr>
        <p:spPr bwMode="auto">
          <a:xfrm>
            <a:off x="7081838" y="278923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4" name="Line 943"/>
          <p:cNvSpPr>
            <a:spLocks noChangeShapeType="1"/>
          </p:cNvSpPr>
          <p:nvPr/>
        </p:nvSpPr>
        <p:spPr bwMode="auto">
          <a:xfrm>
            <a:off x="7085013" y="2789238"/>
            <a:ext cx="190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5" name="Line 944"/>
          <p:cNvSpPr>
            <a:spLocks noChangeShapeType="1"/>
          </p:cNvSpPr>
          <p:nvPr/>
        </p:nvSpPr>
        <p:spPr bwMode="auto">
          <a:xfrm>
            <a:off x="7129463" y="2789238"/>
            <a:ext cx="269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6" name="Line 945"/>
          <p:cNvSpPr>
            <a:spLocks noChangeShapeType="1"/>
          </p:cNvSpPr>
          <p:nvPr/>
        </p:nvSpPr>
        <p:spPr bwMode="auto">
          <a:xfrm>
            <a:off x="7185025" y="2789238"/>
            <a:ext cx="2222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7" name="Line 946"/>
          <p:cNvSpPr>
            <a:spLocks noChangeShapeType="1"/>
          </p:cNvSpPr>
          <p:nvPr/>
        </p:nvSpPr>
        <p:spPr bwMode="auto">
          <a:xfrm>
            <a:off x="7207250" y="2789238"/>
            <a:ext cx="15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8" name="Line 947"/>
          <p:cNvSpPr>
            <a:spLocks noChangeShapeType="1"/>
          </p:cNvSpPr>
          <p:nvPr/>
        </p:nvSpPr>
        <p:spPr bwMode="auto">
          <a:xfrm>
            <a:off x="7207250" y="281622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89" name="Line 948"/>
          <p:cNvSpPr>
            <a:spLocks noChangeShapeType="1"/>
          </p:cNvSpPr>
          <p:nvPr/>
        </p:nvSpPr>
        <p:spPr bwMode="auto">
          <a:xfrm>
            <a:off x="7207250" y="2817813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0" name="Line 949"/>
          <p:cNvSpPr>
            <a:spLocks noChangeShapeType="1"/>
          </p:cNvSpPr>
          <p:nvPr/>
        </p:nvSpPr>
        <p:spPr bwMode="auto">
          <a:xfrm>
            <a:off x="7213600" y="2817813"/>
            <a:ext cx="1746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1" name="Line 950"/>
          <p:cNvSpPr>
            <a:spLocks noChangeShapeType="1"/>
          </p:cNvSpPr>
          <p:nvPr/>
        </p:nvSpPr>
        <p:spPr bwMode="auto">
          <a:xfrm>
            <a:off x="7259638" y="2817813"/>
            <a:ext cx="79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2" name="Line 951"/>
          <p:cNvSpPr>
            <a:spLocks noChangeShapeType="1"/>
          </p:cNvSpPr>
          <p:nvPr/>
        </p:nvSpPr>
        <p:spPr bwMode="auto">
          <a:xfrm>
            <a:off x="7267575" y="2817813"/>
            <a:ext cx="63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3" name="Line 952"/>
          <p:cNvSpPr>
            <a:spLocks noChangeShapeType="1"/>
          </p:cNvSpPr>
          <p:nvPr/>
        </p:nvSpPr>
        <p:spPr bwMode="auto">
          <a:xfrm>
            <a:off x="7273925" y="2817813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4" name="Line 953"/>
          <p:cNvSpPr>
            <a:spLocks noChangeShapeType="1"/>
          </p:cNvSpPr>
          <p:nvPr/>
        </p:nvSpPr>
        <p:spPr bwMode="auto">
          <a:xfrm>
            <a:off x="7313613" y="2817813"/>
            <a:ext cx="1428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5" name="Line 954"/>
          <p:cNvSpPr>
            <a:spLocks noChangeShapeType="1"/>
          </p:cNvSpPr>
          <p:nvPr/>
        </p:nvSpPr>
        <p:spPr bwMode="auto">
          <a:xfrm>
            <a:off x="7327900" y="2817813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6" name="Line 955"/>
          <p:cNvSpPr>
            <a:spLocks noChangeShapeType="1"/>
          </p:cNvSpPr>
          <p:nvPr/>
        </p:nvSpPr>
        <p:spPr bwMode="auto">
          <a:xfrm>
            <a:off x="7369175" y="2817813"/>
            <a:ext cx="111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7" name="Line 956"/>
          <p:cNvSpPr>
            <a:spLocks noChangeShapeType="1"/>
          </p:cNvSpPr>
          <p:nvPr/>
        </p:nvSpPr>
        <p:spPr bwMode="auto">
          <a:xfrm>
            <a:off x="7380288" y="2817813"/>
            <a:ext cx="158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8" name="Line 957"/>
          <p:cNvSpPr>
            <a:spLocks noChangeShapeType="1"/>
          </p:cNvSpPr>
          <p:nvPr/>
        </p:nvSpPr>
        <p:spPr bwMode="auto">
          <a:xfrm>
            <a:off x="7423150" y="2817813"/>
            <a:ext cx="14288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799" name="Line 958"/>
          <p:cNvSpPr>
            <a:spLocks noChangeShapeType="1"/>
          </p:cNvSpPr>
          <p:nvPr/>
        </p:nvSpPr>
        <p:spPr bwMode="auto">
          <a:xfrm>
            <a:off x="7437438" y="2817813"/>
            <a:ext cx="3175" cy="111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0" name="Line 959"/>
          <p:cNvSpPr>
            <a:spLocks noChangeShapeType="1"/>
          </p:cNvSpPr>
          <p:nvPr/>
        </p:nvSpPr>
        <p:spPr bwMode="auto">
          <a:xfrm>
            <a:off x="7437438" y="2852738"/>
            <a:ext cx="3175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1" name="Line 960"/>
          <p:cNvSpPr>
            <a:spLocks noChangeShapeType="1"/>
          </p:cNvSpPr>
          <p:nvPr/>
        </p:nvSpPr>
        <p:spPr bwMode="auto">
          <a:xfrm>
            <a:off x="7437438" y="2854325"/>
            <a:ext cx="142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2" name="Line 961"/>
          <p:cNvSpPr>
            <a:spLocks noChangeShapeType="1"/>
          </p:cNvSpPr>
          <p:nvPr/>
        </p:nvSpPr>
        <p:spPr bwMode="auto">
          <a:xfrm>
            <a:off x="7451725" y="2854325"/>
            <a:ext cx="111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3" name="Line 962"/>
          <p:cNvSpPr>
            <a:spLocks noChangeShapeType="1"/>
          </p:cNvSpPr>
          <p:nvPr/>
        </p:nvSpPr>
        <p:spPr bwMode="auto">
          <a:xfrm>
            <a:off x="7488238" y="2854325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4" name="Line 963"/>
          <p:cNvSpPr>
            <a:spLocks noChangeShapeType="1"/>
          </p:cNvSpPr>
          <p:nvPr/>
        </p:nvSpPr>
        <p:spPr bwMode="auto">
          <a:xfrm>
            <a:off x="7499350" y="2854325"/>
            <a:ext cx="19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5" name="Line 964"/>
          <p:cNvSpPr>
            <a:spLocks noChangeShapeType="1"/>
          </p:cNvSpPr>
          <p:nvPr/>
        </p:nvSpPr>
        <p:spPr bwMode="auto">
          <a:xfrm>
            <a:off x="7542213" y="2855913"/>
            <a:ext cx="1587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6" name="Line 965"/>
          <p:cNvSpPr>
            <a:spLocks noChangeShapeType="1"/>
          </p:cNvSpPr>
          <p:nvPr/>
        </p:nvSpPr>
        <p:spPr bwMode="auto">
          <a:xfrm>
            <a:off x="7556500" y="2889250"/>
            <a:ext cx="127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7" name="Line 966"/>
          <p:cNvSpPr>
            <a:spLocks noChangeShapeType="1"/>
          </p:cNvSpPr>
          <p:nvPr/>
        </p:nvSpPr>
        <p:spPr bwMode="auto">
          <a:xfrm>
            <a:off x="7569200" y="2889250"/>
            <a:ext cx="142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8" name="Line 967"/>
          <p:cNvSpPr>
            <a:spLocks noChangeShapeType="1"/>
          </p:cNvSpPr>
          <p:nvPr/>
        </p:nvSpPr>
        <p:spPr bwMode="auto">
          <a:xfrm>
            <a:off x="7610475" y="2889250"/>
            <a:ext cx="142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09" name="Line 968"/>
          <p:cNvSpPr>
            <a:spLocks noChangeShapeType="1"/>
          </p:cNvSpPr>
          <p:nvPr/>
        </p:nvSpPr>
        <p:spPr bwMode="auto">
          <a:xfrm>
            <a:off x="7624763" y="2889250"/>
            <a:ext cx="142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0" name="Line 969"/>
          <p:cNvSpPr>
            <a:spLocks noChangeShapeType="1"/>
          </p:cNvSpPr>
          <p:nvPr/>
        </p:nvSpPr>
        <p:spPr bwMode="auto">
          <a:xfrm>
            <a:off x="7639050" y="2911475"/>
            <a:ext cx="1588" cy="19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1" name="Line 970"/>
          <p:cNvSpPr>
            <a:spLocks noChangeShapeType="1"/>
          </p:cNvSpPr>
          <p:nvPr/>
        </p:nvSpPr>
        <p:spPr bwMode="auto">
          <a:xfrm>
            <a:off x="7639050" y="2930525"/>
            <a:ext cx="317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2" name="Line 971"/>
          <p:cNvSpPr>
            <a:spLocks noChangeShapeType="1"/>
          </p:cNvSpPr>
          <p:nvPr/>
        </p:nvSpPr>
        <p:spPr bwMode="auto">
          <a:xfrm>
            <a:off x="7670800" y="2930525"/>
            <a:ext cx="222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3" name="Line 972"/>
          <p:cNvSpPr>
            <a:spLocks noChangeShapeType="1"/>
          </p:cNvSpPr>
          <p:nvPr/>
        </p:nvSpPr>
        <p:spPr bwMode="auto">
          <a:xfrm>
            <a:off x="7693025" y="2930525"/>
            <a:ext cx="476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4" name="Line 973"/>
          <p:cNvSpPr>
            <a:spLocks noChangeShapeType="1"/>
          </p:cNvSpPr>
          <p:nvPr/>
        </p:nvSpPr>
        <p:spPr bwMode="auto">
          <a:xfrm>
            <a:off x="7724775" y="293052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5" name="Line 974"/>
          <p:cNvSpPr>
            <a:spLocks noChangeShapeType="1"/>
          </p:cNvSpPr>
          <p:nvPr/>
        </p:nvSpPr>
        <p:spPr bwMode="auto">
          <a:xfrm>
            <a:off x="7734300" y="2930525"/>
            <a:ext cx="142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6" name="Line 975"/>
          <p:cNvSpPr>
            <a:spLocks noChangeShapeType="1"/>
          </p:cNvSpPr>
          <p:nvPr/>
        </p:nvSpPr>
        <p:spPr bwMode="auto">
          <a:xfrm>
            <a:off x="7748588" y="2930525"/>
            <a:ext cx="15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7" name="Line 976"/>
          <p:cNvSpPr>
            <a:spLocks noChangeShapeType="1"/>
          </p:cNvSpPr>
          <p:nvPr/>
        </p:nvSpPr>
        <p:spPr bwMode="auto">
          <a:xfrm>
            <a:off x="7750175" y="293052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8" name="Line 977"/>
          <p:cNvSpPr>
            <a:spLocks noChangeShapeType="1"/>
          </p:cNvSpPr>
          <p:nvPr/>
        </p:nvSpPr>
        <p:spPr bwMode="auto">
          <a:xfrm>
            <a:off x="7780338" y="293052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19" name="Line 978"/>
          <p:cNvSpPr>
            <a:spLocks noChangeShapeType="1"/>
          </p:cNvSpPr>
          <p:nvPr/>
        </p:nvSpPr>
        <p:spPr bwMode="auto">
          <a:xfrm>
            <a:off x="7834313" y="2930525"/>
            <a:ext cx="15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0" name="Line 979"/>
          <p:cNvSpPr>
            <a:spLocks noChangeShapeType="1"/>
          </p:cNvSpPr>
          <p:nvPr/>
        </p:nvSpPr>
        <p:spPr bwMode="auto">
          <a:xfrm>
            <a:off x="7835900" y="2930525"/>
            <a:ext cx="238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1" name="Line 980"/>
          <p:cNvSpPr>
            <a:spLocks noChangeShapeType="1"/>
          </p:cNvSpPr>
          <p:nvPr/>
        </p:nvSpPr>
        <p:spPr bwMode="auto">
          <a:xfrm>
            <a:off x="7888288" y="2930525"/>
            <a:ext cx="158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2" name="Line 981"/>
          <p:cNvSpPr>
            <a:spLocks noChangeShapeType="1"/>
          </p:cNvSpPr>
          <p:nvPr/>
        </p:nvSpPr>
        <p:spPr bwMode="auto">
          <a:xfrm>
            <a:off x="7889875" y="293052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3" name="Line 982"/>
          <p:cNvSpPr>
            <a:spLocks noChangeShapeType="1"/>
          </p:cNvSpPr>
          <p:nvPr/>
        </p:nvSpPr>
        <p:spPr bwMode="auto">
          <a:xfrm>
            <a:off x="7942263" y="2930525"/>
            <a:ext cx="174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4" name="Line 983"/>
          <p:cNvSpPr>
            <a:spLocks noChangeShapeType="1"/>
          </p:cNvSpPr>
          <p:nvPr/>
        </p:nvSpPr>
        <p:spPr bwMode="auto">
          <a:xfrm>
            <a:off x="7959725" y="2930525"/>
            <a:ext cx="111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5" name="Line 984"/>
          <p:cNvSpPr>
            <a:spLocks noChangeShapeType="1"/>
          </p:cNvSpPr>
          <p:nvPr/>
        </p:nvSpPr>
        <p:spPr bwMode="auto">
          <a:xfrm>
            <a:off x="7997825" y="2930525"/>
            <a:ext cx="2540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6" name="Line 985"/>
          <p:cNvSpPr>
            <a:spLocks noChangeShapeType="1"/>
          </p:cNvSpPr>
          <p:nvPr/>
        </p:nvSpPr>
        <p:spPr bwMode="auto">
          <a:xfrm>
            <a:off x="8053388" y="2930525"/>
            <a:ext cx="1111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7" name="Line 986"/>
          <p:cNvSpPr>
            <a:spLocks noChangeShapeType="1"/>
          </p:cNvSpPr>
          <p:nvPr/>
        </p:nvSpPr>
        <p:spPr bwMode="auto">
          <a:xfrm>
            <a:off x="8064500" y="2930525"/>
            <a:ext cx="793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8" name="Line 987"/>
          <p:cNvSpPr>
            <a:spLocks noChangeShapeType="1"/>
          </p:cNvSpPr>
          <p:nvPr/>
        </p:nvSpPr>
        <p:spPr bwMode="auto">
          <a:xfrm>
            <a:off x="8072438" y="2930525"/>
            <a:ext cx="47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29" name="Line 988"/>
          <p:cNvSpPr>
            <a:spLocks noChangeShapeType="1"/>
          </p:cNvSpPr>
          <p:nvPr/>
        </p:nvSpPr>
        <p:spPr bwMode="auto">
          <a:xfrm>
            <a:off x="8077200" y="2930525"/>
            <a:ext cx="1588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0" name="Line 989"/>
          <p:cNvSpPr>
            <a:spLocks noChangeShapeType="1"/>
          </p:cNvSpPr>
          <p:nvPr/>
        </p:nvSpPr>
        <p:spPr bwMode="auto">
          <a:xfrm>
            <a:off x="8105775" y="293052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1" name="Line 990"/>
          <p:cNvSpPr>
            <a:spLocks noChangeShapeType="1"/>
          </p:cNvSpPr>
          <p:nvPr/>
        </p:nvSpPr>
        <p:spPr bwMode="auto">
          <a:xfrm>
            <a:off x="8115300" y="2930525"/>
            <a:ext cx="111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2" name="Line 991"/>
          <p:cNvSpPr>
            <a:spLocks noChangeShapeType="1"/>
          </p:cNvSpPr>
          <p:nvPr/>
        </p:nvSpPr>
        <p:spPr bwMode="auto">
          <a:xfrm>
            <a:off x="8126413" y="2930525"/>
            <a:ext cx="9525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3" name="Line 992"/>
          <p:cNvSpPr>
            <a:spLocks noChangeShapeType="1"/>
          </p:cNvSpPr>
          <p:nvPr/>
        </p:nvSpPr>
        <p:spPr bwMode="auto">
          <a:xfrm>
            <a:off x="8161338" y="2932113"/>
            <a:ext cx="0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4" name="Line 993"/>
          <p:cNvSpPr>
            <a:spLocks noChangeShapeType="1"/>
          </p:cNvSpPr>
          <p:nvPr/>
        </p:nvSpPr>
        <p:spPr bwMode="auto">
          <a:xfrm>
            <a:off x="8161338" y="2976563"/>
            <a:ext cx="0" cy="22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5" name="Line 994"/>
          <p:cNvSpPr>
            <a:spLocks noChangeShapeType="1"/>
          </p:cNvSpPr>
          <p:nvPr/>
        </p:nvSpPr>
        <p:spPr bwMode="auto">
          <a:xfrm>
            <a:off x="8169275" y="3014663"/>
            <a:ext cx="269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6" name="Line 995"/>
          <p:cNvSpPr>
            <a:spLocks noChangeShapeType="1"/>
          </p:cNvSpPr>
          <p:nvPr/>
        </p:nvSpPr>
        <p:spPr bwMode="auto">
          <a:xfrm>
            <a:off x="8223250" y="3014663"/>
            <a:ext cx="269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7" name="Line 996"/>
          <p:cNvSpPr>
            <a:spLocks noChangeShapeType="1"/>
          </p:cNvSpPr>
          <p:nvPr/>
        </p:nvSpPr>
        <p:spPr bwMode="auto">
          <a:xfrm>
            <a:off x="8278813" y="3014663"/>
            <a:ext cx="269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8" name="Line 997"/>
          <p:cNvSpPr>
            <a:spLocks noChangeShapeType="1"/>
          </p:cNvSpPr>
          <p:nvPr/>
        </p:nvSpPr>
        <p:spPr bwMode="auto">
          <a:xfrm>
            <a:off x="8332788" y="3014663"/>
            <a:ext cx="26987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39" name="Line 998"/>
          <p:cNvSpPr>
            <a:spLocks noChangeShapeType="1"/>
          </p:cNvSpPr>
          <p:nvPr/>
        </p:nvSpPr>
        <p:spPr bwMode="auto">
          <a:xfrm>
            <a:off x="8388350" y="3014663"/>
            <a:ext cx="254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40" name="Line 999"/>
          <p:cNvSpPr>
            <a:spLocks noChangeShapeType="1"/>
          </p:cNvSpPr>
          <p:nvPr/>
        </p:nvSpPr>
        <p:spPr bwMode="auto">
          <a:xfrm>
            <a:off x="8442325" y="3014663"/>
            <a:ext cx="269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41" name="Line 1000"/>
          <p:cNvSpPr>
            <a:spLocks noChangeShapeType="1"/>
          </p:cNvSpPr>
          <p:nvPr/>
        </p:nvSpPr>
        <p:spPr bwMode="auto">
          <a:xfrm>
            <a:off x="8496300" y="3014663"/>
            <a:ext cx="26988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42" name="Line 1001"/>
          <p:cNvSpPr>
            <a:spLocks noChangeShapeType="1"/>
          </p:cNvSpPr>
          <p:nvPr/>
        </p:nvSpPr>
        <p:spPr bwMode="auto">
          <a:xfrm>
            <a:off x="8551863" y="3014663"/>
            <a:ext cx="254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43" name="Line 1002"/>
          <p:cNvSpPr>
            <a:spLocks noChangeShapeType="1"/>
          </p:cNvSpPr>
          <p:nvPr/>
        </p:nvSpPr>
        <p:spPr bwMode="auto">
          <a:xfrm>
            <a:off x="8607425" y="3014663"/>
            <a:ext cx="254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44" name="Line 1003"/>
          <p:cNvSpPr>
            <a:spLocks noChangeShapeType="1"/>
          </p:cNvSpPr>
          <p:nvPr/>
        </p:nvSpPr>
        <p:spPr bwMode="auto">
          <a:xfrm>
            <a:off x="8659813" y="3014663"/>
            <a:ext cx="28575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45" name="Line 1004"/>
          <p:cNvSpPr>
            <a:spLocks noChangeShapeType="1"/>
          </p:cNvSpPr>
          <p:nvPr/>
        </p:nvSpPr>
        <p:spPr bwMode="auto">
          <a:xfrm>
            <a:off x="8715375" y="3014663"/>
            <a:ext cx="254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846" name="Line 1005"/>
          <p:cNvSpPr>
            <a:spLocks noChangeShapeType="1"/>
          </p:cNvSpPr>
          <p:nvPr/>
        </p:nvSpPr>
        <p:spPr bwMode="auto">
          <a:xfrm>
            <a:off x="6854825" y="5037138"/>
            <a:ext cx="1588" cy="271462"/>
          </a:xfrm>
          <a:prstGeom prst="line">
            <a:avLst/>
          </a:prstGeom>
          <a:noFill/>
          <a:ln w="0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7544" y="1844824"/>
            <a:ext cx="820891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 chirurgie initiale: </a:t>
            </a:r>
          </a:p>
          <a:p>
            <a:pPr>
              <a:defRPr/>
            </a:pPr>
            <a:endParaRPr lang="fr-FR" sz="2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2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– Elle permet de faire le diagnostic histologique</a:t>
            </a:r>
          </a:p>
          <a:p>
            <a:pPr>
              <a:defRPr/>
            </a:pPr>
            <a:endParaRPr lang="fr-FR" sz="24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2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– Elle permet de faire un bilan d’extension tumoral fiable</a:t>
            </a:r>
          </a:p>
          <a:p>
            <a:pPr>
              <a:defRPr/>
            </a:pPr>
            <a:endParaRPr lang="fr-FR" sz="24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2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– Elle permet une exérèse tumorale</a:t>
            </a: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Rectangle 76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439738" y="152400"/>
            <a:ext cx="84201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GB" sz="3700" b="0">
                <a:latin typeface="Arial" pitchFamily="34" charset="0"/>
                <a:cs typeface="Arial" pitchFamily="34" charset="0"/>
              </a:rPr>
              <a:t>Survie globale de </a:t>
            </a:r>
            <a:br>
              <a:rPr lang="en-GB" sz="3700" b="0">
                <a:latin typeface="Arial" pitchFamily="34" charset="0"/>
                <a:cs typeface="Arial" pitchFamily="34" charset="0"/>
              </a:rPr>
            </a:br>
            <a:r>
              <a:rPr lang="en-GB" sz="3700" b="0">
                <a:latin typeface="Arial" pitchFamily="34" charset="0"/>
                <a:cs typeface="Arial" pitchFamily="34" charset="0"/>
              </a:rPr>
              <a:t>Analyse combinée ICON and EORTC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2400300" y="5486400"/>
            <a:ext cx="2286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105</a:t>
            </a:r>
            <a:endParaRPr lang="en-GB" sz="1100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2957513" y="5486400"/>
            <a:ext cx="2286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460</a:t>
            </a:r>
            <a:endParaRPr lang="en-GB" sz="1100"/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2428875" y="5334000"/>
            <a:ext cx="1524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75</a:t>
            </a:r>
            <a:endParaRPr lang="en-GB" sz="1100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2957513" y="5334000"/>
            <a:ext cx="2286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465</a:t>
            </a:r>
            <a:endParaRPr lang="en-GB" sz="1100"/>
          </a:p>
        </p:txBody>
      </p:sp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2324100" y="5181600"/>
            <a:ext cx="4699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Events</a:t>
            </a:r>
            <a:endParaRPr lang="en-GB" sz="1100"/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2927350" y="5181600"/>
            <a:ext cx="3429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Total</a:t>
            </a:r>
            <a:endParaRPr lang="en-GB" sz="1100"/>
          </a:p>
        </p:txBody>
      </p:sp>
      <p:sp>
        <p:nvSpPr>
          <p:cNvPr id="36874" name="Rectangle 9"/>
          <p:cNvSpPr>
            <a:spLocks noChangeArrowheads="1"/>
          </p:cNvSpPr>
          <p:nvPr/>
        </p:nvSpPr>
        <p:spPr bwMode="auto">
          <a:xfrm>
            <a:off x="50800" y="6083300"/>
            <a:ext cx="10541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Patients at risk</a:t>
            </a:r>
            <a:endParaRPr lang="en-GB" sz="1100"/>
          </a:p>
        </p:txBody>
      </p:sp>
      <p:sp>
        <p:nvSpPr>
          <p:cNvPr id="36875" name="Rectangle 10"/>
          <p:cNvSpPr>
            <a:spLocks noChangeArrowheads="1"/>
          </p:cNvSpPr>
          <p:nvPr/>
        </p:nvSpPr>
        <p:spPr bwMode="auto">
          <a:xfrm>
            <a:off x="185738" y="6324600"/>
            <a:ext cx="7493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immediate</a:t>
            </a:r>
            <a:endParaRPr lang="en-GB" sz="1100"/>
          </a:p>
        </p:txBody>
      </p:sp>
      <p:sp>
        <p:nvSpPr>
          <p:cNvPr id="36876" name="Rectangle 11"/>
          <p:cNvSpPr>
            <a:spLocks noChangeArrowheads="1"/>
          </p:cNvSpPr>
          <p:nvPr/>
        </p:nvSpPr>
        <p:spPr bwMode="auto">
          <a:xfrm>
            <a:off x="185738" y="6537325"/>
            <a:ext cx="3810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defer</a:t>
            </a:r>
            <a:endParaRPr lang="en-GB" sz="1100"/>
          </a:p>
        </p:txBody>
      </p:sp>
      <p:sp>
        <p:nvSpPr>
          <p:cNvPr id="36877" name="Rectangle 12"/>
          <p:cNvSpPr>
            <a:spLocks noChangeArrowheads="1"/>
          </p:cNvSpPr>
          <p:nvPr/>
        </p:nvSpPr>
        <p:spPr bwMode="auto">
          <a:xfrm>
            <a:off x="942975" y="6324600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465</a:t>
            </a:r>
            <a:endParaRPr lang="en-GB" sz="1100"/>
          </a:p>
        </p:txBody>
      </p:sp>
      <p:sp>
        <p:nvSpPr>
          <p:cNvPr id="36878" name="Rectangle 13"/>
          <p:cNvSpPr>
            <a:spLocks noChangeArrowheads="1"/>
          </p:cNvSpPr>
          <p:nvPr/>
        </p:nvSpPr>
        <p:spPr bwMode="auto">
          <a:xfrm>
            <a:off x="1412875" y="6324600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429</a:t>
            </a:r>
            <a:endParaRPr lang="en-GB" sz="1100"/>
          </a:p>
        </p:txBody>
      </p:sp>
      <p:sp>
        <p:nvSpPr>
          <p:cNvPr id="36879" name="Rectangle 14"/>
          <p:cNvSpPr>
            <a:spLocks noChangeArrowheads="1"/>
          </p:cNvSpPr>
          <p:nvPr/>
        </p:nvSpPr>
        <p:spPr bwMode="auto">
          <a:xfrm>
            <a:off x="1882775" y="6324600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356</a:t>
            </a:r>
            <a:endParaRPr lang="en-GB" sz="1100"/>
          </a:p>
        </p:txBody>
      </p:sp>
      <p:sp>
        <p:nvSpPr>
          <p:cNvPr id="36880" name="Rectangle 15"/>
          <p:cNvSpPr>
            <a:spLocks noChangeArrowheads="1"/>
          </p:cNvSpPr>
          <p:nvPr/>
        </p:nvSpPr>
        <p:spPr bwMode="auto">
          <a:xfrm>
            <a:off x="2354263" y="6324600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294</a:t>
            </a:r>
            <a:endParaRPr lang="en-GB" sz="1100"/>
          </a:p>
        </p:txBody>
      </p:sp>
      <p:sp>
        <p:nvSpPr>
          <p:cNvPr id="36881" name="Rectangle 16"/>
          <p:cNvSpPr>
            <a:spLocks noChangeArrowheads="1"/>
          </p:cNvSpPr>
          <p:nvPr/>
        </p:nvSpPr>
        <p:spPr bwMode="auto">
          <a:xfrm>
            <a:off x="2824163" y="6324600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239</a:t>
            </a:r>
            <a:endParaRPr lang="en-GB" sz="1100"/>
          </a:p>
        </p:txBody>
      </p:sp>
      <p:sp>
        <p:nvSpPr>
          <p:cNvPr id="36882" name="Rectangle 17"/>
          <p:cNvSpPr>
            <a:spLocks noChangeArrowheads="1"/>
          </p:cNvSpPr>
          <p:nvPr/>
        </p:nvSpPr>
        <p:spPr bwMode="auto">
          <a:xfrm>
            <a:off x="3292475" y="6324600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178</a:t>
            </a:r>
            <a:endParaRPr lang="en-GB" sz="1100"/>
          </a:p>
        </p:txBody>
      </p:sp>
      <p:sp>
        <p:nvSpPr>
          <p:cNvPr id="36883" name="Rectangle 18"/>
          <p:cNvSpPr>
            <a:spLocks noChangeArrowheads="1"/>
          </p:cNvSpPr>
          <p:nvPr/>
        </p:nvSpPr>
        <p:spPr bwMode="auto">
          <a:xfrm>
            <a:off x="3762375" y="6324600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135</a:t>
            </a:r>
            <a:endParaRPr lang="en-GB" sz="1100"/>
          </a:p>
        </p:txBody>
      </p:sp>
      <p:sp>
        <p:nvSpPr>
          <p:cNvPr id="36884" name="Rectangle 19"/>
          <p:cNvSpPr>
            <a:spLocks noChangeArrowheads="1"/>
          </p:cNvSpPr>
          <p:nvPr/>
        </p:nvSpPr>
        <p:spPr bwMode="auto">
          <a:xfrm>
            <a:off x="4260850" y="632460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93</a:t>
            </a:r>
            <a:endParaRPr lang="en-GB" sz="1100"/>
          </a:p>
        </p:txBody>
      </p:sp>
      <p:sp>
        <p:nvSpPr>
          <p:cNvPr id="36885" name="Rectangle 20"/>
          <p:cNvSpPr>
            <a:spLocks noChangeArrowheads="1"/>
          </p:cNvSpPr>
          <p:nvPr/>
        </p:nvSpPr>
        <p:spPr bwMode="auto">
          <a:xfrm>
            <a:off x="4730750" y="632460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41</a:t>
            </a:r>
            <a:endParaRPr lang="en-GB" sz="1100"/>
          </a:p>
        </p:txBody>
      </p:sp>
      <p:sp>
        <p:nvSpPr>
          <p:cNvPr id="36886" name="Rectangle 21"/>
          <p:cNvSpPr>
            <a:spLocks noChangeArrowheads="1"/>
          </p:cNvSpPr>
          <p:nvPr/>
        </p:nvSpPr>
        <p:spPr bwMode="auto">
          <a:xfrm>
            <a:off x="5202238" y="632460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13</a:t>
            </a:r>
            <a:endParaRPr lang="en-GB" sz="1100"/>
          </a:p>
        </p:txBody>
      </p:sp>
      <p:sp>
        <p:nvSpPr>
          <p:cNvPr id="36887" name="Rectangle 22"/>
          <p:cNvSpPr>
            <a:spLocks noChangeArrowheads="1"/>
          </p:cNvSpPr>
          <p:nvPr/>
        </p:nvSpPr>
        <p:spPr bwMode="auto">
          <a:xfrm>
            <a:off x="5702300" y="6324600"/>
            <a:ext cx="762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4</a:t>
            </a:r>
            <a:endParaRPr lang="en-GB" sz="1100"/>
          </a:p>
        </p:txBody>
      </p:sp>
      <p:sp>
        <p:nvSpPr>
          <p:cNvPr id="36888" name="Rectangle 23"/>
          <p:cNvSpPr>
            <a:spLocks noChangeArrowheads="1"/>
          </p:cNvSpPr>
          <p:nvPr/>
        </p:nvSpPr>
        <p:spPr bwMode="auto">
          <a:xfrm>
            <a:off x="942975" y="6537325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460</a:t>
            </a:r>
            <a:endParaRPr lang="en-GB" sz="1100"/>
          </a:p>
        </p:txBody>
      </p:sp>
      <p:sp>
        <p:nvSpPr>
          <p:cNvPr id="36889" name="Rectangle 24"/>
          <p:cNvSpPr>
            <a:spLocks noChangeArrowheads="1"/>
          </p:cNvSpPr>
          <p:nvPr/>
        </p:nvSpPr>
        <p:spPr bwMode="auto">
          <a:xfrm>
            <a:off x="1412875" y="6537325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405</a:t>
            </a:r>
            <a:endParaRPr lang="en-GB" sz="1100"/>
          </a:p>
        </p:txBody>
      </p:sp>
      <p:sp>
        <p:nvSpPr>
          <p:cNvPr id="36890" name="Rectangle 25"/>
          <p:cNvSpPr>
            <a:spLocks noChangeArrowheads="1"/>
          </p:cNvSpPr>
          <p:nvPr/>
        </p:nvSpPr>
        <p:spPr bwMode="auto">
          <a:xfrm>
            <a:off x="1882775" y="6537325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342</a:t>
            </a:r>
            <a:endParaRPr lang="en-GB" sz="1100"/>
          </a:p>
        </p:txBody>
      </p:sp>
      <p:sp>
        <p:nvSpPr>
          <p:cNvPr id="36891" name="Rectangle 26"/>
          <p:cNvSpPr>
            <a:spLocks noChangeArrowheads="1"/>
          </p:cNvSpPr>
          <p:nvPr/>
        </p:nvSpPr>
        <p:spPr bwMode="auto">
          <a:xfrm>
            <a:off x="2354263" y="6537325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283</a:t>
            </a:r>
            <a:endParaRPr lang="en-GB" sz="1100"/>
          </a:p>
        </p:txBody>
      </p:sp>
      <p:sp>
        <p:nvSpPr>
          <p:cNvPr id="36892" name="Rectangle 27"/>
          <p:cNvSpPr>
            <a:spLocks noChangeArrowheads="1"/>
          </p:cNvSpPr>
          <p:nvPr/>
        </p:nvSpPr>
        <p:spPr bwMode="auto">
          <a:xfrm>
            <a:off x="2824163" y="6537325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226</a:t>
            </a:r>
            <a:endParaRPr lang="en-GB" sz="1100"/>
          </a:p>
        </p:txBody>
      </p:sp>
      <p:sp>
        <p:nvSpPr>
          <p:cNvPr id="36893" name="Rectangle 28"/>
          <p:cNvSpPr>
            <a:spLocks noChangeArrowheads="1"/>
          </p:cNvSpPr>
          <p:nvPr/>
        </p:nvSpPr>
        <p:spPr bwMode="auto">
          <a:xfrm>
            <a:off x="3292475" y="6537325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171</a:t>
            </a:r>
            <a:endParaRPr lang="en-GB" sz="1100"/>
          </a:p>
        </p:txBody>
      </p:sp>
      <p:sp>
        <p:nvSpPr>
          <p:cNvPr id="36894" name="Rectangle 29"/>
          <p:cNvSpPr>
            <a:spLocks noChangeArrowheads="1"/>
          </p:cNvSpPr>
          <p:nvPr/>
        </p:nvSpPr>
        <p:spPr bwMode="auto">
          <a:xfrm>
            <a:off x="3762375" y="6537325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120</a:t>
            </a:r>
            <a:endParaRPr lang="en-GB" sz="1100"/>
          </a:p>
        </p:txBody>
      </p:sp>
      <p:sp>
        <p:nvSpPr>
          <p:cNvPr id="36895" name="Rectangle 30"/>
          <p:cNvSpPr>
            <a:spLocks noChangeArrowheads="1"/>
          </p:cNvSpPr>
          <p:nvPr/>
        </p:nvSpPr>
        <p:spPr bwMode="auto">
          <a:xfrm>
            <a:off x="4260850" y="6537325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73</a:t>
            </a:r>
            <a:endParaRPr lang="en-GB" sz="1100"/>
          </a:p>
        </p:txBody>
      </p:sp>
      <p:sp>
        <p:nvSpPr>
          <p:cNvPr id="36896" name="Rectangle 31"/>
          <p:cNvSpPr>
            <a:spLocks noChangeArrowheads="1"/>
          </p:cNvSpPr>
          <p:nvPr/>
        </p:nvSpPr>
        <p:spPr bwMode="auto">
          <a:xfrm>
            <a:off x="4730750" y="6537325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33</a:t>
            </a:r>
            <a:endParaRPr lang="en-GB" sz="1100"/>
          </a:p>
        </p:txBody>
      </p:sp>
      <p:sp>
        <p:nvSpPr>
          <p:cNvPr id="36897" name="Rectangle 32"/>
          <p:cNvSpPr>
            <a:spLocks noChangeArrowheads="1"/>
          </p:cNvSpPr>
          <p:nvPr/>
        </p:nvSpPr>
        <p:spPr bwMode="auto">
          <a:xfrm>
            <a:off x="5232400" y="6537325"/>
            <a:ext cx="762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8</a:t>
            </a:r>
            <a:endParaRPr lang="en-GB" sz="1100"/>
          </a:p>
        </p:txBody>
      </p:sp>
      <p:sp>
        <p:nvSpPr>
          <p:cNvPr id="36898" name="Rectangle 33"/>
          <p:cNvSpPr>
            <a:spLocks noChangeArrowheads="1"/>
          </p:cNvSpPr>
          <p:nvPr/>
        </p:nvSpPr>
        <p:spPr bwMode="auto">
          <a:xfrm>
            <a:off x="5702300" y="6537325"/>
            <a:ext cx="762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</a:t>
            </a:r>
            <a:endParaRPr lang="en-GB" sz="1100"/>
          </a:p>
        </p:txBody>
      </p:sp>
      <p:sp>
        <p:nvSpPr>
          <p:cNvPr id="36899" name="Rectangle 34"/>
          <p:cNvSpPr>
            <a:spLocks noChangeArrowheads="1"/>
          </p:cNvSpPr>
          <p:nvPr/>
        </p:nvSpPr>
        <p:spPr bwMode="auto">
          <a:xfrm>
            <a:off x="1579563" y="5334000"/>
            <a:ext cx="7493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immediate</a:t>
            </a:r>
            <a:endParaRPr lang="en-GB" sz="1100"/>
          </a:p>
        </p:txBody>
      </p:sp>
      <p:sp>
        <p:nvSpPr>
          <p:cNvPr id="36900" name="Rectangle 35"/>
          <p:cNvSpPr>
            <a:spLocks noChangeArrowheads="1"/>
          </p:cNvSpPr>
          <p:nvPr/>
        </p:nvSpPr>
        <p:spPr bwMode="auto">
          <a:xfrm>
            <a:off x="1579563" y="5487988"/>
            <a:ext cx="3810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defer</a:t>
            </a:r>
            <a:endParaRPr lang="en-GB" sz="1100"/>
          </a:p>
        </p:txBody>
      </p:sp>
      <p:sp>
        <p:nvSpPr>
          <p:cNvPr id="36901" name="Line 36"/>
          <p:cNvSpPr>
            <a:spLocks noChangeShapeType="1"/>
          </p:cNvSpPr>
          <p:nvPr/>
        </p:nvSpPr>
        <p:spPr bwMode="auto">
          <a:xfrm>
            <a:off x="1169988" y="5395913"/>
            <a:ext cx="3365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02" name="Line 37"/>
          <p:cNvSpPr>
            <a:spLocks noChangeShapeType="1"/>
          </p:cNvSpPr>
          <p:nvPr/>
        </p:nvSpPr>
        <p:spPr bwMode="auto">
          <a:xfrm>
            <a:off x="1169988" y="5549900"/>
            <a:ext cx="333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03" name="Line 38"/>
          <p:cNvSpPr>
            <a:spLocks noChangeShapeType="1"/>
          </p:cNvSpPr>
          <p:nvPr/>
        </p:nvSpPr>
        <p:spPr bwMode="auto">
          <a:xfrm>
            <a:off x="1238250" y="5549900"/>
            <a:ext cx="333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04" name="Line 39"/>
          <p:cNvSpPr>
            <a:spLocks noChangeShapeType="1"/>
          </p:cNvSpPr>
          <p:nvPr/>
        </p:nvSpPr>
        <p:spPr bwMode="auto">
          <a:xfrm>
            <a:off x="1304925" y="5549900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05" name="Line 40"/>
          <p:cNvSpPr>
            <a:spLocks noChangeShapeType="1"/>
          </p:cNvSpPr>
          <p:nvPr/>
        </p:nvSpPr>
        <p:spPr bwMode="auto">
          <a:xfrm>
            <a:off x="1371600" y="5549900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06" name="Line 41"/>
          <p:cNvSpPr>
            <a:spLocks noChangeShapeType="1"/>
          </p:cNvSpPr>
          <p:nvPr/>
        </p:nvSpPr>
        <p:spPr bwMode="auto">
          <a:xfrm>
            <a:off x="1436688" y="5549900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07" name="Line 42"/>
          <p:cNvSpPr>
            <a:spLocks noChangeShapeType="1"/>
          </p:cNvSpPr>
          <p:nvPr/>
        </p:nvSpPr>
        <p:spPr bwMode="auto">
          <a:xfrm>
            <a:off x="1506538" y="5821363"/>
            <a:ext cx="0" cy="15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08" name="Line 43"/>
          <p:cNvSpPr>
            <a:spLocks noChangeShapeType="1"/>
          </p:cNvSpPr>
          <p:nvPr/>
        </p:nvSpPr>
        <p:spPr bwMode="auto">
          <a:xfrm>
            <a:off x="1058863" y="1739900"/>
            <a:ext cx="1587" cy="39846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09" name="Line 44"/>
          <p:cNvSpPr>
            <a:spLocks noChangeShapeType="1"/>
          </p:cNvSpPr>
          <p:nvPr/>
        </p:nvSpPr>
        <p:spPr bwMode="auto">
          <a:xfrm flipH="1">
            <a:off x="1020763" y="5724525"/>
            <a:ext cx="365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0" name="Line 45"/>
          <p:cNvSpPr>
            <a:spLocks noChangeShapeType="1"/>
          </p:cNvSpPr>
          <p:nvPr/>
        </p:nvSpPr>
        <p:spPr bwMode="auto">
          <a:xfrm flipH="1">
            <a:off x="1020763" y="5326063"/>
            <a:ext cx="365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1" name="Line 46"/>
          <p:cNvSpPr>
            <a:spLocks noChangeShapeType="1"/>
          </p:cNvSpPr>
          <p:nvPr/>
        </p:nvSpPr>
        <p:spPr bwMode="auto">
          <a:xfrm flipH="1">
            <a:off x="1020763" y="4929188"/>
            <a:ext cx="365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2" name="Line 47"/>
          <p:cNvSpPr>
            <a:spLocks noChangeShapeType="1"/>
          </p:cNvSpPr>
          <p:nvPr/>
        </p:nvSpPr>
        <p:spPr bwMode="auto">
          <a:xfrm flipH="1">
            <a:off x="1020763" y="4529138"/>
            <a:ext cx="365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3" name="Line 48"/>
          <p:cNvSpPr>
            <a:spLocks noChangeShapeType="1"/>
          </p:cNvSpPr>
          <p:nvPr/>
        </p:nvSpPr>
        <p:spPr bwMode="auto">
          <a:xfrm flipH="1">
            <a:off x="1020763" y="4130675"/>
            <a:ext cx="365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4" name="Line 49"/>
          <p:cNvSpPr>
            <a:spLocks noChangeShapeType="1"/>
          </p:cNvSpPr>
          <p:nvPr/>
        </p:nvSpPr>
        <p:spPr bwMode="auto">
          <a:xfrm flipH="1">
            <a:off x="1020763" y="3732213"/>
            <a:ext cx="365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5" name="Line 50"/>
          <p:cNvSpPr>
            <a:spLocks noChangeShapeType="1"/>
          </p:cNvSpPr>
          <p:nvPr/>
        </p:nvSpPr>
        <p:spPr bwMode="auto">
          <a:xfrm flipH="1">
            <a:off x="1020763" y="3333750"/>
            <a:ext cx="365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6" name="Line 51"/>
          <p:cNvSpPr>
            <a:spLocks noChangeShapeType="1"/>
          </p:cNvSpPr>
          <p:nvPr/>
        </p:nvSpPr>
        <p:spPr bwMode="auto">
          <a:xfrm flipH="1">
            <a:off x="1020763" y="2935288"/>
            <a:ext cx="365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7" name="Line 52"/>
          <p:cNvSpPr>
            <a:spLocks noChangeShapeType="1"/>
          </p:cNvSpPr>
          <p:nvPr/>
        </p:nvSpPr>
        <p:spPr bwMode="auto">
          <a:xfrm flipH="1">
            <a:off x="1020763" y="2536825"/>
            <a:ext cx="365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8" name="Line 53"/>
          <p:cNvSpPr>
            <a:spLocks noChangeShapeType="1"/>
          </p:cNvSpPr>
          <p:nvPr/>
        </p:nvSpPr>
        <p:spPr bwMode="auto">
          <a:xfrm flipH="1">
            <a:off x="1020763" y="2138363"/>
            <a:ext cx="365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19" name="Line 54"/>
          <p:cNvSpPr>
            <a:spLocks noChangeShapeType="1"/>
          </p:cNvSpPr>
          <p:nvPr/>
        </p:nvSpPr>
        <p:spPr bwMode="auto">
          <a:xfrm flipH="1">
            <a:off x="1020763" y="1739900"/>
            <a:ext cx="365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20" name="Rectangle 55"/>
          <p:cNvSpPr>
            <a:spLocks noChangeArrowheads="1"/>
          </p:cNvSpPr>
          <p:nvPr/>
        </p:nvSpPr>
        <p:spPr bwMode="auto">
          <a:xfrm>
            <a:off x="639763" y="3340100"/>
            <a:ext cx="889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S</a:t>
            </a:r>
            <a:endParaRPr lang="en-GB" sz="2400"/>
          </a:p>
        </p:txBody>
      </p:sp>
      <p:sp>
        <p:nvSpPr>
          <p:cNvPr id="36921" name="Rectangle 56"/>
          <p:cNvSpPr>
            <a:spLocks noChangeArrowheads="1"/>
          </p:cNvSpPr>
          <p:nvPr/>
        </p:nvSpPr>
        <p:spPr bwMode="auto">
          <a:xfrm>
            <a:off x="647700" y="3430588"/>
            <a:ext cx="889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u</a:t>
            </a:r>
            <a:endParaRPr lang="en-GB" sz="2400"/>
          </a:p>
        </p:txBody>
      </p:sp>
      <p:sp>
        <p:nvSpPr>
          <p:cNvPr id="36922" name="Rectangle 57"/>
          <p:cNvSpPr>
            <a:spLocks noChangeArrowheads="1"/>
          </p:cNvSpPr>
          <p:nvPr/>
        </p:nvSpPr>
        <p:spPr bwMode="auto">
          <a:xfrm>
            <a:off x="661988" y="3521075"/>
            <a:ext cx="63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r</a:t>
            </a:r>
            <a:endParaRPr lang="en-GB" sz="2400"/>
          </a:p>
        </p:txBody>
      </p:sp>
      <p:sp>
        <p:nvSpPr>
          <p:cNvPr id="36923" name="Rectangle 58"/>
          <p:cNvSpPr>
            <a:spLocks noChangeArrowheads="1"/>
          </p:cNvSpPr>
          <p:nvPr/>
        </p:nvSpPr>
        <p:spPr bwMode="auto">
          <a:xfrm>
            <a:off x="650875" y="3611563"/>
            <a:ext cx="762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v</a:t>
            </a:r>
            <a:endParaRPr lang="en-GB" sz="2400"/>
          </a:p>
        </p:txBody>
      </p:sp>
      <p:sp>
        <p:nvSpPr>
          <p:cNvPr id="36924" name="Rectangle 59"/>
          <p:cNvSpPr>
            <a:spLocks noChangeArrowheads="1"/>
          </p:cNvSpPr>
          <p:nvPr/>
        </p:nvSpPr>
        <p:spPr bwMode="auto">
          <a:xfrm>
            <a:off x="666750" y="3702050"/>
            <a:ext cx="381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i</a:t>
            </a:r>
            <a:endParaRPr lang="en-GB" sz="2400"/>
          </a:p>
        </p:txBody>
      </p:sp>
      <p:sp>
        <p:nvSpPr>
          <p:cNvPr id="36925" name="Rectangle 60"/>
          <p:cNvSpPr>
            <a:spLocks noChangeArrowheads="1"/>
          </p:cNvSpPr>
          <p:nvPr/>
        </p:nvSpPr>
        <p:spPr bwMode="auto">
          <a:xfrm>
            <a:off x="650875" y="3794125"/>
            <a:ext cx="762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v</a:t>
            </a:r>
            <a:endParaRPr lang="en-GB" sz="2400"/>
          </a:p>
        </p:txBody>
      </p:sp>
      <p:sp>
        <p:nvSpPr>
          <p:cNvPr id="36926" name="Rectangle 61"/>
          <p:cNvSpPr>
            <a:spLocks noChangeArrowheads="1"/>
          </p:cNvSpPr>
          <p:nvPr/>
        </p:nvSpPr>
        <p:spPr bwMode="auto">
          <a:xfrm>
            <a:off x="647700" y="3884613"/>
            <a:ext cx="762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a</a:t>
            </a:r>
            <a:endParaRPr lang="en-GB" sz="2400"/>
          </a:p>
        </p:txBody>
      </p:sp>
      <p:sp>
        <p:nvSpPr>
          <p:cNvPr id="36927" name="Rectangle 62"/>
          <p:cNvSpPr>
            <a:spLocks noChangeArrowheads="1"/>
          </p:cNvSpPr>
          <p:nvPr/>
        </p:nvSpPr>
        <p:spPr bwMode="auto">
          <a:xfrm>
            <a:off x="666750" y="3975100"/>
            <a:ext cx="381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l</a:t>
            </a:r>
            <a:endParaRPr lang="en-GB" sz="2400"/>
          </a:p>
        </p:txBody>
      </p:sp>
      <p:sp>
        <p:nvSpPr>
          <p:cNvPr id="36928" name="Rectangle 63"/>
          <p:cNvSpPr>
            <a:spLocks noChangeArrowheads="1"/>
          </p:cNvSpPr>
          <p:nvPr/>
        </p:nvSpPr>
        <p:spPr bwMode="auto">
          <a:xfrm>
            <a:off x="784225" y="5661025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0.0</a:t>
            </a:r>
            <a:endParaRPr lang="en-GB" sz="1100"/>
          </a:p>
        </p:txBody>
      </p:sp>
      <p:sp>
        <p:nvSpPr>
          <p:cNvPr id="36929" name="Rectangle 64"/>
          <p:cNvSpPr>
            <a:spLocks noChangeArrowheads="1"/>
          </p:cNvSpPr>
          <p:nvPr/>
        </p:nvSpPr>
        <p:spPr bwMode="auto">
          <a:xfrm>
            <a:off x="784225" y="5262563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0.1</a:t>
            </a:r>
            <a:endParaRPr lang="en-GB" sz="1100"/>
          </a:p>
        </p:txBody>
      </p:sp>
      <p:sp>
        <p:nvSpPr>
          <p:cNvPr id="36930" name="Rectangle 65"/>
          <p:cNvSpPr>
            <a:spLocks noChangeArrowheads="1"/>
          </p:cNvSpPr>
          <p:nvPr/>
        </p:nvSpPr>
        <p:spPr bwMode="auto">
          <a:xfrm>
            <a:off x="784225" y="4865688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0.2</a:t>
            </a:r>
            <a:endParaRPr lang="en-GB" sz="1100"/>
          </a:p>
        </p:txBody>
      </p:sp>
      <p:sp>
        <p:nvSpPr>
          <p:cNvPr id="36931" name="Rectangle 66"/>
          <p:cNvSpPr>
            <a:spLocks noChangeArrowheads="1"/>
          </p:cNvSpPr>
          <p:nvPr/>
        </p:nvSpPr>
        <p:spPr bwMode="auto">
          <a:xfrm>
            <a:off x="784225" y="4465638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0.3</a:t>
            </a:r>
            <a:endParaRPr lang="en-GB" sz="1100"/>
          </a:p>
        </p:txBody>
      </p:sp>
      <p:sp>
        <p:nvSpPr>
          <p:cNvPr id="36932" name="Rectangle 67"/>
          <p:cNvSpPr>
            <a:spLocks noChangeArrowheads="1"/>
          </p:cNvSpPr>
          <p:nvPr/>
        </p:nvSpPr>
        <p:spPr bwMode="auto">
          <a:xfrm>
            <a:off x="784225" y="4068763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0.4</a:t>
            </a:r>
            <a:endParaRPr lang="en-GB" sz="1100"/>
          </a:p>
        </p:txBody>
      </p:sp>
      <p:sp>
        <p:nvSpPr>
          <p:cNvPr id="36933" name="Rectangle 68"/>
          <p:cNvSpPr>
            <a:spLocks noChangeArrowheads="1"/>
          </p:cNvSpPr>
          <p:nvPr/>
        </p:nvSpPr>
        <p:spPr bwMode="auto">
          <a:xfrm>
            <a:off x="784225" y="3670300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0.5</a:t>
            </a:r>
            <a:endParaRPr lang="en-GB" sz="1100"/>
          </a:p>
        </p:txBody>
      </p:sp>
      <p:sp>
        <p:nvSpPr>
          <p:cNvPr id="36934" name="Rectangle 69"/>
          <p:cNvSpPr>
            <a:spLocks noChangeArrowheads="1"/>
          </p:cNvSpPr>
          <p:nvPr/>
        </p:nvSpPr>
        <p:spPr bwMode="auto">
          <a:xfrm>
            <a:off x="784225" y="3270250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0.6</a:t>
            </a:r>
            <a:endParaRPr lang="en-GB" sz="1100"/>
          </a:p>
        </p:txBody>
      </p:sp>
      <p:sp>
        <p:nvSpPr>
          <p:cNvPr id="36935" name="Rectangle 70"/>
          <p:cNvSpPr>
            <a:spLocks noChangeArrowheads="1"/>
          </p:cNvSpPr>
          <p:nvPr/>
        </p:nvSpPr>
        <p:spPr bwMode="auto">
          <a:xfrm>
            <a:off x="784225" y="2871788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0.7</a:t>
            </a:r>
            <a:endParaRPr lang="en-GB" sz="1100"/>
          </a:p>
        </p:txBody>
      </p:sp>
      <p:sp>
        <p:nvSpPr>
          <p:cNvPr id="36936" name="Rectangle 71"/>
          <p:cNvSpPr>
            <a:spLocks noChangeArrowheads="1"/>
          </p:cNvSpPr>
          <p:nvPr/>
        </p:nvSpPr>
        <p:spPr bwMode="auto">
          <a:xfrm>
            <a:off x="784225" y="2474913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0.8</a:t>
            </a:r>
            <a:endParaRPr lang="en-GB" sz="1100"/>
          </a:p>
        </p:txBody>
      </p:sp>
      <p:sp>
        <p:nvSpPr>
          <p:cNvPr id="36937" name="Rectangle 72"/>
          <p:cNvSpPr>
            <a:spLocks noChangeArrowheads="1"/>
          </p:cNvSpPr>
          <p:nvPr/>
        </p:nvSpPr>
        <p:spPr bwMode="auto">
          <a:xfrm>
            <a:off x="784225" y="2074863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0.9</a:t>
            </a:r>
            <a:endParaRPr lang="en-GB" sz="1100"/>
          </a:p>
        </p:txBody>
      </p:sp>
      <p:sp>
        <p:nvSpPr>
          <p:cNvPr id="36938" name="Rectangle 73"/>
          <p:cNvSpPr>
            <a:spLocks noChangeArrowheads="1"/>
          </p:cNvSpPr>
          <p:nvPr/>
        </p:nvSpPr>
        <p:spPr bwMode="auto">
          <a:xfrm>
            <a:off x="784225" y="1676400"/>
            <a:ext cx="190500" cy="168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1.0</a:t>
            </a:r>
            <a:endParaRPr lang="en-GB" sz="1100"/>
          </a:p>
        </p:txBody>
      </p:sp>
      <p:sp>
        <p:nvSpPr>
          <p:cNvPr id="36939" name="Line 74"/>
          <p:cNvSpPr>
            <a:spLocks noChangeShapeType="1"/>
          </p:cNvSpPr>
          <p:nvPr/>
        </p:nvSpPr>
        <p:spPr bwMode="auto">
          <a:xfrm flipH="1">
            <a:off x="1058863" y="5724525"/>
            <a:ext cx="46990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0" name="Line 75"/>
          <p:cNvSpPr>
            <a:spLocks noChangeShapeType="1"/>
          </p:cNvSpPr>
          <p:nvPr/>
        </p:nvSpPr>
        <p:spPr bwMode="auto">
          <a:xfrm>
            <a:off x="1058863" y="5726113"/>
            <a:ext cx="1587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1" name="Line 76"/>
          <p:cNvSpPr>
            <a:spLocks noChangeShapeType="1"/>
          </p:cNvSpPr>
          <p:nvPr/>
        </p:nvSpPr>
        <p:spPr bwMode="auto">
          <a:xfrm>
            <a:off x="1528763" y="5726113"/>
            <a:ext cx="1587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2" name="Line 77"/>
          <p:cNvSpPr>
            <a:spLocks noChangeShapeType="1"/>
          </p:cNvSpPr>
          <p:nvPr/>
        </p:nvSpPr>
        <p:spPr bwMode="auto">
          <a:xfrm>
            <a:off x="2000250" y="5726113"/>
            <a:ext cx="1588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3" name="Line 78"/>
          <p:cNvSpPr>
            <a:spLocks noChangeShapeType="1"/>
          </p:cNvSpPr>
          <p:nvPr/>
        </p:nvSpPr>
        <p:spPr bwMode="auto">
          <a:xfrm>
            <a:off x="2468563" y="5726113"/>
            <a:ext cx="0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4" name="Line 79"/>
          <p:cNvSpPr>
            <a:spLocks noChangeShapeType="1"/>
          </p:cNvSpPr>
          <p:nvPr/>
        </p:nvSpPr>
        <p:spPr bwMode="auto">
          <a:xfrm>
            <a:off x="2936875" y="5726113"/>
            <a:ext cx="1588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5" name="Line 80"/>
          <p:cNvSpPr>
            <a:spLocks noChangeShapeType="1"/>
          </p:cNvSpPr>
          <p:nvPr/>
        </p:nvSpPr>
        <p:spPr bwMode="auto">
          <a:xfrm>
            <a:off x="3406775" y="5726113"/>
            <a:ext cx="1588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6" name="Line 81"/>
          <p:cNvSpPr>
            <a:spLocks noChangeShapeType="1"/>
          </p:cNvSpPr>
          <p:nvPr/>
        </p:nvSpPr>
        <p:spPr bwMode="auto">
          <a:xfrm>
            <a:off x="3876675" y="5726113"/>
            <a:ext cx="1588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7" name="Line 82"/>
          <p:cNvSpPr>
            <a:spLocks noChangeShapeType="1"/>
          </p:cNvSpPr>
          <p:nvPr/>
        </p:nvSpPr>
        <p:spPr bwMode="auto">
          <a:xfrm>
            <a:off x="4346575" y="5726113"/>
            <a:ext cx="1588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8" name="Line 83"/>
          <p:cNvSpPr>
            <a:spLocks noChangeShapeType="1"/>
          </p:cNvSpPr>
          <p:nvPr/>
        </p:nvSpPr>
        <p:spPr bwMode="auto">
          <a:xfrm>
            <a:off x="4816475" y="5726113"/>
            <a:ext cx="1588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49" name="Line 84"/>
          <p:cNvSpPr>
            <a:spLocks noChangeShapeType="1"/>
          </p:cNvSpPr>
          <p:nvPr/>
        </p:nvSpPr>
        <p:spPr bwMode="auto">
          <a:xfrm>
            <a:off x="5287963" y="5726113"/>
            <a:ext cx="1587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50" name="Line 85"/>
          <p:cNvSpPr>
            <a:spLocks noChangeShapeType="1"/>
          </p:cNvSpPr>
          <p:nvPr/>
        </p:nvSpPr>
        <p:spPr bwMode="auto">
          <a:xfrm>
            <a:off x="5757863" y="5726113"/>
            <a:ext cx="0" cy="539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51" name="Rectangle 86"/>
          <p:cNvSpPr>
            <a:spLocks noChangeArrowheads="1"/>
          </p:cNvSpPr>
          <p:nvPr/>
        </p:nvSpPr>
        <p:spPr bwMode="auto">
          <a:xfrm>
            <a:off x="2625725" y="5994400"/>
            <a:ext cx="19685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Months from randomisation</a:t>
            </a:r>
            <a:endParaRPr lang="en-GB" sz="2400"/>
          </a:p>
        </p:txBody>
      </p:sp>
      <p:sp>
        <p:nvSpPr>
          <p:cNvPr id="36952" name="Rectangle 87"/>
          <p:cNvSpPr>
            <a:spLocks noChangeArrowheads="1"/>
          </p:cNvSpPr>
          <p:nvPr/>
        </p:nvSpPr>
        <p:spPr bwMode="auto">
          <a:xfrm>
            <a:off x="1003300" y="5810250"/>
            <a:ext cx="762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0</a:t>
            </a:r>
            <a:endParaRPr lang="en-GB" sz="1100"/>
          </a:p>
        </p:txBody>
      </p:sp>
      <p:sp>
        <p:nvSpPr>
          <p:cNvPr id="36953" name="Rectangle 88"/>
          <p:cNvSpPr>
            <a:spLocks noChangeArrowheads="1"/>
          </p:cNvSpPr>
          <p:nvPr/>
        </p:nvSpPr>
        <p:spPr bwMode="auto">
          <a:xfrm>
            <a:off x="1443038" y="581025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12</a:t>
            </a:r>
            <a:endParaRPr lang="en-GB" sz="1100"/>
          </a:p>
        </p:txBody>
      </p:sp>
      <p:sp>
        <p:nvSpPr>
          <p:cNvPr id="36954" name="Rectangle 89"/>
          <p:cNvSpPr>
            <a:spLocks noChangeArrowheads="1"/>
          </p:cNvSpPr>
          <p:nvPr/>
        </p:nvSpPr>
        <p:spPr bwMode="auto">
          <a:xfrm>
            <a:off x="1911350" y="581025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24</a:t>
            </a:r>
            <a:endParaRPr lang="en-GB" sz="1100"/>
          </a:p>
        </p:txBody>
      </p:sp>
      <p:sp>
        <p:nvSpPr>
          <p:cNvPr id="36955" name="Rectangle 90"/>
          <p:cNvSpPr>
            <a:spLocks noChangeArrowheads="1"/>
          </p:cNvSpPr>
          <p:nvPr/>
        </p:nvSpPr>
        <p:spPr bwMode="auto">
          <a:xfrm>
            <a:off x="2382838" y="581025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36</a:t>
            </a:r>
            <a:endParaRPr lang="en-GB" sz="1100"/>
          </a:p>
        </p:txBody>
      </p:sp>
      <p:sp>
        <p:nvSpPr>
          <p:cNvPr id="36956" name="Rectangle 91"/>
          <p:cNvSpPr>
            <a:spLocks noChangeArrowheads="1"/>
          </p:cNvSpPr>
          <p:nvPr/>
        </p:nvSpPr>
        <p:spPr bwMode="auto">
          <a:xfrm>
            <a:off x="2852738" y="581025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48</a:t>
            </a:r>
            <a:endParaRPr lang="en-GB" sz="1100"/>
          </a:p>
        </p:txBody>
      </p:sp>
      <p:sp>
        <p:nvSpPr>
          <p:cNvPr id="36957" name="Rectangle 92"/>
          <p:cNvSpPr>
            <a:spLocks noChangeArrowheads="1"/>
          </p:cNvSpPr>
          <p:nvPr/>
        </p:nvSpPr>
        <p:spPr bwMode="auto">
          <a:xfrm>
            <a:off x="3322638" y="581025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60</a:t>
            </a:r>
            <a:endParaRPr lang="en-GB" sz="1100"/>
          </a:p>
        </p:txBody>
      </p:sp>
      <p:sp>
        <p:nvSpPr>
          <p:cNvPr id="36958" name="Rectangle 93"/>
          <p:cNvSpPr>
            <a:spLocks noChangeArrowheads="1"/>
          </p:cNvSpPr>
          <p:nvPr/>
        </p:nvSpPr>
        <p:spPr bwMode="auto">
          <a:xfrm>
            <a:off x="3789363" y="581025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72</a:t>
            </a:r>
            <a:endParaRPr lang="en-GB" sz="1100"/>
          </a:p>
        </p:txBody>
      </p:sp>
      <p:sp>
        <p:nvSpPr>
          <p:cNvPr id="36959" name="Rectangle 94"/>
          <p:cNvSpPr>
            <a:spLocks noChangeArrowheads="1"/>
          </p:cNvSpPr>
          <p:nvPr/>
        </p:nvSpPr>
        <p:spPr bwMode="auto">
          <a:xfrm>
            <a:off x="4260850" y="581025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84</a:t>
            </a:r>
            <a:endParaRPr lang="en-GB" sz="1100"/>
          </a:p>
        </p:txBody>
      </p:sp>
      <p:sp>
        <p:nvSpPr>
          <p:cNvPr id="36960" name="Rectangle 95"/>
          <p:cNvSpPr>
            <a:spLocks noChangeArrowheads="1"/>
          </p:cNvSpPr>
          <p:nvPr/>
        </p:nvSpPr>
        <p:spPr bwMode="auto">
          <a:xfrm>
            <a:off x="4730750" y="5810250"/>
            <a:ext cx="1524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96</a:t>
            </a:r>
            <a:endParaRPr lang="en-GB" sz="1100"/>
          </a:p>
        </p:txBody>
      </p:sp>
      <p:sp>
        <p:nvSpPr>
          <p:cNvPr id="36961" name="Rectangle 96"/>
          <p:cNvSpPr>
            <a:spLocks noChangeArrowheads="1"/>
          </p:cNvSpPr>
          <p:nvPr/>
        </p:nvSpPr>
        <p:spPr bwMode="auto">
          <a:xfrm>
            <a:off x="5172075" y="5810250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108</a:t>
            </a:r>
            <a:endParaRPr lang="en-GB" sz="1100"/>
          </a:p>
        </p:txBody>
      </p:sp>
      <p:sp>
        <p:nvSpPr>
          <p:cNvPr id="36962" name="Rectangle 97"/>
          <p:cNvSpPr>
            <a:spLocks noChangeArrowheads="1"/>
          </p:cNvSpPr>
          <p:nvPr/>
        </p:nvSpPr>
        <p:spPr bwMode="auto">
          <a:xfrm>
            <a:off x="5641975" y="5810250"/>
            <a:ext cx="22860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latin typeface="Arial" pitchFamily="34" charset="0"/>
              </a:rPr>
              <a:t>120</a:t>
            </a:r>
            <a:endParaRPr lang="en-GB" sz="1100"/>
          </a:p>
        </p:txBody>
      </p:sp>
      <p:sp>
        <p:nvSpPr>
          <p:cNvPr id="36963" name="Line 98"/>
          <p:cNvSpPr>
            <a:spLocks noChangeShapeType="1"/>
          </p:cNvSpPr>
          <p:nvPr/>
        </p:nvSpPr>
        <p:spPr bwMode="auto">
          <a:xfrm>
            <a:off x="1058863" y="1739900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64" name="Line 99"/>
          <p:cNvSpPr>
            <a:spLocks noChangeShapeType="1"/>
          </p:cNvSpPr>
          <p:nvPr/>
        </p:nvSpPr>
        <p:spPr bwMode="auto">
          <a:xfrm>
            <a:off x="1069975" y="1739900"/>
            <a:ext cx="508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65" name="Line 100"/>
          <p:cNvSpPr>
            <a:spLocks noChangeShapeType="1"/>
          </p:cNvSpPr>
          <p:nvPr/>
        </p:nvSpPr>
        <p:spPr bwMode="auto">
          <a:xfrm>
            <a:off x="1120775" y="1739900"/>
            <a:ext cx="444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66" name="Line 101"/>
          <p:cNvSpPr>
            <a:spLocks noChangeShapeType="1"/>
          </p:cNvSpPr>
          <p:nvPr/>
        </p:nvSpPr>
        <p:spPr bwMode="auto">
          <a:xfrm>
            <a:off x="1165225" y="1739900"/>
            <a:ext cx="1588" cy="79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67" name="Line 102"/>
          <p:cNvSpPr>
            <a:spLocks noChangeShapeType="1"/>
          </p:cNvSpPr>
          <p:nvPr/>
        </p:nvSpPr>
        <p:spPr bwMode="auto">
          <a:xfrm>
            <a:off x="1165225" y="1747838"/>
            <a:ext cx="381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68" name="Line 103"/>
          <p:cNvSpPr>
            <a:spLocks noChangeShapeType="1"/>
          </p:cNvSpPr>
          <p:nvPr/>
        </p:nvSpPr>
        <p:spPr bwMode="auto">
          <a:xfrm>
            <a:off x="1203325" y="1747838"/>
            <a:ext cx="238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69" name="Line 104"/>
          <p:cNvSpPr>
            <a:spLocks noChangeShapeType="1"/>
          </p:cNvSpPr>
          <p:nvPr/>
        </p:nvSpPr>
        <p:spPr bwMode="auto">
          <a:xfrm>
            <a:off x="1227138" y="1747838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0" name="Line 105"/>
          <p:cNvSpPr>
            <a:spLocks noChangeShapeType="1"/>
          </p:cNvSpPr>
          <p:nvPr/>
        </p:nvSpPr>
        <p:spPr bwMode="auto">
          <a:xfrm>
            <a:off x="1230313" y="1747838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1" name="Line 106"/>
          <p:cNvSpPr>
            <a:spLocks noChangeShapeType="1"/>
          </p:cNvSpPr>
          <p:nvPr/>
        </p:nvSpPr>
        <p:spPr bwMode="auto">
          <a:xfrm>
            <a:off x="1238250" y="1747838"/>
            <a:ext cx="238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2" name="Line 107"/>
          <p:cNvSpPr>
            <a:spLocks noChangeShapeType="1"/>
          </p:cNvSpPr>
          <p:nvPr/>
        </p:nvSpPr>
        <p:spPr bwMode="auto">
          <a:xfrm>
            <a:off x="1262063" y="1747838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3" name="Line 108"/>
          <p:cNvSpPr>
            <a:spLocks noChangeShapeType="1"/>
          </p:cNvSpPr>
          <p:nvPr/>
        </p:nvSpPr>
        <p:spPr bwMode="auto">
          <a:xfrm>
            <a:off x="1262063" y="1757363"/>
            <a:ext cx="142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4" name="Line 109"/>
          <p:cNvSpPr>
            <a:spLocks noChangeShapeType="1"/>
          </p:cNvSpPr>
          <p:nvPr/>
        </p:nvSpPr>
        <p:spPr bwMode="auto">
          <a:xfrm>
            <a:off x="1276350" y="1757363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5" name="Line 110"/>
          <p:cNvSpPr>
            <a:spLocks noChangeShapeType="1"/>
          </p:cNvSpPr>
          <p:nvPr/>
        </p:nvSpPr>
        <p:spPr bwMode="auto">
          <a:xfrm>
            <a:off x="1276350" y="1766888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6" name="Line 111"/>
          <p:cNvSpPr>
            <a:spLocks noChangeShapeType="1"/>
          </p:cNvSpPr>
          <p:nvPr/>
        </p:nvSpPr>
        <p:spPr bwMode="auto">
          <a:xfrm>
            <a:off x="1284288" y="176688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7" name="Line 112"/>
          <p:cNvSpPr>
            <a:spLocks noChangeShapeType="1"/>
          </p:cNvSpPr>
          <p:nvPr/>
        </p:nvSpPr>
        <p:spPr bwMode="auto">
          <a:xfrm>
            <a:off x="1290638" y="1766888"/>
            <a:ext cx="1587" cy="79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8" name="Line 113"/>
          <p:cNvSpPr>
            <a:spLocks noChangeShapeType="1"/>
          </p:cNvSpPr>
          <p:nvPr/>
        </p:nvSpPr>
        <p:spPr bwMode="auto">
          <a:xfrm>
            <a:off x="1290638" y="1774825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79" name="Line 114"/>
          <p:cNvSpPr>
            <a:spLocks noChangeShapeType="1"/>
          </p:cNvSpPr>
          <p:nvPr/>
        </p:nvSpPr>
        <p:spPr bwMode="auto">
          <a:xfrm>
            <a:off x="1306513" y="1774825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0" name="Line 115"/>
          <p:cNvSpPr>
            <a:spLocks noChangeShapeType="1"/>
          </p:cNvSpPr>
          <p:nvPr/>
        </p:nvSpPr>
        <p:spPr bwMode="auto">
          <a:xfrm>
            <a:off x="1311275" y="1774825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1" name="Line 116"/>
          <p:cNvSpPr>
            <a:spLocks noChangeShapeType="1"/>
          </p:cNvSpPr>
          <p:nvPr/>
        </p:nvSpPr>
        <p:spPr bwMode="auto">
          <a:xfrm>
            <a:off x="1327150" y="1774825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2" name="Line 117"/>
          <p:cNvSpPr>
            <a:spLocks noChangeShapeType="1"/>
          </p:cNvSpPr>
          <p:nvPr/>
        </p:nvSpPr>
        <p:spPr bwMode="auto">
          <a:xfrm>
            <a:off x="1339850" y="1774825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3" name="Line 118"/>
          <p:cNvSpPr>
            <a:spLocks noChangeShapeType="1"/>
          </p:cNvSpPr>
          <p:nvPr/>
        </p:nvSpPr>
        <p:spPr bwMode="auto">
          <a:xfrm>
            <a:off x="1341438" y="1784350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4" name="Line 119"/>
          <p:cNvSpPr>
            <a:spLocks noChangeShapeType="1"/>
          </p:cNvSpPr>
          <p:nvPr/>
        </p:nvSpPr>
        <p:spPr bwMode="auto">
          <a:xfrm>
            <a:off x="1354138" y="1784350"/>
            <a:ext cx="1587" cy="79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5" name="Line 120"/>
          <p:cNvSpPr>
            <a:spLocks noChangeShapeType="1"/>
          </p:cNvSpPr>
          <p:nvPr/>
        </p:nvSpPr>
        <p:spPr bwMode="auto">
          <a:xfrm>
            <a:off x="1355725" y="1792288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6" name="Line 121"/>
          <p:cNvSpPr>
            <a:spLocks noChangeShapeType="1"/>
          </p:cNvSpPr>
          <p:nvPr/>
        </p:nvSpPr>
        <p:spPr bwMode="auto">
          <a:xfrm>
            <a:off x="1363663" y="1792288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7" name="Line 122"/>
          <p:cNvSpPr>
            <a:spLocks noChangeShapeType="1"/>
          </p:cNvSpPr>
          <p:nvPr/>
        </p:nvSpPr>
        <p:spPr bwMode="auto">
          <a:xfrm>
            <a:off x="1363663" y="1801813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8" name="Line 123"/>
          <p:cNvSpPr>
            <a:spLocks noChangeShapeType="1"/>
          </p:cNvSpPr>
          <p:nvPr/>
        </p:nvSpPr>
        <p:spPr bwMode="auto">
          <a:xfrm>
            <a:off x="1382713" y="1801813"/>
            <a:ext cx="333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89" name="Line 124"/>
          <p:cNvSpPr>
            <a:spLocks noChangeShapeType="1"/>
          </p:cNvSpPr>
          <p:nvPr/>
        </p:nvSpPr>
        <p:spPr bwMode="auto">
          <a:xfrm>
            <a:off x="1416050" y="1801813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0" name="Line 125"/>
          <p:cNvSpPr>
            <a:spLocks noChangeShapeType="1"/>
          </p:cNvSpPr>
          <p:nvPr/>
        </p:nvSpPr>
        <p:spPr bwMode="auto">
          <a:xfrm>
            <a:off x="1423988" y="1801813"/>
            <a:ext cx="523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1" name="Line 126"/>
          <p:cNvSpPr>
            <a:spLocks noChangeShapeType="1"/>
          </p:cNvSpPr>
          <p:nvPr/>
        </p:nvSpPr>
        <p:spPr bwMode="auto">
          <a:xfrm>
            <a:off x="1476375" y="1801813"/>
            <a:ext cx="269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2" name="Line 127"/>
          <p:cNvSpPr>
            <a:spLocks noChangeShapeType="1"/>
          </p:cNvSpPr>
          <p:nvPr/>
        </p:nvSpPr>
        <p:spPr bwMode="auto">
          <a:xfrm>
            <a:off x="1503363" y="18018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3" name="Line 128"/>
          <p:cNvSpPr>
            <a:spLocks noChangeShapeType="1"/>
          </p:cNvSpPr>
          <p:nvPr/>
        </p:nvSpPr>
        <p:spPr bwMode="auto">
          <a:xfrm>
            <a:off x="1506538" y="1801813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4" name="Line 129"/>
          <p:cNvSpPr>
            <a:spLocks noChangeShapeType="1"/>
          </p:cNvSpPr>
          <p:nvPr/>
        </p:nvSpPr>
        <p:spPr bwMode="auto">
          <a:xfrm>
            <a:off x="1506538" y="1811338"/>
            <a:ext cx="206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5" name="Line 130"/>
          <p:cNvSpPr>
            <a:spLocks noChangeShapeType="1"/>
          </p:cNvSpPr>
          <p:nvPr/>
        </p:nvSpPr>
        <p:spPr bwMode="auto">
          <a:xfrm>
            <a:off x="1527175" y="1811338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6" name="Line 131"/>
          <p:cNvSpPr>
            <a:spLocks noChangeShapeType="1"/>
          </p:cNvSpPr>
          <p:nvPr/>
        </p:nvSpPr>
        <p:spPr bwMode="auto">
          <a:xfrm>
            <a:off x="1527175" y="182086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7" name="Line 132"/>
          <p:cNvSpPr>
            <a:spLocks noChangeShapeType="1"/>
          </p:cNvSpPr>
          <p:nvPr/>
        </p:nvSpPr>
        <p:spPr bwMode="auto">
          <a:xfrm>
            <a:off x="1531938" y="1820863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8" name="Line 133"/>
          <p:cNvSpPr>
            <a:spLocks noChangeShapeType="1"/>
          </p:cNvSpPr>
          <p:nvPr/>
        </p:nvSpPr>
        <p:spPr bwMode="auto">
          <a:xfrm>
            <a:off x="1531938" y="1830388"/>
            <a:ext cx="174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999" name="Line 134"/>
          <p:cNvSpPr>
            <a:spLocks noChangeShapeType="1"/>
          </p:cNvSpPr>
          <p:nvPr/>
        </p:nvSpPr>
        <p:spPr bwMode="auto">
          <a:xfrm>
            <a:off x="1549400" y="1830388"/>
            <a:ext cx="1588" cy="79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0" name="Line 135"/>
          <p:cNvSpPr>
            <a:spLocks noChangeShapeType="1"/>
          </p:cNvSpPr>
          <p:nvPr/>
        </p:nvSpPr>
        <p:spPr bwMode="auto">
          <a:xfrm>
            <a:off x="1549400" y="1838325"/>
            <a:ext cx="15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1" name="Line 136"/>
          <p:cNvSpPr>
            <a:spLocks noChangeShapeType="1"/>
          </p:cNvSpPr>
          <p:nvPr/>
        </p:nvSpPr>
        <p:spPr bwMode="auto">
          <a:xfrm>
            <a:off x="1550988" y="1838325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2" name="Line 137"/>
          <p:cNvSpPr>
            <a:spLocks noChangeShapeType="1"/>
          </p:cNvSpPr>
          <p:nvPr/>
        </p:nvSpPr>
        <p:spPr bwMode="auto">
          <a:xfrm>
            <a:off x="1550988" y="1847850"/>
            <a:ext cx="190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3" name="Line 138"/>
          <p:cNvSpPr>
            <a:spLocks noChangeShapeType="1"/>
          </p:cNvSpPr>
          <p:nvPr/>
        </p:nvSpPr>
        <p:spPr bwMode="auto">
          <a:xfrm>
            <a:off x="1570038" y="1847850"/>
            <a:ext cx="1587" cy="79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4" name="Line 139"/>
          <p:cNvSpPr>
            <a:spLocks noChangeShapeType="1"/>
          </p:cNvSpPr>
          <p:nvPr/>
        </p:nvSpPr>
        <p:spPr bwMode="auto">
          <a:xfrm>
            <a:off x="1570038" y="1855788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5" name="Line 140"/>
          <p:cNvSpPr>
            <a:spLocks noChangeShapeType="1"/>
          </p:cNvSpPr>
          <p:nvPr/>
        </p:nvSpPr>
        <p:spPr bwMode="auto">
          <a:xfrm>
            <a:off x="1574800" y="1855788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6" name="Line 141"/>
          <p:cNvSpPr>
            <a:spLocks noChangeShapeType="1"/>
          </p:cNvSpPr>
          <p:nvPr/>
        </p:nvSpPr>
        <p:spPr bwMode="auto">
          <a:xfrm>
            <a:off x="1579563" y="1855788"/>
            <a:ext cx="3175" cy="285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7" name="Line 142"/>
          <p:cNvSpPr>
            <a:spLocks noChangeShapeType="1"/>
          </p:cNvSpPr>
          <p:nvPr/>
        </p:nvSpPr>
        <p:spPr bwMode="auto">
          <a:xfrm>
            <a:off x="1582738" y="188436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8" name="Line 143"/>
          <p:cNvSpPr>
            <a:spLocks noChangeShapeType="1"/>
          </p:cNvSpPr>
          <p:nvPr/>
        </p:nvSpPr>
        <p:spPr bwMode="auto">
          <a:xfrm>
            <a:off x="1589088" y="1884363"/>
            <a:ext cx="254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09" name="Line 144"/>
          <p:cNvSpPr>
            <a:spLocks noChangeShapeType="1"/>
          </p:cNvSpPr>
          <p:nvPr/>
        </p:nvSpPr>
        <p:spPr bwMode="auto">
          <a:xfrm>
            <a:off x="1614488" y="1884363"/>
            <a:ext cx="158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0" name="Line 145"/>
          <p:cNvSpPr>
            <a:spLocks noChangeShapeType="1"/>
          </p:cNvSpPr>
          <p:nvPr/>
        </p:nvSpPr>
        <p:spPr bwMode="auto">
          <a:xfrm>
            <a:off x="1630363" y="1884363"/>
            <a:ext cx="0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1" name="Line 146"/>
          <p:cNvSpPr>
            <a:spLocks noChangeShapeType="1"/>
          </p:cNvSpPr>
          <p:nvPr/>
        </p:nvSpPr>
        <p:spPr bwMode="auto">
          <a:xfrm>
            <a:off x="1630363" y="1893888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2" name="Line 147"/>
          <p:cNvSpPr>
            <a:spLocks noChangeShapeType="1"/>
          </p:cNvSpPr>
          <p:nvPr/>
        </p:nvSpPr>
        <p:spPr bwMode="auto">
          <a:xfrm>
            <a:off x="1633538" y="1893888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3" name="Line 148"/>
          <p:cNvSpPr>
            <a:spLocks noChangeShapeType="1"/>
          </p:cNvSpPr>
          <p:nvPr/>
        </p:nvSpPr>
        <p:spPr bwMode="auto">
          <a:xfrm>
            <a:off x="1638300" y="1893888"/>
            <a:ext cx="222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4" name="Line 149"/>
          <p:cNvSpPr>
            <a:spLocks noChangeShapeType="1"/>
          </p:cNvSpPr>
          <p:nvPr/>
        </p:nvSpPr>
        <p:spPr bwMode="auto">
          <a:xfrm>
            <a:off x="1660525" y="1893888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5" name="Line 150"/>
          <p:cNvSpPr>
            <a:spLocks noChangeShapeType="1"/>
          </p:cNvSpPr>
          <p:nvPr/>
        </p:nvSpPr>
        <p:spPr bwMode="auto">
          <a:xfrm>
            <a:off x="1668463" y="1893888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6" name="Line 151"/>
          <p:cNvSpPr>
            <a:spLocks noChangeShapeType="1"/>
          </p:cNvSpPr>
          <p:nvPr/>
        </p:nvSpPr>
        <p:spPr bwMode="auto">
          <a:xfrm>
            <a:off x="1668463" y="19034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7" name="Line 152"/>
          <p:cNvSpPr>
            <a:spLocks noChangeShapeType="1"/>
          </p:cNvSpPr>
          <p:nvPr/>
        </p:nvSpPr>
        <p:spPr bwMode="auto">
          <a:xfrm>
            <a:off x="1671638" y="190341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8" name="Line 153"/>
          <p:cNvSpPr>
            <a:spLocks noChangeShapeType="1"/>
          </p:cNvSpPr>
          <p:nvPr/>
        </p:nvSpPr>
        <p:spPr bwMode="auto">
          <a:xfrm>
            <a:off x="1677988" y="1903413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19" name="Line 154"/>
          <p:cNvSpPr>
            <a:spLocks noChangeShapeType="1"/>
          </p:cNvSpPr>
          <p:nvPr/>
        </p:nvSpPr>
        <p:spPr bwMode="auto">
          <a:xfrm>
            <a:off x="1685925" y="1903413"/>
            <a:ext cx="111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0" name="Line 155"/>
          <p:cNvSpPr>
            <a:spLocks noChangeShapeType="1"/>
          </p:cNvSpPr>
          <p:nvPr/>
        </p:nvSpPr>
        <p:spPr bwMode="auto">
          <a:xfrm>
            <a:off x="1697038" y="1903413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1" name="Line 156"/>
          <p:cNvSpPr>
            <a:spLocks noChangeShapeType="1"/>
          </p:cNvSpPr>
          <p:nvPr/>
        </p:nvSpPr>
        <p:spPr bwMode="auto">
          <a:xfrm>
            <a:off x="1697038" y="1912938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2" name="Line 157"/>
          <p:cNvSpPr>
            <a:spLocks noChangeShapeType="1"/>
          </p:cNvSpPr>
          <p:nvPr/>
        </p:nvSpPr>
        <p:spPr bwMode="auto">
          <a:xfrm>
            <a:off x="1698625" y="1912938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3" name="Line 158"/>
          <p:cNvSpPr>
            <a:spLocks noChangeShapeType="1"/>
          </p:cNvSpPr>
          <p:nvPr/>
        </p:nvSpPr>
        <p:spPr bwMode="auto">
          <a:xfrm>
            <a:off x="1698625" y="192246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4" name="Line 159"/>
          <p:cNvSpPr>
            <a:spLocks noChangeShapeType="1"/>
          </p:cNvSpPr>
          <p:nvPr/>
        </p:nvSpPr>
        <p:spPr bwMode="auto">
          <a:xfrm>
            <a:off x="1704975" y="1922463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5" name="Line 160"/>
          <p:cNvSpPr>
            <a:spLocks noChangeShapeType="1"/>
          </p:cNvSpPr>
          <p:nvPr/>
        </p:nvSpPr>
        <p:spPr bwMode="auto">
          <a:xfrm>
            <a:off x="1704975" y="1931988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6" name="Line 161"/>
          <p:cNvSpPr>
            <a:spLocks noChangeShapeType="1"/>
          </p:cNvSpPr>
          <p:nvPr/>
        </p:nvSpPr>
        <p:spPr bwMode="auto">
          <a:xfrm>
            <a:off x="1712913" y="1931988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7" name="Line 162"/>
          <p:cNvSpPr>
            <a:spLocks noChangeShapeType="1"/>
          </p:cNvSpPr>
          <p:nvPr/>
        </p:nvSpPr>
        <p:spPr bwMode="auto">
          <a:xfrm>
            <a:off x="1725613" y="193198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8" name="Line 163"/>
          <p:cNvSpPr>
            <a:spLocks noChangeShapeType="1"/>
          </p:cNvSpPr>
          <p:nvPr/>
        </p:nvSpPr>
        <p:spPr bwMode="auto">
          <a:xfrm>
            <a:off x="1735138" y="1931988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29" name="Line 164"/>
          <p:cNvSpPr>
            <a:spLocks noChangeShapeType="1"/>
          </p:cNvSpPr>
          <p:nvPr/>
        </p:nvSpPr>
        <p:spPr bwMode="auto">
          <a:xfrm>
            <a:off x="1743075" y="1931988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0" name="Line 165"/>
          <p:cNvSpPr>
            <a:spLocks noChangeShapeType="1"/>
          </p:cNvSpPr>
          <p:nvPr/>
        </p:nvSpPr>
        <p:spPr bwMode="auto">
          <a:xfrm>
            <a:off x="1743075" y="1941513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1" name="Line 166"/>
          <p:cNvSpPr>
            <a:spLocks noChangeShapeType="1"/>
          </p:cNvSpPr>
          <p:nvPr/>
        </p:nvSpPr>
        <p:spPr bwMode="auto">
          <a:xfrm>
            <a:off x="1744663" y="194151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2" name="Line 167"/>
          <p:cNvSpPr>
            <a:spLocks noChangeShapeType="1"/>
          </p:cNvSpPr>
          <p:nvPr/>
        </p:nvSpPr>
        <p:spPr bwMode="auto">
          <a:xfrm>
            <a:off x="1754188" y="19415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3" name="Line 168"/>
          <p:cNvSpPr>
            <a:spLocks noChangeShapeType="1"/>
          </p:cNvSpPr>
          <p:nvPr/>
        </p:nvSpPr>
        <p:spPr bwMode="auto">
          <a:xfrm>
            <a:off x="1757363" y="194151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4" name="Line 169"/>
          <p:cNvSpPr>
            <a:spLocks noChangeShapeType="1"/>
          </p:cNvSpPr>
          <p:nvPr/>
        </p:nvSpPr>
        <p:spPr bwMode="auto">
          <a:xfrm>
            <a:off x="1762125" y="1941513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5" name="Line 170"/>
          <p:cNvSpPr>
            <a:spLocks noChangeShapeType="1"/>
          </p:cNvSpPr>
          <p:nvPr/>
        </p:nvSpPr>
        <p:spPr bwMode="auto">
          <a:xfrm>
            <a:off x="1781175" y="1941513"/>
            <a:ext cx="111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6" name="Line 171"/>
          <p:cNvSpPr>
            <a:spLocks noChangeShapeType="1"/>
          </p:cNvSpPr>
          <p:nvPr/>
        </p:nvSpPr>
        <p:spPr bwMode="auto">
          <a:xfrm>
            <a:off x="1792288" y="1941513"/>
            <a:ext cx="333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7" name="Line 172"/>
          <p:cNvSpPr>
            <a:spLocks noChangeShapeType="1"/>
          </p:cNvSpPr>
          <p:nvPr/>
        </p:nvSpPr>
        <p:spPr bwMode="auto">
          <a:xfrm>
            <a:off x="1825625" y="1941513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8" name="Line 173"/>
          <p:cNvSpPr>
            <a:spLocks noChangeShapeType="1"/>
          </p:cNvSpPr>
          <p:nvPr/>
        </p:nvSpPr>
        <p:spPr bwMode="auto">
          <a:xfrm>
            <a:off x="1825625" y="1951038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39" name="Line 174"/>
          <p:cNvSpPr>
            <a:spLocks noChangeShapeType="1"/>
          </p:cNvSpPr>
          <p:nvPr/>
        </p:nvSpPr>
        <p:spPr bwMode="auto">
          <a:xfrm>
            <a:off x="1830388" y="1951038"/>
            <a:ext cx="3175" cy="11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0" name="Line 175"/>
          <p:cNvSpPr>
            <a:spLocks noChangeShapeType="1"/>
          </p:cNvSpPr>
          <p:nvPr/>
        </p:nvSpPr>
        <p:spPr bwMode="auto">
          <a:xfrm>
            <a:off x="1830388" y="1962150"/>
            <a:ext cx="190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1" name="Line 176"/>
          <p:cNvSpPr>
            <a:spLocks noChangeShapeType="1"/>
          </p:cNvSpPr>
          <p:nvPr/>
        </p:nvSpPr>
        <p:spPr bwMode="auto">
          <a:xfrm>
            <a:off x="1849438" y="19621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2" name="Line 177"/>
          <p:cNvSpPr>
            <a:spLocks noChangeShapeType="1"/>
          </p:cNvSpPr>
          <p:nvPr/>
        </p:nvSpPr>
        <p:spPr bwMode="auto">
          <a:xfrm>
            <a:off x="1855788" y="196215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3" name="Line 178"/>
          <p:cNvSpPr>
            <a:spLocks noChangeShapeType="1"/>
          </p:cNvSpPr>
          <p:nvPr/>
        </p:nvSpPr>
        <p:spPr bwMode="auto">
          <a:xfrm>
            <a:off x="1858963" y="1962150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4" name="Line 179"/>
          <p:cNvSpPr>
            <a:spLocks noChangeShapeType="1"/>
          </p:cNvSpPr>
          <p:nvPr/>
        </p:nvSpPr>
        <p:spPr bwMode="auto">
          <a:xfrm>
            <a:off x="1870075" y="1962150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5" name="Line 180"/>
          <p:cNvSpPr>
            <a:spLocks noChangeShapeType="1"/>
          </p:cNvSpPr>
          <p:nvPr/>
        </p:nvSpPr>
        <p:spPr bwMode="auto">
          <a:xfrm>
            <a:off x="1871663" y="1971675"/>
            <a:ext cx="190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6" name="Line 181"/>
          <p:cNvSpPr>
            <a:spLocks noChangeShapeType="1"/>
          </p:cNvSpPr>
          <p:nvPr/>
        </p:nvSpPr>
        <p:spPr bwMode="auto">
          <a:xfrm>
            <a:off x="1890713" y="1971675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7" name="Line 182"/>
          <p:cNvSpPr>
            <a:spLocks noChangeShapeType="1"/>
          </p:cNvSpPr>
          <p:nvPr/>
        </p:nvSpPr>
        <p:spPr bwMode="auto">
          <a:xfrm>
            <a:off x="1895475" y="1971675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8" name="Line 183"/>
          <p:cNvSpPr>
            <a:spLocks noChangeShapeType="1"/>
          </p:cNvSpPr>
          <p:nvPr/>
        </p:nvSpPr>
        <p:spPr bwMode="auto">
          <a:xfrm>
            <a:off x="1895475" y="198120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49" name="Line 184"/>
          <p:cNvSpPr>
            <a:spLocks noChangeShapeType="1"/>
          </p:cNvSpPr>
          <p:nvPr/>
        </p:nvSpPr>
        <p:spPr bwMode="auto">
          <a:xfrm>
            <a:off x="1905000" y="1981200"/>
            <a:ext cx="206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0" name="Line 185"/>
          <p:cNvSpPr>
            <a:spLocks noChangeShapeType="1"/>
          </p:cNvSpPr>
          <p:nvPr/>
        </p:nvSpPr>
        <p:spPr bwMode="auto">
          <a:xfrm>
            <a:off x="1925638" y="19812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1" name="Line 186"/>
          <p:cNvSpPr>
            <a:spLocks noChangeShapeType="1"/>
          </p:cNvSpPr>
          <p:nvPr/>
        </p:nvSpPr>
        <p:spPr bwMode="auto">
          <a:xfrm>
            <a:off x="1931988" y="1981200"/>
            <a:ext cx="1587" cy="11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2" name="Line 187"/>
          <p:cNvSpPr>
            <a:spLocks noChangeShapeType="1"/>
          </p:cNvSpPr>
          <p:nvPr/>
        </p:nvSpPr>
        <p:spPr bwMode="auto">
          <a:xfrm>
            <a:off x="1931988" y="199231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3" name="Line 188"/>
          <p:cNvSpPr>
            <a:spLocks noChangeShapeType="1"/>
          </p:cNvSpPr>
          <p:nvPr/>
        </p:nvSpPr>
        <p:spPr bwMode="auto">
          <a:xfrm>
            <a:off x="1938338" y="1992313"/>
            <a:ext cx="111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4" name="Line 189"/>
          <p:cNvSpPr>
            <a:spLocks noChangeShapeType="1"/>
          </p:cNvSpPr>
          <p:nvPr/>
        </p:nvSpPr>
        <p:spPr bwMode="auto">
          <a:xfrm>
            <a:off x="1949450" y="1992313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5" name="Line 190"/>
          <p:cNvSpPr>
            <a:spLocks noChangeShapeType="1"/>
          </p:cNvSpPr>
          <p:nvPr/>
        </p:nvSpPr>
        <p:spPr bwMode="auto">
          <a:xfrm>
            <a:off x="1957388" y="1992313"/>
            <a:ext cx="1587" cy="11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6" name="Line 191"/>
          <p:cNvSpPr>
            <a:spLocks noChangeShapeType="1"/>
          </p:cNvSpPr>
          <p:nvPr/>
        </p:nvSpPr>
        <p:spPr bwMode="auto">
          <a:xfrm>
            <a:off x="1957388" y="2003425"/>
            <a:ext cx="142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7" name="Line 192"/>
          <p:cNvSpPr>
            <a:spLocks noChangeShapeType="1"/>
          </p:cNvSpPr>
          <p:nvPr/>
        </p:nvSpPr>
        <p:spPr bwMode="auto">
          <a:xfrm>
            <a:off x="1971675" y="2003425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8" name="Line 193"/>
          <p:cNvSpPr>
            <a:spLocks noChangeShapeType="1"/>
          </p:cNvSpPr>
          <p:nvPr/>
        </p:nvSpPr>
        <p:spPr bwMode="auto">
          <a:xfrm>
            <a:off x="1984375" y="200342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59" name="Line 194"/>
          <p:cNvSpPr>
            <a:spLocks noChangeShapeType="1"/>
          </p:cNvSpPr>
          <p:nvPr/>
        </p:nvSpPr>
        <p:spPr bwMode="auto">
          <a:xfrm>
            <a:off x="1987550" y="2003425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0" name="Line 195"/>
          <p:cNvSpPr>
            <a:spLocks noChangeShapeType="1"/>
          </p:cNvSpPr>
          <p:nvPr/>
        </p:nvSpPr>
        <p:spPr bwMode="auto">
          <a:xfrm>
            <a:off x="1987550" y="2012950"/>
            <a:ext cx="142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1" name="Line 196"/>
          <p:cNvSpPr>
            <a:spLocks noChangeShapeType="1"/>
          </p:cNvSpPr>
          <p:nvPr/>
        </p:nvSpPr>
        <p:spPr bwMode="auto">
          <a:xfrm>
            <a:off x="2001838" y="2012950"/>
            <a:ext cx="0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2" name="Line 197"/>
          <p:cNvSpPr>
            <a:spLocks noChangeShapeType="1"/>
          </p:cNvSpPr>
          <p:nvPr/>
        </p:nvSpPr>
        <p:spPr bwMode="auto">
          <a:xfrm>
            <a:off x="2001838" y="2022475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3" name="Line 198"/>
          <p:cNvSpPr>
            <a:spLocks noChangeShapeType="1"/>
          </p:cNvSpPr>
          <p:nvPr/>
        </p:nvSpPr>
        <p:spPr bwMode="auto">
          <a:xfrm>
            <a:off x="2011363" y="2022475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4" name="Line 199"/>
          <p:cNvSpPr>
            <a:spLocks noChangeShapeType="1"/>
          </p:cNvSpPr>
          <p:nvPr/>
        </p:nvSpPr>
        <p:spPr bwMode="auto">
          <a:xfrm>
            <a:off x="2022475" y="2022475"/>
            <a:ext cx="1588" cy="11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5" name="Line 200"/>
          <p:cNvSpPr>
            <a:spLocks noChangeShapeType="1"/>
          </p:cNvSpPr>
          <p:nvPr/>
        </p:nvSpPr>
        <p:spPr bwMode="auto">
          <a:xfrm>
            <a:off x="2022475" y="2033588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6" name="Line 201"/>
          <p:cNvSpPr>
            <a:spLocks noChangeShapeType="1"/>
          </p:cNvSpPr>
          <p:nvPr/>
        </p:nvSpPr>
        <p:spPr bwMode="auto">
          <a:xfrm>
            <a:off x="2027238" y="2033588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7" name="Line 202"/>
          <p:cNvSpPr>
            <a:spLocks noChangeShapeType="1"/>
          </p:cNvSpPr>
          <p:nvPr/>
        </p:nvSpPr>
        <p:spPr bwMode="auto">
          <a:xfrm>
            <a:off x="2032000" y="2033588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8" name="Line 203"/>
          <p:cNvSpPr>
            <a:spLocks noChangeShapeType="1"/>
          </p:cNvSpPr>
          <p:nvPr/>
        </p:nvSpPr>
        <p:spPr bwMode="auto">
          <a:xfrm>
            <a:off x="2035175" y="2033588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69" name="Line 204"/>
          <p:cNvSpPr>
            <a:spLocks noChangeShapeType="1"/>
          </p:cNvSpPr>
          <p:nvPr/>
        </p:nvSpPr>
        <p:spPr bwMode="auto">
          <a:xfrm>
            <a:off x="2054225" y="2033588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0" name="Line 205"/>
          <p:cNvSpPr>
            <a:spLocks noChangeShapeType="1"/>
          </p:cNvSpPr>
          <p:nvPr/>
        </p:nvSpPr>
        <p:spPr bwMode="auto">
          <a:xfrm>
            <a:off x="2055813" y="2033588"/>
            <a:ext cx="174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1" name="Line 206"/>
          <p:cNvSpPr>
            <a:spLocks noChangeShapeType="1"/>
          </p:cNvSpPr>
          <p:nvPr/>
        </p:nvSpPr>
        <p:spPr bwMode="auto">
          <a:xfrm>
            <a:off x="2073275" y="2033588"/>
            <a:ext cx="1588" cy="11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2" name="Line 207"/>
          <p:cNvSpPr>
            <a:spLocks noChangeShapeType="1"/>
          </p:cNvSpPr>
          <p:nvPr/>
        </p:nvSpPr>
        <p:spPr bwMode="auto">
          <a:xfrm>
            <a:off x="2073275" y="2044700"/>
            <a:ext cx="47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3" name="Line 208"/>
          <p:cNvSpPr>
            <a:spLocks noChangeShapeType="1"/>
          </p:cNvSpPr>
          <p:nvPr/>
        </p:nvSpPr>
        <p:spPr bwMode="auto">
          <a:xfrm>
            <a:off x="2078038" y="2044700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4" name="Line 209"/>
          <p:cNvSpPr>
            <a:spLocks noChangeShapeType="1"/>
          </p:cNvSpPr>
          <p:nvPr/>
        </p:nvSpPr>
        <p:spPr bwMode="auto">
          <a:xfrm>
            <a:off x="2090738" y="204470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5" name="Line 210"/>
          <p:cNvSpPr>
            <a:spLocks noChangeShapeType="1"/>
          </p:cNvSpPr>
          <p:nvPr/>
        </p:nvSpPr>
        <p:spPr bwMode="auto">
          <a:xfrm>
            <a:off x="2095500" y="2044700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6" name="Line 211"/>
          <p:cNvSpPr>
            <a:spLocks noChangeShapeType="1"/>
          </p:cNvSpPr>
          <p:nvPr/>
        </p:nvSpPr>
        <p:spPr bwMode="auto">
          <a:xfrm>
            <a:off x="2111375" y="2044700"/>
            <a:ext cx="1588" cy="11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7" name="Line 212"/>
          <p:cNvSpPr>
            <a:spLocks noChangeShapeType="1"/>
          </p:cNvSpPr>
          <p:nvPr/>
        </p:nvSpPr>
        <p:spPr bwMode="auto">
          <a:xfrm>
            <a:off x="2111375" y="20558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8" name="Line 213"/>
          <p:cNvSpPr>
            <a:spLocks noChangeShapeType="1"/>
          </p:cNvSpPr>
          <p:nvPr/>
        </p:nvSpPr>
        <p:spPr bwMode="auto">
          <a:xfrm>
            <a:off x="2114550" y="205581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79" name="Line 214"/>
          <p:cNvSpPr>
            <a:spLocks noChangeShapeType="1"/>
          </p:cNvSpPr>
          <p:nvPr/>
        </p:nvSpPr>
        <p:spPr bwMode="auto">
          <a:xfrm>
            <a:off x="2124075" y="2055813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0" name="Line 215"/>
          <p:cNvSpPr>
            <a:spLocks noChangeShapeType="1"/>
          </p:cNvSpPr>
          <p:nvPr/>
        </p:nvSpPr>
        <p:spPr bwMode="auto">
          <a:xfrm>
            <a:off x="2125663" y="205581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1" name="Line 216"/>
          <p:cNvSpPr>
            <a:spLocks noChangeShapeType="1"/>
          </p:cNvSpPr>
          <p:nvPr/>
        </p:nvSpPr>
        <p:spPr bwMode="auto">
          <a:xfrm>
            <a:off x="2135188" y="205581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2" name="Line 217"/>
          <p:cNvSpPr>
            <a:spLocks noChangeShapeType="1"/>
          </p:cNvSpPr>
          <p:nvPr/>
        </p:nvSpPr>
        <p:spPr bwMode="auto">
          <a:xfrm>
            <a:off x="2139950" y="2055813"/>
            <a:ext cx="3175" cy="11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3" name="Line 218"/>
          <p:cNvSpPr>
            <a:spLocks noChangeShapeType="1"/>
          </p:cNvSpPr>
          <p:nvPr/>
        </p:nvSpPr>
        <p:spPr bwMode="auto">
          <a:xfrm>
            <a:off x="2139950" y="2066925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4" name="Line 219"/>
          <p:cNvSpPr>
            <a:spLocks noChangeShapeType="1"/>
          </p:cNvSpPr>
          <p:nvPr/>
        </p:nvSpPr>
        <p:spPr bwMode="auto">
          <a:xfrm>
            <a:off x="2174875" y="206692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5" name="Line 220"/>
          <p:cNvSpPr>
            <a:spLocks noChangeShapeType="1"/>
          </p:cNvSpPr>
          <p:nvPr/>
        </p:nvSpPr>
        <p:spPr bwMode="auto">
          <a:xfrm>
            <a:off x="2178050" y="206692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6" name="Line 221"/>
          <p:cNvSpPr>
            <a:spLocks noChangeShapeType="1"/>
          </p:cNvSpPr>
          <p:nvPr/>
        </p:nvSpPr>
        <p:spPr bwMode="auto">
          <a:xfrm>
            <a:off x="2184400" y="2066925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7" name="Line 222"/>
          <p:cNvSpPr>
            <a:spLocks noChangeShapeType="1"/>
          </p:cNvSpPr>
          <p:nvPr/>
        </p:nvSpPr>
        <p:spPr bwMode="auto">
          <a:xfrm>
            <a:off x="2193925" y="2066925"/>
            <a:ext cx="0" cy="11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8" name="Line 223"/>
          <p:cNvSpPr>
            <a:spLocks noChangeShapeType="1"/>
          </p:cNvSpPr>
          <p:nvPr/>
        </p:nvSpPr>
        <p:spPr bwMode="auto">
          <a:xfrm>
            <a:off x="2193925" y="2078038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89" name="Line 224"/>
          <p:cNvSpPr>
            <a:spLocks noChangeShapeType="1"/>
          </p:cNvSpPr>
          <p:nvPr/>
        </p:nvSpPr>
        <p:spPr bwMode="auto">
          <a:xfrm>
            <a:off x="2195513" y="2078038"/>
            <a:ext cx="3175" cy="11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0" name="Line 225"/>
          <p:cNvSpPr>
            <a:spLocks noChangeShapeType="1"/>
          </p:cNvSpPr>
          <p:nvPr/>
        </p:nvSpPr>
        <p:spPr bwMode="auto">
          <a:xfrm>
            <a:off x="2198688" y="2089150"/>
            <a:ext cx="317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1" name="Line 226"/>
          <p:cNvSpPr>
            <a:spLocks noChangeShapeType="1"/>
          </p:cNvSpPr>
          <p:nvPr/>
        </p:nvSpPr>
        <p:spPr bwMode="auto">
          <a:xfrm>
            <a:off x="2230438" y="2089150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2" name="Line 227"/>
          <p:cNvSpPr>
            <a:spLocks noChangeShapeType="1"/>
          </p:cNvSpPr>
          <p:nvPr/>
        </p:nvSpPr>
        <p:spPr bwMode="auto">
          <a:xfrm>
            <a:off x="2243138" y="2089150"/>
            <a:ext cx="3175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3" name="Line 228"/>
          <p:cNvSpPr>
            <a:spLocks noChangeShapeType="1"/>
          </p:cNvSpPr>
          <p:nvPr/>
        </p:nvSpPr>
        <p:spPr bwMode="auto">
          <a:xfrm>
            <a:off x="2243138" y="2101850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4" name="Line 229"/>
          <p:cNvSpPr>
            <a:spLocks noChangeShapeType="1"/>
          </p:cNvSpPr>
          <p:nvPr/>
        </p:nvSpPr>
        <p:spPr bwMode="auto">
          <a:xfrm>
            <a:off x="2254250" y="2101850"/>
            <a:ext cx="1588" cy="11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5" name="Line 230"/>
          <p:cNvSpPr>
            <a:spLocks noChangeShapeType="1"/>
          </p:cNvSpPr>
          <p:nvPr/>
        </p:nvSpPr>
        <p:spPr bwMode="auto">
          <a:xfrm>
            <a:off x="2254250" y="2112963"/>
            <a:ext cx="158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6" name="Line 231"/>
          <p:cNvSpPr>
            <a:spLocks noChangeShapeType="1"/>
          </p:cNvSpPr>
          <p:nvPr/>
        </p:nvSpPr>
        <p:spPr bwMode="auto">
          <a:xfrm>
            <a:off x="2270125" y="211296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7" name="Line 232"/>
          <p:cNvSpPr>
            <a:spLocks noChangeShapeType="1"/>
          </p:cNvSpPr>
          <p:nvPr/>
        </p:nvSpPr>
        <p:spPr bwMode="auto">
          <a:xfrm>
            <a:off x="2274888" y="21129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8" name="Line 233"/>
          <p:cNvSpPr>
            <a:spLocks noChangeShapeType="1"/>
          </p:cNvSpPr>
          <p:nvPr/>
        </p:nvSpPr>
        <p:spPr bwMode="auto">
          <a:xfrm>
            <a:off x="2278063" y="2112963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099" name="Line 234"/>
          <p:cNvSpPr>
            <a:spLocks noChangeShapeType="1"/>
          </p:cNvSpPr>
          <p:nvPr/>
        </p:nvSpPr>
        <p:spPr bwMode="auto">
          <a:xfrm>
            <a:off x="2290763" y="21129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0" name="Line 235"/>
          <p:cNvSpPr>
            <a:spLocks noChangeShapeType="1"/>
          </p:cNvSpPr>
          <p:nvPr/>
        </p:nvSpPr>
        <p:spPr bwMode="auto">
          <a:xfrm>
            <a:off x="2293938" y="2112963"/>
            <a:ext cx="1587" cy="11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1" name="Line 236"/>
          <p:cNvSpPr>
            <a:spLocks noChangeShapeType="1"/>
          </p:cNvSpPr>
          <p:nvPr/>
        </p:nvSpPr>
        <p:spPr bwMode="auto">
          <a:xfrm>
            <a:off x="2293938" y="2124075"/>
            <a:ext cx="238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2" name="Line 237"/>
          <p:cNvSpPr>
            <a:spLocks noChangeShapeType="1"/>
          </p:cNvSpPr>
          <p:nvPr/>
        </p:nvSpPr>
        <p:spPr bwMode="auto">
          <a:xfrm>
            <a:off x="2317750" y="2124075"/>
            <a:ext cx="142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3" name="Line 238"/>
          <p:cNvSpPr>
            <a:spLocks noChangeShapeType="1"/>
          </p:cNvSpPr>
          <p:nvPr/>
        </p:nvSpPr>
        <p:spPr bwMode="auto">
          <a:xfrm>
            <a:off x="2332038" y="2124075"/>
            <a:ext cx="142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4" name="Line 239"/>
          <p:cNvSpPr>
            <a:spLocks noChangeShapeType="1"/>
          </p:cNvSpPr>
          <p:nvPr/>
        </p:nvSpPr>
        <p:spPr bwMode="auto">
          <a:xfrm>
            <a:off x="2346325" y="2124075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5" name="Line 240"/>
          <p:cNvSpPr>
            <a:spLocks noChangeShapeType="1"/>
          </p:cNvSpPr>
          <p:nvPr/>
        </p:nvSpPr>
        <p:spPr bwMode="auto">
          <a:xfrm>
            <a:off x="2359025" y="212407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6" name="Line 241"/>
          <p:cNvSpPr>
            <a:spLocks noChangeShapeType="1"/>
          </p:cNvSpPr>
          <p:nvPr/>
        </p:nvSpPr>
        <p:spPr bwMode="auto">
          <a:xfrm>
            <a:off x="2365375" y="2124075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7" name="Line 242"/>
          <p:cNvSpPr>
            <a:spLocks noChangeShapeType="1"/>
          </p:cNvSpPr>
          <p:nvPr/>
        </p:nvSpPr>
        <p:spPr bwMode="auto">
          <a:xfrm>
            <a:off x="2374900" y="2124075"/>
            <a:ext cx="1588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8" name="Line 243"/>
          <p:cNvSpPr>
            <a:spLocks noChangeShapeType="1"/>
          </p:cNvSpPr>
          <p:nvPr/>
        </p:nvSpPr>
        <p:spPr bwMode="auto">
          <a:xfrm>
            <a:off x="2374900" y="2136775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09" name="Line 244"/>
          <p:cNvSpPr>
            <a:spLocks noChangeShapeType="1"/>
          </p:cNvSpPr>
          <p:nvPr/>
        </p:nvSpPr>
        <p:spPr bwMode="auto">
          <a:xfrm>
            <a:off x="2390775" y="2136775"/>
            <a:ext cx="206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0" name="Line 245"/>
          <p:cNvSpPr>
            <a:spLocks noChangeShapeType="1"/>
          </p:cNvSpPr>
          <p:nvPr/>
        </p:nvSpPr>
        <p:spPr bwMode="auto">
          <a:xfrm>
            <a:off x="2411413" y="2136775"/>
            <a:ext cx="222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1" name="Line 246"/>
          <p:cNvSpPr>
            <a:spLocks noChangeShapeType="1"/>
          </p:cNvSpPr>
          <p:nvPr/>
        </p:nvSpPr>
        <p:spPr bwMode="auto">
          <a:xfrm>
            <a:off x="2433638" y="2136775"/>
            <a:ext cx="1587" cy="11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2" name="Line 247"/>
          <p:cNvSpPr>
            <a:spLocks noChangeShapeType="1"/>
          </p:cNvSpPr>
          <p:nvPr/>
        </p:nvSpPr>
        <p:spPr bwMode="auto">
          <a:xfrm>
            <a:off x="2433638" y="2147888"/>
            <a:ext cx="206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3" name="Line 248"/>
          <p:cNvSpPr>
            <a:spLocks noChangeShapeType="1"/>
          </p:cNvSpPr>
          <p:nvPr/>
        </p:nvSpPr>
        <p:spPr bwMode="auto">
          <a:xfrm>
            <a:off x="2454275" y="2147888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4" name="Line 249"/>
          <p:cNvSpPr>
            <a:spLocks noChangeShapeType="1"/>
          </p:cNvSpPr>
          <p:nvPr/>
        </p:nvSpPr>
        <p:spPr bwMode="auto">
          <a:xfrm>
            <a:off x="2459038" y="214788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5" name="Line 250"/>
          <p:cNvSpPr>
            <a:spLocks noChangeShapeType="1"/>
          </p:cNvSpPr>
          <p:nvPr/>
        </p:nvSpPr>
        <p:spPr bwMode="auto">
          <a:xfrm>
            <a:off x="2468563" y="2147888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6" name="Line 251"/>
          <p:cNvSpPr>
            <a:spLocks noChangeShapeType="1"/>
          </p:cNvSpPr>
          <p:nvPr/>
        </p:nvSpPr>
        <p:spPr bwMode="auto">
          <a:xfrm>
            <a:off x="2470150" y="2147888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7" name="Line 252"/>
          <p:cNvSpPr>
            <a:spLocks noChangeShapeType="1"/>
          </p:cNvSpPr>
          <p:nvPr/>
        </p:nvSpPr>
        <p:spPr bwMode="auto">
          <a:xfrm>
            <a:off x="2482850" y="2147888"/>
            <a:ext cx="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8" name="Line 253"/>
          <p:cNvSpPr>
            <a:spLocks noChangeShapeType="1"/>
          </p:cNvSpPr>
          <p:nvPr/>
        </p:nvSpPr>
        <p:spPr bwMode="auto">
          <a:xfrm>
            <a:off x="2482850" y="2160588"/>
            <a:ext cx="238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19" name="Line 254"/>
          <p:cNvSpPr>
            <a:spLocks noChangeShapeType="1"/>
          </p:cNvSpPr>
          <p:nvPr/>
        </p:nvSpPr>
        <p:spPr bwMode="auto">
          <a:xfrm>
            <a:off x="2506663" y="2160588"/>
            <a:ext cx="1587" cy="11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0" name="Line 255"/>
          <p:cNvSpPr>
            <a:spLocks noChangeShapeType="1"/>
          </p:cNvSpPr>
          <p:nvPr/>
        </p:nvSpPr>
        <p:spPr bwMode="auto">
          <a:xfrm>
            <a:off x="2506663" y="2171700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1" name="Line 256"/>
          <p:cNvSpPr>
            <a:spLocks noChangeShapeType="1"/>
          </p:cNvSpPr>
          <p:nvPr/>
        </p:nvSpPr>
        <p:spPr bwMode="auto">
          <a:xfrm>
            <a:off x="2514600" y="2171700"/>
            <a:ext cx="301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2" name="Line 257"/>
          <p:cNvSpPr>
            <a:spLocks noChangeShapeType="1"/>
          </p:cNvSpPr>
          <p:nvPr/>
        </p:nvSpPr>
        <p:spPr bwMode="auto">
          <a:xfrm>
            <a:off x="2544763" y="2171700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3" name="Line 258"/>
          <p:cNvSpPr>
            <a:spLocks noChangeShapeType="1"/>
          </p:cNvSpPr>
          <p:nvPr/>
        </p:nvSpPr>
        <p:spPr bwMode="auto">
          <a:xfrm>
            <a:off x="2560638" y="2171700"/>
            <a:ext cx="1587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4" name="Line 259"/>
          <p:cNvSpPr>
            <a:spLocks noChangeShapeType="1"/>
          </p:cNvSpPr>
          <p:nvPr/>
        </p:nvSpPr>
        <p:spPr bwMode="auto">
          <a:xfrm>
            <a:off x="2560638" y="218440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5" name="Line 260"/>
          <p:cNvSpPr>
            <a:spLocks noChangeShapeType="1"/>
          </p:cNvSpPr>
          <p:nvPr/>
        </p:nvSpPr>
        <p:spPr bwMode="auto">
          <a:xfrm>
            <a:off x="2565400" y="2184400"/>
            <a:ext cx="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6" name="Line 261"/>
          <p:cNvSpPr>
            <a:spLocks noChangeShapeType="1"/>
          </p:cNvSpPr>
          <p:nvPr/>
        </p:nvSpPr>
        <p:spPr bwMode="auto">
          <a:xfrm>
            <a:off x="2565400" y="219710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7" name="Line 262"/>
          <p:cNvSpPr>
            <a:spLocks noChangeShapeType="1"/>
          </p:cNvSpPr>
          <p:nvPr/>
        </p:nvSpPr>
        <p:spPr bwMode="auto">
          <a:xfrm>
            <a:off x="2568575" y="2197100"/>
            <a:ext cx="317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8" name="Line 263"/>
          <p:cNvSpPr>
            <a:spLocks noChangeShapeType="1"/>
          </p:cNvSpPr>
          <p:nvPr/>
        </p:nvSpPr>
        <p:spPr bwMode="auto">
          <a:xfrm>
            <a:off x="2600325" y="2197100"/>
            <a:ext cx="2381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29" name="Line 264"/>
          <p:cNvSpPr>
            <a:spLocks noChangeShapeType="1"/>
          </p:cNvSpPr>
          <p:nvPr/>
        </p:nvSpPr>
        <p:spPr bwMode="auto">
          <a:xfrm>
            <a:off x="2624138" y="21971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0" name="Line 265"/>
          <p:cNvSpPr>
            <a:spLocks noChangeShapeType="1"/>
          </p:cNvSpPr>
          <p:nvPr/>
        </p:nvSpPr>
        <p:spPr bwMode="auto">
          <a:xfrm>
            <a:off x="2630488" y="2197100"/>
            <a:ext cx="3175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1" name="Line 266"/>
          <p:cNvSpPr>
            <a:spLocks noChangeShapeType="1"/>
          </p:cNvSpPr>
          <p:nvPr/>
        </p:nvSpPr>
        <p:spPr bwMode="auto">
          <a:xfrm>
            <a:off x="2633663" y="2209800"/>
            <a:ext cx="0" cy="142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2" name="Line 267"/>
          <p:cNvSpPr>
            <a:spLocks noChangeShapeType="1"/>
          </p:cNvSpPr>
          <p:nvPr/>
        </p:nvSpPr>
        <p:spPr bwMode="auto">
          <a:xfrm>
            <a:off x="2633663" y="222408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3" name="Line 268"/>
          <p:cNvSpPr>
            <a:spLocks noChangeShapeType="1"/>
          </p:cNvSpPr>
          <p:nvPr/>
        </p:nvSpPr>
        <p:spPr bwMode="auto">
          <a:xfrm>
            <a:off x="2640013" y="2224088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4" name="Line 269"/>
          <p:cNvSpPr>
            <a:spLocks noChangeShapeType="1"/>
          </p:cNvSpPr>
          <p:nvPr/>
        </p:nvSpPr>
        <p:spPr bwMode="auto">
          <a:xfrm>
            <a:off x="2647950" y="2224088"/>
            <a:ext cx="1588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5" name="Line 270"/>
          <p:cNvSpPr>
            <a:spLocks noChangeShapeType="1"/>
          </p:cNvSpPr>
          <p:nvPr/>
        </p:nvSpPr>
        <p:spPr bwMode="auto">
          <a:xfrm>
            <a:off x="2647950" y="2236788"/>
            <a:ext cx="460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6" name="Line 271"/>
          <p:cNvSpPr>
            <a:spLocks noChangeShapeType="1"/>
          </p:cNvSpPr>
          <p:nvPr/>
        </p:nvSpPr>
        <p:spPr bwMode="auto">
          <a:xfrm>
            <a:off x="2693988" y="2236788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7" name="Line 272"/>
          <p:cNvSpPr>
            <a:spLocks noChangeShapeType="1"/>
          </p:cNvSpPr>
          <p:nvPr/>
        </p:nvSpPr>
        <p:spPr bwMode="auto">
          <a:xfrm>
            <a:off x="2701925" y="2236788"/>
            <a:ext cx="1588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8" name="Line 273"/>
          <p:cNvSpPr>
            <a:spLocks noChangeShapeType="1"/>
          </p:cNvSpPr>
          <p:nvPr/>
        </p:nvSpPr>
        <p:spPr bwMode="auto">
          <a:xfrm>
            <a:off x="2701925" y="2249488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39" name="Line 274"/>
          <p:cNvSpPr>
            <a:spLocks noChangeShapeType="1"/>
          </p:cNvSpPr>
          <p:nvPr/>
        </p:nvSpPr>
        <p:spPr bwMode="auto">
          <a:xfrm>
            <a:off x="2706688" y="2249488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0" name="Line 275"/>
          <p:cNvSpPr>
            <a:spLocks noChangeShapeType="1"/>
          </p:cNvSpPr>
          <p:nvPr/>
        </p:nvSpPr>
        <p:spPr bwMode="auto">
          <a:xfrm>
            <a:off x="2711450" y="2249488"/>
            <a:ext cx="1588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1" name="Line 276"/>
          <p:cNvSpPr>
            <a:spLocks noChangeShapeType="1"/>
          </p:cNvSpPr>
          <p:nvPr/>
        </p:nvSpPr>
        <p:spPr bwMode="auto">
          <a:xfrm>
            <a:off x="2713038" y="2262188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2" name="Line 277"/>
          <p:cNvSpPr>
            <a:spLocks noChangeShapeType="1"/>
          </p:cNvSpPr>
          <p:nvPr/>
        </p:nvSpPr>
        <p:spPr bwMode="auto">
          <a:xfrm>
            <a:off x="2716213" y="226218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3" name="Line 278"/>
          <p:cNvSpPr>
            <a:spLocks noChangeShapeType="1"/>
          </p:cNvSpPr>
          <p:nvPr/>
        </p:nvSpPr>
        <p:spPr bwMode="auto">
          <a:xfrm>
            <a:off x="2722563" y="2262188"/>
            <a:ext cx="269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4" name="Line 279"/>
          <p:cNvSpPr>
            <a:spLocks noChangeShapeType="1"/>
          </p:cNvSpPr>
          <p:nvPr/>
        </p:nvSpPr>
        <p:spPr bwMode="auto">
          <a:xfrm>
            <a:off x="2749550" y="226218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5" name="Line 280"/>
          <p:cNvSpPr>
            <a:spLocks noChangeShapeType="1"/>
          </p:cNvSpPr>
          <p:nvPr/>
        </p:nvSpPr>
        <p:spPr bwMode="auto">
          <a:xfrm>
            <a:off x="2759075" y="2262188"/>
            <a:ext cx="111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6" name="Line 281"/>
          <p:cNvSpPr>
            <a:spLocks noChangeShapeType="1"/>
          </p:cNvSpPr>
          <p:nvPr/>
        </p:nvSpPr>
        <p:spPr bwMode="auto">
          <a:xfrm>
            <a:off x="2770188" y="2262188"/>
            <a:ext cx="142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7" name="Line 282"/>
          <p:cNvSpPr>
            <a:spLocks noChangeShapeType="1"/>
          </p:cNvSpPr>
          <p:nvPr/>
        </p:nvSpPr>
        <p:spPr bwMode="auto">
          <a:xfrm>
            <a:off x="2784475" y="2262188"/>
            <a:ext cx="1588" cy="142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8" name="Line 283"/>
          <p:cNvSpPr>
            <a:spLocks noChangeShapeType="1"/>
          </p:cNvSpPr>
          <p:nvPr/>
        </p:nvSpPr>
        <p:spPr bwMode="auto">
          <a:xfrm>
            <a:off x="2784475" y="227647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49" name="Line 284"/>
          <p:cNvSpPr>
            <a:spLocks noChangeShapeType="1"/>
          </p:cNvSpPr>
          <p:nvPr/>
        </p:nvSpPr>
        <p:spPr bwMode="auto">
          <a:xfrm>
            <a:off x="2787650" y="2276475"/>
            <a:ext cx="1111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0" name="Line 285"/>
          <p:cNvSpPr>
            <a:spLocks noChangeShapeType="1"/>
          </p:cNvSpPr>
          <p:nvPr/>
        </p:nvSpPr>
        <p:spPr bwMode="auto">
          <a:xfrm>
            <a:off x="2798763" y="2276475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1" name="Line 286"/>
          <p:cNvSpPr>
            <a:spLocks noChangeShapeType="1"/>
          </p:cNvSpPr>
          <p:nvPr/>
        </p:nvSpPr>
        <p:spPr bwMode="auto">
          <a:xfrm>
            <a:off x="2808288" y="227647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2" name="Line 287"/>
          <p:cNvSpPr>
            <a:spLocks noChangeShapeType="1"/>
          </p:cNvSpPr>
          <p:nvPr/>
        </p:nvSpPr>
        <p:spPr bwMode="auto">
          <a:xfrm>
            <a:off x="2814638" y="2276475"/>
            <a:ext cx="269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3" name="Line 288"/>
          <p:cNvSpPr>
            <a:spLocks noChangeShapeType="1"/>
          </p:cNvSpPr>
          <p:nvPr/>
        </p:nvSpPr>
        <p:spPr bwMode="auto">
          <a:xfrm>
            <a:off x="2841625" y="2276475"/>
            <a:ext cx="1111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4" name="Line 289"/>
          <p:cNvSpPr>
            <a:spLocks noChangeShapeType="1"/>
          </p:cNvSpPr>
          <p:nvPr/>
        </p:nvSpPr>
        <p:spPr bwMode="auto">
          <a:xfrm>
            <a:off x="2852738" y="2276475"/>
            <a:ext cx="1587" cy="142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5" name="Line 290"/>
          <p:cNvSpPr>
            <a:spLocks noChangeShapeType="1"/>
          </p:cNvSpPr>
          <p:nvPr/>
        </p:nvSpPr>
        <p:spPr bwMode="auto">
          <a:xfrm>
            <a:off x="2854325" y="2290763"/>
            <a:ext cx="238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6" name="Line 291"/>
          <p:cNvSpPr>
            <a:spLocks noChangeShapeType="1"/>
          </p:cNvSpPr>
          <p:nvPr/>
        </p:nvSpPr>
        <p:spPr bwMode="auto">
          <a:xfrm>
            <a:off x="2878138" y="2290763"/>
            <a:ext cx="428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7" name="Line 292"/>
          <p:cNvSpPr>
            <a:spLocks noChangeShapeType="1"/>
          </p:cNvSpPr>
          <p:nvPr/>
        </p:nvSpPr>
        <p:spPr bwMode="auto">
          <a:xfrm>
            <a:off x="2921000" y="229076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8" name="Line 293"/>
          <p:cNvSpPr>
            <a:spLocks noChangeShapeType="1"/>
          </p:cNvSpPr>
          <p:nvPr/>
        </p:nvSpPr>
        <p:spPr bwMode="auto">
          <a:xfrm>
            <a:off x="2927350" y="22907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59" name="Line 294"/>
          <p:cNvSpPr>
            <a:spLocks noChangeShapeType="1"/>
          </p:cNvSpPr>
          <p:nvPr/>
        </p:nvSpPr>
        <p:spPr bwMode="auto">
          <a:xfrm>
            <a:off x="2930525" y="2290763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0" name="Line 295"/>
          <p:cNvSpPr>
            <a:spLocks noChangeShapeType="1"/>
          </p:cNvSpPr>
          <p:nvPr/>
        </p:nvSpPr>
        <p:spPr bwMode="auto">
          <a:xfrm>
            <a:off x="2938463" y="2290763"/>
            <a:ext cx="1587" cy="142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1" name="Line 296"/>
          <p:cNvSpPr>
            <a:spLocks noChangeShapeType="1"/>
          </p:cNvSpPr>
          <p:nvPr/>
        </p:nvSpPr>
        <p:spPr bwMode="auto">
          <a:xfrm>
            <a:off x="2940050" y="2305050"/>
            <a:ext cx="79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2" name="Line 297"/>
          <p:cNvSpPr>
            <a:spLocks noChangeShapeType="1"/>
          </p:cNvSpPr>
          <p:nvPr/>
        </p:nvSpPr>
        <p:spPr bwMode="auto">
          <a:xfrm>
            <a:off x="2947988" y="2305050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3" name="Line 298"/>
          <p:cNvSpPr>
            <a:spLocks noChangeShapeType="1"/>
          </p:cNvSpPr>
          <p:nvPr/>
        </p:nvSpPr>
        <p:spPr bwMode="auto">
          <a:xfrm>
            <a:off x="2963863" y="2305050"/>
            <a:ext cx="1587" cy="142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4" name="Line 299"/>
          <p:cNvSpPr>
            <a:spLocks noChangeShapeType="1"/>
          </p:cNvSpPr>
          <p:nvPr/>
        </p:nvSpPr>
        <p:spPr bwMode="auto">
          <a:xfrm>
            <a:off x="2963863" y="231933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5" name="Line 300"/>
          <p:cNvSpPr>
            <a:spLocks noChangeShapeType="1"/>
          </p:cNvSpPr>
          <p:nvPr/>
        </p:nvSpPr>
        <p:spPr bwMode="auto">
          <a:xfrm>
            <a:off x="2970213" y="2319338"/>
            <a:ext cx="111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6" name="Line 301"/>
          <p:cNvSpPr>
            <a:spLocks noChangeShapeType="1"/>
          </p:cNvSpPr>
          <p:nvPr/>
        </p:nvSpPr>
        <p:spPr bwMode="auto">
          <a:xfrm>
            <a:off x="2981325" y="2319338"/>
            <a:ext cx="1588" cy="142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7" name="Line 302"/>
          <p:cNvSpPr>
            <a:spLocks noChangeShapeType="1"/>
          </p:cNvSpPr>
          <p:nvPr/>
        </p:nvSpPr>
        <p:spPr bwMode="auto">
          <a:xfrm>
            <a:off x="2981325" y="2333625"/>
            <a:ext cx="79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8" name="Line 303"/>
          <p:cNvSpPr>
            <a:spLocks noChangeShapeType="1"/>
          </p:cNvSpPr>
          <p:nvPr/>
        </p:nvSpPr>
        <p:spPr bwMode="auto">
          <a:xfrm>
            <a:off x="2989263" y="2333625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69" name="Line 304"/>
          <p:cNvSpPr>
            <a:spLocks noChangeShapeType="1"/>
          </p:cNvSpPr>
          <p:nvPr/>
        </p:nvSpPr>
        <p:spPr bwMode="auto">
          <a:xfrm>
            <a:off x="2998788" y="2333625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0" name="Line 305"/>
          <p:cNvSpPr>
            <a:spLocks noChangeShapeType="1"/>
          </p:cNvSpPr>
          <p:nvPr/>
        </p:nvSpPr>
        <p:spPr bwMode="auto">
          <a:xfrm>
            <a:off x="3006725" y="233362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1" name="Line 306"/>
          <p:cNvSpPr>
            <a:spLocks noChangeShapeType="1"/>
          </p:cNvSpPr>
          <p:nvPr/>
        </p:nvSpPr>
        <p:spPr bwMode="auto">
          <a:xfrm>
            <a:off x="3013075" y="233362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2" name="Line 307"/>
          <p:cNvSpPr>
            <a:spLocks noChangeShapeType="1"/>
          </p:cNvSpPr>
          <p:nvPr/>
        </p:nvSpPr>
        <p:spPr bwMode="auto">
          <a:xfrm>
            <a:off x="3019425" y="2333625"/>
            <a:ext cx="142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3" name="Line 308"/>
          <p:cNvSpPr>
            <a:spLocks noChangeShapeType="1"/>
          </p:cNvSpPr>
          <p:nvPr/>
        </p:nvSpPr>
        <p:spPr bwMode="auto">
          <a:xfrm>
            <a:off x="3033713" y="233362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4" name="Line 309"/>
          <p:cNvSpPr>
            <a:spLocks noChangeShapeType="1"/>
          </p:cNvSpPr>
          <p:nvPr/>
        </p:nvSpPr>
        <p:spPr bwMode="auto">
          <a:xfrm>
            <a:off x="3036888" y="2333625"/>
            <a:ext cx="222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5" name="Line 310"/>
          <p:cNvSpPr>
            <a:spLocks noChangeShapeType="1"/>
          </p:cNvSpPr>
          <p:nvPr/>
        </p:nvSpPr>
        <p:spPr bwMode="auto">
          <a:xfrm>
            <a:off x="3059113" y="233362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6" name="Line 311"/>
          <p:cNvSpPr>
            <a:spLocks noChangeShapeType="1"/>
          </p:cNvSpPr>
          <p:nvPr/>
        </p:nvSpPr>
        <p:spPr bwMode="auto">
          <a:xfrm>
            <a:off x="3062288" y="2333625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7" name="Line 312"/>
          <p:cNvSpPr>
            <a:spLocks noChangeShapeType="1"/>
          </p:cNvSpPr>
          <p:nvPr/>
        </p:nvSpPr>
        <p:spPr bwMode="auto">
          <a:xfrm>
            <a:off x="3071813" y="233362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8" name="Line 313"/>
          <p:cNvSpPr>
            <a:spLocks noChangeShapeType="1"/>
          </p:cNvSpPr>
          <p:nvPr/>
        </p:nvSpPr>
        <p:spPr bwMode="auto">
          <a:xfrm>
            <a:off x="3074988" y="2333625"/>
            <a:ext cx="1587" cy="15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79" name="Line 314"/>
          <p:cNvSpPr>
            <a:spLocks noChangeShapeType="1"/>
          </p:cNvSpPr>
          <p:nvPr/>
        </p:nvSpPr>
        <p:spPr bwMode="auto">
          <a:xfrm>
            <a:off x="3074988" y="23495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0" name="Line 315"/>
          <p:cNvSpPr>
            <a:spLocks noChangeShapeType="1"/>
          </p:cNvSpPr>
          <p:nvPr/>
        </p:nvSpPr>
        <p:spPr bwMode="auto">
          <a:xfrm>
            <a:off x="3081338" y="23495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1" name="Line 316"/>
          <p:cNvSpPr>
            <a:spLocks noChangeShapeType="1"/>
          </p:cNvSpPr>
          <p:nvPr/>
        </p:nvSpPr>
        <p:spPr bwMode="auto">
          <a:xfrm>
            <a:off x="3087688" y="2349500"/>
            <a:ext cx="222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2" name="Line 317"/>
          <p:cNvSpPr>
            <a:spLocks noChangeShapeType="1"/>
          </p:cNvSpPr>
          <p:nvPr/>
        </p:nvSpPr>
        <p:spPr bwMode="auto">
          <a:xfrm>
            <a:off x="3109913" y="23495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3" name="Line 318"/>
          <p:cNvSpPr>
            <a:spLocks noChangeShapeType="1"/>
          </p:cNvSpPr>
          <p:nvPr/>
        </p:nvSpPr>
        <p:spPr bwMode="auto">
          <a:xfrm>
            <a:off x="3116263" y="2349500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4" name="Line 319"/>
          <p:cNvSpPr>
            <a:spLocks noChangeShapeType="1"/>
          </p:cNvSpPr>
          <p:nvPr/>
        </p:nvSpPr>
        <p:spPr bwMode="auto">
          <a:xfrm>
            <a:off x="3124200" y="23495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5" name="Line 320"/>
          <p:cNvSpPr>
            <a:spLocks noChangeShapeType="1"/>
          </p:cNvSpPr>
          <p:nvPr/>
        </p:nvSpPr>
        <p:spPr bwMode="auto">
          <a:xfrm>
            <a:off x="3130550" y="2349500"/>
            <a:ext cx="1111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6" name="Line 321"/>
          <p:cNvSpPr>
            <a:spLocks noChangeShapeType="1"/>
          </p:cNvSpPr>
          <p:nvPr/>
        </p:nvSpPr>
        <p:spPr bwMode="auto">
          <a:xfrm>
            <a:off x="3141663" y="2349500"/>
            <a:ext cx="1587" cy="15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7" name="Line 322"/>
          <p:cNvSpPr>
            <a:spLocks noChangeShapeType="1"/>
          </p:cNvSpPr>
          <p:nvPr/>
        </p:nvSpPr>
        <p:spPr bwMode="auto">
          <a:xfrm>
            <a:off x="3141663" y="2365375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8" name="Line 323"/>
          <p:cNvSpPr>
            <a:spLocks noChangeShapeType="1"/>
          </p:cNvSpPr>
          <p:nvPr/>
        </p:nvSpPr>
        <p:spPr bwMode="auto">
          <a:xfrm>
            <a:off x="3149600" y="2365375"/>
            <a:ext cx="1588" cy="15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89" name="Line 324"/>
          <p:cNvSpPr>
            <a:spLocks noChangeShapeType="1"/>
          </p:cNvSpPr>
          <p:nvPr/>
        </p:nvSpPr>
        <p:spPr bwMode="auto">
          <a:xfrm>
            <a:off x="3149600" y="2381250"/>
            <a:ext cx="206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0" name="Line 325"/>
          <p:cNvSpPr>
            <a:spLocks noChangeShapeType="1"/>
          </p:cNvSpPr>
          <p:nvPr/>
        </p:nvSpPr>
        <p:spPr bwMode="auto">
          <a:xfrm>
            <a:off x="3170238" y="23812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1" name="Line 326"/>
          <p:cNvSpPr>
            <a:spLocks noChangeShapeType="1"/>
          </p:cNvSpPr>
          <p:nvPr/>
        </p:nvSpPr>
        <p:spPr bwMode="auto">
          <a:xfrm>
            <a:off x="3176588" y="2381250"/>
            <a:ext cx="1587" cy="15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2" name="Line 327"/>
          <p:cNvSpPr>
            <a:spLocks noChangeShapeType="1"/>
          </p:cNvSpPr>
          <p:nvPr/>
        </p:nvSpPr>
        <p:spPr bwMode="auto">
          <a:xfrm>
            <a:off x="3176588" y="239712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3" name="Line 328"/>
          <p:cNvSpPr>
            <a:spLocks noChangeShapeType="1"/>
          </p:cNvSpPr>
          <p:nvPr/>
        </p:nvSpPr>
        <p:spPr bwMode="auto">
          <a:xfrm>
            <a:off x="3182938" y="2397125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4" name="Line 329"/>
          <p:cNvSpPr>
            <a:spLocks noChangeShapeType="1"/>
          </p:cNvSpPr>
          <p:nvPr/>
        </p:nvSpPr>
        <p:spPr bwMode="auto">
          <a:xfrm>
            <a:off x="3198813" y="2397125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5" name="Line 330"/>
          <p:cNvSpPr>
            <a:spLocks noChangeShapeType="1"/>
          </p:cNvSpPr>
          <p:nvPr/>
        </p:nvSpPr>
        <p:spPr bwMode="auto">
          <a:xfrm>
            <a:off x="3211513" y="2397125"/>
            <a:ext cx="15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6" name="Line 331"/>
          <p:cNvSpPr>
            <a:spLocks noChangeShapeType="1"/>
          </p:cNvSpPr>
          <p:nvPr/>
        </p:nvSpPr>
        <p:spPr bwMode="auto">
          <a:xfrm>
            <a:off x="3213100" y="2397125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7" name="Line 332"/>
          <p:cNvSpPr>
            <a:spLocks noChangeShapeType="1"/>
          </p:cNvSpPr>
          <p:nvPr/>
        </p:nvSpPr>
        <p:spPr bwMode="auto">
          <a:xfrm>
            <a:off x="3228975" y="2397125"/>
            <a:ext cx="1588" cy="174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8" name="Line 333"/>
          <p:cNvSpPr>
            <a:spLocks noChangeShapeType="1"/>
          </p:cNvSpPr>
          <p:nvPr/>
        </p:nvSpPr>
        <p:spPr bwMode="auto">
          <a:xfrm>
            <a:off x="3228975" y="2414588"/>
            <a:ext cx="111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199" name="Line 334"/>
          <p:cNvSpPr>
            <a:spLocks noChangeShapeType="1"/>
          </p:cNvSpPr>
          <p:nvPr/>
        </p:nvSpPr>
        <p:spPr bwMode="auto">
          <a:xfrm>
            <a:off x="3240088" y="2414588"/>
            <a:ext cx="269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0" name="Line 335"/>
          <p:cNvSpPr>
            <a:spLocks noChangeShapeType="1"/>
          </p:cNvSpPr>
          <p:nvPr/>
        </p:nvSpPr>
        <p:spPr bwMode="auto">
          <a:xfrm>
            <a:off x="3267075" y="2414588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1" name="Line 336"/>
          <p:cNvSpPr>
            <a:spLocks noChangeShapeType="1"/>
          </p:cNvSpPr>
          <p:nvPr/>
        </p:nvSpPr>
        <p:spPr bwMode="auto">
          <a:xfrm>
            <a:off x="3279775" y="2414588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2" name="Line 337"/>
          <p:cNvSpPr>
            <a:spLocks noChangeShapeType="1"/>
          </p:cNvSpPr>
          <p:nvPr/>
        </p:nvSpPr>
        <p:spPr bwMode="auto">
          <a:xfrm>
            <a:off x="3287713" y="2414588"/>
            <a:ext cx="269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3" name="Line 338"/>
          <p:cNvSpPr>
            <a:spLocks noChangeShapeType="1"/>
          </p:cNvSpPr>
          <p:nvPr/>
        </p:nvSpPr>
        <p:spPr bwMode="auto">
          <a:xfrm>
            <a:off x="3314700" y="2414588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4" name="Line 339"/>
          <p:cNvSpPr>
            <a:spLocks noChangeShapeType="1"/>
          </p:cNvSpPr>
          <p:nvPr/>
        </p:nvSpPr>
        <p:spPr bwMode="auto">
          <a:xfrm>
            <a:off x="3333750" y="2414588"/>
            <a:ext cx="142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5" name="Line 340"/>
          <p:cNvSpPr>
            <a:spLocks noChangeShapeType="1"/>
          </p:cNvSpPr>
          <p:nvPr/>
        </p:nvSpPr>
        <p:spPr bwMode="auto">
          <a:xfrm>
            <a:off x="3348038" y="2414588"/>
            <a:ext cx="1587" cy="17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6" name="Line 341"/>
          <p:cNvSpPr>
            <a:spLocks noChangeShapeType="1"/>
          </p:cNvSpPr>
          <p:nvPr/>
        </p:nvSpPr>
        <p:spPr bwMode="auto">
          <a:xfrm>
            <a:off x="3348038" y="243205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7" name="Line 342"/>
          <p:cNvSpPr>
            <a:spLocks noChangeShapeType="1"/>
          </p:cNvSpPr>
          <p:nvPr/>
        </p:nvSpPr>
        <p:spPr bwMode="auto">
          <a:xfrm>
            <a:off x="3357563" y="24320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8" name="Line 343"/>
          <p:cNvSpPr>
            <a:spLocks noChangeShapeType="1"/>
          </p:cNvSpPr>
          <p:nvPr/>
        </p:nvSpPr>
        <p:spPr bwMode="auto">
          <a:xfrm>
            <a:off x="3363913" y="2432050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09" name="Line 344"/>
          <p:cNvSpPr>
            <a:spLocks noChangeShapeType="1"/>
          </p:cNvSpPr>
          <p:nvPr/>
        </p:nvSpPr>
        <p:spPr bwMode="auto">
          <a:xfrm>
            <a:off x="3371850" y="2432050"/>
            <a:ext cx="47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0" name="Line 345"/>
          <p:cNvSpPr>
            <a:spLocks noChangeShapeType="1"/>
          </p:cNvSpPr>
          <p:nvPr/>
        </p:nvSpPr>
        <p:spPr bwMode="auto">
          <a:xfrm>
            <a:off x="3376613" y="24320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1" name="Line 346"/>
          <p:cNvSpPr>
            <a:spLocks noChangeShapeType="1"/>
          </p:cNvSpPr>
          <p:nvPr/>
        </p:nvSpPr>
        <p:spPr bwMode="auto">
          <a:xfrm>
            <a:off x="3382963" y="2432050"/>
            <a:ext cx="1587" cy="174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2" name="Line 347"/>
          <p:cNvSpPr>
            <a:spLocks noChangeShapeType="1"/>
          </p:cNvSpPr>
          <p:nvPr/>
        </p:nvSpPr>
        <p:spPr bwMode="auto">
          <a:xfrm>
            <a:off x="3382963" y="244951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3" name="Line 348"/>
          <p:cNvSpPr>
            <a:spLocks noChangeShapeType="1"/>
          </p:cNvSpPr>
          <p:nvPr/>
        </p:nvSpPr>
        <p:spPr bwMode="auto">
          <a:xfrm>
            <a:off x="3389313" y="2449513"/>
            <a:ext cx="285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4" name="Line 349"/>
          <p:cNvSpPr>
            <a:spLocks noChangeShapeType="1"/>
          </p:cNvSpPr>
          <p:nvPr/>
        </p:nvSpPr>
        <p:spPr bwMode="auto">
          <a:xfrm>
            <a:off x="3417888" y="244951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5" name="Line 350"/>
          <p:cNvSpPr>
            <a:spLocks noChangeShapeType="1"/>
          </p:cNvSpPr>
          <p:nvPr/>
        </p:nvSpPr>
        <p:spPr bwMode="auto">
          <a:xfrm>
            <a:off x="3427413" y="244951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6" name="Line 351"/>
          <p:cNvSpPr>
            <a:spLocks noChangeShapeType="1"/>
          </p:cNvSpPr>
          <p:nvPr/>
        </p:nvSpPr>
        <p:spPr bwMode="auto">
          <a:xfrm>
            <a:off x="3432175" y="244951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7" name="Line 352"/>
          <p:cNvSpPr>
            <a:spLocks noChangeShapeType="1"/>
          </p:cNvSpPr>
          <p:nvPr/>
        </p:nvSpPr>
        <p:spPr bwMode="auto">
          <a:xfrm>
            <a:off x="3436938" y="2449513"/>
            <a:ext cx="1587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8" name="Line 353"/>
          <p:cNvSpPr>
            <a:spLocks noChangeShapeType="1"/>
          </p:cNvSpPr>
          <p:nvPr/>
        </p:nvSpPr>
        <p:spPr bwMode="auto">
          <a:xfrm>
            <a:off x="3436938" y="2468563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19" name="Line 354"/>
          <p:cNvSpPr>
            <a:spLocks noChangeShapeType="1"/>
          </p:cNvSpPr>
          <p:nvPr/>
        </p:nvSpPr>
        <p:spPr bwMode="auto">
          <a:xfrm>
            <a:off x="3449638" y="246856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0" name="Line 355"/>
          <p:cNvSpPr>
            <a:spLocks noChangeShapeType="1"/>
          </p:cNvSpPr>
          <p:nvPr/>
        </p:nvSpPr>
        <p:spPr bwMode="auto">
          <a:xfrm>
            <a:off x="3454400" y="2468563"/>
            <a:ext cx="1588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1" name="Line 356"/>
          <p:cNvSpPr>
            <a:spLocks noChangeShapeType="1"/>
          </p:cNvSpPr>
          <p:nvPr/>
        </p:nvSpPr>
        <p:spPr bwMode="auto">
          <a:xfrm>
            <a:off x="3454400" y="24876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2" name="Line 357"/>
          <p:cNvSpPr>
            <a:spLocks noChangeShapeType="1"/>
          </p:cNvSpPr>
          <p:nvPr/>
        </p:nvSpPr>
        <p:spPr bwMode="auto">
          <a:xfrm>
            <a:off x="3457575" y="2487613"/>
            <a:ext cx="1588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3" name="Line 358"/>
          <p:cNvSpPr>
            <a:spLocks noChangeShapeType="1"/>
          </p:cNvSpPr>
          <p:nvPr/>
        </p:nvSpPr>
        <p:spPr bwMode="auto">
          <a:xfrm>
            <a:off x="3457575" y="2506663"/>
            <a:ext cx="508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4" name="Line 359"/>
          <p:cNvSpPr>
            <a:spLocks noChangeShapeType="1"/>
          </p:cNvSpPr>
          <p:nvPr/>
        </p:nvSpPr>
        <p:spPr bwMode="auto">
          <a:xfrm>
            <a:off x="3508375" y="250666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5" name="Line 360"/>
          <p:cNvSpPr>
            <a:spLocks noChangeShapeType="1"/>
          </p:cNvSpPr>
          <p:nvPr/>
        </p:nvSpPr>
        <p:spPr bwMode="auto">
          <a:xfrm>
            <a:off x="3517900" y="2506663"/>
            <a:ext cx="1588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6" name="Line 361"/>
          <p:cNvSpPr>
            <a:spLocks noChangeShapeType="1"/>
          </p:cNvSpPr>
          <p:nvPr/>
        </p:nvSpPr>
        <p:spPr bwMode="auto">
          <a:xfrm>
            <a:off x="3517900" y="25257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7" name="Line 362"/>
          <p:cNvSpPr>
            <a:spLocks noChangeShapeType="1"/>
          </p:cNvSpPr>
          <p:nvPr/>
        </p:nvSpPr>
        <p:spPr bwMode="auto">
          <a:xfrm>
            <a:off x="3521075" y="2525713"/>
            <a:ext cx="269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8" name="Line 363"/>
          <p:cNvSpPr>
            <a:spLocks noChangeShapeType="1"/>
          </p:cNvSpPr>
          <p:nvPr/>
        </p:nvSpPr>
        <p:spPr bwMode="auto">
          <a:xfrm>
            <a:off x="3548063" y="2525713"/>
            <a:ext cx="1587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29" name="Line 364"/>
          <p:cNvSpPr>
            <a:spLocks noChangeShapeType="1"/>
          </p:cNvSpPr>
          <p:nvPr/>
        </p:nvSpPr>
        <p:spPr bwMode="auto">
          <a:xfrm>
            <a:off x="3548063" y="254476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0" name="Line 365"/>
          <p:cNvSpPr>
            <a:spLocks noChangeShapeType="1"/>
          </p:cNvSpPr>
          <p:nvPr/>
        </p:nvSpPr>
        <p:spPr bwMode="auto">
          <a:xfrm>
            <a:off x="3552825" y="254476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1" name="Line 366"/>
          <p:cNvSpPr>
            <a:spLocks noChangeShapeType="1"/>
          </p:cNvSpPr>
          <p:nvPr/>
        </p:nvSpPr>
        <p:spPr bwMode="auto">
          <a:xfrm>
            <a:off x="3557588" y="2544763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2" name="Line 367"/>
          <p:cNvSpPr>
            <a:spLocks noChangeShapeType="1"/>
          </p:cNvSpPr>
          <p:nvPr/>
        </p:nvSpPr>
        <p:spPr bwMode="auto">
          <a:xfrm>
            <a:off x="3570288" y="254476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3" name="Line 368"/>
          <p:cNvSpPr>
            <a:spLocks noChangeShapeType="1"/>
          </p:cNvSpPr>
          <p:nvPr/>
        </p:nvSpPr>
        <p:spPr bwMode="auto">
          <a:xfrm>
            <a:off x="3579813" y="2544763"/>
            <a:ext cx="1587" cy="206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4" name="Line 369"/>
          <p:cNvSpPr>
            <a:spLocks noChangeShapeType="1"/>
          </p:cNvSpPr>
          <p:nvPr/>
        </p:nvSpPr>
        <p:spPr bwMode="auto">
          <a:xfrm>
            <a:off x="3579813" y="2565400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5" name="Line 370"/>
          <p:cNvSpPr>
            <a:spLocks noChangeShapeType="1"/>
          </p:cNvSpPr>
          <p:nvPr/>
        </p:nvSpPr>
        <p:spPr bwMode="auto">
          <a:xfrm>
            <a:off x="3590925" y="2565400"/>
            <a:ext cx="1588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6" name="Line 371"/>
          <p:cNvSpPr>
            <a:spLocks noChangeShapeType="1"/>
          </p:cNvSpPr>
          <p:nvPr/>
        </p:nvSpPr>
        <p:spPr bwMode="auto">
          <a:xfrm>
            <a:off x="3590925" y="258445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7" name="Line 372"/>
          <p:cNvSpPr>
            <a:spLocks noChangeShapeType="1"/>
          </p:cNvSpPr>
          <p:nvPr/>
        </p:nvSpPr>
        <p:spPr bwMode="auto">
          <a:xfrm>
            <a:off x="3600450" y="2584450"/>
            <a:ext cx="1111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8" name="Line 373"/>
          <p:cNvSpPr>
            <a:spLocks noChangeShapeType="1"/>
          </p:cNvSpPr>
          <p:nvPr/>
        </p:nvSpPr>
        <p:spPr bwMode="auto">
          <a:xfrm>
            <a:off x="3611563" y="258445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39" name="Line 374"/>
          <p:cNvSpPr>
            <a:spLocks noChangeShapeType="1"/>
          </p:cNvSpPr>
          <p:nvPr/>
        </p:nvSpPr>
        <p:spPr bwMode="auto">
          <a:xfrm>
            <a:off x="3616325" y="2584450"/>
            <a:ext cx="79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0" name="Line 375"/>
          <p:cNvSpPr>
            <a:spLocks noChangeShapeType="1"/>
          </p:cNvSpPr>
          <p:nvPr/>
        </p:nvSpPr>
        <p:spPr bwMode="auto">
          <a:xfrm>
            <a:off x="3624263" y="2584450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1" name="Line 376"/>
          <p:cNvSpPr>
            <a:spLocks noChangeShapeType="1"/>
          </p:cNvSpPr>
          <p:nvPr/>
        </p:nvSpPr>
        <p:spPr bwMode="auto">
          <a:xfrm>
            <a:off x="3640138" y="258445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2" name="Line 377"/>
          <p:cNvSpPr>
            <a:spLocks noChangeShapeType="1"/>
          </p:cNvSpPr>
          <p:nvPr/>
        </p:nvSpPr>
        <p:spPr bwMode="auto">
          <a:xfrm>
            <a:off x="3649663" y="258445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3" name="Line 378"/>
          <p:cNvSpPr>
            <a:spLocks noChangeShapeType="1"/>
          </p:cNvSpPr>
          <p:nvPr/>
        </p:nvSpPr>
        <p:spPr bwMode="auto">
          <a:xfrm>
            <a:off x="3659188" y="25844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4" name="Line 379"/>
          <p:cNvSpPr>
            <a:spLocks noChangeShapeType="1"/>
          </p:cNvSpPr>
          <p:nvPr/>
        </p:nvSpPr>
        <p:spPr bwMode="auto">
          <a:xfrm>
            <a:off x="3665538" y="2584450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5" name="Line 380"/>
          <p:cNvSpPr>
            <a:spLocks noChangeShapeType="1"/>
          </p:cNvSpPr>
          <p:nvPr/>
        </p:nvSpPr>
        <p:spPr bwMode="auto">
          <a:xfrm>
            <a:off x="3673475" y="25844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6" name="Line 381"/>
          <p:cNvSpPr>
            <a:spLocks noChangeShapeType="1"/>
          </p:cNvSpPr>
          <p:nvPr/>
        </p:nvSpPr>
        <p:spPr bwMode="auto">
          <a:xfrm>
            <a:off x="3679825" y="2584450"/>
            <a:ext cx="682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7" name="Line 382"/>
          <p:cNvSpPr>
            <a:spLocks noChangeShapeType="1"/>
          </p:cNvSpPr>
          <p:nvPr/>
        </p:nvSpPr>
        <p:spPr bwMode="auto">
          <a:xfrm>
            <a:off x="3748088" y="258445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8" name="Line 383"/>
          <p:cNvSpPr>
            <a:spLocks noChangeShapeType="1"/>
          </p:cNvSpPr>
          <p:nvPr/>
        </p:nvSpPr>
        <p:spPr bwMode="auto">
          <a:xfrm>
            <a:off x="3752850" y="2584450"/>
            <a:ext cx="142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49" name="Line 384"/>
          <p:cNvSpPr>
            <a:spLocks noChangeShapeType="1"/>
          </p:cNvSpPr>
          <p:nvPr/>
        </p:nvSpPr>
        <p:spPr bwMode="auto">
          <a:xfrm>
            <a:off x="3767138" y="258445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0" name="Line 385"/>
          <p:cNvSpPr>
            <a:spLocks noChangeShapeType="1"/>
          </p:cNvSpPr>
          <p:nvPr/>
        </p:nvSpPr>
        <p:spPr bwMode="auto">
          <a:xfrm>
            <a:off x="3770313" y="2584450"/>
            <a:ext cx="301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1" name="Line 386"/>
          <p:cNvSpPr>
            <a:spLocks noChangeShapeType="1"/>
          </p:cNvSpPr>
          <p:nvPr/>
        </p:nvSpPr>
        <p:spPr bwMode="auto">
          <a:xfrm>
            <a:off x="3800475" y="2584450"/>
            <a:ext cx="142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2" name="Line 387"/>
          <p:cNvSpPr>
            <a:spLocks noChangeShapeType="1"/>
          </p:cNvSpPr>
          <p:nvPr/>
        </p:nvSpPr>
        <p:spPr bwMode="auto">
          <a:xfrm>
            <a:off x="3814763" y="258445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3" name="Line 388"/>
          <p:cNvSpPr>
            <a:spLocks noChangeShapeType="1"/>
          </p:cNvSpPr>
          <p:nvPr/>
        </p:nvSpPr>
        <p:spPr bwMode="auto">
          <a:xfrm>
            <a:off x="3817938" y="2584450"/>
            <a:ext cx="254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4" name="Line 389"/>
          <p:cNvSpPr>
            <a:spLocks noChangeShapeType="1"/>
          </p:cNvSpPr>
          <p:nvPr/>
        </p:nvSpPr>
        <p:spPr bwMode="auto">
          <a:xfrm>
            <a:off x="3843338" y="25844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5" name="Line 390"/>
          <p:cNvSpPr>
            <a:spLocks noChangeShapeType="1"/>
          </p:cNvSpPr>
          <p:nvPr/>
        </p:nvSpPr>
        <p:spPr bwMode="auto">
          <a:xfrm>
            <a:off x="3849688" y="2584450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6" name="Line 391"/>
          <p:cNvSpPr>
            <a:spLocks noChangeShapeType="1"/>
          </p:cNvSpPr>
          <p:nvPr/>
        </p:nvSpPr>
        <p:spPr bwMode="auto">
          <a:xfrm>
            <a:off x="3884613" y="2584450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7" name="Line 392"/>
          <p:cNvSpPr>
            <a:spLocks noChangeShapeType="1"/>
          </p:cNvSpPr>
          <p:nvPr/>
        </p:nvSpPr>
        <p:spPr bwMode="auto">
          <a:xfrm>
            <a:off x="3892550" y="2584450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8" name="Line 393"/>
          <p:cNvSpPr>
            <a:spLocks noChangeShapeType="1"/>
          </p:cNvSpPr>
          <p:nvPr/>
        </p:nvSpPr>
        <p:spPr bwMode="auto">
          <a:xfrm>
            <a:off x="3908425" y="2584450"/>
            <a:ext cx="142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59" name="Line 394"/>
          <p:cNvSpPr>
            <a:spLocks noChangeShapeType="1"/>
          </p:cNvSpPr>
          <p:nvPr/>
        </p:nvSpPr>
        <p:spPr bwMode="auto">
          <a:xfrm>
            <a:off x="3922713" y="2584450"/>
            <a:ext cx="190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0" name="Line 395"/>
          <p:cNvSpPr>
            <a:spLocks noChangeShapeType="1"/>
          </p:cNvSpPr>
          <p:nvPr/>
        </p:nvSpPr>
        <p:spPr bwMode="auto">
          <a:xfrm>
            <a:off x="3941763" y="2584450"/>
            <a:ext cx="1587" cy="2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1" name="Line 396"/>
          <p:cNvSpPr>
            <a:spLocks noChangeShapeType="1"/>
          </p:cNvSpPr>
          <p:nvPr/>
        </p:nvSpPr>
        <p:spPr bwMode="auto">
          <a:xfrm>
            <a:off x="3941763" y="260985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2" name="Line 397"/>
          <p:cNvSpPr>
            <a:spLocks noChangeShapeType="1"/>
          </p:cNvSpPr>
          <p:nvPr/>
        </p:nvSpPr>
        <p:spPr bwMode="auto">
          <a:xfrm>
            <a:off x="3946525" y="2609850"/>
            <a:ext cx="1588" cy="238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3" name="Line 398"/>
          <p:cNvSpPr>
            <a:spLocks noChangeShapeType="1"/>
          </p:cNvSpPr>
          <p:nvPr/>
        </p:nvSpPr>
        <p:spPr bwMode="auto">
          <a:xfrm>
            <a:off x="3946525" y="2633663"/>
            <a:ext cx="142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4" name="Line 399"/>
          <p:cNvSpPr>
            <a:spLocks noChangeShapeType="1"/>
          </p:cNvSpPr>
          <p:nvPr/>
        </p:nvSpPr>
        <p:spPr bwMode="auto">
          <a:xfrm>
            <a:off x="3960813" y="263366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5" name="Line 400"/>
          <p:cNvSpPr>
            <a:spLocks noChangeShapeType="1"/>
          </p:cNvSpPr>
          <p:nvPr/>
        </p:nvSpPr>
        <p:spPr bwMode="auto">
          <a:xfrm>
            <a:off x="3965575" y="263366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6" name="Line 401"/>
          <p:cNvSpPr>
            <a:spLocks noChangeShapeType="1"/>
          </p:cNvSpPr>
          <p:nvPr/>
        </p:nvSpPr>
        <p:spPr bwMode="auto">
          <a:xfrm>
            <a:off x="3975100" y="2633663"/>
            <a:ext cx="206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7" name="Line 402"/>
          <p:cNvSpPr>
            <a:spLocks noChangeShapeType="1"/>
          </p:cNvSpPr>
          <p:nvPr/>
        </p:nvSpPr>
        <p:spPr bwMode="auto">
          <a:xfrm>
            <a:off x="3995738" y="2633663"/>
            <a:ext cx="0" cy="269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8" name="Line 403"/>
          <p:cNvSpPr>
            <a:spLocks noChangeShapeType="1"/>
          </p:cNvSpPr>
          <p:nvPr/>
        </p:nvSpPr>
        <p:spPr bwMode="auto">
          <a:xfrm>
            <a:off x="3995738" y="26606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69" name="Line 404"/>
          <p:cNvSpPr>
            <a:spLocks noChangeShapeType="1"/>
          </p:cNvSpPr>
          <p:nvPr/>
        </p:nvSpPr>
        <p:spPr bwMode="auto">
          <a:xfrm>
            <a:off x="4002088" y="2660650"/>
            <a:ext cx="269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0" name="Line 405"/>
          <p:cNvSpPr>
            <a:spLocks noChangeShapeType="1"/>
          </p:cNvSpPr>
          <p:nvPr/>
        </p:nvSpPr>
        <p:spPr bwMode="auto">
          <a:xfrm>
            <a:off x="4029075" y="2660650"/>
            <a:ext cx="206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1" name="Line 406"/>
          <p:cNvSpPr>
            <a:spLocks noChangeShapeType="1"/>
          </p:cNvSpPr>
          <p:nvPr/>
        </p:nvSpPr>
        <p:spPr bwMode="auto">
          <a:xfrm>
            <a:off x="4049713" y="2660650"/>
            <a:ext cx="174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2" name="Line 407"/>
          <p:cNvSpPr>
            <a:spLocks noChangeShapeType="1"/>
          </p:cNvSpPr>
          <p:nvPr/>
        </p:nvSpPr>
        <p:spPr bwMode="auto">
          <a:xfrm>
            <a:off x="4067175" y="2660650"/>
            <a:ext cx="47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3" name="Line 408"/>
          <p:cNvSpPr>
            <a:spLocks noChangeShapeType="1"/>
          </p:cNvSpPr>
          <p:nvPr/>
        </p:nvSpPr>
        <p:spPr bwMode="auto">
          <a:xfrm>
            <a:off x="4071938" y="266065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4" name="Line 409"/>
          <p:cNvSpPr>
            <a:spLocks noChangeShapeType="1"/>
          </p:cNvSpPr>
          <p:nvPr/>
        </p:nvSpPr>
        <p:spPr bwMode="auto">
          <a:xfrm>
            <a:off x="4076700" y="2660650"/>
            <a:ext cx="539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5" name="Line 410"/>
          <p:cNvSpPr>
            <a:spLocks noChangeShapeType="1"/>
          </p:cNvSpPr>
          <p:nvPr/>
        </p:nvSpPr>
        <p:spPr bwMode="auto">
          <a:xfrm>
            <a:off x="4130675" y="2660650"/>
            <a:ext cx="174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6" name="Line 411"/>
          <p:cNvSpPr>
            <a:spLocks noChangeShapeType="1"/>
          </p:cNvSpPr>
          <p:nvPr/>
        </p:nvSpPr>
        <p:spPr bwMode="auto">
          <a:xfrm>
            <a:off x="4148138" y="266065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7" name="Line 412"/>
          <p:cNvSpPr>
            <a:spLocks noChangeShapeType="1"/>
          </p:cNvSpPr>
          <p:nvPr/>
        </p:nvSpPr>
        <p:spPr bwMode="auto">
          <a:xfrm>
            <a:off x="4157663" y="2660650"/>
            <a:ext cx="317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8" name="Line 413"/>
          <p:cNvSpPr>
            <a:spLocks noChangeShapeType="1"/>
          </p:cNvSpPr>
          <p:nvPr/>
        </p:nvSpPr>
        <p:spPr bwMode="auto">
          <a:xfrm>
            <a:off x="4189413" y="26606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79" name="Line 414"/>
          <p:cNvSpPr>
            <a:spLocks noChangeShapeType="1"/>
          </p:cNvSpPr>
          <p:nvPr/>
        </p:nvSpPr>
        <p:spPr bwMode="auto">
          <a:xfrm>
            <a:off x="4195763" y="266065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0" name="Line 415"/>
          <p:cNvSpPr>
            <a:spLocks noChangeShapeType="1"/>
          </p:cNvSpPr>
          <p:nvPr/>
        </p:nvSpPr>
        <p:spPr bwMode="auto">
          <a:xfrm>
            <a:off x="4198938" y="2660650"/>
            <a:ext cx="142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1" name="Line 416"/>
          <p:cNvSpPr>
            <a:spLocks noChangeShapeType="1"/>
          </p:cNvSpPr>
          <p:nvPr/>
        </p:nvSpPr>
        <p:spPr bwMode="auto">
          <a:xfrm>
            <a:off x="4213225" y="2660650"/>
            <a:ext cx="254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2" name="Line 417"/>
          <p:cNvSpPr>
            <a:spLocks noChangeShapeType="1"/>
          </p:cNvSpPr>
          <p:nvPr/>
        </p:nvSpPr>
        <p:spPr bwMode="auto">
          <a:xfrm>
            <a:off x="4238625" y="2660650"/>
            <a:ext cx="174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3" name="Line 418"/>
          <p:cNvSpPr>
            <a:spLocks noChangeShapeType="1"/>
          </p:cNvSpPr>
          <p:nvPr/>
        </p:nvSpPr>
        <p:spPr bwMode="auto">
          <a:xfrm>
            <a:off x="4256088" y="2660650"/>
            <a:ext cx="190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4" name="Line 419"/>
          <p:cNvSpPr>
            <a:spLocks noChangeShapeType="1"/>
          </p:cNvSpPr>
          <p:nvPr/>
        </p:nvSpPr>
        <p:spPr bwMode="auto">
          <a:xfrm>
            <a:off x="4275138" y="2660650"/>
            <a:ext cx="190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5" name="Line 420"/>
          <p:cNvSpPr>
            <a:spLocks noChangeShapeType="1"/>
          </p:cNvSpPr>
          <p:nvPr/>
        </p:nvSpPr>
        <p:spPr bwMode="auto">
          <a:xfrm>
            <a:off x="4294188" y="266065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6" name="Line 421"/>
          <p:cNvSpPr>
            <a:spLocks noChangeShapeType="1"/>
          </p:cNvSpPr>
          <p:nvPr/>
        </p:nvSpPr>
        <p:spPr bwMode="auto">
          <a:xfrm>
            <a:off x="4298950" y="26606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7" name="Line 422"/>
          <p:cNvSpPr>
            <a:spLocks noChangeShapeType="1"/>
          </p:cNvSpPr>
          <p:nvPr/>
        </p:nvSpPr>
        <p:spPr bwMode="auto">
          <a:xfrm>
            <a:off x="4305300" y="2660650"/>
            <a:ext cx="79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8" name="Line 423"/>
          <p:cNvSpPr>
            <a:spLocks noChangeShapeType="1"/>
          </p:cNvSpPr>
          <p:nvPr/>
        </p:nvSpPr>
        <p:spPr bwMode="auto">
          <a:xfrm>
            <a:off x="4313238" y="266065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89" name="Line 424"/>
          <p:cNvSpPr>
            <a:spLocks noChangeShapeType="1"/>
          </p:cNvSpPr>
          <p:nvPr/>
        </p:nvSpPr>
        <p:spPr bwMode="auto">
          <a:xfrm>
            <a:off x="4318000" y="2660650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0" name="Line 425"/>
          <p:cNvSpPr>
            <a:spLocks noChangeShapeType="1"/>
          </p:cNvSpPr>
          <p:nvPr/>
        </p:nvSpPr>
        <p:spPr bwMode="auto">
          <a:xfrm>
            <a:off x="4352925" y="2660650"/>
            <a:ext cx="158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1" name="Line 426"/>
          <p:cNvSpPr>
            <a:spLocks noChangeShapeType="1"/>
          </p:cNvSpPr>
          <p:nvPr/>
        </p:nvSpPr>
        <p:spPr bwMode="auto">
          <a:xfrm>
            <a:off x="4368800" y="2660650"/>
            <a:ext cx="47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2" name="Line 427"/>
          <p:cNvSpPr>
            <a:spLocks noChangeShapeType="1"/>
          </p:cNvSpPr>
          <p:nvPr/>
        </p:nvSpPr>
        <p:spPr bwMode="auto">
          <a:xfrm>
            <a:off x="4373563" y="266065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3" name="Line 428"/>
          <p:cNvSpPr>
            <a:spLocks noChangeShapeType="1"/>
          </p:cNvSpPr>
          <p:nvPr/>
        </p:nvSpPr>
        <p:spPr bwMode="auto">
          <a:xfrm>
            <a:off x="4378325" y="266065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4" name="Line 429"/>
          <p:cNvSpPr>
            <a:spLocks noChangeShapeType="1"/>
          </p:cNvSpPr>
          <p:nvPr/>
        </p:nvSpPr>
        <p:spPr bwMode="auto">
          <a:xfrm>
            <a:off x="4381500" y="2660650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5" name="Line 430"/>
          <p:cNvSpPr>
            <a:spLocks noChangeShapeType="1"/>
          </p:cNvSpPr>
          <p:nvPr/>
        </p:nvSpPr>
        <p:spPr bwMode="auto">
          <a:xfrm>
            <a:off x="4394200" y="26606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6" name="Line 431"/>
          <p:cNvSpPr>
            <a:spLocks noChangeShapeType="1"/>
          </p:cNvSpPr>
          <p:nvPr/>
        </p:nvSpPr>
        <p:spPr bwMode="auto">
          <a:xfrm>
            <a:off x="4400550" y="2660650"/>
            <a:ext cx="142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7" name="Line 432"/>
          <p:cNvSpPr>
            <a:spLocks noChangeShapeType="1"/>
          </p:cNvSpPr>
          <p:nvPr/>
        </p:nvSpPr>
        <p:spPr bwMode="auto">
          <a:xfrm>
            <a:off x="4414838" y="266065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8" name="Line 433"/>
          <p:cNvSpPr>
            <a:spLocks noChangeShapeType="1"/>
          </p:cNvSpPr>
          <p:nvPr/>
        </p:nvSpPr>
        <p:spPr bwMode="auto">
          <a:xfrm>
            <a:off x="4419600" y="2660650"/>
            <a:ext cx="1111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299" name="Line 434"/>
          <p:cNvSpPr>
            <a:spLocks noChangeShapeType="1"/>
          </p:cNvSpPr>
          <p:nvPr/>
        </p:nvSpPr>
        <p:spPr bwMode="auto">
          <a:xfrm>
            <a:off x="4430713" y="2660650"/>
            <a:ext cx="3175" cy="365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0" name="Line 435"/>
          <p:cNvSpPr>
            <a:spLocks noChangeShapeType="1"/>
          </p:cNvSpPr>
          <p:nvPr/>
        </p:nvSpPr>
        <p:spPr bwMode="auto">
          <a:xfrm>
            <a:off x="4433888" y="269716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1" name="Line 436"/>
          <p:cNvSpPr>
            <a:spLocks noChangeShapeType="1"/>
          </p:cNvSpPr>
          <p:nvPr/>
        </p:nvSpPr>
        <p:spPr bwMode="auto">
          <a:xfrm>
            <a:off x="4438650" y="269716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2" name="Line 437"/>
          <p:cNvSpPr>
            <a:spLocks noChangeShapeType="1"/>
          </p:cNvSpPr>
          <p:nvPr/>
        </p:nvSpPr>
        <p:spPr bwMode="auto">
          <a:xfrm>
            <a:off x="4443413" y="2697163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3" name="Line 438"/>
          <p:cNvSpPr>
            <a:spLocks noChangeShapeType="1"/>
          </p:cNvSpPr>
          <p:nvPr/>
        </p:nvSpPr>
        <p:spPr bwMode="auto">
          <a:xfrm>
            <a:off x="4451350" y="2697163"/>
            <a:ext cx="111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4" name="Line 439"/>
          <p:cNvSpPr>
            <a:spLocks noChangeShapeType="1"/>
          </p:cNvSpPr>
          <p:nvPr/>
        </p:nvSpPr>
        <p:spPr bwMode="auto">
          <a:xfrm>
            <a:off x="4462463" y="2697163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5" name="Line 440"/>
          <p:cNvSpPr>
            <a:spLocks noChangeShapeType="1"/>
          </p:cNvSpPr>
          <p:nvPr/>
        </p:nvSpPr>
        <p:spPr bwMode="auto">
          <a:xfrm>
            <a:off x="4481513" y="2697163"/>
            <a:ext cx="254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6" name="Line 441"/>
          <p:cNvSpPr>
            <a:spLocks noChangeShapeType="1"/>
          </p:cNvSpPr>
          <p:nvPr/>
        </p:nvSpPr>
        <p:spPr bwMode="auto">
          <a:xfrm>
            <a:off x="4506913" y="26971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7" name="Line 442"/>
          <p:cNvSpPr>
            <a:spLocks noChangeShapeType="1"/>
          </p:cNvSpPr>
          <p:nvPr/>
        </p:nvSpPr>
        <p:spPr bwMode="auto">
          <a:xfrm>
            <a:off x="4510088" y="2697163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8" name="Line 443"/>
          <p:cNvSpPr>
            <a:spLocks noChangeShapeType="1"/>
          </p:cNvSpPr>
          <p:nvPr/>
        </p:nvSpPr>
        <p:spPr bwMode="auto">
          <a:xfrm>
            <a:off x="4522788" y="269716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09" name="Line 444"/>
          <p:cNvSpPr>
            <a:spLocks noChangeShapeType="1"/>
          </p:cNvSpPr>
          <p:nvPr/>
        </p:nvSpPr>
        <p:spPr bwMode="auto">
          <a:xfrm>
            <a:off x="4532313" y="2697163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0" name="Line 445"/>
          <p:cNvSpPr>
            <a:spLocks noChangeShapeType="1"/>
          </p:cNvSpPr>
          <p:nvPr/>
        </p:nvSpPr>
        <p:spPr bwMode="auto">
          <a:xfrm>
            <a:off x="4545013" y="2697163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1" name="Line 446"/>
          <p:cNvSpPr>
            <a:spLocks noChangeShapeType="1"/>
          </p:cNvSpPr>
          <p:nvPr/>
        </p:nvSpPr>
        <p:spPr bwMode="auto">
          <a:xfrm>
            <a:off x="4552950" y="2697163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2" name="Line 447"/>
          <p:cNvSpPr>
            <a:spLocks noChangeShapeType="1"/>
          </p:cNvSpPr>
          <p:nvPr/>
        </p:nvSpPr>
        <p:spPr bwMode="auto">
          <a:xfrm>
            <a:off x="4560888" y="2697163"/>
            <a:ext cx="222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3" name="Line 448"/>
          <p:cNvSpPr>
            <a:spLocks noChangeShapeType="1"/>
          </p:cNvSpPr>
          <p:nvPr/>
        </p:nvSpPr>
        <p:spPr bwMode="auto">
          <a:xfrm>
            <a:off x="4583113" y="269716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4" name="Line 449"/>
          <p:cNvSpPr>
            <a:spLocks noChangeShapeType="1"/>
          </p:cNvSpPr>
          <p:nvPr/>
        </p:nvSpPr>
        <p:spPr bwMode="auto">
          <a:xfrm>
            <a:off x="4587875" y="2697163"/>
            <a:ext cx="174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5" name="Line 450"/>
          <p:cNvSpPr>
            <a:spLocks noChangeShapeType="1"/>
          </p:cNvSpPr>
          <p:nvPr/>
        </p:nvSpPr>
        <p:spPr bwMode="auto">
          <a:xfrm>
            <a:off x="4605338" y="2697163"/>
            <a:ext cx="158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6" name="Line 451"/>
          <p:cNvSpPr>
            <a:spLocks noChangeShapeType="1"/>
          </p:cNvSpPr>
          <p:nvPr/>
        </p:nvSpPr>
        <p:spPr bwMode="auto">
          <a:xfrm>
            <a:off x="4621213" y="269716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7" name="Line 452"/>
          <p:cNvSpPr>
            <a:spLocks noChangeShapeType="1"/>
          </p:cNvSpPr>
          <p:nvPr/>
        </p:nvSpPr>
        <p:spPr bwMode="auto">
          <a:xfrm>
            <a:off x="4630738" y="2697163"/>
            <a:ext cx="111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8" name="Line 453"/>
          <p:cNvSpPr>
            <a:spLocks noChangeShapeType="1"/>
          </p:cNvSpPr>
          <p:nvPr/>
        </p:nvSpPr>
        <p:spPr bwMode="auto">
          <a:xfrm>
            <a:off x="4641850" y="2697163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19" name="Line 454"/>
          <p:cNvSpPr>
            <a:spLocks noChangeShapeType="1"/>
          </p:cNvSpPr>
          <p:nvPr/>
        </p:nvSpPr>
        <p:spPr bwMode="auto">
          <a:xfrm>
            <a:off x="4649788" y="269716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0" name="Line 455"/>
          <p:cNvSpPr>
            <a:spLocks noChangeShapeType="1"/>
          </p:cNvSpPr>
          <p:nvPr/>
        </p:nvSpPr>
        <p:spPr bwMode="auto">
          <a:xfrm>
            <a:off x="4656138" y="2697163"/>
            <a:ext cx="206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1" name="Line 456"/>
          <p:cNvSpPr>
            <a:spLocks noChangeShapeType="1"/>
          </p:cNvSpPr>
          <p:nvPr/>
        </p:nvSpPr>
        <p:spPr bwMode="auto">
          <a:xfrm>
            <a:off x="4676775" y="2697163"/>
            <a:ext cx="349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2" name="Line 457"/>
          <p:cNvSpPr>
            <a:spLocks noChangeShapeType="1"/>
          </p:cNvSpPr>
          <p:nvPr/>
        </p:nvSpPr>
        <p:spPr bwMode="auto">
          <a:xfrm>
            <a:off x="4711700" y="2697163"/>
            <a:ext cx="1588" cy="555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3" name="Line 458"/>
          <p:cNvSpPr>
            <a:spLocks noChangeShapeType="1"/>
          </p:cNvSpPr>
          <p:nvPr/>
        </p:nvSpPr>
        <p:spPr bwMode="auto">
          <a:xfrm>
            <a:off x="4711700" y="2752725"/>
            <a:ext cx="142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4" name="Line 459"/>
          <p:cNvSpPr>
            <a:spLocks noChangeShapeType="1"/>
          </p:cNvSpPr>
          <p:nvPr/>
        </p:nvSpPr>
        <p:spPr bwMode="auto">
          <a:xfrm>
            <a:off x="4725988" y="275272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5" name="Line 460"/>
          <p:cNvSpPr>
            <a:spLocks noChangeShapeType="1"/>
          </p:cNvSpPr>
          <p:nvPr/>
        </p:nvSpPr>
        <p:spPr bwMode="auto">
          <a:xfrm>
            <a:off x="4732338" y="2752725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6" name="Line 461"/>
          <p:cNvSpPr>
            <a:spLocks noChangeShapeType="1"/>
          </p:cNvSpPr>
          <p:nvPr/>
        </p:nvSpPr>
        <p:spPr bwMode="auto">
          <a:xfrm>
            <a:off x="4743450" y="2752725"/>
            <a:ext cx="142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7" name="Line 462"/>
          <p:cNvSpPr>
            <a:spLocks noChangeShapeType="1"/>
          </p:cNvSpPr>
          <p:nvPr/>
        </p:nvSpPr>
        <p:spPr bwMode="auto">
          <a:xfrm>
            <a:off x="4757738" y="2752725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8" name="Line 463"/>
          <p:cNvSpPr>
            <a:spLocks noChangeShapeType="1"/>
          </p:cNvSpPr>
          <p:nvPr/>
        </p:nvSpPr>
        <p:spPr bwMode="auto">
          <a:xfrm>
            <a:off x="4770438" y="2752725"/>
            <a:ext cx="222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29" name="Line 464"/>
          <p:cNvSpPr>
            <a:spLocks noChangeShapeType="1"/>
          </p:cNvSpPr>
          <p:nvPr/>
        </p:nvSpPr>
        <p:spPr bwMode="auto">
          <a:xfrm>
            <a:off x="4792663" y="275272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0" name="Line 465"/>
          <p:cNvSpPr>
            <a:spLocks noChangeShapeType="1"/>
          </p:cNvSpPr>
          <p:nvPr/>
        </p:nvSpPr>
        <p:spPr bwMode="auto">
          <a:xfrm>
            <a:off x="4799013" y="2752725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1" name="Line 466"/>
          <p:cNvSpPr>
            <a:spLocks noChangeShapeType="1"/>
          </p:cNvSpPr>
          <p:nvPr/>
        </p:nvSpPr>
        <p:spPr bwMode="auto">
          <a:xfrm>
            <a:off x="4806950" y="2752725"/>
            <a:ext cx="1588" cy="698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2" name="Line 467"/>
          <p:cNvSpPr>
            <a:spLocks noChangeShapeType="1"/>
          </p:cNvSpPr>
          <p:nvPr/>
        </p:nvSpPr>
        <p:spPr bwMode="auto">
          <a:xfrm>
            <a:off x="4808538" y="2822575"/>
            <a:ext cx="9493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3" name="Line 468"/>
          <p:cNvSpPr>
            <a:spLocks noChangeShapeType="1"/>
          </p:cNvSpPr>
          <p:nvPr/>
        </p:nvSpPr>
        <p:spPr bwMode="auto">
          <a:xfrm>
            <a:off x="1058863" y="1739900"/>
            <a:ext cx="1587" cy="79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4" name="Line 469"/>
          <p:cNvSpPr>
            <a:spLocks noChangeShapeType="1"/>
          </p:cNvSpPr>
          <p:nvPr/>
        </p:nvSpPr>
        <p:spPr bwMode="auto">
          <a:xfrm>
            <a:off x="1058863" y="1747838"/>
            <a:ext cx="222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5" name="Line 470"/>
          <p:cNvSpPr>
            <a:spLocks noChangeShapeType="1"/>
          </p:cNvSpPr>
          <p:nvPr/>
        </p:nvSpPr>
        <p:spPr bwMode="auto">
          <a:xfrm>
            <a:off x="1116013" y="1747838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6" name="Line 471"/>
          <p:cNvSpPr>
            <a:spLocks noChangeShapeType="1"/>
          </p:cNvSpPr>
          <p:nvPr/>
        </p:nvSpPr>
        <p:spPr bwMode="auto">
          <a:xfrm>
            <a:off x="1117600" y="1747838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7" name="Line 472"/>
          <p:cNvSpPr>
            <a:spLocks noChangeShapeType="1"/>
          </p:cNvSpPr>
          <p:nvPr/>
        </p:nvSpPr>
        <p:spPr bwMode="auto">
          <a:xfrm>
            <a:off x="1120775" y="1747838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8" name="Line 473"/>
          <p:cNvSpPr>
            <a:spLocks noChangeShapeType="1"/>
          </p:cNvSpPr>
          <p:nvPr/>
        </p:nvSpPr>
        <p:spPr bwMode="auto">
          <a:xfrm>
            <a:off x="1139825" y="1747838"/>
            <a:ext cx="1588" cy="79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39" name="Line 474"/>
          <p:cNvSpPr>
            <a:spLocks noChangeShapeType="1"/>
          </p:cNvSpPr>
          <p:nvPr/>
        </p:nvSpPr>
        <p:spPr bwMode="auto">
          <a:xfrm>
            <a:off x="1173163" y="1757363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0" name="Line 475"/>
          <p:cNvSpPr>
            <a:spLocks noChangeShapeType="1"/>
          </p:cNvSpPr>
          <p:nvPr/>
        </p:nvSpPr>
        <p:spPr bwMode="auto">
          <a:xfrm>
            <a:off x="1181100" y="1757363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1" name="Line 476"/>
          <p:cNvSpPr>
            <a:spLocks noChangeShapeType="1"/>
          </p:cNvSpPr>
          <p:nvPr/>
        </p:nvSpPr>
        <p:spPr bwMode="auto">
          <a:xfrm>
            <a:off x="1181100" y="176688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2" name="Line 477"/>
          <p:cNvSpPr>
            <a:spLocks noChangeShapeType="1"/>
          </p:cNvSpPr>
          <p:nvPr/>
        </p:nvSpPr>
        <p:spPr bwMode="auto">
          <a:xfrm>
            <a:off x="1187450" y="1766888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3" name="Line 478"/>
          <p:cNvSpPr>
            <a:spLocks noChangeShapeType="1"/>
          </p:cNvSpPr>
          <p:nvPr/>
        </p:nvSpPr>
        <p:spPr bwMode="auto">
          <a:xfrm>
            <a:off x="1217613" y="1774825"/>
            <a:ext cx="15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4" name="Line 479"/>
          <p:cNvSpPr>
            <a:spLocks noChangeShapeType="1"/>
          </p:cNvSpPr>
          <p:nvPr/>
        </p:nvSpPr>
        <p:spPr bwMode="auto">
          <a:xfrm>
            <a:off x="1217613" y="17764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5" name="Line 480"/>
          <p:cNvSpPr>
            <a:spLocks noChangeShapeType="1"/>
          </p:cNvSpPr>
          <p:nvPr/>
        </p:nvSpPr>
        <p:spPr bwMode="auto">
          <a:xfrm>
            <a:off x="1220788" y="1776413"/>
            <a:ext cx="1587" cy="79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6" name="Line 481"/>
          <p:cNvSpPr>
            <a:spLocks noChangeShapeType="1"/>
          </p:cNvSpPr>
          <p:nvPr/>
        </p:nvSpPr>
        <p:spPr bwMode="auto">
          <a:xfrm>
            <a:off x="1220788" y="1784350"/>
            <a:ext cx="174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7" name="Line 482"/>
          <p:cNvSpPr>
            <a:spLocks noChangeShapeType="1"/>
          </p:cNvSpPr>
          <p:nvPr/>
        </p:nvSpPr>
        <p:spPr bwMode="auto">
          <a:xfrm>
            <a:off x="1252538" y="180022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8" name="Line 483"/>
          <p:cNvSpPr>
            <a:spLocks noChangeShapeType="1"/>
          </p:cNvSpPr>
          <p:nvPr/>
        </p:nvSpPr>
        <p:spPr bwMode="auto">
          <a:xfrm>
            <a:off x="1252538" y="180181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49" name="Line 484"/>
          <p:cNvSpPr>
            <a:spLocks noChangeShapeType="1"/>
          </p:cNvSpPr>
          <p:nvPr/>
        </p:nvSpPr>
        <p:spPr bwMode="auto">
          <a:xfrm>
            <a:off x="1257300" y="1801813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0" name="Line 485"/>
          <p:cNvSpPr>
            <a:spLocks noChangeShapeType="1"/>
          </p:cNvSpPr>
          <p:nvPr/>
        </p:nvSpPr>
        <p:spPr bwMode="auto">
          <a:xfrm>
            <a:off x="1276350" y="1801813"/>
            <a:ext cx="1588" cy="63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1" name="Line 486"/>
          <p:cNvSpPr>
            <a:spLocks noChangeShapeType="1"/>
          </p:cNvSpPr>
          <p:nvPr/>
        </p:nvSpPr>
        <p:spPr bwMode="auto">
          <a:xfrm>
            <a:off x="1293813" y="1820863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2" name="Line 487"/>
          <p:cNvSpPr>
            <a:spLocks noChangeShapeType="1"/>
          </p:cNvSpPr>
          <p:nvPr/>
        </p:nvSpPr>
        <p:spPr bwMode="auto">
          <a:xfrm>
            <a:off x="1312863" y="1820863"/>
            <a:ext cx="142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3" name="Line 488"/>
          <p:cNvSpPr>
            <a:spLocks noChangeShapeType="1"/>
          </p:cNvSpPr>
          <p:nvPr/>
        </p:nvSpPr>
        <p:spPr bwMode="auto">
          <a:xfrm>
            <a:off x="1327150" y="1820863"/>
            <a:ext cx="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4" name="Line 489"/>
          <p:cNvSpPr>
            <a:spLocks noChangeShapeType="1"/>
          </p:cNvSpPr>
          <p:nvPr/>
        </p:nvSpPr>
        <p:spPr bwMode="auto">
          <a:xfrm>
            <a:off x="1331913" y="184626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5" name="Line 490"/>
          <p:cNvSpPr>
            <a:spLocks noChangeShapeType="1"/>
          </p:cNvSpPr>
          <p:nvPr/>
        </p:nvSpPr>
        <p:spPr bwMode="auto">
          <a:xfrm>
            <a:off x="1331913" y="184785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6" name="Line 491"/>
          <p:cNvSpPr>
            <a:spLocks noChangeShapeType="1"/>
          </p:cNvSpPr>
          <p:nvPr/>
        </p:nvSpPr>
        <p:spPr bwMode="auto">
          <a:xfrm>
            <a:off x="1341438" y="1847850"/>
            <a:ext cx="1587" cy="79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7" name="Line 492"/>
          <p:cNvSpPr>
            <a:spLocks noChangeShapeType="1"/>
          </p:cNvSpPr>
          <p:nvPr/>
        </p:nvSpPr>
        <p:spPr bwMode="auto">
          <a:xfrm>
            <a:off x="1341438" y="185578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8" name="Line 493"/>
          <p:cNvSpPr>
            <a:spLocks noChangeShapeType="1"/>
          </p:cNvSpPr>
          <p:nvPr/>
        </p:nvSpPr>
        <p:spPr bwMode="auto">
          <a:xfrm>
            <a:off x="1371600" y="1866900"/>
            <a:ext cx="1588" cy="79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59" name="Line 494"/>
          <p:cNvSpPr>
            <a:spLocks noChangeShapeType="1"/>
          </p:cNvSpPr>
          <p:nvPr/>
        </p:nvSpPr>
        <p:spPr bwMode="auto">
          <a:xfrm>
            <a:off x="1371600" y="1874838"/>
            <a:ext cx="158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0" name="Line 495"/>
          <p:cNvSpPr>
            <a:spLocks noChangeShapeType="1"/>
          </p:cNvSpPr>
          <p:nvPr/>
        </p:nvSpPr>
        <p:spPr bwMode="auto">
          <a:xfrm>
            <a:off x="1387475" y="1874838"/>
            <a:ext cx="1588" cy="63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1" name="Line 496"/>
          <p:cNvSpPr>
            <a:spLocks noChangeShapeType="1"/>
          </p:cNvSpPr>
          <p:nvPr/>
        </p:nvSpPr>
        <p:spPr bwMode="auto">
          <a:xfrm>
            <a:off x="1406525" y="1893888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2" name="Line 497"/>
          <p:cNvSpPr>
            <a:spLocks noChangeShapeType="1"/>
          </p:cNvSpPr>
          <p:nvPr/>
        </p:nvSpPr>
        <p:spPr bwMode="auto">
          <a:xfrm>
            <a:off x="1414463" y="189388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3" name="Line 498"/>
          <p:cNvSpPr>
            <a:spLocks noChangeShapeType="1"/>
          </p:cNvSpPr>
          <p:nvPr/>
        </p:nvSpPr>
        <p:spPr bwMode="auto">
          <a:xfrm>
            <a:off x="1423988" y="1893888"/>
            <a:ext cx="0" cy="79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4" name="Line 499"/>
          <p:cNvSpPr>
            <a:spLocks noChangeShapeType="1"/>
          </p:cNvSpPr>
          <p:nvPr/>
        </p:nvSpPr>
        <p:spPr bwMode="auto">
          <a:xfrm>
            <a:off x="1423988" y="1901825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5" name="Line 500"/>
          <p:cNvSpPr>
            <a:spLocks noChangeShapeType="1"/>
          </p:cNvSpPr>
          <p:nvPr/>
        </p:nvSpPr>
        <p:spPr bwMode="auto">
          <a:xfrm>
            <a:off x="1443038" y="1917700"/>
            <a:ext cx="1587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6" name="Line 501"/>
          <p:cNvSpPr>
            <a:spLocks noChangeShapeType="1"/>
          </p:cNvSpPr>
          <p:nvPr/>
        </p:nvSpPr>
        <p:spPr bwMode="auto">
          <a:xfrm>
            <a:off x="1443038" y="1920875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7" name="Line 502"/>
          <p:cNvSpPr>
            <a:spLocks noChangeShapeType="1"/>
          </p:cNvSpPr>
          <p:nvPr/>
        </p:nvSpPr>
        <p:spPr bwMode="auto">
          <a:xfrm>
            <a:off x="1454150" y="1920875"/>
            <a:ext cx="1111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8" name="Line 503"/>
          <p:cNvSpPr>
            <a:spLocks noChangeShapeType="1"/>
          </p:cNvSpPr>
          <p:nvPr/>
        </p:nvSpPr>
        <p:spPr bwMode="auto">
          <a:xfrm>
            <a:off x="1465263" y="1920875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69" name="Line 504"/>
          <p:cNvSpPr>
            <a:spLocks noChangeShapeType="1"/>
          </p:cNvSpPr>
          <p:nvPr/>
        </p:nvSpPr>
        <p:spPr bwMode="auto">
          <a:xfrm>
            <a:off x="1497013" y="192881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0" name="Line 505"/>
          <p:cNvSpPr>
            <a:spLocks noChangeShapeType="1"/>
          </p:cNvSpPr>
          <p:nvPr/>
        </p:nvSpPr>
        <p:spPr bwMode="auto">
          <a:xfrm>
            <a:off x="1497013" y="1930400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1" name="Line 506"/>
          <p:cNvSpPr>
            <a:spLocks noChangeShapeType="1"/>
          </p:cNvSpPr>
          <p:nvPr/>
        </p:nvSpPr>
        <p:spPr bwMode="auto">
          <a:xfrm>
            <a:off x="1498600" y="1939925"/>
            <a:ext cx="174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2" name="Line 507"/>
          <p:cNvSpPr>
            <a:spLocks noChangeShapeType="1"/>
          </p:cNvSpPr>
          <p:nvPr/>
        </p:nvSpPr>
        <p:spPr bwMode="auto">
          <a:xfrm>
            <a:off x="1516063" y="1939925"/>
            <a:ext cx="1587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3" name="Line 508"/>
          <p:cNvSpPr>
            <a:spLocks noChangeShapeType="1"/>
          </p:cNvSpPr>
          <p:nvPr/>
        </p:nvSpPr>
        <p:spPr bwMode="auto">
          <a:xfrm>
            <a:off x="1531938" y="195738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4" name="Line 509"/>
          <p:cNvSpPr>
            <a:spLocks noChangeShapeType="1"/>
          </p:cNvSpPr>
          <p:nvPr/>
        </p:nvSpPr>
        <p:spPr bwMode="auto">
          <a:xfrm>
            <a:off x="1538288" y="1957388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5" name="Line 510"/>
          <p:cNvSpPr>
            <a:spLocks noChangeShapeType="1"/>
          </p:cNvSpPr>
          <p:nvPr/>
        </p:nvSpPr>
        <p:spPr bwMode="auto">
          <a:xfrm>
            <a:off x="1538288" y="1966913"/>
            <a:ext cx="142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6" name="Line 511"/>
          <p:cNvSpPr>
            <a:spLocks noChangeShapeType="1"/>
          </p:cNvSpPr>
          <p:nvPr/>
        </p:nvSpPr>
        <p:spPr bwMode="auto">
          <a:xfrm>
            <a:off x="1574800" y="1976438"/>
            <a:ext cx="111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7" name="Line 512"/>
          <p:cNvSpPr>
            <a:spLocks noChangeShapeType="1"/>
          </p:cNvSpPr>
          <p:nvPr/>
        </p:nvSpPr>
        <p:spPr bwMode="auto">
          <a:xfrm>
            <a:off x="1585913" y="1976438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8" name="Line 513"/>
          <p:cNvSpPr>
            <a:spLocks noChangeShapeType="1"/>
          </p:cNvSpPr>
          <p:nvPr/>
        </p:nvSpPr>
        <p:spPr bwMode="auto">
          <a:xfrm>
            <a:off x="1589088" y="1976438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79" name="Line 514"/>
          <p:cNvSpPr>
            <a:spLocks noChangeShapeType="1"/>
          </p:cNvSpPr>
          <p:nvPr/>
        </p:nvSpPr>
        <p:spPr bwMode="auto">
          <a:xfrm>
            <a:off x="1601788" y="1976438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0" name="Line 515"/>
          <p:cNvSpPr>
            <a:spLocks noChangeShapeType="1"/>
          </p:cNvSpPr>
          <p:nvPr/>
        </p:nvSpPr>
        <p:spPr bwMode="auto">
          <a:xfrm>
            <a:off x="1630363" y="19859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1" name="Line 516"/>
          <p:cNvSpPr>
            <a:spLocks noChangeShapeType="1"/>
          </p:cNvSpPr>
          <p:nvPr/>
        </p:nvSpPr>
        <p:spPr bwMode="auto">
          <a:xfrm>
            <a:off x="1633538" y="1985963"/>
            <a:ext cx="3175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2" name="Line 517"/>
          <p:cNvSpPr>
            <a:spLocks noChangeShapeType="1"/>
          </p:cNvSpPr>
          <p:nvPr/>
        </p:nvSpPr>
        <p:spPr bwMode="auto">
          <a:xfrm>
            <a:off x="1636713" y="1995488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3" name="Line 518"/>
          <p:cNvSpPr>
            <a:spLocks noChangeShapeType="1"/>
          </p:cNvSpPr>
          <p:nvPr/>
        </p:nvSpPr>
        <p:spPr bwMode="auto">
          <a:xfrm>
            <a:off x="1638300" y="200501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4" name="Line 519"/>
          <p:cNvSpPr>
            <a:spLocks noChangeShapeType="1"/>
          </p:cNvSpPr>
          <p:nvPr/>
        </p:nvSpPr>
        <p:spPr bwMode="auto">
          <a:xfrm>
            <a:off x="1668463" y="201453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5" name="Line 520"/>
          <p:cNvSpPr>
            <a:spLocks noChangeShapeType="1"/>
          </p:cNvSpPr>
          <p:nvPr/>
        </p:nvSpPr>
        <p:spPr bwMode="auto">
          <a:xfrm>
            <a:off x="1674813" y="2014538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6" name="Line 521"/>
          <p:cNvSpPr>
            <a:spLocks noChangeShapeType="1"/>
          </p:cNvSpPr>
          <p:nvPr/>
        </p:nvSpPr>
        <p:spPr bwMode="auto">
          <a:xfrm>
            <a:off x="1679575" y="2014538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7" name="Line 522"/>
          <p:cNvSpPr>
            <a:spLocks noChangeShapeType="1"/>
          </p:cNvSpPr>
          <p:nvPr/>
        </p:nvSpPr>
        <p:spPr bwMode="auto">
          <a:xfrm>
            <a:off x="1679575" y="202406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8" name="Line 523"/>
          <p:cNvSpPr>
            <a:spLocks noChangeShapeType="1"/>
          </p:cNvSpPr>
          <p:nvPr/>
        </p:nvSpPr>
        <p:spPr bwMode="auto">
          <a:xfrm>
            <a:off x="1711325" y="2033588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89" name="Line 524"/>
          <p:cNvSpPr>
            <a:spLocks noChangeShapeType="1"/>
          </p:cNvSpPr>
          <p:nvPr/>
        </p:nvSpPr>
        <p:spPr bwMode="auto">
          <a:xfrm>
            <a:off x="1716088" y="203358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0" name="Line 525"/>
          <p:cNvSpPr>
            <a:spLocks noChangeShapeType="1"/>
          </p:cNvSpPr>
          <p:nvPr/>
        </p:nvSpPr>
        <p:spPr bwMode="auto">
          <a:xfrm>
            <a:off x="1725613" y="2033588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1" name="Line 526"/>
          <p:cNvSpPr>
            <a:spLocks noChangeShapeType="1"/>
          </p:cNvSpPr>
          <p:nvPr/>
        </p:nvSpPr>
        <p:spPr bwMode="auto">
          <a:xfrm>
            <a:off x="1730375" y="2033588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2" name="Line 527"/>
          <p:cNvSpPr>
            <a:spLocks noChangeShapeType="1"/>
          </p:cNvSpPr>
          <p:nvPr/>
        </p:nvSpPr>
        <p:spPr bwMode="auto">
          <a:xfrm>
            <a:off x="1730375" y="2043113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3" name="Line 528"/>
          <p:cNvSpPr>
            <a:spLocks noChangeShapeType="1"/>
          </p:cNvSpPr>
          <p:nvPr/>
        </p:nvSpPr>
        <p:spPr bwMode="auto">
          <a:xfrm>
            <a:off x="1744663" y="2060575"/>
            <a:ext cx="1587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4" name="Line 529"/>
          <p:cNvSpPr>
            <a:spLocks noChangeShapeType="1"/>
          </p:cNvSpPr>
          <p:nvPr/>
        </p:nvSpPr>
        <p:spPr bwMode="auto">
          <a:xfrm>
            <a:off x="1744663" y="207327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5" name="Line 530"/>
          <p:cNvSpPr>
            <a:spLocks noChangeShapeType="1"/>
          </p:cNvSpPr>
          <p:nvPr/>
        </p:nvSpPr>
        <p:spPr bwMode="auto">
          <a:xfrm>
            <a:off x="1751013" y="2073275"/>
            <a:ext cx="3175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6" name="Line 531"/>
          <p:cNvSpPr>
            <a:spLocks noChangeShapeType="1"/>
          </p:cNvSpPr>
          <p:nvPr/>
        </p:nvSpPr>
        <p:spPr bwMode="auto">
          <a:xfrm>
            <a:off x="1754188" y="2082800"/>
            <a:ext cx="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7" name="Line 532"/>
          <p:cNvSpPr>
            <a:spLocks noChangeShapeType="1"/>
          </p:cNvSpPr>
          <p:nvPr/>
        </p:nvSpPr>
        <p:spPr bwMode="auto">
          <a:xfrm>
            <a:off x="1766888" y="2101850"/>
            <a:ext cx="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8" name="Line 533"/>
          <p:cNvSpPr>
            <a:spLocks noChangeShapeType="1"/>
          </p:cNvSpPr>
          <p:nvPr/>
        </p:nvSpPr>
        <p:spPr bwMode="auto">
          <a:xfrm>
            <a:off x="1766888" y="2101850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399" name="Line 534"/>
          <p:cNvSpPr>
            <a:spLocks noChangeShapeType="1"/>
          </p:cNvSpPr>
          <p:nvPr/>
        </p:nvSpPr>
        <p:spPr bwMode="auto">
          <a:xfrm>
            <a:off x="1766888" y="211137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0" name="Line 535"/>
          <p:cNvSpPr>
            <a:spLocks noChangeShapeType="1"/>
          </p:cNvSpPr>
          <p:nvPr/>
        </p:nvSpPr>
        <p:spPr bwMode="auto">
          <a:xfrm>
            <a:off x="1773238" y="2111375"/>
            <a:ext cx="1587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1" name="Line 536"/>
          <p:cNvSpPr>
            <a:spLocks noChangeShapeType="1"/>
          </p:cNvSpPr>
          <p:nvPr/>
        </p:nvSpPr>
        <p:spPr bwMode="auto">
          <a:xfrm>
            <a:off x="1773238" y="212090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2" name="Line 537"/>
          <p:cNvSpPr>
            <a:spLocks noChangeShapeType="1"/>
          </p:cNvSpPr>
          <p:nvPr/>
        </p:nvSpPr>
        <p:spPr bwMode="auto">
          <a:xfrm>
            <a:off x="1808163" y="2120900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3" name="Line 538"/>
          <p:cNvSpPr>
            <a:spLocks noChangeShapeType="1"/>
          </p:cNvSpPr>
          <p:nvPr/>
        </p:nvSpPr>
        <p:spPr bwMode="auto">
          <a:xfrm>
            <a:off x="1816100" y="2120900"/>
            <a:ext cx="1588" cy="11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4" name="Line 539"/>
          <p:cNvSpPr>
            <a:spLocks noChangeShapeType="1"/>
          </p:cNvSpPr>
          <p:nvPr/>
        </p:nvSpPr>
        <p:spPr bwMode="auto">
          <a:xfrm>
            <a:off x="1817688" y="213201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5" name="Line 540"/>
          <p:cNvSpPr>
            <a:spLocks noChangeShapeType="1"/>
          </p:cNvSpPr>
          <p:nvPr/>
        </p:nvSpPr>
        <p:spPr bwMode="auto">
          <a:xfrm>
            <a:off x="1827213" y="213201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6" name="Line 541"/>
          <p:cNvSpPr>
            <a:spLocks noChangeShapeType="1"/>
          </p:cNvSpPr>
          <p:nvPr/>
        </p:nvSpPr>
        <p:spPr bwMode="auto">
          <a:xfrm>
            <a:off x="1851025" y="2143125"/>
            <a:ext cx="3175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7" name="Line 542"/>
          <p:cNvSpPr>
            <a:spLocks noChangeShapeType="1"/>
          </p:cNvSpPr>
          <p:nvPr/>
        </p:nvSpPr>
        <p:spPr bwMode="auto">
          <a:xfrm>
            <a:off x="1851025" y="215265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8" name="Line 543"/>
          <p:cNvSpPr>
            <a:spLocks noChangeShapeType="1"/>
          </p:cNvSpPr>
          <p:nvPr/>
        </p:nvSpPr>
        <p:spPr bwMode="auto">
          <a:xfrm>
            <a:off x="1860550" y="215265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09" name="Line 544"/>
          <p:cNvSpPr>
            <a:spLocks noChangeShapeType="1"/>
          </p:cNvSpPr>
          <p:nvPr/>
        </p:nvSpPr>
        <p:spPr bwMode="auto">
          <a:xfrm>
            <a:off x="1870075" y="2152650"/>
            <a:ext cx="15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0" name="Line 545"/>
          <p:cNvSpPr>
            <a:spLocks noChangeShapeType="1"/>
          </p:cNvSpPr>
          <p:nvPr/>
        </p:nvSpPr>
        <p:spPr bwMode="auto">
          <a:xfrm>
            <a:off x="1885950" y="2168525"/>
            <a:ext cx="1588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1" name="Line 546"/>
          <p:cNvSpPr>
            <a:spLocks noChangeShapeType="1"/>
          </p:cNvSpPr>
          <p:nvPr/>
        </p:nvSpPr>
        <p:spPr bwMode="auto">
          <a:xfrm>
            <a:off x="1885950" y="2171700"/>
            <a:ext cx="190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2" name="Line 547"/>
          <p:cNvSpPr>
            <a:spLocks noChangeShapeType="1"/>
          </p:cNvSpPr>
          <p:nvPr/>
        </p:nvSpPr>
        <p:spPr bwMode="auto">
          <a:xfrm>
            <a:off x="1905000" y="2171700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3" name="Line 548"/>
          <p:cNvSpPr>
            <a:spLocks noChangeShapeType="1"/>
          </p:cNvSpPr>
          <p:nvPr/>
        </p:nvSpPr>
        <p:spPr bwMode="auto">
          <a:xfrm>
            <a:off x="1936750" y="21828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4" name="Line 549"/>
          <p:cNvSpPr>
            <a:spLocks noChangeShapeType="1"/>
          </p:cNvSpPr>
          <p:nvPr/>
        </p:nvSpPr>
        <p:spPr bwMode="auto">
          <a:xfrm>
            <a:off x="1939925" y="218281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5" name="Line 550"/>
          <p:cNvSpPr>
            <a:spLocks noChangeShapeType="1"/>
          </p:cNvSpPr>
          <p:nvPr/>
        </p:nvSpPr>
        <p:spPr bwMode="auto">
          <a:xfrm>
            <a:off x="1944688" y="2182813"/>
            <a:ext cx="158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6" name="Line 551"/>
          <p:cNvSpPr>
            <a:spLocks noChangeShapeType="1"/>
          </p:cNvSpPr>
          <p:nvPr/>
        </p:nvSpPr>
        <p:spPr bwMode="auto">
          <a:xfrm>
            <a:off x="1960563" y="218281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7" name="Line 552"/>
          <p:cNvSpPr>
            <a:spLocks noChangeShapeType="1"/>
          </p:cNvSpPr>
          <p:nvPr/>
        </p:nvSpPr>
        <p:spPr bwMode="auto">
          <a:xfrm>
            <a:off x="1966913" y="21828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8" name="Line 553"/>
          <p:cNvSpPr>
            <a:spLocks noChangeShapeType="1"/>
          </p:cNvSpPr>
          <p:nvPr/>
        </p:nvSpPr>
        <p:spPr bwMode="auto">
          <a:xfrm>
            <a:off x="2003425" y="2182813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19" name="Line 554"/>
          <p:cNvSpPr>
            <a:spLocks noChangeShapeType="1"/>
          </p:cNvSpPr>
          <p:nvPr/>
        </p:nvSpPr>
        <p:spPr bwMode="auto">
          <a:xfrm>
            <a:off x="2003425" y="2182813"/>
            <a:ext cx="1588" cy="2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0" name="Line 555"/>
          <p:cNvSpPr>
            <a:spLocks noChangeShapeType="1"/>
          </p:cNvSpPr>
          <p:nvPr/>
        </p:nvSpPr>
        <p:spPr bwMode="auto">
          <a:xfrm>
            <a:off x="2020888" y="2222500"/>
            <a:ext cx="15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1" name="Line 556"/>
          <p:cNvSpPr>
            <a:spLocks noChangeShapeType="1"/>
          </p:cNvSpPr>
          <p:nvPr/>
        </p:nvSpPr>
        <p:spPr bwMode="auto">
          <a:xfrm>
            <a:off x="2020888" y="2224088"/>
            <a:ext cx="285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2" name="Line 557"/>
          <p:cNvSpPr>
            <a:spLocks noChangeShapeType="1"/>
          </p:cNvSpPr>
          <p:nvPr/>
        </p:nvSpPr>
        <p:spPr bwMode="auto">
          <a:xfrm>
            <a:off x="2049463" y="2224088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3" name="Line 558"/>
          <p:cNvSpPr>
            <a:spLocks noChangeShapeType="1"/>
          </p:cNvSpPr>
          <p:nvPr/>
        </p:nvSpPr>
        <p:spPr bwMode="auto">
          <a:xfrm>
            <a:off x="2073275" y="2235200"/>
            <a:ext cx="15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4" name="Line 559"/>
          <p:cNvSpPr>
            <a:spLocks noChangeShapeType="1"/>
          </p:cNvSpPr>
          <p:nvPr/>
        </p:nvSpPr>
        <p:spPr bwMode="auto">
          <a:xfrm>
            <a:off x="2073275" y="2235200"/>
            <a:ext cx="1111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5" name="Line 560"/>
          <p:cNvSpPr>
            <a:spLocks noChangeShapeType="1"/>
          </p:cNvSpPr>
          <p:nvPr/>
        </p:nvSpPr>
        <p:spPr bwMode="auto">
          <a:xfrm>
            <a:off x="2084388" y="2235200"/>
            <a:ext cx="47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6" name="Line 561"/>
          <p:cNvSpPr>
            <a:spLocks noChangeShapeType="1"/>
          </p:cNvSpPr>
          <p:nvPr/>
        </p:nvSpPr>
        <p:spPr bwMode="auto">
          <a:xfrm>
            <a:off x="2089150" y="22352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7" name="Line 562"/>
          <p:cNvSpPr>
            <a:spLocks noChangeShapeType="1"/>
          </p:cNvSpPr>
          <p:nvPr/>
        </p:nvSpPr>
        <p:spPr bwMode="auto">
          <a:xfrm>
            <a:off x="2095500" y="2235200"/>
            <a:ext cx="1588" cy="79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8" name="Line 563"/>
          <p:cNvSpPr>
            <a:spLocks noChangeShapeType="1"/>
          </p:cNvSpPr>
          <p:nvPr/>
        </p:nvSpPr>
        <p:spPr bwMode="auto">
          <a:xfrm>
            <a:off x="2128838" y="2244725"/>
            <a:ext cx="142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29" name="Line 564"/>
          <p:cNvSpPr>
            <a:spLocks noChangeShapeType="1"/>
          </p:cNvSpPr>
          <p:nvPr/>
        </p:nvSpPr>
        <p:spPr bwMode="auto">
          <a:xfrm>
            <a:off x="2143125" y="2244725"/>
            <a:ext cx="1588" cy="111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0" name="Line 565"/>
          <p:cNvSpPr>
            <a:spLocks noChangeShapeType="1"/>
          </p:cNvSpPr>
          <p:nvPr/>
        </p:nvSpPr>
        <p:spPr bwMode="auto">
          <a:xfrm>
            <a:off x="2143125" y="225583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1" name="Line 566"/>
          <p:cNvSpPr>
            <a:spLocks noChangeShapeType="1"/>
          </p:cNvSpPr>
          <p:nvPr/>
        </p:nvSpPr>
        <p:spPr bwMode="auto">
          <a:xfrm>
            <a:off x="2181225" y="2255838"/>
            <a:ext cx="3175" cy="11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2" name="Line 567"/>
          <p:cNvSpPr>
            <a:spLocks noChangeShapeType="1"/>
          </p:cNvSpPr>
          <p:nvPr/>
        </p:nvSpPr>
        <p:spPr bwMode="auto">
          <a:xfrm>
            <a:off x="2181225" y="2266950"/>
            <a:ext cx="206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3" name="Line 568"/>
          <p:cNvSpPr>
            <a:spLocks noChangeShapeType="1"/>
          </p:cNvSpPr>
          <p:nvPr/>
        </p:nvSpPr>
        <p:spPr bwMode="auto">
          <a:xfrm>
            <a:off x="2201863" y="226695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4" name="Line 569"/>
          <p:cNvSpPr>
            <a:spLocks noChangeShapeType="1"/>
          </p:cNvSpPr>
          <p:nvPr/>
        </p:nvSpPr>
        <p:spPr bwMode="auto">
          <a:xfrm>
            <a:off x="2208213" y="2289175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5" name="Line 570"/>
          <p:cNvSpPr>
            <a:spLocks noChangeShapeType="1"/>
          </p:cNvSpPr>
          <p:nvPr/>
        </p:nvSpPr>
        <p:spPr bwMode="auto">
          <a:xfrm>
            <a:off x="2219325" y="2289175"/>
            <a:ext cx="190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6" name="Line 571"/>
          <p:cNvSpPr>
            <a:spLocks noChangeShapeType="1"/>
          </p:cNvSpPr>
          <p:nvPr/>
        </p:nvSpPr>
        <p:spPr bwMode="auto">
          <a:xfrm>
            <a:off x="2238375" y="228917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7" name="Line 572"/>
          <p:cNvSpPr>
            <a:spLocks noChangeShapeType="1"/>
          </p:cNvSpPr>
          <p:nvPr/>
        </p:nvSpPr>
        <p:spPr bwMode="auto">
          <a:xfrm>
            <a:off x="2241550" y="2289175"/>
            <a:ext cx="15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8" name="Line 573"/>
          <p:cNvSpPr>
            <a:spLocks noChangeShapeType="1"/>
          </p:cNvSpPr>
          <p:nvPr/>
        </p:nvSpPr>
        <p:spPr bwMode="auto">
          <a:xfrm>
            <a:off x="2262188" y="2300288"/>
            <a:ext cx="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39" name="Line 574"/>
          <p:cNvSpPr>
            <a:spLocks noChangeShapeType="1"/>
          </p:cNvSpPr>
          <p:nvPr/>
        </p:nvSpPr>
        <p:spPr bwMode="auto">
          <a:xfrm>
            <a:off x="2262188" y="230028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0" name="Line 575"/>
          <p:cNvSpPr>
            <a:spLocks noChangeShapeType="1"/>
          </p:cNvSpPr>
          <p:nvPr/>
        </p:nvSpPr>
        <p:spPr bwMode="auto">
          <a:xfrm>
            <a:off x="2268538" y="2300288"/>
            <a:ext cx="111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1" name="Line 576"/>
          <p:cNvSpPr>
            <a:spLocks noChangeShapeType="1"/>
          </p:cNvSpPr>
          <p:nvPr/>
        </p:nvSpPr>
        <p:spPr bwMode="auto">
          <a:xfrm>
            <a:off x="2279650" y="2300288"/>
            <a:ext cx="1588" cy="11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2" name="Line 577"/>
          <p:cNvSpPr>
            <a:spLocks noChangeShapeType="1"/>
          </p:cNvSpPr>
          <p:nvPr/>
        </p:nvSpPr>
        <p:spPr bwMode="auto">
          <a:xfrm>
            <a:off x="2279650" y="2311400"/>
            <a:ext cx="15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3" name="Line 578"/>
          <p:cNvSpPr>
            <a:spLocks noChangeShapeType="1"/>
          </p:cNvSpPr>
          <p:nvPr/>
        </p:nvSpPr>
        <p:spPr bwMode="auto">
          <a:xfrm>
            <a:off x="2295525" y="2327275"/>
            <a:ext cx="1588" cy="63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4" name="Line 579"/>
          <p:cNvSpPr>
            <a:spLocks noChangeShapeType="1"/>
          </p:cNvSpPr>
          <p:nvPr/>
        </p:nvSpPr>
        <p:spPr bwMode="auto">
          <a:xfrm>
            <a:off x="2295525" y="233362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5" name="Line 580"/>
          <p:cNvSpPr>
            <a:spLocks noChangeShapeType="1"/>
          </p:cNvSpPr>
          <p:nvPr/>
        </p:nvSpPr>
        <p:spPr bwMode="auto">
          <a:xfrm>
            <a:off x="2301875" y="2333625"/>
            <a:ext cx="79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6" name="Line 581"/>
          <p:cNvSpPr>
            <a:spLocks noChangeShapeType="1"/>
          </p:cNvSpPr>
          <p:nvPr/>
        </p:nvSpPr>
        <p:spPr bwMode="auto">
          <a:xfrm>
            <a:off x="2309813" y="2333625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7" name="Line 582"/>
          <p:cNvSpPr>
            <a:spLocks noChangeShapeType="1"/>
          </p:cNvSpPr>
          <p:nvPr/>
        </p:nvSpPr>
        <p:spPr bwMode="auto">
          <a:xfrm>
            <a:off x="2346325" y="2338388"/>
            <a:ext cx="3175" cy="63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8" name="Line 583"/>
          <p:cNvSpPr>
            <a:spLocks noChangeShapeType="1"/>
          </p:cNvSpPr>
          <p:nvPr/>
        </p:nvSpPr>
        <p:spPr bwMode="auto">
          <a:xfrm>
            <a:off x="2346325" y="234473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49" name="Line 584"/>
          <p:cNvSpPr>
            <a:spLocks noChangeShapeType="1"/>
          </p:cNvSpPr>
          <p:nvPr/>
        </p:nvSpPr>
        <p:spPr bwMode="auto">
          <a:xfrm>
            <a:off x="2355850" y="234473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0" name="Line 585"/>
          <p:cNvSpPr>
            <a:spLocks noChangeShapeType="1"/>
          </p:cNvSpPr>
          <p:nvPr/>
        </p:nvSpPr>
        <p:spPr bwMode="auto">
          <a:xfrm>
            <a:off x="2362200" y="2344738"/>
            <a:ext cx="1588" cy="95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1" name="Line 586"/>
          <p:cNvSpPr>
            <a:spLocks noChangeShapeType="1"/>
          </p:cNvSpPr>
          <p:nvPr/>
        </p:nvSpPr>
        <p:spPr bwMode="auto">
          <a:xfrm>
            <a:off x="2392363" y="2355850"/>
            <a:ext cx="15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2" name="Line 587"/>
          <p:cNvSpPr>
            <a:spLocks noChangeShapeType="1"/>
          </p:cNvSpPr>
          <p:nvPr/>
        </p:nvSpPr>
        <p:spPr bwMode="auto">
          <a:xfrm>
            <a:off x="2393950" y="2355850"/>
            <a:ext cx="269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3" name="Line 588"/>
          <p:cNvSpPr>
            <a:spLocks noChangeShapeType="1"/>
          </p:cNvSpPr>
          <p:nvPr/>
        </p:nvSpPr>
        <p:spPr bwMode="auto">
          <a:xfrm>
            <a:off x="2420938" y="2355850"/>
            <a:ext cx="1587" cy="47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4" name="Line 589"/>
          <p:cNvSpPr>
            <a:spLocks noChangeShapeType="1"/>
          </p:cNvSpPr>
          <p:nvPr/>
        </p:nvSpPr>
        <p:spPr bwMode="auto">
          <a:xfrm>
            <a:off x="2444750" y="236855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5" name="Line 590"/>
          <p:cNvSpPr>
            <a:spLocks noChangeShapeType="1"/>
          </p:cNvSpPr>
          <p:nvPr/>
        </p:nvSpPr>
        <p:spPr bwMode="auto">
          <a:xfrm>
            <a:off x="2447925" y="2368550"/>
            <a:ext cx="79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6" name="Line 591"/>
          <p:cNvSpPr>
            <a:spLocks noChangeShapeType="1"/>
          </p:cNvSpPr>
          <p:nvPr/>
        </p:nvSpPr>
        <p:spPr bwMode="auto">
          <a:xfrm>
            <a:off x="2455863" y="2368550"/>
            <a:ext cx="238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7" name="Line 592"/>
          <p:cNvSpPr>
            <a:spLocks noChangeShapeType="1"/>
          </p:cNvSpPr>
          <p:nvPr/>
        </p:nvSpPr>
        <p:spPr bwMode="auto">
          <a:xfrm>
            <a:off x="2497138" y="23796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8" name="Line 593"/>
          <p:cNvSpPr>
            <a:spLocks noChangeShapeType="1"/>
          </p:cNvSpPr>
          <p:nvPr/>
        </p:nvSpPr>
        <p:spPr bwMode="auto">
          <a:xfrm>
            <a:off x="2500313" y="2379663"/>
            <a:ext cx="1587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59" name="Line 594"/>
          <p:cNvSpPr>
            <a:spLocks noChangeShapeType="1"/>
          </p:cNvSpPr>
          <p:nvPr/>
        </p:nvSpPr>
        <p:spPr bwMode="auto">
          <a:xfrm>
            <a:off x="2500313" y="2392363"/>
            <a:ext cx="158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0" name="Line 595"/>
          <p:cNvSpPr>
            <a:spLocks noChangeShapeType="1"/>
          </p:cNvSpPr>
          <p:nvPr/>
        </p:nvSpPr>
        <p:spPr bwMode="auto">
          <a:xfrm>
            <a:off x="2524125" y="2414588"/>
            <a:ext cx="1588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1" name="Line 596"/>
          <p:cNvSpPr>
            <a:spLocks noChangeShapeType="1"/>
          </p:cNvSpPr>
          <p:nvPr/>
        </p:nvSpPr>
        <p:spPr bwMode="auto">
          <a:xfrm>
            <a:off x="2524125" y="2417763"/>
            <a:ext cx="269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2" name="Line 597"/>
          <p:cNvSpPr>
            <a:spLocks noChangeShapeType="1"/>
          </p:cNvSpPr>
          <p:nvPr/>
        </p:nvSpPr>
        <p:spPr bwMode="auto">
          <a:xfrm>
            <a:off x="2551113" y="2417763"/>
            <a:ext cx="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3" name="Line 598"/>
          <p:cNvSpPr>
            <a:spLocks noChangeShapeType="1"/>
          </p:cNvSpPr>
          <p:nvPr/>
        </p:nvSpPr>
        <p:spPr bwMode="auto">
          <a:xfrm>
            <a:off x="2559050" y="2439988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4" name="Line 599"/>
          <p:cNvSpPr>
            <a:spLocks noChangeShapeType="1"/>
          </p:cNvSpPr>
          <p:nvPr/>
        </p:nvSpPr>
        <p:spPr bwMode="auto">
          <a:xfrm>
            <a:off x="2562225" y="2439988"/>
            <a:ext cx="1588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5" name="Line 600"/>
          <p:cNvSpPr>
            <a:spLocks noChangeShapeType="1"/>
          </p:cNvSpPr>
          <p:nvPr/>
        </p:nvSpPr>
        <p:spPr bwMode="auto">
          <a:xfrm>
            <a:off x="2562225" y="2452688"/>
            <a:ext cx="3175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6" name="Line 601"/>
          <p:cNvSpPr>
            <a:spLocks noChangeShapeType="1"/>
          </p:cNvSpPr>
          <p:nvPr/>
        </p:nvSpPr>
        <p:spPr bwMode="auto">
          <a:xfrm>
            <a:off x="2571750" y="2489200"/>
            <a:ext cx="15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7" name="Line 602"/>
          <p:cNvSpPr>
            <a:spLocks noChangeShapeType="1"/>
          </p:cNvSpPr>
          <p:nvPr/>
        </p:nvSpPr>
        <p:spPr bwMode="auto">
          <a:xfrm>
            <a:off x="2571750" y="2489200"/>
            <a:ext cx="174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8" name="Line 603"/>
          <p:cNvSpPr>
            <a:spLocks noChangeShapeType="1"/>
          </p:cNvSpPr>
          <p:nvPr/>
        </p:nvSpPr>
        <p:spPr bwMode="auto">
          <a:xfrm>
            <a:off x="2589213" y="2489200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69" name="Line 604"/>
          <p:cNvSpPr>
            <a:spLocks noChangeShapeType="1"/>
          </p:cNvSpPr>
          <p:nvPr/>
        </p:nvSpPr>
        <p:spPr bwMode="auto">
          <a:xfrm>
            <a:off x="2600325" y="2489200"/>
            <a:ext cx="1588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0" name="Line 605"/>
          <p:cNvSpPr>
            <a:spLocks noChangeShapeType="1"/>
          </p:cNvSpPr>
          <p:nvPr/>
        </p:nvSpPr>
        <p:spPr bwMode="auto">
          <a:xfrm>
            <a:off x="2609850" y="2514600"/>
            <a:ext cx="1111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1" name="Line 606"/>
          <p:cNvSpPr>
            <a:spLocks noChangeShapeType="1"/>
          </p:cNvSpPr>
          <p:nvPr/>
        </p:nvSpPr>
        <p:spPr bwMode="auto">
          <a:xfrm>
            <a:off x="2620963" y="251460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2" name="Line 607"/>
          <p:cNvSpPr>
            <a:spLocks noChangeShapeType="1"/>
          </p:cNvSpPr>
          <p:nvPr/>
        </p:nvSpPr>
        <p:spPr bwMode="auto">
          <a:xfrm>
            <a:off x="2624138" y="2514600"/>
            <a:ext cx="142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3" name="Line 608"/>
          <p:cNvSpPr>
            <a:spLocks noChangeShapeType="1"/>
          </p:cNvSpPr>
          <p:nvPr/>
        </p:nvSpPr>
        <p:spPr bwMode="auto">
          <a:xfrm>
            <a:off x="2638425" y="25146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4" name="Line 609"/>
          <p:cNvSpPr>
            <a:spLocks noChangeShapeType="1"/>
          </p:cNvSpPr>
          <p:nvPr/>
        </p:nvSpPr>
        <p:spPr bwMode="auto">
          <a:xfrm>
            <a:off x="2676525" y="25146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5" name="Line 610"/>
          <p:cNvSpPr>
            <a:spLocks noChangeShapeType="1"/>
          </p:cNvSpPr>
          <p:nvPr/>
        </p:nvSpPr>
        <p:spPr bwMode="auto">
          <a:xfrm>
            <a:off x="2682875" y="2514600"/>
            <a:ext cx="1588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6" name="Line 611"/>
          <p:cNvSpPr>
            <a:spLocks noChangeShapeType="1"/>
          </p:cNvSpPr>
          <p:nvPr/>
        </p:nvSpPr>
        <p:spPr bwMode="auto">
          <a:xfrm>
            <a:off x="2682875" y="25273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7" name="Line 612"/>
          <p:cNvSpPr>
            <a:spLocks noChangeShapeType="1"/>
          </p:cNvSpPr>
          <p:nvPr/>
        </p:nvSpPr>
        <p:spPr bwMode="auto">
          <a:xfrm>
            <a:off x="2689225" y="2527300"/>
            <a:ext cx="0" cy="47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8" name="Line 613"/>
          <p:cNvSpPr>
            <a:spLocks noChangeShapeType="1"/>
          </p:cNvSpPr>
          <p:nvPr/>
        </p:nvSpPr>
        <p:spPr bwMode="auto">
          <a:xfrm>
            <a:off x="2700338" y="255111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79" name="Line 614"/>
          <p:cNvSpPr>
            <a:spLocks noChangeShapeType="1"/>
          </p:cNvSpPr>
          <p:nvPr/>
        </p:nvSpPr>
        <p:spPr bwMode="auto">
          <a:xfrm>
            <a:off x="2701925" y="255270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0" name="Line 615"/>
          <p:cNvSpPr>
            <a:spLocks noChangeShapeType="1"/>
          </p:cNvSpPr>
          <p:nvPr/>
        </p:nvSpPr>
        <p:spPr bwMode="auto">
          <a:xfrm>
            <a:off x="2711450" y="2552700"/>
            <a:ext cx="47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1" name="Line 616"/>
          <p:cNvSpPr>
            <a:spLocks noChangeShapeType="1"/>
          </p:cNvSpPr>
          <p:nvPr/>
        </p:nvSpPr>
        <p:spPr bwMode="auto">
          <a:xfrm>
            <a:off x="2716213" y="2552700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2" name="Line 617"/>
          <p:cNvSpPr>
            <a:spLocks noChangeShapeType="1"/>
          </p:cNvSpPr>
          <p:nvPr/>
        </p:nvSpPr>
        <p:spPr bwMode="auto">
          <a:xfrm>
            <a:off x="2725738" y="25527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3" name="Line 618"/>
          <p:cNvSpPr>
            <a:spLocks noChangeShapeType="1"/>
          </p:cNvSpPr>
          <p:nvPr/>
        </p:nvSpPr>
        <p:spPr bwMode="auto">
          <a:xfrm>
            <a:off x="2751138" y="256381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4" name="Line 619"/>
          <p:cNvSpPr>
            <a:spLocks noChangeShapeType="1"/>
          </p:cNvSpPr>
          <p:nvPr/>
        </p:nvSpPr>
        <p:spPr bwMode="auto">
          <a:xfrm>
            <a:off x="2751138" y="25654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5" name="Line 620"/>
          <p:cNvSpPr>
            <a:spLocks noChangeShapeType="1"/>
          </p:cNvSpPr>
          <p:nvPr/>
        </p:nvSpPr>
        <p:spPr bwMode="auto">
          <a:xfrm>
            <a:off x="2757488" y="2565400"/>
            <a:ext cx="1587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6" name="Line 621"/>
          <p:cNvSpPr>
            <a:spLocks noChangeShapeType="1"/>
          </p:cNvSpPr>
          <p:nvPr/>
        </p:nvSpPr>
        <p:spPr bwMode="auto">
          <a:xfrm>
            <a:off x="2757488" y="2578100"/>
            <a:ext cx="79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7" name="Line 622"/>
          <p:cNvSpPr>
            <a:spLocks noChangeShapeType="1"/>
          </p:cNvSpPr>
          <p:nvPr/>
        </p:nvSpPr>
        <p:spPr bwMode="auto">
          <a:xfrm>
            <a:off x="2765425" y="2578100"/>
            <a:ext cx="1588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8" name="Line 623"/>
          <p:cNvSpPr>
            <a:spLocks noChangeShapeType="1"/>
          </p:cNvSpPr>
          <p:nvPr/>
        </p:nvSpPr>
        <p:spPr bwMode="auto">
          <a:xfrm>
            <a:off x="2784475" y="2592388"/>
            <a:ext cx="142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89" name="Line 624"/>
          <p:cNvSpPr>
            <a:spLocks noChangeShapeType="1"/>
          </p:cNvSpPr>
          <p:nvPr/>
        </p:nvSpPr>
        <p:spPr bwMode="auto">
          <a:xfrm>
            <a:off x="2798763" y="259238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0" name="Line 625"/>
          <p:cNvSpPr>
            <a:spLocks noChangeShapeType="1"/>
          </p:cNvSpPr>
          <p:nvPr/>
        </p:nvSpPr>
        <p:spPr bwMode="auto">
          <a:xfrm>
            <a:off x="2805113" y="2592388"/>
            <a:ext cx="111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1" name="Line 626"/>
          <p:cNvSpPr>
            <a:spLocks noChangeShapeType="1"/>
          </p:cNvSpPr>
          <p:nvPr/>
        </p:nvSpPr>
        <p:spPr bwMode="auto">
          <a:xfrm>
            <a:off x="2851150" y="2592388"/>
            <a:ext cx="111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2" name="Line 627"/>
          <p:cNvSpPr>
            <a:spLocks noChangeShapeType="1"/>
          </p:cNvSpPr>
          <p:nvPr/>
        </p:nvSpPr>
        <p:spPr bwMode="auto">
          <a:xfrm>
            <a:off x="2862263" y="2592388"/>
            <a:ext cx="142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3" name="Line 628"/>
          <p:cNvSpPr>
            <a:spLocks noChangeShapeType="1"/>
          </p:cNvSpPr>
          <p:nvPr/>
        </p:nvSpPr>
        <p:spPr bwMode="auto">
          <a:xfrm>
            <a:off x="2876550" y="259238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4" name="Line 629"/>
          <p:cNvSpPr>
            <a:spLocks noChangeShapeType="1"/>
          </p:cNvSpPr>
          <p:nvPr/>
        </p:nvSpPr>
        <p:spPr bwMode="auto">
          <a:xfrm>
            <a:off x="2900363" y="2606675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5" name="Line 630"/>
          <p:cNvSpPr>
            <a:spLocks noChangeShapeType="1"/>
          </p:cNvSpPr>
          <p:nvPr/>
        </p:nvSpPr>
        <p:spPr bwMode="auto">
          <a:xfrm>
            <a:off x="2968625" y="2606675"/>
            <a:ext cx="4763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6" name="Line 631"/>
          <p:cNvSpPr>
            <a:spLocks noChangeShapeType="1"/>
          </p:cNvSpPr>
          <p:nvPr/>
        </p:nvSpPr>
        <p:spPr bwMode="auto">
          <a:xfrm>
            <a:off x="2973388" y="2606675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7" name="Line 632"/>
          <p:cNvSpPr>
            <a:spLocks noChangeShapeType="1"/>
          </p:cNvSpPr>
          <p:nvPr/>
        </p:nvSpPr>
        <p:spPr bwMode="auto">
          <a:xfrm>
            <a:off x="2979738" y="2606675"/>
            <a:ext cx="1587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8" name="Line 633"/>
          <p:cNvSpPr>
            <a:spLocks noChangeShapeType="1"/>
          </p:cNvSpPr>
          <p:nvPr/>
        </p:nvSpPr>
        <p:spPr bwMode="auto">
          <a:xfrm>
            <a:off x="2979738" y="261937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499" name="Line 634"/>
          <p:cNvSpPr>
            <a:spLocks noChangeShapeType="1"/>
          </p:cNvSpPr>
          <p:nvPr/>
        </p:nvSpPr>
        <p:spPr bwMode="auto">
          <a:xfrm>
            <a:off x="2992438" y="2640013"/>
            <a:ext cx="1587" cy="79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0" name="Line 635"/>
          <p:cNvSpPr>
            <a:spLocks noChangeShapeType="1"/>
          </p:cNvSpPr>
          <p:nvPr/>
        </p:nvSpPr>
        <p:spPr bwMode="auto">
          <a:xfrm>
            <a:off x="2992438" y="2647950"/>
            <a:ext cx="1587" cy="142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1" name="Line 636"/>
          <p:cNvSpPr>
            <a:spLocks noChangeShapeType="1"/>
          </p:cNvSpPr>
          <p:nvPr/>
        </p:nvSpPr>
        <p:spPr bwMode="auto">
          <a:xfrm>
            <a:off x="2994025" y="2662238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2" name="Line 637"/>
          <p:cNvSpPr>
            <a:spLocks noChangeShapeType="1"/>
          </p:cNvSpPr>
          <p:nvPr/>
        </p:nvSpPr>
        <p:spPr bwMode="auto">
          <a:xfrm>
            <a:off x="3035300" y="2662238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3" name="Line 638"/>
          <p:cNvSpPr>
            <a:spLocks noChangeShapeType="1"/>
          </p:cNvSpPr>
          <p:nvPr/>
        </p:nvSpPr>
        <p:spPr bwMode="auto">
          <a:xfrm>
            <a:off x="3036888" y="2662238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4" name="Line 639"/>
          <p:cNvSpPr>
            <a:spLocks noChangeShapeType="1"/>
          </p:cNvSpPr>
          <p:nvPr/>
        </p:nvSpPr>
        <p:spPr bwMode="auto">
          <a:xfrm>
            <a:off x="3041650" y="2662238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5" name="Line 640"/>
          <p:cNvSpPr>
            <a:spLocks noChangeShapeType="1"/>
          </p:cNvSpPr>
          <p:nvPr/>
        </p:nvSpPr>
        <p:spPr bwMode="auto">
          <a:xfrm>
            <a:off x="3046413" y="2662238"/>
            <a:ext cx="1111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6" name="Line 641"/>
          <p:cNvSpPr>
            <a:spLocks noChangeShapeType="1"/>
          </p:cNvSpPr>
          <p:nvPr/>
        </p:nvSpPr>
        <p:spPr bwMode="auto">
          <a:xfrm>
            <a:off x="3057525" y="266223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7" name="Line 642"/>
          <p:cNvSpPr>
            <a:spLocks noChangeShapeType="1"/>
          </p:cNvSpPr>
          <p:nvPr/>
        </p:nvSpPr>
        <p:spPr bwMode="auto">
          <a:xfrm>
            <a:off x="3067050" y="2662238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8" name="Line 643"/>
          <p:cNvSpPr>
            <a:spLocks noChangeShapeType="1"/>
          </p:cNvSpPr>
          <p:nvPr/>
        </p:nvSpPr>
        <p:spPr bwMode="auto">
          <a:xfrm>
            <a:off x="3082925" y="2676525"/>
            <a:ext cx="15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09" name="Line 644"/>
          <p:cNvSpPr>
            <a:spLocks noChangeShapeType="1"/>
          </p:cNvSpPr>
          <p:nvPr/>
        </p:nvSpPr>
        <p:spPr bwMode="auto">
          <a:xfrm>
            <a:off x="3082925" y="2676525"/>
            <a:ext cx="127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0" name="Line 645"/>
          <p:cNvSpPr>
            <a:spLocks noChangeShapeType="1"/>
          </p:cNvSpPr>
          <p:nvPr/>
        </p:nvSpPr>
        <p:spPr bwMode="auto">
          <a:xfrm>
            <a:off x="3095625" y="2676525"/>
            <a:ext cx="206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1" name="Line 646"/>
          <p:cNvSpPr>
            <a:spLocks noChangeShapeType="1"/>
          </p:cNvSpPr>
          <p:nvPr/>
        </p:nvSpPr>
        <p:spPr bwMode="auto">
          <a:xfrm>
            <a:off x="3116263" y="2676525"/>
            <a:ext cx="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2" name="Line 647"/>
          <p:cNvSpPr>
            <a:spLocks noChangeShapeType="1"/>
          </p:cNvSpPr>
          <p:nvPr/>
        </p:nvSpPr>
        <p:spPr bwMode="auto">
          <a:xfrm>
            <a:off x="3130550" y="2690813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3" name="Line 648"/>
          <p:cNvSpPr>
            <a:spLocks noChangeShapeType="1"/>
          </p:cNvSpPr>
          <p:nvPr/>
        </p:nvSpPr>
        <p:spPr bwMode="auto">
          <a:xfrm>
            <a:off x="3138488" y="269081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4" name="Line 649"/>
          <p:cNvSpPr>
            <a:spLocks noChangeShapeType="1"/>
          </p:cNvSpPr>
          <p:nvPr/>
        </p:nvSpPr>
        <p:spPr bwMode="auto">
          <a:xfrm>
            <a:off x="3143250" y="2690813"/>
            <a:ext cx="1588" cy="17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5" name="Line 650"/>
          <p:cNvSpPr>
            <a:spLocks noChangeShapeType="1"/>
          </p:cNvSpPr>
          <p:nvPr/>
        </p:nvSpPr>
        <p:spPr bwMode="auto">
          <a:xfrm>
            <a:off x="3143250" y="2708275"/>
            <a:ext cx="15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6" name="Line 651"/>
          <p:cNvSpPr>
            <a:spLocks noChangeShapeType="1"/>
          </p:cNvSpPr>
          <p:nvPr/>
        </p:nvSpPr>
        <p:spPr bwMode="auto">
          <a:xfrm>
            <a:off x="3179763" y="270827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7" name="Line 652"/>
          <p:cNvSpPr>
            <a:spLocks noChangeShapeType="1"/>
          </p:cNvSpPr>
          <p:nvPr/>
        </p:nvSpPr>
        <p:spPr bwMode="auto">
          <a:xfrm>
            <a:off x="3182938" y="2708275"/>
            <a:ext cx="1587" cy="142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8" name="Line 653"/>
          <p:cNvSpPr>
            <a:spLocks noChangeShapeType="1"/>
          </p:cNvSpPr>
          <p:nvPr/>
        </p:nvSpPr>
        <p:spPr bwMode="auto">
          <a:xfrm>
            <a:off x="3182938" y="272256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19" name="Line 654"/>
          <p:cNvSpPr>
            <a:spLocks noChangeShapeType="1"/>
          </p:cNvSpPr>
          <p:nvPr/>
        </p:nvSpPr>
        <p:spPr bwMode="auto">
          <a:xfrm>
            <a:off x="3208338" y="273843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0" name="Line 655"/>
          <p:cNvSpPr>
            <a:spLocks noChangeShapeType="1"/>
          </p:cNvSpPr>
          <p:nvPr/>
        </p:nvSpPr>
        <p:spPr bwMode="auto">
          <a:xfrm>
            <a:off x="3217863" y="273843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1" name="Line 656"/>
          <p:cNvSpPr>
            <a:spLocks noChangeShapeType="1"/>
          </p:cNvSpPr>
          <p:nvPr/>
        </p:nvSpPr>
        <p:spPr bwMode="auto">
          <a:xfrm>
            <a:off x="3224213" y="2738438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2" name="Line 657"/>
          <p:cNvSpPr>
            <a:spLocks noChangeShapeType="1"/>
          </p:cNvSpPr>
          <p:nvPr/>
        </p:nvSpPr>
        <p:spPr bwMode="auto">
          <a:xfrm>
            <a:off x="3236913" y="2738438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3" name="Line 658"/>
          <p:cNvSpPr>
            <a:spLocks noChangeShapeType="1"/>
          </p:cNvSpPr>
          <p:nvPr/>
        </p:nvSpPr>
        <p:spPr bwMode="auto">
          <a:xfrm>
            <a:off x="3275013" y="2738438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4" name="Line 659"/>
          <p:cNvSpPr>
            <a:spLocks noChangeShapeType="1"/>
          </p:cNvSpPr>
          <p:nvPr/>
        </p:nvSpPr>
        <p:spPr bwMode="auto">
          <a:xfrm>
            <a:off x="3281363" y="2738438"/>
            <a:ext cx="0" cy="15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5" name="Line 660"/>
          <p:cNvSpPr>
            <a:spLocks noChangeShapeType="1"/>
          </p:cNvSpPr>
          <p:nvPr/>
        </p:nvSpPr>
        <p:spPr bwMode="auto">
          <a:xfrm>
            <a:off x="3281363" y="275431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6" name="Line 661"/>
          <p:cNvSpPr>
            <a:spLocks noChangeShapeType="1"/>
          </p:cNvSpPr>
          <p:nvPr/>
        </p:nvSpPr>
        <p:spPr bwMode="auto">
          <a:xfrm>
            <a:off x="3322638" y="275431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7" name="Line 662"/>
          <p:cNvSpPr>
            <a:spLocks noChangeShapeType="1"/>
          </p:cNvSpPr>
          <p:nvPr/>
        </p:nvSpPr>
        <p:spPr bwMode="auto">
          <a:xfrm>
            <a:off x="3328988" y="2754313"/>
            <a:ext cx="142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8" name="Line 663"/>
          <p:cNvSpPr>
            <a:spLocks noChangeShapeType="1"/>
          </p:cNvSpPr>
          <p:nvPr/>
        </p:nvSpPr>
        <p:spPr bwMode="auto">
          <a:xfrm>
            <a:off x="3343275" y="2754313"/>
            <a:ext cx="111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29" name="Line 664"/>
          <p:cNvSpPr>
            <a:spLocks noChangeShapeType="1"/>
          </p:cNvSpPr>
          <p:nvPr/>
        </p:nvSpPr>
        <p:spPr bwMode="auto">
          <a:xfrm>
            <a:off x="3387725" y="2755900"/>
            <a:ext cx="1588" cy="15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0" name="Line 665"/>
          <p:cNvSpPr>
            <a:spLocks noChangeShapeType="1"/>
          </p:cNvSpPr>
          <p:nvPr/>
        </p:nvSpPr>
        <p:spPr bwMode="auto">
          <a:xfrm>
            <a:off x="3387725" y="277177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1" name="Line 666"/>
          <p:cNvSpPr>
            <a:spLocks noChangeShapeType="1"/>
          </p:cNvSpPr>
          <p:nvPr/>
        </p:nvSpPr>
        <p:spPr bwMode="auto">
          <a:xfrm>
            <a:off x="3390900" y="2771775"/>
            <a:ext cx="79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2" name="Line 667"/>
          <p:cNvSpPr>
            <a:spLocks noChangeShapeType="1"/>
          </p:cNvSpPr>
          <p:nvPr/>
        </p:nvSpPr>
        <p:spPr bwMode="auto">
          <a:xfrm>
            <a:off x="3398838" y="277177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3" name="Line 668"/>
          <p:cNvSpPr>
            <a:spLocks noChangeShapeType="1"/>
          </p:cNvSpPr>
          <p:nvPr/>
        </p:nvSpPr>
        <p:spPr bwMode="auto">
          <a:xfrm>
            <a:off x="3413125" y="2789238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4" name="Line 669"/>
          <p:cNvSpPr>
            <a:spLocks noChangeShapeType="1"/>
          </p:cNvSpPr>
          <p:nvPr/>
        </p:nvSpPr>
        <p:spPr bwMode="auto">
          <a:xfrm>
            <a:off x="3417888" y="2789238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5" name="Line 670"/>
          <p:cNvSpPr>
            <a:spLocks noChangeShapeType="1"/>
          </p:cNvSpPr>
          <p:nvPr/>
        </p:nvSpPr>
        <p:spPr bwMode="auto">
          <a:xfrm>
            <a:off x="3427413" y="2789238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6" name="Line 671"/>
          <p:cNvSpPr>
            <a:spLocks noChangeShapeType="1"/>
          </p:cNvSpPr>
          <p:nvPr/>
        </p:nvSpPr>
        <p:spPr bwMode="auto">
          <a:xfrm>
            <a:off x="3435350" y="2789238"/>
            <a:ext cx="1111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7" name="Line 672"/>
          <p:cNvSpPr>
            <a:spLocks noChangeShapeType="1"/>
          </p:cNvSpPr>
          <p:nvPr/>
        </p:nvSpPr>
        <p:spPr bwMode="auto">
          <a:xfrm>
            <a:off x="3446463" y="2789238"/>
            <a:ext cx="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8" name="Line 673"/>
          <p:cNvSpPr>
            <a:spLocks noChangeShapeType="1"/>
          </p:cNvSpPr>
          <p:nvPr/>
        </p:nvSpPr>
        <p:spPr bwMode="auto">
          <a:xfrm>
            <a:off x="3459163" y="2806700"/>
            <a:ext cx="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39" name="Line 674"/>
          <p:cNvSpPr>
            <a:spLocks noChangeShapeType="1"/>
          </p:cNvSpPr>
          <p:nvPr/>
        </p:nvSpPr>
        <p:spPr bwMode="auto">
          <a:xfrm>
            <a:off x="3459163" y="2806700"/>
            <a:ext cx="2540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0" name="Line 675"/>
          <p:cNvSpPr>
            <a:spLocks noChangeShapeType="1"/>
          </p:cNvSpPr>
          <p:nvPr/>
        </p:nvSpPr>
        <p:spPr bwMode="auto">
          <a:xfrm>
            <a:off x="3484563" y="280670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1" name="Line 676"/>
          <p:cNvSpPr>
            <a:spLocks noChangeShapeType="1"/>
          </p:cNvSpPr>
          <p:nvPr/>
        </p:nvSpPr>
        <p:spPr bwMode="auto">
          <a:xfrm>
            <a:off x="3525838" y="2806700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2" name="Line 677"/>
          <p:cNvSpPr>
            <a:spLocks noChangeShapeType="1"/>
          </p:cNvSpPr>
          <p:nvPr/>
        </p:nvSpPr>
        <p:spPr bwMode="auto">
          <a:xfrm>
            <a:off x="3529013" y="2806700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3" name="Line 678"/>
          <p:cNvSpPr>
            <a:spLocks noChangeShapeType="1"/>
          </p:cNvSpPr>
          <p:nvPr/>
        </p:nvSpPr>
        <p:spPr bwMode="auto">
          <a:xfrm>
            <a:off x="3540125" y="2806700"/>
            <a:ext cx="1588" cy="142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4" name="Line 679"/>
          <p:cNvSpPr>
            <a:spLocks noChangeShapeType="1"/>
          </p:cNvSpPr>
          <p:nvPr/>
        </p:nvSpPr>
        <p:spPr bwMode="auto">
          <a:xfrm>
            <a:off x="3546475" y="284321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5" name="Line 680"/>
          <p:cNvSpPr>
            <a:spLocks noChangeShapeType="1"/>
          </p:cNvSpPr>
          <p:nvPr/>
        </p:nvSpPr>
        <p:spPr bwMode="auto">
          <a:xfrm>
            <a:off x="3551238" y="284321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6" name="Line 681"/>
          <p:cNvSpPr>
            <a:spLocks noChangeShapeType="1"/>
          </p:cNvSpPr>
          <p:nvPr/>
        </p:nvSpPr>
        <p:spPr bwMode="auto">
          <a:xfrm>
            <a:off x="3557588" y="2843213"/>
            <a:ext cx="206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7" name="Line 682"/>
          <p:cNvSpPr>
            <a:spLocks noChangeShapeType="1"/>
          </p:cNvSpPr>
          <p:nvPr/>
        </p:nvSpPr>
        <p:spPr bwMode="auto">
          <a:xfrm>
            <a:off x="3578225" y="2843213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8" name="Line 683"/>
          <p:cNvSpPr>
            <a:spLocks noChangeShapeType="1"/>
          </p:cNvSpPr>
          <p:nvPr/>
        </p:nvSpPr>
        <p:spPr bwMode="auto">
          <a:xfrm>
            <a:off x="3613150" y="28432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49" name="Line 684"/>
          <p:cNvSpPr>
            <a:spLocks noChangeShapeType="1"/>
          </p:cNvSpPr>
          <p:nvPr/>
        </p:nvSpPr>
        <p:spPr bwMode="auto">
          <a:xfrm>
            <a:off x="3616325" y="2843213"/>
            <a:ext cx="793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0" name="Line 685"/>
          <p:cNvSpPr>
            <a:spLocks noChangeShapeType="1"/>
          </p:cNvSpPr>
          <p:nvPr/>
        </p:nvSpPr>
        <p:spPr bwMode="auto">
          <a:xfrm>
            <a:off x="3624263" y="2843213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1" name="Line 686"/>
          <p:cNvSpPr>
            <a:spLocks noChangeShapeType="1"/>
          </p:cNvSpPr>
          <p:nvPr/>
        </p:nvSpPr>
        <p:spPr bwMode="auto">
          <a:xfrm>
            <a:off x="3643313" y="284321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2" name="Line 687"/>
          <p:cNvSpPr>
            <a:spLocks noChangeShapeType="1"/>
          </p:cNvSpPr>
          <p:nvPr/>
        </p:nvSpPr>
        <p:spPr bwMode="auto">
          <a:xfrm>
            <a:off x="3679825" y="2843213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3" name="Line 688"/>
          <p:cNvSpPr>
            <a:spLocks noChangeShapeType="1"/>
          </p:cNvSpPr>
          <p:nvPr/>
        </p:nvSpPr>
        <p:spPr bwMode="auto">
          <a:xfrm>
            <a:off x="3681413" y="2843213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4" name="Line 689"/>
          <p:cNvSpPr>
            <a:spLocks noChangeShapeType="1"/>
          </p:cNvSpPr>
          <p:nvPr/>
        </p:nvSpPr>
        <p:spPr bwMode="auto">
          <a:xfrm>
            <a:off x="3694113" y="2843213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5" name="Line 690"/>
          <p:cNvSpPr>
            <a:spLocks noChangeShapeType="1"/>
          </p:cNvSpPr>
          <p:nvPr/>
        </p:nvSpPr>
        <p:spPr bwMode="auto">
          <a:xfrm>
            <a:off x="3706813" y="2843213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6" name="Line 691"/>
          <p:cNvSpPr>
            <a:spLocks noChangeShapeType="1"/>
          </p:cNvSpPr>
          <p:nvPr/>
        </p:nvSpPr>
        <p:spPr bwMode="auto">
          <a:xfrm>
            <a:off x="3748088" y="2843213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7" name="Line 692"/>
          <p:cNvSpPr>
            <a:spLocks noChangeShapeType="1"/>
          </p:cNvSpPr>
          <p:nvPr/>
        </p:nvSpPr>
        <p:spPr bwMode="auto">
          <a:xfrm>
            <a:off x="3756025" y="284321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8" name="Line 693"/>
          <p:cNvSpPr>
            <a:spLocks noChangeShapeType="1"/>
          </p:cNvSpPr>
          <p:nvPr/>
        </p:nvSpPr>
        <p:spPr bwMode="auto">
          <a:xfrm>
            <a:off x="3762375" y="2843213"/>
            <a:ext cx="0" cy="15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59" name="Line 694"/>
          <p:cNvSpPr>
            <a:spLocks noChangeShapeType="1"/>
          </p:cNvSpPr>
          <p:nvPr/>
        </p:nvSpPr>
        <p:spPr bwMode="auto">
          <a:xfrm>
            <a:off x="3787775" y="2863850"/>
            <a:ext cx="2698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0" name="Line 695"/>
          <p:cNvSpPr>
            <a:spLocks noChangeShapeType="1"/>
          </p:cNvSpPr>
          <p:nvPr/>
        </p:nvSpPr>
        <p:spPr bwMode="auto">
          <a:xfrm>
            <a:off x="3814763" y="2863850"/>
            <a:ext cx="63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1" name="Line 696"/>
          <p:cNvSpPr>
            <a:spLocks noChangeShapeType="1"/>
          </p:cNvSpPr>
          <p:nvPr/>
        </p:nvSpPr>
        <p:spPr bwMode="auto">
          <a:xfrm>
            <a:off x="3827463" y="2887663"/>
            <a:ext cx="158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2" name="Line 697"/>
          <p:cNvSpPr>
            <a:spLocks noChangeShapeType="1"/>
          </p:cNvSpPr>
          <p:nvPr/>
        </p:nvSpPr>
        <p:spPr bwMode="auto">
          <a:xfrm>
            <a:off x="3843338" y="2887663"/>
            <a:ext cx="142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3" name="Line 698"/>
          <p:cNvSpPr>
            <a:spLocks noChangeShapeType="1"/>
          </p:cNvSpPr>
          <p:nvPr/>
        </p:nvSpPr>
        <p:spPr bwMode="auto">
          <a:xfrm>
            <a:off x="3857625" y="28876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4" name="Line 699"/>
          <p:cNvSpPr>
            <a:spLocks noChangeShapeType="1"/>
          </p:cNvSpPr>
          <p:nvPr/>
        </p:nvSpPr>
        <p:spPr bwMode="auto">
          <a:xfrm>
            <a:off x="3894138" y="28876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5" name="Line 700"/>
          <p:cNvSpPr>
            <a:spLocks noChangeShapeType="1"/>
          </p:cNvSpPr>
          <p:nvPr/>
        </p:nvSpPr>
        <p:spPr bwMode="auto">
          <a:xfrm>
            <a:off x="3894138" y="2887663"/>
            <a:ext cx="793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6" name="Line 701"/>
          <p:cNvSpPr>
            <a:spLocks noChangeShapeType="1"/>
          </p:cNvSpPr>
          <p:nvPr/>
        </p:nvSpPr>
        <p:spPr bwMode="auto">
          <a:xfrm>
            <a:off x="3902075" y="2887663"/>
            <a:ext cx="254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7" name="Line 702"/>
          <p:cNvSpPr>
            <a:spLocks noChangeShapeType="1"/>
          </p:cNvSpPr>
          <p:nvPr/>
        </p:nvSpPr>
        <p:spPr bwMode="auto">
          <a:xfrm>
            <a:off x="3954463" y="2892425"/>
            <a:ext cx="1587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8" name="Line 703"/>
          <p:cNvSpPr>
            <a:spLocks noChangeShapeType="1"/>
          </p:cNvSpPr>
          <p:nvPr/>
        </p:nvSpPr>
        <p:spPr bwMode="auto">
          <a:xfrm>
            <a:off x="3954463" y="2911475"/>
            <a:ext cx="95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69" name="Line 704"/>
          <p:cNvSpPr>
            <a:spLocks noChangeShapeType="1"/>
          </p:cNvSpPr>
          <p:nvPr/>
        </p:nvSpPr>
        <p:spPr bwMode="auto">
          <a:xfrm>
            <a:off x="3963988" y="2911475"/>
            <a:ext cx="158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0" name="Line 705"/>
          <p:cNvSpPr>
            <a:spLocks noChangeShapeType="1"/>
          </p:cNvSpPr>
          <p:nvPr/>
        </p:nvSpPr>
        <p:spPr bwMode="auto">
          <a:xfrm>
            <a:off x="3967163" y="2936875"/>
            <a:ext cx="222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1" name="Line 706"/>
          <p:cNvSpPr>
            <a:spLocks noChangeShapeType="1"/>
          </p:cNvSpPr>
          <p:nvPr/>
        </p:nvSpPr>
        <p:spPr bwMode="auto">
          <a:xfrm>
            <a:off x="3989388" y="2936875"/>
            <a:ext cx="1111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2" name="Line 707"/>
          <p:cNvSpPr>
            <a:spLocks noChangeShapeType="1"/>
          </p:cNvSpPr>
          <p:nvPr/>
        </p:nvSpPr>
        <p:spPr bwMode="auto">
          <a:xfrm>
            <a:off x="4033838" y="293687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3" name="Line 708"/>
          <p:cNvSpPr>
            <a:spLocks noChangeShapeType="1"/>
          </p:cNvSpPr>
          <p:nvPr/>
        </p:nvSpPr>
        <p:spPr bwMode="auto">
          <a:xfrm>
            <a:off x="4037013" y="2936875"/>
            <a:ext cx="1587" cy="222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4" name="Line 709"/>
          <p:cNvSpPr>
            <a:spLocks noChangeShapeType="1"/>
          </p:cNvSpPr>
          <p:nvPr/>
        </p:nvSpPr>
        <p:spPr bwMode="auto">
          <a:xfrm>
            <a:off x="4068763" y="2962275"/>
            <a:ext cx="31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5" name="Line 710"/>
          <p:cNvSpPr>
            <a:spLocks noChangeShapeType="1"/>
          </p:cNvSpPr>
          <p:nvPr/>
        </p:nvSpPr>
        <p:spPr bwMode="auto">
          <a:xfrm>
            <a:off x="4071938" y="2962275"/>
            <a:ext cx="1587" cy="2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6" name="Line 711"/>
          <p:cNvSpPr>
            <a:spLocks noChangeShapeType="1"/>
          </p:cNvSpPr>
          <p:nvPr/>
        </p:nvSpPr>
        <p:spPr bwMode="auto">
          <a:xfrm>
            <a:off x="4106863" y="2989263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7" name="Line 712"/>
          <p:cNvSpPr>
            <a:spLocks noChangeShapeType="1"/>
          </p:cNvSpPr>
          <p:nvPr/>
        </p:nvSpPr>
        <p:spPr bwMode="auto">
          <a:xfrm>
            <a:off x="4119563" y="2989263"/>
            <a:ext cx="190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8" name="Line 713"/>
          <p:cNvSpPr>
            <a:spLocks noChangeShapeType="1"/>
          </p:cNvSpPr>
          <p:nvPr/>
        </p:nvSpPr>
        <p:spPr bwMode="auto">
          <a:xfrm>
            <a:off x="4173538" y="2989263"/>
            <a:ext cx="158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79" name="Line 714"/>
          <p:cNvSpPr>
            <a:spLocks noChangeShapeType="1"/>
          </p:cNvSpPr>
          <p:nvPr/>
        </p:nvSpPr>
        <p:spPr bwMode="auto">
          <a:xfrm>
            <a:off x="4189413" y="2989263"/>
            <a:ext cx="127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0" name="Line 715"/>
          <p:cNvSpPr>
            <a:spLocks noChangeShapeType="1"/>
          </p:cNvSpPr>
          <p:nvPr/>
        </p:nvSpPr>
        <p:spPr bwMode="auto">
          <a:xfrm>
            <a:off x="4202113" y="298926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1" name="Line 716"/>
          <p:cNvSpPr>
            <a:spLocks noChangeShapeType="1"/>
          </p:cNvSpPr>
          <p:nvPr/>
        </p:nvSpPr>
        <p:spPr bwMode="auto">
          <a:xfrm>
            <a:off x="4238625" y="298926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2" name="Line 717"/>
          <p:cNvSpPr>
            <a:spLocks noChangeShapeType="1"/>
          </p:cNvSpPr>
          <p:nvPr/>
        </p:nvSpPr>
        <p:spPr bwMode="auto">
          <a:xfrm>
            <a:off x="4243388" y="2989263"/>
            <a:ext cx="222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3" name="Line 718"/>
          <p:cNvSpPr>
            <a:spLocks noChangeShapeType="1"/>
          </p:cNvSpPr>
          <p:nvPr/>
        </p:nvSpPr>
        <p:spPr bwMode="auto">
          <a:xfrm>
            <a:off x="4265613" y="298926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4" name="Line 719"/>
          <p:cNvSpPr>
            <a:spLocks noChangeShapeType="1"/>
          </p:cNvSpPr>
          <p:nvPr/>
        </p:nvSpPr>
        <p:spPr bwMode="auto">
          <a:xfrm>
            <a:off x="4305300" y="2989263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5" name="Line 720"/>
          <p:cNvSpPr>
            <a:spLocks noChangeShapeType="1"/>
          </p:cNvSpPr>
          <p:nvPr/>
        </p:nvSpPr>
        <p:spPr bwMode="auto">
          <a:xfrm>
            <a:off x="4306888" y="298926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6" name="Line 721"/>
          <p:cNvSpPr>
            <a:spLocks noChangeShapeType="1"/>
          </p:cNvSpPr>
          <p:nvPr/>
        </p:nvSpPr>
        <p:spPr bwMode="auto">
          <a:xfrm>
            <a:off x="4313238" y="29892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7" name="Line 722"/>
          <p:cNvSpPr>
            <a:spLocks noChangeShapeType="1"/>
          </p:cNvSpPr>
          <p:nvPr/>
        </p:nvSpPr>
        <p:spPr bwMode="auto">
          <a:xfrm>
            <a:off x="4316413" y="2989263"/>
            <a:ext cx="158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8" name="Line 723"/>
          <p:cNvSpPr>
            <a:spLocks noChangeShapeType="1"/>
          </p:cNvSpPr>
          <p:nvPr/>
        </p:nvSpPr>
        <p:spPr bwMode="auto">
          <a:xfrm>
            <a:off x="4332288" y="2989263"/>
            <a:ext cx="635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89" name="Line 724"/>
          <p:cNvSpPr>
            <a:spLocks noChangeShapeType="1"/>
          </p:cNvSpPr>
          <p:nvPr/>
        </p:nvSpPr>
        <p:spPr bwMode="auto">
          <a:xfrm>
            <a:off x="4338638" y="298926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0" name="Line 725"/>
          <p:cNvSpPr>
            <a:spLocks noChangeShapeType="1"/>
          </p:cNvSpPr>
          <p:nvPr/>
        </p:nvSpPr>
        <p:spPr bwMode="auto">
          <a:xfrm>
            <a:off x="4373563" y="2989263"/>
            <a:ext cx="31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1" name="Line 726"/>
          <p:cNvSpPr>
            <a:spLocks noChangeShapeType="1"/>
          </p:cNvSpPr>
          <p:nvPr/>
        </p:nvSpPr>
        <p:spPr bwMode="auto">
          <a:xfrm>
            <a:off x="4376738" y="2989263"/>
            <a:ext cx="47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2" name="Line 727"/>
          <p:cNvSpPr>
            <a:spLocks noChangeShapeType="1"/>
          </p:cNvSpPr>
          <p:nvPr/>
        </p:nvSpPr>
        <p:spPr bwMode="auto">
          <a:xfrm>
            <a:off x="4381500" y="2989263"/>
            <a:ext cx="25400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3" name="Line 728"/>
          <p:cNvSpPr>
            <a:spLocks noChangeShapeType="1"/>
          </p:cNvSpPr>
          <p:nvPr/>
        </p:nvSpPr>
        <p:spPr bwMode="auto">
          <a:xfrm>
            <a:off x="4440238" y="298926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4" name="Line 729"/>
          <p:cNvSpPr>
            <a:spLocks noChangeShapeType="1"/>
          </p:cNvSpPr>
          <p:nvPr/>
        </p:nvSpPr>
        <p:spPr bwMode="auto">
          <a:xfrm>
            <a:off x="4441825" y="2989263"/>
            <a:ext cx="285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5" name="Line 730"/>
          <p:cNvSpPr>
            <a:spLocks noChangeShapeType="1"/>
          </p:cNvSpPr>
          <p:nvPr/>
        </p:nvSpPr>
        <p:spPr bwMode="auto">
          <a:xfrm>
            <a:off x="4470400" y="298926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6" name="Line 731"/>
          <p:cNvSpPr>
            <a:spLocks noChangeShapeType="1"/>
          </p:cNvSpPr>
          <p:nvPr/>
        </p:nvSpPr>
        <p:spPr bwMode="auto">
          <a:xfrm>
            <a:off x="4506913" y="298926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7" name="Line 732"/>
          <p:cNvSpPr>
            <a:spLocks noChangeShapeType="1"/>
          </p:cNvSpPr>
          <p:nvPr/>
        </p:nvSpPr>
        <p:spPr bwMode="auto">
          <a:xfrm>
            <a:off x="4506913" y="2989263"/>
            <a:ext cx="349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8" name="Line 733"/>
          <p:cNvSpPr>
            <a:spLocks noChangeShapeType="1"/>
          </p:cNvSpPr>
          <p:nvPr/>
        </p:nvSpPr>
        <p:spPr bwMode="auto">
          <a:xfrm>
            <a:off x="4573588" y="2989263"/>
            <a:ext cx="222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599" name="Line 734"/>
          <p:cNvSpPr>
            <a:spLocks noChangeShapeType="1"/>
          </p:cNvSpPr>
          <p:nvPr/>
        </p:nvSpPr>
        <p:spPr bwMode="auto">
          <a:xfrm>
            <a:off x="4595813" y="2989263"/>
            <a:ext cx="952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0" name="Line 735"/>
          <p:cNvSpPr>
            <a:spLocks noChangeShapeType="1"/>
          </p:cNvSpPr>
          <p:nvPr/>
        </p:nvSpPr>
        <p:spPr bwMode="auto">
          <a:xfrm>
            <a:off x="4605338" y="2989263"/>
            <a:ext cx="1587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1" name="Line 736"/>
          <p:cNvSpPr>
            <a:spLocks noChangeShapeType="1"/>
          </p:cNvSpPr>
          <p:nvPr/>
        </p:nvSpPr>
        <p:spPr bwMode="auto">
          <a:xfrm>
            <a:off x="4641850" y="2989263"/>
            <a:ext cx="142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2" name="Line 737"/>
          <p:cNvSpPr>
            <a:spLocks noChangeShapeType="1"/>
          </p:cNvSpPr>
          <p:nvPr/>
        </p:nvSpPr>
        <p:spPr bwMode="auto">
          <a:xfrm>
            <a:off x="4656138" y="2989263"/>
            <a:ext cx="17462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3" name="Line 738"/>
          <p:cNvSpPr>
            <a:spLocks noChangeShapeType="1"/>
          </p:cNvSpPr>
          <p:nvPr/>
        </p:nvSpPr>
        <p:spPr bwMode="auto">
          <a:xfrm>
            <a:off x="4673600" y="2989263"/>
            <a:ext cx="1588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4" name="Line 739"/>
          <p:cNvSpPr>
            <a:spLocks noChangeShapeType="1"/>
          </p:cNvSpPr>
          <p:nvPr/>
        </p:nvSpPr>
        <p:spPr bwMode="auto">
          <a:xfrm>
            <a:off x="4708525" y="2989263"/>
            <a:ext cx="4763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5" name="Line 740"/>
          <p:cNvSpPr>
            <a:spLocks noChangeShapeType="1"/>
          </p:cNvSpPr>
          <p:nvPr/>
        </p:nvSpPr>
        <p:spPr bwMode="auto">
          <a:xfrm>
            <a:off x="4713288" y="2989263"/>
            <a:ext cx="1587" cy="222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6" name="Line 741"/>
          <p:cNvSpPr>
            <a:spLocks noChangeShapeType="1"/>
          </p:cNvSpPr>
          <p:nvPr/>
        </p:nvSpPr>
        <p:spPr bwMode="auto">
          <a:xfrm>
            <a:off x="4713288" y="3038475"/>
            <a:ext cx="1587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7" name="Line 742"/>
          <p:cNvSpPr>
            <a:spLocks noChangeShapeType="1"/>
          </p:cNvSpPr>
          <p:nvPr/>
        </p:nvSpPr>
        <p:spPr bwMode="auto">
          <a:xfrm>
            <a:off x="4713288" y="3051175"/>
            <a:ext cx="190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8" name="Line 743"/>
          <p:cNvSpPr>
            <a:spLocks noChangeShapeType="1"/>
          </p:cNvSpPr>
          <p:nvPr/>
        </p:nvSpPr>
        <p:spPr bwMode="auto">
          <a:xfrm>
            <a:off x="4767263" y="3051175"/>
            <a:ext cx="301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09" name="Line 744"/>
          <p:cNvSpPr>
            <a:spLocks noChangeShapeType="1"/>
          </p:cNvSpPr>
          <p:nvPr/>
        </p:nvSpPr>
        <p:spPr bwMode="auto">
          <a:xfrm>
            <a:off x="4832350" y="3051175"/>
            <a:ext cx="317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0" name="Line 745"/>
          <p:cNvSpPr>
            <a:spLocks noChangeShapeType="1"/>
          </p:cNvSpPr>
          <p:nvPr/>
        </p:nvSpPr>
        <p:spPr bwMode="auto">
          <a:xfrm>
            <a:off x="4899025" y="3051175"/>
            <a:ext cx="333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1" name="Line 746"/>
          <p:cNvSpPr>
            <a:spLocks noChangeShapeType="1"/>
          </p:cNvSpPr>
          <p:nvPr/>
        </p:nvSpPr>
        <p:spPr bwMode="auto">
          <a:xfrm>
            <a:off x="4965700" y="3051175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2" name="Line 747"/>
          <p:cNvSpPr>
            <a:spLocks noChangeShapeType="1"/>
          </p:cNvSpPr>
          <p:nvPr/>
        </p:nvSpPr>
        <p:spPr bwMode="auto">
          <a:xfrm>
            <a:off x="5033963" y="3051175"/>
            <a:ext cx="333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3" name="Line 748"/>
          <p:cNvSpPr>
            <a:spLocks noChangeShapeType="1"/>
          </p:cNvSpPr>
          <p:nvPr/>
        </p:nvSpPr>
        <p:spPr bwMode="auto">
          <a:xfrm>
            <a:off x="5100638" y="3051175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4" name="Line 749"/>
          <p:cNvSpPr>
            <a:spLocks noChangeShapeType="1"/>
          </p:cNvSpPr>
          <p:nvPr/>
        </p:nvSpPr>
        <p:spPr bwMode="auto">
          <a:xfrm>
            <a:off x="5167313" y="3051175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5" name="Line 750"/>
          <p:cNvSpPr>
            <a:spLocks noChangeShapeType="1"/>
          </p:cNvSpPr>
          <p:nvPr/>
        </p:nvSpPr>
        <p:spPr bwMode="auto">
          <a:xfrm>
            <a:off x="5233988" y="3051175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6" name="Line 751"/>
          <p:cNvSpPr>
            <a:spLocks noChangeShapeType="1"/>
          </p:cNvSpPr>
          <p:nvPr/>
        </p:nvSpPr>
        <p:spPr bwMode="auto">
          <a:xfrm>
            <a:off x="5303838" y="3051175"/>
            <a:ext cx="317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7" name="Line 752"/>
          <p:cNvSpPr>
            <a:spLocks noChangeShapeType="1"/>
          </p:cNvSpPr>
          <p:nvPr/>
        </p:nvSpPr>
        <p:spPr bwMode="auto">
          <a:xfrm>
            <a:off x="5370513" y="3051175"/>
            <a:ext cx="333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8" name="Line 753"/>
          <p:cNvSpPr>
            <a:spLocks noChangeShapeType="1"/>
          </p:cNvSpPr>
          <p:nvPr/>
        </p:nvSpPr>
        <p:spPr bwMode="auto">
          <a:xfrm>
            <a:off x="5437188" y="3051175"/>
            <a:ext cx="333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19" name="Line 754"/>
          <p:cNvSpPr>
            <a:spLocks noChangeShapeType="1"/>
          </p:cNvSpPr>
          <p:nvPr/>
        </p:nvSpPr>
        <p:spPr bwMode="auto">
          <a:xfrm>
            <a:off x="5503863" y="3051175"/>
            <a:ext cx="333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20" name="Line 755"/>
          <p:cNvSpPr>
            <a:spLocks noChangeShapeType="1"/>
          </p:cNvSpPr>
          <p:nvPr/>
        </p:nvSpPr>
        <p:spPr bwMode="auto">
          <a:xfrm>
            <a:off x="5570538" y="3051175"/>
            <a:ext cx="33337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21" name="Line 756"/>
          <p:cNvSpPr>
            <a:spLocks noChangeShapeType="1"/>
          </p:cNvSpPr>
          <p:nvPr/>
        </p:nvSpPr>
        <p:spPr bwMode="auto">
          <a:xfrm>
            <a:off x="5637213" y="3051175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22" name="Line 757"/>
          <p:cNvSpPr>
            <a:spLocks noChangeShapeType="1"/>
          </p:cNvSpPr>
          <p:nvPr/>
        </p:nvSpPr>
        <p:spPr bwMode="auto">
          <a:xfrm>
            <a:off x="5703888" y="3051175"/>
            <a:ext cx="34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23" name="Line 758"/>
          <p:cNvSpPr>
            <a:spLocks noChangeShapeType="1"/>
          </p:cNvSpPr>
          <p:nvPr/>
        </p:nvSpPr>
        <p:spPr bwMode="auto">
          <a:xfrm>
            <a:off x="1093788" y="5619750"/>
            <a:ext cx="1063625" cy="1588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24" name="Line 759"/>
          <p:cNvSpPr>
            <a:spLocks noChangeShapeType="1"/>
          </p:cNvSpPr>
          <p:nvPr/>
        </p:nvSpPr>
        <p:spPr bwMode="auto">
          <a:xfrm>
            <a:off x="2157413" y="5619750"/>
            <a:ext cx="1587" cy="322263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7625" name="Text Box 760"/>
          <p:cNvSpPr txBox="1">
            <a:spLocks noChangeArrowheads="1"/>
          </p:cNvSpPr>
          <p:nvPr/>
        </p:nvSpPr>
        <p:spPr bwMode="auto">
          <a:xfrm>
            <a:off x="6300788" y="2438400"/>
            <a:ext cx="26257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pitchFamily="34" charset="0"/>
              </a:rPr>
              <a:t>RR = 0.68, p=0.01</a:t>
            </a:r>
          </a:p>
          <a:p>
            <a:r>
              <a:rPr lang="en-GB">
                <a:latin typeface="Arial" pitchFamily="34" charset="0"/>
              </a:rPr>
              <a:t>95%CI (0.51, 0.92)</a:t>
            </a:r>
          </a:p>
          <a:p>
            <a:endParaRPr lang="en-GB">
              <a:latin typeface="Arial" pitchFamily="34" charset="0"/>
            </a:endParaRPr>
          </a:p>
          <a:p>
            <a:r>
              <a:rPr lang="en-GB">
                <a:latin typeface="Arial" pitchFamily="34" charset="0"/>
              </a:rPr>
              <a:t>Absolute difference</a:t>
            </a:r>
            <a:r>
              <a:rPr lang="en-GB">
                <a:solidFill>
                  <a:schemeClr val="bg2"/>
                </a:solidFill>
                <a:latin typeface="Arial" pitchFamily="34" charset="0"/>
              </a:rPr>
              <a:t> </a:t>
            </a:r>
          </a:p>
          <a:p>
            <a:r>
              <a:rPr lang="en-GB">
                <a:latin typeface="Arial" pitchFamily="34" charset="0"/>
              </a:rPr>
              <a:t>at</a:t>
            </a:r>
            <a:r>
              <a:rPr lang="en-GB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en-GB">
                <a:solidFill>
                  <a:srgbClr val="FFFF00"/>
                </a:solidFill>
                <a:latin typeface="Arial" pitchFamily="34" charset="0"/>
              </a:rPr>
              <a:t>5-year = 7%</a:t>
            </a:r>
          </a:p>
          <a:p>
            <a:r>
              <a:rPr lang="en-GB">
                <a:latin typeface="Arial" pitchFamily="34" charset="0"/>
              </a:rPr>
              <a:t>(75%</a:t>
            </a:r>
            <a:r>
              <a:rPr lang="en-GB">
                <a:latin typeface="Arial" pitchFamily="34" charset="0"/>
                <a:sym typeface="Symbol" pitchFamily="18" charset="2"/>
              </a:rPr>
              <a:t>82%)</a:t>
            </a:r>
          </a:p>
          <a:p>
            <a:r>
              <a:rPr lang="en-GB">
                <a:latin typeface="Arial" pitchFamily="34" charset="0"/>
                <a:sym typeface="Symbol" pitchFamily="18" charset="2"/>
              </a:rPr>
              <a:t>95%CI (2%, 11%)</a:t>
            </a:r>
            <a:endParaRPr lang="en-GB">
              <a:latin typeface="Arial" pitchFamily="34" charset="0"/>
            </a:endParaRPr>
          </a:p>
          <a:p>
            <a:endParaRPr lang="en-GB" sz="24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889864" name="Rectangle 8"/>
          <p:cNvSpPr>
            <a:spLocks noChangeArrowheads="1"/>
          </p:cNvSpPr>
          <p:nvPr/>
        </p:nvSpPr>
        <p:spPr bwMode="auto">
          <a:xfrm>
            <a:off x="247650" y="1676400"/>
            <a:ext cx="8435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 anchor="ctr"/>
          <a:lstStyle/>
          <a:p>
            <a:pPr>
              <a:tabLst>
                <a:tab pos="1333500" algn="l"/>
              </a:tabLst>
              <a:defRPr/>
            </a:pPr>
            <a:r>
              <a:rPr lang="en-GB" sz="2400" b="0"/>
              <a:t/>
            </a:r>
            <a:br>
              <a:rPr lang="en-GB" sz="2400" b="0"/>
            </a:br>
            <a:r>
              <a:rPr lang="en-GB" sz="2400" b="0"/>
              <a:t/>
            </a:r>
            <a:br>
              <a:rPr lang="en-GB" sz="2400" b="0"/>
            </a:br>
            <a:endParaRPr lang="en-GB" sz="2400" b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1763713" y="1181100"/>
            <a:ext cx="52562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0">
                <a:solidFill>
                  <a:srgbClr val="FF0B5C"/>
                </a:solidFill>
                <a:latin typeface="Arial" pitchFamily="34" charset="0"/>
              </a:rPr>
              <a:t>Résultats ICON1 + ACTION</a:t>
            </a:r>
            <a:endParaRPr lang="en-US" sz="3200" b="0" u="sng">
              <a:solidFill>
                <a:srgbClr val="FF0B5C"/>
              </a:solidFill>
              <a:latin typeface="Arial" pitchFamily="34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971600" y="2204864"/>
          <a:ext cx="7054378" cy="3895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4378"/>
              </a:tblGrid>
              <a:tr h="971684">
                <a:tc>
                  <a:txBody>
                    <a:bodyPr/>
                    <a:lstStyle/>
                    <a:p>
                      <a:r>
                        <a:rPr lang="fr-FR" sz="2400" b="0" dirty="0" smtClean="0">
                          <a:latin typeface="Arial" pitchFamily="34" charset="0"/>
                          <a:cs typeface="Arial" pitchFamily="34" charset="0"/>
                        </a:rPr>
                        <a:t>Analyse</a:t>
                      </a:r>
                      <a:r>
                        <a:rPr lang="fr-FR" sz="2400" b="0" baseline="0" dirty="0" smtClean="0">
                          <a:latin typeface="Arial" pitchFamily="34" charset="0"/>
                          <a:cs typeface="Arial" pitchFamily="34" charset="0"/>
                        </a:rPr>
                        <a:t> par sous groupe tenant compte  de</a:t>
                      </a:r>
                      <a:endParaRPr lang="fr-FR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802163">
                <a:tc>
                  <a:txBody>
                    <a:bodyPr/>
                    <a:lstStyle/>
                    <a:p>
                      <a:pPr marL="1524000" indent="-1524000">
                        <a:buFont typeface="Arial" pitchFamily="34" charset="0"/>
                        <a:buChar char="•"/>
                        <a:tabLst>
                          <a:tab pos="1524000" algn="l"/>
                        </a:tabLst>
                      </a:pPr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L’âge</a:t>
                      </a: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 des patientes</a:t>
                      </a:r>
                    </a:p>
                    <a:p>
                      <a:pPr marL="1524000" indent="-1524000">
                        <a:buFont typeface="Arial" pitchFamily="34" charset="0"/>
                        <a:buChar char="•"/>
                        <a:tabLst>
                          <a:tab pos="1524000" algn="l"/>
                        </a:tabLst>
                      </a:pP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Du stade FIGO</a:t>
                      </a:r>
                    </a:p>
                    <a:p>
                      <a:pPr marL="1524000" indent="-1524000">
                        <a:buFont typeface="Arial" pitchFamily="34" charset="0"/>
                        <a:buChar char="•"/>
                        <a:tabLst>
                          <a:tab pos="1524000" algn="l"/>
                        </a:tabLst>
                      </a:pP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Du type histologique</a:t>
                      </a:r>
                    </a:p>
                    <a:p>
                      <a:pPr marL="1524000" indent="-1524000">
                        <a:buFont typeface="Arial" pitchFamily="34" charset="0"/>
                        <a:buChar char="•"/>
                        <a:tabLst>
                          <a:tab pos="1524000" algn="l"/>
                        </a:tabLst>
                      </a:pP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Du degré de différenciation</a:t>
                      </a:r>
                    </a:p>
                    <a:p>
                      <a:pPr marL="1524000" indent="-1524000">
                        <a:buFont typeface="Arial" pitchFamily="34" charset="0"/>
                        <a:buChar char="•"/>
                        <a:tabLst>
                          <a:tab pos="1524000" algn="l"/>
                        </a:tabLst>
                      </a:pPr>
                      <a:endParaRPr lang="fr-F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122101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Aucune</a:t>
                      </a: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 différence d’effet sur le bénéfice observé n’ a été mise en évidence dans cette analyse par sous groupes (mais peu de malades par groupes)</a:t>
                      </a:r>
                      <a:endParaRPr lang="fr-F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889864" name="Rectangle 8"/>
          <p:cNvSpPr>
            <a:spLocks noChangeArrowheads="1"/>
          </p:cNvSpPr>
          <p:nvPr/>
        </p:nvSpPr>
        <p:spPr bwMode="auto">
          <a:xfrm>
            <a:off x="247650" y="1676400"/>
            <a:ext cx="8435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 anchor="ctr"/>
          <a:lstStyle/>
          <a:p>
            <a:pPr>
              <a:tabLst>
                <a:tab pos="1333500" algn="l"/>
              </a:tabLst>
              <a:defRPr/>
            </a:pPr>
            <a:r>
              <a:rPr lang="en-GB" sz="2400" b="0"/>
              <a:t/>
            </a:r>
            <a:br>
              <a:rPr lang="en-GB" sz="2400" b="0"/>
            </a:br>
            <a:r>
              <a:rPr lang="en-GB" sz="2400" b="0"/>
              <a:t/>
            </a:r>
            <a:br>
              <a:rPr lang="en-GB" sz="2400" b="0"/>
            </a:br>
            <a:endParaRPr lang="en-GB" sz="2400" b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1763713" y="1181100"/>
            <a:ext cx="52562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0">
                <a:solidFill>
                  <a:srgbClr val="FF0B5C"/>
                </a:solidFill>
                <a:latin typeface="Arial" pitchFamily="34" charset="0"/>
              </a:rPr>
              <a:t>Résultats ICON1 + ACTION</a:t>
            </a:r>
            <a:endParaRPr lang="en-US" sz="3200" b="0" u="sng">
              <a:solidFill>
                <a:srgbClr val="FF0B5C"/>
              </a:solidFill>
              <a:latin typeface="Arial" pitchFamily="34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611188" y="2060575"/>
          <a:ext cx="7488832" cy="3278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8832"/>
              </a:tblGrid>
              <a:tr h="871007">
                <a:tc>
                  <a:txBody>
                    <a:bodyPr/>
                    <a:lstStyle/>
                    <a:p>
                      <a:r>
                        <a:rPr lang="fr-FR" sz="2400" b="0" dirty="0" smtClean="0">
                          <a:latin typeface="Arial" pitchFamily="34" charset="0"/>
                          <a:cs typeface="Arial" pitchFamily="34" charset="0"/>
                        </a:rPr>
                        <a:t>Analyse</a:t>
                      </a:r>
                      <a:r>
                        <a:rPr lang="fr-FR" sz="2400" b="0" baseline="0" dirty="0" smtClean="0">
                          <a:latin typeface="Arial" pitchFamily="34" charset="0"/>
                          <a:cs typeface="Arial" pitchFamily="34" charset="0"/>
                        </a:rPr>
                        <a:t> selon la chirurgie (ICON pas de données sur la chirurgie)</a:t>
                      </a:r>
                      <a:endParaRPr lang="fr-FR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524000" indent="-1524000">
                        <a:buFont typeface="Arial" pitchFamily="34" charset="0"/>
                        <a:buChar char="•"/>
                        <a:tabLst>
                          <a:tab pos="1524000" algn="l"/>
                        </a:tabLst>
                      </a:pPr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Chirurgie optimale 151 (patientes ‘1/3)</a:t>
                      </a:r>
                      <a:endParaRPr lang="fr-FR" sz="20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524000" indent="-1524000">
                        <a:buFont typeface="Arial" pitchFamily="34" charset="0"/>
                        <a:buChar char="•"/>
                        <a:tabLst>
                          <a:tab pos="1524000" algn="l"/>
                        </a:tabLst>
                      </a:pPr>
                      <a:endParaRPr lang="fr-F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Bras surveillanc</a:t>
                      </a: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e: chirurgie optimale vs non optimale</a:t>
                      </a:r>
                    </a:p>
                    <a:p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SG : RR 2,32 (IC à 95% 1,08 – 4,96) p = 0,03</a:t>
                      </a:r>
                    </a:p>
                    <a:p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SSR RR 1,81 (IC à 95 % 1,02 -2,34) p = 0,04</a:t>
                      </a:r>
                    </a:p>
                    <a:p>
                      <a:endParaRPr lang="fr-F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Bras</a:t>
                      </a: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 chimio: pas de différence significative selon la chirurgie</a:t>
                      </a:r>
                      <a:endParaRPr lang="fr-F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348880"/>
            <a:ext cx="7772400" cy="1944216"/>
          </a:xfrm>
        </p:spPr>
        <p:txBody>
          <a:bodyPr>
            <a:normAutofit/>
          </a:bodyPr>
          <a:lstStyle/>
          <a:p>
            <a:pPr algn="l"/>
            <a:r>
              <a:rPr lang="fr-BE" sz="3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Questions non résolues: </a:t>
            </a:r>
            <a:br>
              <a:rPr lang="fr-BE" sz="3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</a:br>
            <a:r>
              <a:rPr lang="fr-BE" sz="3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/>
            </a:r>
            <a:br>
              <a:rPr lang="fr-BE" sz="3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</a:br>
            <a:r>
              <a:rPr lang="fr-BE" sz="3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durée optimale du traitement ?</a:t>
            </a:r>
            <a:endParaRPr lang="fr-FR" sz="3200" dirty="0" smtClean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4283968" y="6474822"/>
            <a:ext cx="4401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808080"/>
            </a:prstShdw>
          </a:effectLst>
        </p:spPr>
        <p:txBody>
          <a:bodyPr wrap="none">
            <a:spAutoFit/>
          </a:bodyPr>
          <a:lstStyle/>
          <a:p>
            <a:r>
              <a:rPr lang="fr-BE" sz="1600" i="1" dirty="0" smtClean="0">
                <a:latin typeface="Arial" charset="0"/>
              </a:rPr>
              <a:t>Chan et al </a:t>
            </a:r>
            <a:r>
              <a:rPr lang="fr-BE" sz="1600" i="1" dirty="0" err="1" smtClean="0">
                <a:latin typeface="Arial" charset="0"/>
              </a:rPr>
              <a:t>Gynecol</a:t>
            </a:r>
            <a:r>
              <a:rPr lang="fr-BE" sz="1600" i="1" dirty="0" smtClean="0">
                <a:latin typeface="Arial" charset="0"/>
              </a:rPr>
              <a:t> </a:t>
            </a:r>
            <a:r>
              <a:rPr lang="fr-BE" sz="1600" i="1" dirty="0" err="1" smtClean="0">
                <a:latin typeface="Arial" charset="0"/>
              </a:rPr>
              <a:t>Oncol</a:t>
            </a:r>
            <a:r>
              <a:rPr lang="fr-BE" sz="1600" i="1" dirty="0" smtClean="0">
                <a:latin typeface="Arial" charset="0"/>
              </a:rPr>
              <a:t> 2010 :116 ; </a:t>
            </a:r>
            <a:r>
              <a:rPr lang="fr-BE" sz="1600" i="1" dirty="0">
                <a:latin typeface="Arial" charset="0"/>
              </a:rPr>
              <a:t>301-306</a:t>
            </a:r>
            <a:endParaRPr lang="fr-FR" sz="1600" i="1" dirty="0"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8892480" cy="461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1907704" y="4077072"/>
            <a:ext cx="21602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076056" y="4077072"/>
            <a:ext cx="21602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763688" y="5229200"/>
            <a:ext cx="2160240" cy="6480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220072" y="5229200"/>
            <a:ext cx="2160240" cy="6480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228184" y="1196752"/>
            <a:ext cx="227337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GOG157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Stade débutant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83968" y="6474822"/>
            <a:ext cx="46978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808080"/>
            </a:prstShdw>
          </a:effectLst>
        </p:spPr>
        <p:txBody>
          <a:bodyPr wrap="none">
            <a:spAutoFit/>
          </a:bodyPr>
          <a:lstStyle/>
          <a:p>
            <a:r>
              <a:rPr lang="fr-BE" sz="1600" i="1" dirty="0" err="1" smtClean="0">
                <a:latin typeface="Arial" charset="0"/>
              </a:rPr>
              <a:t>Mannel</a:t>
            </a:r>
            <a:r>
              <a:rPr lang="fr-BE" sz="1600" i="1" dirty="0" smtClean="0">
                <a:latin typeface="Arial" charset="0"/>
              </a:rPr>
              <a:t> RS et al </a:t>
            </a:r>
            <a:r>
              <a:rPr lang="fr-BE" sz="1600" i="1" dirty="0" err="1" smtClean="0">
                <a:latin typeface="Arial" charset="0"/>
              </a:rPr>
              <a:t>Gynecol</a:t>
            </a:r>
            <a:r>
              <a:rPr lang="fr-BE" sz="1600" i="1" dirty="0" smtClean="0">
                <a:latin typeface="Arial" charset="0"/>
              </a:rPr>
              <a:t> </a:t>
            </a:r>
            <a:r>
              <a:rPr lang="fr-BE" sz="1600" i="1" dirty="0" err="1" smtClean="0">
                <a:latin typeface="Arial" charset="0"/>
              </a:rPr>
              <a:t>Oncol</a:t>
            </a:r>
            <a:r>
              <a:rPr lang="fr-BE" sz="1600" i="1" dirty="0" smtClean="0">
                <a:latin typeface="Arial" charset="0"/>
              </a:rPr>
              <a:t> 2011 :122 ; 89-94</a:t>
            </a:r>
            <a:endParaRPr lang="fr-FR" sz="1600" i="1" dirty="0">
              <a:latin typeface="Arial" charset="0"/>
            </a:endParaRP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76872"/>
            <a:ext cx="82105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221088"/>
            <a:ext cx="14287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83968" y="6474822"/>
            <a:ext cx="46978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808080"/>
            </a:prstShdw>
          </a:effectLst>
        </p:spPr>
        <p:txBody>
          <a:bodyPr wrap="none">
            <a:spAutoFit/>
          </a:bodyPr>
          <a:lstStyle/>
          <a:p>
            <a:r>
              <a:rPr lang="fr-BE" sz="1600" i="1" dirty="0" err="1" smtClean="0">
                <a:latin typeface="Arial" charset="0"/>
              </a:rPr>
              <a:t>Mannel</a:t>
            </a:r>
            <a:r>
              <a:rPr lang="fr-BE" sz="1600" i="1" dirty="0" smtClean="0">
                <a:latin typeface="Arial" charset="0"/>
              </a:rPr>
              <a:t> RS et al </a:t>
            </a:r>
            <a:r>
              <a:rPr lang="fr-BE" sz="1600" i="1" dirty="0" err="1" smtClean="0">
                <a:latin typeface="Arial" charset="0"/>
              </a:rPr>
              <a:t>Gynecol</a:t>
            </a:r>
            <a:r>
              <a:rPr lang="fr-BE" sz="1600" i="1" dirty="0" smtClean="0">
                <a:latin typeface="Arial" charset="0"/>
              </a:rPr>
              <a:t> </a:t>
            </a:r>
            <a:r>
              <a:rPr lang="fr-BE" sz="1600" i="1" dirty="0" err="1" smtClean="0">
                <a:latin typeface="Arial" charset="0"/>
              </a:rPr>
              <a:t>Oncol</a:t>
            </a:r>
            <a:r>
              <a:rPr lang="fr-BE" sz="1600" i="1" dirty="0" smtClean="0">
                <a:latin typeface="Arial" charset="0"/>
              </a:rPr>
              <a:t> 2011 :122 ; 89-94</a:t>
            </a:r>
            <a:endParaRPr lang="fr-FR" sz="1600" i="1" dirty="0">
              <a:latin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5816" y="188640"/>
            <a:ext cx="3221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GOG -175 CONSORT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Stade débutant</a:t>
            </a:r>
            <a:endParaRPr lang="fr-FR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me 5"/>
          <p:cNvGraphicFramePr/>
          <p:nvPr/>
        </p:nvGraphicFramePr>
        <p:xfrm>
          <a:off x="0" y="27384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83968" y="6474822"/>
            <a:ext cx="46978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808080"/>
            </a:prstShdw>
          </a:effectLst>
        </p:spPr>
        <p:txBody>
          <a:bodyPr wrap="none">
            <a:spAutoFit/>
          </a:bodyPr>
          <a:lstStyle/>
          <a:p>
            <a:r>
              <a:rPr lang="fr-BE" sz="1600" i="1" dirty="0" err="1" smtClean="0">
                <a:latin typeface="Arial" charset="0"/>
              </a:rPr>
              <a:t>Mannel</a:t>
            </a:r>
            <a:r>
              <a:rPr lang="fr-BE" sz="1600" i="1" dirty="0" smtClean="0">
                <a:latin typeface="Arial" charset="0"/>
              </a:rPr>
              <a:t> RS et al </a:t>
            </a:r>
            <a:r>
              <a:rPr lang="fr-BE" sz="1600" i="1" dirty="0" err="1" smtClean="0">
                <a:latin typeface="Arial" charset="0"/>
              </a:rPr>
              <a:t>Gynecol</a:t>
            </a:r>
            <a:r>
              <a:rPr lang="fr-BE" sz="1600" i="1" dirty="0" smtClean="0">
                <a:latin typeface="Arial" charset="0"/>
              </a:rPr>
              <a:t> </a:t>
            </a:r>
            <a:r>
              <a:rPr lang="fr-BE" sz="1600" i="1" dirty="0" err="1" smtClean="0">
                <a:latin typeface="Arial" charset="0"/>
              </a:rPr>
              <a:t>Oncol</a:t>
            </a:r>
            <a:r>
              <a:rPr lang="fr-BE" sz="1600" i="1" dirty="0" smtClean="0">
                <a:latin typeface="Arial" charset="0"/>
              </a:rPr>
              <a:t> 2011 :122 ; 89-94</a:t>
            </a:r>
            <a:endParaRPr lang="fr-FR" sz="1600" i="1" dirty="0">
              <a:latin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5816" y="0"/>
            <a:ext cx="3221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GOG -175 CONSORT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Stade débutant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76672"/>
            <a:ext cx="6876256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987824" y="2780928"/>
            <a:ext cx="571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Récidives 5 ans : 20 vs 23 % </a:t>
            </a:r>
          </a:p>
          <a:p>
            <a:r>
              <a:rPr lang="fr-FR" dirty="0" smtClean="0">
                <a:solidFill>
                  <a:srgbClr val="7030A0"/>
                </a:solidFill>
              </a:rPr>
              <a:t>(HR 0,807  (95% CI 0.565-1.15, p =0,24                                                                                   </a:t>
            </a:r>
            <a:endParaRPr lang="fr-FR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7236296" cy="685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83968" y="6474822"/>
            <a:ext cx="46978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808080"/>
            </a:prstShdw>
          </a:effectLst>
        </p:spPr>
        <p:txBody>
          <a:bodyPr wrap="none">
            <a:spAutoFit/>
          </a:bodyPr>
          <a:lstStyle/>
          <a:p>
            <a:r>
              <a:rPr lang="fr-BE" sz="1600" i="1" dirty="0" err="1" smtClean="0">
                <a:latin typeface="Arial" charset="0"/>
              </a:rPr>
              <a:t>Mannel</a:t>
            </a:r>
            <a:r>
              <a:rPr lang="fr-BE" sz="1600" i="1" dirty="0" smtClean="0">
                <a:latin typeface="Arial" charset="0"/>
              </a:rPr>
              <a:t> RS et al </a:t>
            </a:r>
            <a:r>
              <a:rPr lang="fr-BE" sz="1600" i="1" dirty="0" err="1" smtClean="0">
                <a:latin typeface="Arial" charset="0"/>
              </a:rPr>
              <a:t>Gynecol</a:t>
            </a:r>
            <a:r>
              <a:rPr lang="fr-BE" sz="1600" i="1" dirty="0" smtClean="0">
                <a:latin typeface="Arial" charset="0"/>
              </a:rPr>
              <a:t> </a:t>
            </a:r>
            <a:r>
              <a:rPr lang="fr-BE" sz="1600" i="1" dirty="0" err="1" smtClean="0">
                <a:latin typeface="Arial" charset="0"/>
              </a:rPr>
              <a:t>Oncol</a:t>
            </a:r>
            <a:r>
              <a:rPr lang="fr-BE" sz="1600" i="1" dirty="0" smtClean="0">
                <a:latin typeface="Arial" charset="0"/>
              </a:rPr>
              <a:t> 2011 :122 ; 89-94</a:t>
            </a:r>
            <a:endParaRPr lang="fr-FR" sz="1600" i="1" dirty="0">
              <a:latin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5816" y="0"/>
            <a:ext cx="3221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GOG -175 CONSORT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Stade débutant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55776" y="2852936"/>
            <a:ext cx="571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Survie  à  5 ans : 85,4%  vs 86,2 %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(HR 0,807  (95% CI 0.565-1.15, p =0,24                                                                                   </a:t>
            </a:r>
            <a:endParaRPr lang="fr-FR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196752"/>
            <a:ext cx="4395819" cy="2677656"/>
          </a:xfrm>
          <a:prstGeom prst="rect">
            <a:avLst/>
          </a:prstGeom>
          <a:solidFill>
            <a:schemeClr val="bg1">
              <a:alpha val="45882"/>
            </a:schemeClr>
          </a:solidFill>
        </p:spPr>
        <p:txBody>
          <a:bodyPr wrap="none" rtlCol="0">
            <a:spAutoFit/>
          </a:bodyPr>
          <a:lstStyle/>
          <a:p>
            <a:endParaRPr lang="fr-FR" sz="2800" dirty="0"/>
          </a:p>
          <a:p>
            <a:r>
              <a:rPr lang="fr-FR" sz="2800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fr-FR" sz="2800" baseline="30000" dirty="0" smtClean="0">
                <a:solidFill>
                  <a:schemeClr val="accent5">
                    <a:lumMod val="75000"/>
                  </a:schemeClr>
                </a:solidFill>
              </a:rPr>
              <a:t>er</a:t>
            </a:r>
            <a:r>
              <a:rPr lang="fr-FR" sz="2800" dirty="0" smtClean="0">
                <a:solidFill>
                  <a:schemeClr val="accent5">
                    <a:lumMod val="75000"/>
                  </a:schemeClr>
                </a:solidFill>
              </a:rPr>
              <a:t> temps 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: Bilan lésionnel</a:t>
            </a:r>
          </a:p>
          <a:p>
            <a:endParaRPr lang="fr-FR" sz="2800" dirty="0"/>
          </a:p>
          <a:p>
            <a:r>
              <a:rPr lang="fr-FR" sz="2800" dirty="0" smtClean="0">
                <a:solidFill>
                  <a:schemeClr val="accent5">
                    <a:lumMod val="75000"/>
                  </a:schemeClr>
                </a:solidFill>
              </a:rPr>
              <a:t>2  Temps  : </a:t>
            </a:r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Exérèse tumorale </a:t>
            </a:r>
          </a:p>
          <a:p>
            <a:pPr marL="742950" lvl="1" indent="77788">
              <a:buFontTx/>
              <a:buChar char="-"/>
            </a:pPr>
            <a:r>
              <a:rPr lang="fr-FR" sz="2800" dirty="0" smtClean="0">
                <a:solidFill>
                  <a:srgbClr val="006666"/>
                </a:solidFill>
              </a:rPr>
              <a:t> Stades précoces</a:t>
            </a:r>
          </a:p>
          <a:p>
            <a:pPr marL="285750" indent="77788">
              <a:buFontTx/>
              <a:buChar char="-"/>
            </a:pPr>
            <a:r>
              <a:rPr lang="fr-FR" sz="2800" dirty="0" smtClean="0">
                <a:solidFill>
                  <a:srgbClr val="006666"/>
                </a:solidFill>
              </a:rPr>
              <a:t> 	Stades avancés</a:t>
            </a:r>
          </a:p>
        </p:txBody>
      </p:sp>
      <p:sp>
        <p:nvSpPr>
          <p:cNvPr id="3" name="Rectangle 2"/>
          <p:cNvSpPr/>
          <p:nvPr/>
        </p:nvSpPr>
        <p:spPr>
          <a:xfrm>
            <a:off x="2843808" y="332656"/>
            <a:ext cx="343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Chirurgie : 2 temps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1760" y="1196752"/>
            <a:ext cx="4608512" cy="3096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39552" y="5085184"/>
            <a:ext cx="3672408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002060"/>
                </a:solidFill>
              </a:rPr>
              <a:t>Traitement adjuvant</a:t>
            </a:r>
          </a:p>
          <a:p>
            <a:pPr algn="ctr"/>
            <a:r>
              <a:rPr lang="fr-FR" sz="2800" dirty="0" smtClean="0">
                <a:solidFill>
                  <a:srgbClr val="002060"/>
                </a:solidFill>
              </a:rPr>
              <a:t>Stade 1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0032" y="5085184"/>
            <a:ext cx="3672408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002060"/>
                </a:solidFill>
              </a:rPr>
              <a:t>Traitement adjuvant</a:t>
            </a:r>
          </a:p>
          <a:p>
            <a:pPr algn="ctr"/>
            <a:r>
              <a:rPr lang="fr-FR" sz="2800" dirty="0" smtClean="0">
                <a:solidFill>
                  <a:srgbClr val="002060"/>
                </a:solidFill>
              </a:rPr>
              <a:t>Stade 2 3 4</a:t>
            </a:r>
            <a:endParaRPr lang="fr-F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5836" name="Group 76"/>
          <p:cNvGraphicFramePr>
            <a:graphicFrameLocks noGrp="1"/>
          </p:cNvGraphicFramePr>
          <p:nvPr/>
        </p:nvGraphicFramePr>
        <p:xfrm>
          <a:off x="457200" y="1779588"/>
          <a:ext cx="7924800" cy="4349115"/>
        </p:xfrm>
        <a:graphic>
          <a:graphicData uri="http://schemas.openxmlformats.org/drawingml/2006/table">
            <a:tbl>
              <a:tblPr/>
              <a:tblGrid>
                <a:gridCol w="7924800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 risque (Stage IA/IB, G1-2)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GOG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study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: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Melphalan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vs observation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Survie à 5 ans : 94 vs 96%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Pas de traitement complémentaire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Haut risque (Stage IA/IB)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Cytologie péritonéale positive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Indication de chimiothérapie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8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grands essais randomisés en phase 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ICON 1, ACTION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5626" name="Rectangle 49"/>
          <p:cNvSpPr>
            <a:spLocks noChangeArrowheads="1"/>
          </p:cNvSpPr>
          <p:nvPr/>
        </p:nvSpPr>
        <p:spPr bwMode="auto">
          <a:xfrm>
            <a:off x="-28575" y="14366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5627" name="Rectangle 66"/>
          <p:cNvSpPr>
            <a:spLocks noChangeArrowheads="1"/>
          </p:cNvSpPr>
          <p:nvPr/>
        </p:nvSpPr>
        <p:spPr bwMode="auto">
          <a:xfrm>
            <a:off x="-193675" y="13223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685800" y="681038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" y="1981200"/>
            <a:ext cx="899795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889864" name="Rectangle 8"/>
          <p:cNvSpPr>
            <a:spLocks noChangeArrowheads="1"/>
          </p:cNvSpPr>
          <p:nvPr/>
        </p:nvSpPr>
        <p:spPr bwMode="auto">
          <a:xfrm>
            <a:off x="247650" y="1676400"/>
            <a:ext cx="8435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 anchor="ctr"/>
          <a:lstStyle/>
          <a:p>
            <a:pPr>
              <a:tabLst>
                <a:tab pos="1333500" algn="l"/>
              </a:tabLst>
              <a:defRPr/>
            </a:pPr>
            <a:r>
              <a:rPr lang="en-GB" sz="2400" b="0"/>
              <a:t/>
            </a:r>
            <a:br>
              <a:rPr lang="en-GB" sz="2400" b="0"/>
            </a:br>
            <a:r>
              <a:rPr lang="en-GB" sz="2400" b="0"/>
              <a:t/>
            </a:r>
            <a:br>
              <a:rPr lang="en-GB" sz="2400" b="0"/>
            </a:br>
            <a:endParaRPr lang="en-GB" sz="2400" b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981075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346075" y="2205038"/>
            <a:ext cx="8337550" cy="2592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ICON1 (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J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Natl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Cancer Inst 2003;95:125-132) 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EORTC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ACTION</a:t>
            </a: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)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(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Natl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Cancer Inst 2003;95:113-125) </a:t>
            </a:r>
            <a:endParaRPr lang="nl-BE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Analyse de ICON1 et </a:t>
            </a:r>
            <a:r>
              <a:rPr lang="nl-BE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Action</a:t>
            </a: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(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Natl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Cancer Inst 2003;95:105-112)</a:t>
            </a: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889864" name="Rectangle 8"/>
          <p:cNvSpPr>
            <a:spLocks noChangeArrowheads="1"/>
          </p:cNvSpPr>
          <p:nvPr/>
        </p:nvSpPr>
        <p:spPr bwMode="auto">
          <a:xfrm>
            <a:off x="247650" y="1676400"/>
            <a:ext cx="8435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 anchor="ctr"/>
          <a:lstStyle/>
          <a:p>
            <a:pPr>
              <a:tabLst>
                <a:tab pos="1333500" algn="l"/>
              </a:tabLst>
              <a:defRPr/>
            </a:pPr>
            <a:r>
              <a:rPr lang="en-GB" sz="2400" b="0"/>
              <a:t/>
            </a:r>
            <a:br>
              <a:rPr lang="en-GB" sz="2400" b="0"/>
            </a:br>
            <a:r>
              <a:rPr lang="en-GB" sz="2400" b="0"/>
              <a:t/>
            </a:r>
            <a:br>
              <a:rPr lang="en-GB" sz="2400" b="0"/>
            </a:br>
            <a:endParaRPr lang="en-GB" sz="2400" b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52400" y="1989138"/>
            <a:ext cx="8915400" cy="3344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ICON1 (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J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Natl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Cancer Inst 2003;95:125-132) 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defRPr/>
            </a:pP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Quelques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soit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le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stade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si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le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médecin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pensait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possible de proposer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soit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une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chimiothérapie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soit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une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surveillance. 93 % =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stade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I</a:t>
            </a:r>
          </a:p>
          <a:p>
            <a:pPr marL="342900" indent="-342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EORTC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ACTION</a:t>
            </a: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)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(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Natl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Cancer Inst 2003;95:113-125) </a:t>
            </a:r>
            <a:endParaRPr lang="nl-BE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Stages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Ia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,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Ib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Grades </a:t>
            </a:r>
            <a:r>
              <a:rPr lang="nl-BE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2-3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endParaRPr lang="nl-BE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nl-BE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Stages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Ic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,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IIa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Tous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les grades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	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Stades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I à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Iia</a:t>
            </a:r>
            <a:r>
              <a:rPr lang="en-US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 à Cellules </a:t>
            </a:r>
            <a:r>
              <a:rPr lang="en-US" b="0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</a:rPr>
              <a:t>claires</a:t>
            </a:r>
            <a:endParaRPr lang="en-US" b="0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nl-BE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1763713" y="1181100"/>
            <a:ext cx="5256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0">
                <a:solidFill>
                  <a:srgbClr val="FF0B5C"/>
                </a:solidFill>
                <a:latin typeface="Arial" pitchFamily="34" charset="0"/>
              </a:rPr>
              <a:t>Differences </a:t>
            </a:r>
            <a:r>
              <a:rPr lang="fr-FR" b="0">
                <a:solidFill>
                  <a:srgbClr val="FF0B5C"/>
                </a:solidFill>
                <a:latin typeface="Arial" pitchFamily="34" charset="0"/>
              </a:rPr>
              <a:t>dans </a:t>
            </a:r>
            <a:r>
              <a:rPr lang="fr-FR" b="0" u="sng">
                <a:solidFill>
                  <a:srgbClr val="FF0B5C"/>
                </a:solidFill>
                <a:latin typeface="Arial" pitchFamily="34" charset="0"/>
              </a:rPr>
              <a:t>les critères d’inclusion</a:t>
            </a:r>
            <a:endParaRPr lang="en-US" b="0" u="sng">
              <a:solidFill>
                <a:srgbClr val="FF0B5C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889864" name="Rectangle 8"/>
          <p:cNvSpPr>
            <a:spLocks noChangeArrowheads="1"/>
          </p:cNvSpPr>
          <p:nvPr/>
        </p:nvSpPr>
        <p:spPr bwMode="auto">
          <a:xfrm>
            <a:off x="247650" y="1676400"/>
            <a:ext cx="8435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/>
            </a:outerShdw>
          </a:effectLst>
        </p:spPr>
        <p:txBody>
          <a:bodyPr anchor="ctr"/>
          <a:lstStyle/>
          <a:p>
            <a:pPr>
              <a:tabLst>
                <a:tab pos="1333500" algn="l"/>
              </a:tabLst>
              <a:defRPr/>
            </a:pPr>
            <a:r>
              <a:rPr lang="en-GB" sz="2400" b="0"/>
              <a:t/>
            </a:r>
            <a:br>
              <a:rPr lang="en-GB" sz="2400" b="0"/>
            </a:br>
            <a:r>
              <a:rPr lang="en-GB" sz="2400" b="0"/>
              <a:t/>
            </a:r>
            <a:br>
              <a:rPr lang="en-GB" sz="2400" b="0"/>
            </a:br>
            <a:endParaRPr lang="en-GB" sz="2400" b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chimiothérapie adjuvante</a:t>
            </a:r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1763713" y="1181100"/>
            <a:ext cx="52562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0">
                <a:solidFill>
                  <a:srgbClr val="FF0B5C"/>
                </a:solidFill>
                <a:latin typeface="Arial" pitchFamily="34" charset="0"/>
              </a:rPr>
              <a:t>Résultats</a:t>
            </a:r>
            <a:endParaRPr lang="en-US" sz="3200" b="0" u="sng">
              <a:solidFill>
                <a:srgbClr val="FF0B5C"/>
              </a:solidFill>
              <a:latin typeface="Arial" pitchFamily="34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1115616" y="1988840"/>
          <a:ext cx="6838528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2144"/>
                <a:gridCol w="3456384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ICON 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ACTION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Survie globale à 5 ans</a:t>
                      </a:r>
                    </a:p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79 % vs 70 %</a:t>
                      </a:r>
                    </a:p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RR : 0,66 (0,45</a:t>
                      </a: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 – 0,97)</a:t>
                      </a:r>
                    </a:p>
                    <a:p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P=0,03</a:t>
                      </a:r>
                      <a:endParaRPr lang="fr-F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Survie globale à 5 ans</a:t>
                      </a:r>
                    </a:p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85 % vs</a:t>
                      </a: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 78 %</a:t>
                      </a:r>
                    </a:p>
                    <a:p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RR : 0,69 (0,44 – 1,08)</a:t>
                      </a:r>
                    </a:p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P=0,1</a:t>
                      </a:r>
                      <a:endParaRPr lang="fr-F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Survie sans récidive à 5 ans</a:t>
                      </a:r>
                    </a:p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73 % vs 62 %</a:t>
                      </a:r>
                    </a:p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RR : 0,65 (0,46</a:t>
                      </a: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 – 0,91)</a:t>
                      </a:r>
                    </a:p>
                    <a:p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P=0,01</a:t>
                      </a:r>
                      <a:endParaRPr lang="fr-FR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Survie sans récidive à 5 ans</a:t>
                      </a:r>
                    </a:p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76 % vs 68 %</a:t>
                      </a:r>
                    </a:p>
                    <a:p>
                      <a:r>
                        <a:rPr lang="fr-FR" sz="2000" dirty="0" smtClean="0">
                          <a:latin typeface="Arial" pitchFamily="34" charset="0"/>
                          <a:cs typeface="Arial" pitchFamily="34" charset="0"/>
                        </a:rPr>
                        <a:t>RR : 0,65 (0,46</a:t>
                      </a:r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 – 0,91)</a:t>
                      </a:r>
                    </a:p>
                    <a:p>
                      <a:r>
                        <a:rPr lang="fr-FR" sz="2000" baseline="0" dirty="0" smtClean="0">
                          <a:latin typeface="Arial" pitchFamily="34" charset="0"/>
                          <a:cs typeface="Arial" pitchFamily="34" charset="0"/>
                        </a:rPr>
                        <a:t>P=0,02</a:t>
                      </a:r>
                      <a:endParaRPr lang="fr-FR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fr-F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Rectangle 2"/>
          <p:cNvSpPr>
            <a:spLocks noChangeArrowheads="1"/>
          </p:cNvSpPr>
          <p:nvPr/>
        </p:nvSpPr>
        <p:spPr bwMode="auto">
          <a:xfrm>
            <a:off x="251520" y="692696"/>
            <a:ext cx="8534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Au total </a:t>
            </a:r>
          </a:p>
        </p:txBody>
      </p:sp>
      <p:sp>
        <p:nvSpPr>
          <p:cNvPr id="909315" name="Rectangle 3"/>
          <p:cNvSpPr>
            <a:spLocks noChangeArrowheads="1"/>
          </p:cNvSpPr>
          <p:nvPr/>
        </p:nvSpPr>
        <p:spPr bwMode="auto">
          <a:xfrm>
            <a:off x="0" y="1844824"/>
            <a:ext cx="8982075" cy="36720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635000" indent="-342900">
              <a:spcBef>
                <a:spcPct val="20000"/>
              </a:spcBef>
              <a:buFontTx/>
              <a:buChar char="•"/>
              <a:defRPr/>
            </a:pPr>
            <a:endParaRPr lang="en-US" sz="28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chimiothérapie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adjuvante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entraine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un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bénéfice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survie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globale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(8 %) et de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survie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sans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récidive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(11%) à 5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ans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pour l’ ensemble de </a:t>
            </a:r>
            <a:r>
              <a:rPr lang="en-US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patientes</a:t>
            </a:r>
            <a:endParaRPr lang="en-US" sz="28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spcBef>
                <a:spcPct val="20000"/>
              </a:spcBef>
              <a:buFontTx/>
              <a:buChar char="•"/>
              <a:defRPr/>
            </a:pPr>
            <a:endParaRPr lang="en-US" sz="28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Pas de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preuve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l’effet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bénéfique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soit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plus important pour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l’un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l’autre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sous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groupe</a:t>
            </a:r>
            <a:endParaRPr lang="en-US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lnSpc>
                <a:spcPct val="120000"/>
              </a:lnSpc>
              <a:spcBef>
                <a:spcPct val="20000"/>
              </a:spcBef>
              <a:defRPr/>
            </a:pPr>
            <a:endParaRPr lang="en-US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6137275" y="6465888"/>
            <a:ext cx="293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ICON1- ACTION-Rimbos-JNCI 2003</a:t>
            </a:r>
          </a:p>
        </p:txBody>
      </p:sp>
      <p:sp>
        <p:nvSpPr>
          <p:cNvPr id="29699" name="Line 12"/>
          <p:cNvSpPr>
            <a:spLocks noChangeShapeType="1"/>
          </p:cNvSpPr>
          <p:nvPr/>
        </p:nvSpPr>
        <p:spPr bwMode="auto">
          <a:xfrm>
            <a:off x="4576763" y="2590800"/>
            <a:ext cx="3175" cy="1028700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00" name="Line 13"/>
          <p:cNvSpPr>
            <a:spLocks noChangeShapeType="1"/>
          </p:cNvSpPr>
          <p:nvPr/>
        </p:nvSpPr>
        <p:spPr bwMode="auto">
          <a:xfrm flipH="1">
            <a:off x="2546350" y="4051300"/>
            <a:ext cx="1947863" cy="6731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01" name="Line 14"/>
          <p:cNvSpPr>
            <a:spLocks noChangeShapeType="1"/>
          </p:cNvSpPr>
          <p:nvPr/>
        </p:nvSpPr>
        <p:spPr bwMode="auto">
          <a:xfrm>
            <a:off x="4572000" y="4051300"/>
            <a:ext cx="2625725" cy="635000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31" name="Rectangle 15"/>
          <p:cNvSpPr>
            <a:spLocks noChangeArrowheads="1"/>
          </p:cNvSpPr>
          <p:nvPr/>
        </p:nvSpPr>
        <p:spPr bwMode="auto">
          <a:xfrm>
            <a:off x="1401763" y="2046288"/>
            <a:ext cx="5957887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0" u="sng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Nombre</a:t>
            </a: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:  important de patientes</a:t>
            </a:r>
          </a:p>
          <a:p>
            <a:pPr>
              <a:defRPr/>
            </a:pP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fr-FR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ICON 1 </a:t>
            </a: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147	ACTION : 448</a:t>
            </a:r>
          </a:p>
          <a:p>
            <a:pPr>
              <a:defRPr/>
            </a:pPr>
            <a:endParaRPr lang="fr-FR" b="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b="0" u="sng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Mais</a:t>
            </a: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inférieur aux nombres prévus initialement</a:t>
            </a:r>
          </a:p>
          <a:p>
            <a:pPr>
              <a:defRPr/>
            </a:pPr>
            <a:r>
              <a:rPr lang="fr-FR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ICON1 </a:t>
            </a: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2000		ACTION :&gt;1000</a:t>
            </a:r>
          </a:p>
          <a:p>
            <a:pPr>
              <a:defRPr/>
            </a:pPr>
            <a:endParaRPr lang="fr-FR" b="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b="0" u="sng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Objectifs</a:t>
            </a: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principaux :</a:t>
            </a:r>
          </a:p>
          <a:p>
            <a:pPr>
              <a:defRPr/>
            </a:pP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Survie globale, puis survie sans récidive</a:t>
            </a:r>
          </a:p>
          <a:p>
            <a:pPr>
              <a:defRPr/>
            </a:pPr>
            <a:endParaRPr lang="fr-FR" b="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Médianes de suivi :</a:t>
            </a:r>
          </a:p>
          <a:p>
            <a:pPr>
              <a:defRPr/>
            </a:pPr>
            <a:r>
              <a:rPr lang="fr-FR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ICON 1 : </a:t>
            </a: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51 mois	ACTION :66 mois 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08013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ICON 1 et ACTION</a:t>
            </a:r>
          </a:p>
          <a:p>
            <a:pPr algn="ctr">
              <a:defRPr/>
            </a:pPr>
            <a:r>
              <a:rPr lang="fr-FR" sz="2800" b="0" u="sng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Points communs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24075" y="6065838"/>
            <a:ext cx="52355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84 centres ( ICON1) et 40 centres (ACTION)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Rectangle 2"/>
          <p:cNvSpPr>
            <a:spLocks noChangeArrowheads="1"/>
          </p:cNvSpPr>
          <p:nvPr/>
        </p:nvSpPr>
        <p:spPr bwMode="auto">
          <a:xfrm>
            <a:off x="304800" y="152400"/>
            <a:ext cx="8534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4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Au total </a:t>
            </a:r>
          </a:p>
        </p:txBody>
      </p:sp>
      <p:sp>
        <p:nvSpPr>
          <p:cNvPr id="909315" name="Rectangle 3"/>
          <p:cNvSpPr>
            <a:spLocks noChangeArrowheads="1"/>
          </p:cNvSpPr>
          <p:nvPr/>
        </p:nvSpPr>
        <p:spPr bwMode="auto">
          <a:xfrm>
            <a:off x="161925" y="692150"/>
            <a:ext cx="8982075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635000" indent="-342900">
              <a:spcBef>
                <a:spcPct val="20000"/>
              </a:spcBef>
              <a:buFontTx/>
              <a:buChar char="•"/>
              <a:defRPr/>
            </a:pPr>
            <a:endParaRPr lang="en-US" sz="28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Deux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premiers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essais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sur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un grand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nombre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patientes</a:t>
            </a:r>
            <a:endParaRPr lang="en-US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spcBef>
                <a:spcPct val="20000"/>
              </a:spcBef>
              <a:buFontTx/>
              <a:buChar char="•"/>
              <a:defRPr/>
            </a:pPr>
            <a:endParaRPr lang="en-US" sz="28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Aide à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mieux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définir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la place de la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chimiothérapie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adjuvante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pour les petites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tumeurs</a:t>
            </a:r>
            <a:endParaRPr lang="en-US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Confirment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l’importance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qualité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chirurgie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la stadification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initiale</a:t>
            </a:r>
            <a:endParaRPr lang="en-US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0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Elles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permettent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pas de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répondre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àun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certains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nombres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 questions:.</a:t>
            </a:r>
            <a:r>
              <a:rPr lang="en-US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980728"/>
            <a:ext cx="4064977" cy="61595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Les suites opératoires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2744789"/>
            <a:ext cx="4572000" cy="13684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(1) Normales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(2) Complications précoces</a:t>
            </a:r>
          </a:p>
          <a:p>
            <a:pPr eaLnBrk="1" hangingPunct="1">
              <a:buFont typeface="Wingdings" pitchFamily="2" charset="2"/>
              <a:buNone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(3) Complications tardives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84784"/>
            <a:ext cx="8721969" cy="4114800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3300" dirty="0" smtClean="0">
                <a:solidFill>
                  <a:srgbClr val="002060"/>
                </a:solidFill>
                <a:latin typeface="Century Gothic" pitchFamily="34" charset="0"/>
              </a:rPr>
              <a:t>Complications précoces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2400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1588" lvl="1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Douleurs scapulaires ou épigastriques augmentées par la respiration : pneumopéritoine</a:t>
            </a:r>
          </a:p>
          <a:p>
            <a:pPr marL="1588" lvl="1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2400" dirty="0" smtClean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  <a:p>
            <a:pPr marL="1588" lvl="1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Problèmes de cicatrice :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réadresser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 si infection sévère</a:t>
            </a:r>
          </a:p>
          <a:p>
            <a:pPr marL="4763" lvl="3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Oedèmes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/ ecchymoses sur orifices de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coelioscopie</a:t>
            </a:r>
            <a:endParaRPr lang="fr-FR" sz="2400" dirty="0" smtClean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  <a:p>
            <a:pPr marL="4763" lvl="3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Léger gonflement abdominal : normal</a:t>
            </a:r>
          </a:p>
          <a:p>
            <a:pPr marL="4763" lvl="3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2400" dirty="0" smtClean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  <a:p>
            <a:pPr marL="1588" lvl="1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douleurs +/- fièvre</a:t>
            </a:r>
          </a:p>
          <a:p>
            <a:pPr marL="1588" lvl="1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augmentation de volume de l’abdomen ; douleurs lombaires unilatérales: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echographie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 - ECBU</a:t>
            </a:r>
          </a:p>
          <a:p>
            <a:pPr marL="1588" lvl="1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2400" dirty="0" smtClean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  <a:p>
            <a:pPr marL="1588" lvl="1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Troubles digestifs : syndrome occlusif,  péritonéal :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réadresser</a:t>
            </a:r>
            <a:endParaRPr lang="fr-FR" sz="2400" dirty="0" smtClean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62696" y="188640"/>
            <a:ext cx="4957576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initiale : idée  no 1 </a:t>
            </a:r>
          </a:p>
          <a:p>
            <a:endParaRPr lang="fr-FR" sz="32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fr-FR" sz="3200" i="1" dirty="0" smtClean="0">
                <a:solidFill>
                  <a:schemeClr val="accent5">
                    <a:lumMod val="50000"/>
                  </a:schemeClr>
                </a:solidFill>
              </a:rPr>
              <a:t>Bilan lésionnel</a:t>
            </a:r>
          </a:p>
          <a:p>
            <a:pPr algn="ctr"/>
            <a:endParaRPr lang="fr-FR" sz="32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</a:rPr>
              <a:t>Appréciation de la diffusion de la maladie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80928"/>
            <a:ext cx="34861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7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685800"/>
            <a:ext cx="7772400" cy="54864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Complications tardives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fr-FR" sz="2400" dirty="0" smtClean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  <a:p>
            <a:pPr marL="3175" lvl="2" indent="0" eaLnBrk="1" hangingPunct="1">
              <a:buFont typeface="Wingdings" pitchFamily="2" charset="2"/>
              <a:buNone/>
            </a:pPr>
            <a:r>
              <a:rPr lang="fr-FR" dirty="0" err="1" smtClean="0">
                <a:solidFill>
                  <a:srgbClr val="006666"/>
                </a:solidFill>
                <a:latin typeface="Century Gothic" pitchFamily="34" charset="0"/>
              </a:rPr>
              <a:t>Lymphoedème</a:t>
            </a:r>
            <a:r>
              <a:rPr lang="fr-FR" dirty="0" smtClean="0">
                <a:solidFill>
                  <a:srgbClr val="006666"/>
                </a:solidFill>
                <a:latin typeface="Century Gothic" pitchFamily="34" charset="0"/>
              </a:rPr>
              <a:t>  : doppler veineux puis kiné, bas de contention</a:t>
            </a:r>
          </a:p>
          <a:p>
            <a:pPr marL="3175" lvl="2" indent="0" eaLnBrk="1" hangingPunct="1">
              <a:buFont typeface="Wingdings" pitchFamily="2" charset="2"/>
              <a:buNone/>
            </a:pPr>
            <a:endParaRPr lang="fr-FR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3175" lvl="2" indent="0" eaLnBrk="1" hangingPunct="1">
              <a:buFont typeface="Wingdings" pitchFamily="2" charset="2"/>
              <a:buNone/>
            </a:pPr>
            <a:r>
              <a:rPr lang="fr-FR" dirty="0" smtClean="0">
                <a:solidFill>
                  <a:srgbClr val="006666"/>
                </a:solidFill>
                <a:latin typeface="Century Gothic" pitchFamily="34" charset="0"/>
              </a:rPr>
              <a:t>Eventration : traitée &gt; 6-12 mois</a:t>
            </a:r>
          </a:p>
          <a:p>
            <a:pPr marL="3175" lvl="2" indent="0" eaLnBrk="1" hangingPunct="1">
              <a:buFont typeface="Wingdings" pitchFamily="2" charset="2"/>
              <a:buNone/>
            </a:pPr>
            <a:endParaRPr lang="fr-FR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3175" lvl="2" indent="0" eaLnBrk="1" hangingPunct="1">
              <a:buFont typeface="Wingdings" pitchFamily="2" charset="2"/>
              <a:buNone/>
            </a:pPr>
            <a:r>
              <a:rPr lang="fr-FR" dirty="0" smtClean="0">
                <a:solidFill>
                  <a:srgbClr val="006666"/>
                </a:solidFill>
                <a:latin typeface="Century Gothic" pitchFamily="34" charset="0"/>
              </a:rPr>
              <a:t>Problèmes de </a:t>
            </a:r>
            <a:r>
              <a:rPr lang="fr-FR" dirty="0" err="1" smtClean="0">
                <a:solidFill>
                  <a:srgbClr val="006666"/>
                </a:solidFill>
                <a:latin typeface="Century Gothic" pitchFamily="34" charset="0"/>
              </a:rPr>
              <a:t>stomie</a:t>
            </a:r>
            <a:r>
              <a:rPr lang="fr-FR" dirty="0" smtClean="0">
                <a:solidFill>
                  <a:srgbClr val="006666"/>
                </a:solidFill>
                <a:latin typeface="Century Gothic" pitchFamily="34" charset="0"/>
              </a:rPr>
              <a:t> (infirmière </a:t>
            </a:r>
            <a:r>
              <a:rPr lang="fr-FR" dirty="0" err="1" smtClean="0">
                <a:solidFill>
                  <a:srgbClr val="006666"/>
                </a:solidFill>
                <a:latin typeface="Century Gothic" pitchFamily="34" charset="0"/>
              </a:rPr>
              <a:t>stomathérapeute</a:t>
            </a:r>
            <a:r>
              <a:rPr lang="fr-FR" dirty="0" smtClean="0">
                <a:solidFill>
                  <a:srgbClr val="006666"/>
                </a:solidFill>
                <a:latin typeface="Century Gothic" pitchFamily="34" charset="0"/>
              </a:rPr>
              <a:t>)</a:t>
            </a:r>
          </a:p>
          <a:p>
            <a:pPr marL="3175" lvl="2" indent="0" eaLnBrk="1" hangingPunct="1">
              <a:buFont typeface="Wingdings" pitchFamily="2" charset="2"/>
              <a:buNone/>
            </a:pPr>
            <a:endParaRPr lang="fr-FR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3175" lvl="2" indent="0" eaLnBrk="1" hangingPunct="1">
              <a:buFont typeface="Wingdings" pitchFamily="2" charset="2"/>
              <a:buNone/>
            </a:pPr>
            <a:r>
              <a:rPr lang="fr-FR" dirty="0" smtClean="0">
                <a:solidFill>
                  <a:srgbClr val="006666"/>
                </a:solidFill>
                <a:latin typeface="Century Gothic" pitchFamily="34" charset="0"/>
              </a:rPr>
              <a:t>Nodule sur cicatrice de trocart : implant ? =&gt; biopsie</a:t>
            </a:r>
          </a:p>
          <a:p>
            <a:pPr marL="3175" lvl="2" indent="0" eaLnBrk="1" hangingPunct="1">
              <a:buFont typeface="Wingdings" pitchFamily="2" charset="2"/>
              <a:buNone/>
            </a:pPr>
            <a:endParaRPr lang="fr-FR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3175" lvl="2" indent="0" eaLnBrk="1" hangingPunct="1">
              <a:buFont typeface="Wingdings" pitchFamily="2" charset="2"/>
              <a:buNone/>
            </a:pPr>
            <a:r>
              <a:rPr lang="fr-FR" dirty="0" smtClean="0">
                <a:solidFill>
                  <a:srgbClr val="006666"/>
                </a:solidFill>
                <a:latin typeface="Century Gothic" pitchFamily="34" charset="0"/>
              </a:rPr>
              <a:t>Asthénie souvent prolongée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48680"/>
            <a:ext cx="8836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42913" algn="l"/>
              </a:tabLst>
            </a:pPr>
            <a:r>
              <a:rPr lang="fr-FR" sz="2200" dirty="0" smtClean="0">
                <a:latin typeface="Century Gothic" pitchFamily="34" charset="0"/>
              </a:rPr>
              <a:t>Quelle stratégie chirurgicale dans les cancers de l’ovaire de stade avancé ?</a:t>
            </a:r>
          </a:p>
          <a:p>
            <a:pPr algn="ctr">
              <a:tabLst>
                <a:tab pos="442913" algn="l"/>
              </a:tabLst>
            </a:pPr>
            <a:r>
              <a:rPr lang="fr-FR" sz="2200" dirty="0" smtClean="0">
                <a:latin typeface="Century Gothic" pitchFamily="34" charset="0"/>
              </a:rPr>
              <a:t>Chirurgie initiale ou </a:t>
            </a:r>
            <a:r>
              <a:rPr lang="fr-FR" sz="2200" dirty="0">
                <a:latin typeface="Century Gothic" pitchFamily="34" charset="0"/>
              </a:rPr>
              <a:t> </a:t>
            </a:r>
            <a:r>
              <a:rPr lang="fr-FR" sz="2200" dirty="0" smtClean="0">
                <a:latin typeface="Century Gothic" pitchFamily="34" charset="0"/>
              </a:rPr>
              <a:t>« d’intervalle » ?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332" y="2073042"/>
            <a:ext cx="8476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entury Gothic" pitchFamily="34" charset="0"/>
              </a:rPr>
              <a:t>Idéalement </a:t>
            </a:r>
            <a:r>
              <a:rPr lang="fr-FR" sz="2000" dirty="0">
                <a:latin typeface="Century Gothic" pitchFamily="34" charset="0"/>
              </a:rPr>
              <a:t>il faut obtenir un résidu nul (taille définie par celle du plus petit nodule tumoral laissé en place)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576" y="3284984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entury Gothic" pitchFamily="34" charset="0"/>
              </a:rPr>
              <a:t>On classifie la qualité de la chirurgie réalisée:</a:t>
            </a:r>
          </a:p>
          <a:p>
            <a:endParaRPr lang="fr-FR" sz="2000" dirty="0" smtClean="0">
              <a:latin typeface="Century Gothic" pitchFamily="34" charset="0"/>
            </a:endParaRPr>
          </a:p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Complète</a:t>
            </a:r>
            <a:r>
              <a:rPr lang="fr-FR" sz="2000" dirty="0" smtClean="0">
                <a:latin typeface="Century Gothic" pitchFamily="34" charset="0"/>
              </a:rPr>
              <a:t>: 0 résidu</a:t>
            </a:r>
          </a:p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Optimale</a:t>
            </a:r>
            <a:r>
              <a:rPr lang="fr-FR" sz="2000" b="1" dirty="0" smtClean="0">
                <a:latin typeface="Century Gothic" pitchFamily="34" charset="0"/>
              </a:rPr>
              <a:t>: </a:t>
            </a:r>
            <a:r>
              <a:rPr lang="fr-FR" sz="2000" dirty="0" smtClean="0">
                <a:latin typeface="Century Gothic" pitchFamily="34" charset="0"/>
              </a:rPr>
              <a:t>résidu &lt; 2 cm ou &lt; 1 cm dans les séries récentes</a:t>
            </a:r>
          </a:p>
          <a:p>
            <a:r>
              <a:rPr lang="fr-FR" sz="2000" b="1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Suboptimale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: </a:t>
            </a:r>
            <a:r>
              <a:rPr lang="fr-FR" sz="2000" dirty="0" smtClean="0">
                <a:latin typeface="Century Gothic" pitchFamily="34" charset="0"/>
              </a:rPr>
              <a:t>résidu &gt; 1 ou 2 cm</a:t>
            </a:r>
          </a:p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Palliative 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: </a:t>
            </a:r>
            <a:r>
              <a:rPr lang="fr-FR" sz="2000" dirty="0" smtClean="0">
                <a:latin typeface="Century Gothic" pitchFamily="34" charset="0"/>
              </a:rPr>
              <a:t>aucun geste ne peut être réalisé</a:t>
            </a:r>
          </a:p>
        </p:txBody>
      </p:sp>
    </p:spTree>
    <p:extLst>
      <p:ext uri="{BB962C8B-B14F-4D97-AF65-F5344CB8AC3E}">
        <p14:creationId xmlns:p14="http://schemas.microsoft.com/office/powerpoint/2010/main" val="13885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872" y="1484784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Option : stadification incomplète lors d’une première intervention</a:t>
            </a:r>
          </a:p>
          <a:p>
            <a:r>
              <a:rPr lang="fr-FR" b="1" dirty="0"/>
              <a:t>chirurgicale :</a:t>
            </a:r>
          </a:p>
          <a:p>
            <a:r>
              <a:rPr lang="fr-FR" dirty="0" err="1" smtClean="0"/>
              <a:t>Restadification</a:t>
            </a:r>
            <a:r>
              <a:rPr lang="fr-FR" dirty="0" smtClean="0"/>
              <a:t> </a:t>
            </a:r>
            <a:r>
              <a:rPr lang="fr-FR" dirty="0"/>
              <a:t>complémentaire ganglionnaire et péritonéale, option</a:t>
            </a:r>
          </a:p>
          <a:p>
            <a:r>
              <a:rPr lang="fr-FR" dirty="0" err="1"/>
              <a:t>coeliochirurgicale</a:t>
            </a:r>
            <a:r>
              <a:rPr lang="fr-FR" dirty="0"/>
              <a:t> ; option résection des trajets de </a:t>
            </a:r>
            <a:r>
              <a:rPr lang="fr-FR" dirty="0" smtClean="0"/>
              <a:t>trocart</a:t>
            </a:r>
          </a:p>
          <a:p>
            <a:endParaRPr lang="fr-FR" dirty="0"/>
          </a:p>
          <a:p>
            <a:r>
              <a:rPr lang="fr-FR" b="1" dirty="0"/>
              <a:t>Option : réduction tumorale incomplète lors d’une première intervention</a:t>
            </a:r>
          </a:p>
          <a:p>
            <a:r>
              <a:rPr lang="fr-FR" dirty="0" smtClean="0"/>
              <a:t>Reprise </a:t>
            </a:r>
            <a:r>
              <a:rPr lang="fr-FR" dirty="0"/>
              <a:t>chirurgicale pour chirurgie complète avant ou en cours de</a:t>
            </a:r>
          </a:p>
          <a:p>
            <a:r>
              <a:rPr lang="fr-FR" dirty="0"/>
              <a:t>chimiothérapie (après 3 ou 4 cures si réponse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b="1" dirty="0"/>
              <a:t>Option : traitement conservateur (annexectomie unilatérale)</a:t>
            </a:r>
          </a:p>
          <a:p>
            <a:r>
              <a:rPr lang="fr-FR" dirty="0" smtClean="0"/>
              <a:t>Sous </a:t>
            </a:r>
            <a:r>
              <a:rPr lang="fr-FR" dirty="0"/>
              <a:t>couvert d’une stadification péritonéale et ganglionnaire complète</a:t>
            </a:r>
          </a:p>
          <a:p>
            <a:r>
              <a:rPr lang="fr-FR" dirty="0"/>
              <a:t>négative avec curetage utérin,</a:t>
            </a:r>
          </a:p>
          <a:p>
            <a:r>
              <a:rPr lang="fr-FR" dirty="0" smtClean="0"/>
              <a:t>Sous </a:t>
            </a:r>
            <a:r>
              <a:rPr lang="fr-FR" dirty="0"/>
              <a:t>condition : stade IA G1 ou G2 de la femme jeune désirant une</a:t>
            </a:r>
          </a:p>
          <a:p>
            <a:r>
              <a:rPr lang="fr-FR" dirty="0"/>
              <a:t>grossesse ; carcinomes à cellules claires exclus ; proposer une annexectomie</a:t>
            </a:r>
          </a:p>
        </p:txBody>
      </p:sp>
    </p:spTree>
    <p:extLst>
      <p:ext uri="{BB962C8B-B14F-4D97-AF65-F5344CB8AC3E}">
        <p14:creationId xmlns:p14="http://schemas.microsoft.com/office/powerpoint/2010/main" val="16350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38200" y="12954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latin typeface="Times New Roman" pitchFamily="1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75656" y="2636912"/>
            <a:ext cx="6653212" cy="107721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PerspectiveBottom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/>
          <a:p>
            <a:pPr algn="ctr"/>
            <a:r>
              <a:rPr lang="fr-CH" sz="3200" dirty="0" smtClean="0">
                <a:solidFill>
                  <a:schemeClr val="bg1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Chimiothérapie de 1</a:t>
            </a:r>
            <a:r>
              <a:rPr lang="fr-CH" sz="3200" baseline="30000" dirty="0" smtClean="0">
                <a:solidFill>
                  <a:schemeClr val="bg1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er</a:t>
            </a:r>
            <a:r>
              <a:rPr lang="fr-CH" sz="3200" dirty="0" smtClean="0">
                <a:solidFill>
                  <a:schemeClr val="bg1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 ligne pour les stades avancés</a:t>
            </a:r>
            <a:endParaRPr lang="fr-CH" sz="3200" dirty="0">
              <a:solidFill>
                <a:schemeClr val="bg1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glowm.com/resources/glowm/graphics/figures/v4/0350/001f.jpg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" y="1484784"/>
            <a:ext cx="4684390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4716017" y="1844824"/>
            <a:ext cx="41764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Effect of residual disease on survival in 458 patients with stage III or stage IV ovarian cancer with suboptimal residual disease (greater than 1 cm in diameter) treated in accordance with GOG protocol 97. Patients with residual disease 1–2 cm in diameter have a better survival than patients with residual disease greater than 2 cm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2555776" y="5579948"/>
            <a:ext cx="466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Hoskin</a:t>
            </a:r>
            <a:r>
              <a:rPr lang="fr-FR" dirty="0" smtClean="0"/>
              <a:t> et al  Am J </a:t>
            </a:r>
            <a:r>
              <a:rPr lang="fr-FR" dirty="0" err="1" smtClean="0"/>
              <a:t>Obstet</a:t>
            </a:r>
            <a:r>
              <a:rPr lang="fr-FR" dirty="0" smtClean="0"/>
              <a:t> </a:t>
            </a:r>
            <a:r>
              <a:rPr lang="fr-FR" dirty="0" err="1" smtClean="0"/>
              <a:t>Gynecol</a:t>
            </a:r>
            <a:r>
              <a:rPr lang="fr-FR" dirty="0" smtClean="0"/>
              <a:t> 1994;170:974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44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1379538" y="2781300"/>
            <a:ext cx="6732587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sz="2400" b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 stadification est la clé du </a:t>
            </a:r>
            <a:r>
              <a:rPr lang="fr-FR" sz="2400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pronostic: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fr-FR" sz="2400" b="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sz="2400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Permet d’adapter le traitement le plus </a:t>
            </a:r>
            <a:r>
              <a:rPr lang="fr-FR" sz="2400" b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adapté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sz="2400" b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pour éviter les sous </a:t>
            </a:r>
            <a:r>
              <a:rPr lang="fr-FR" sz="2400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et sur traitement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fr-FR" sz="2400" b="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Inclusion </a:t>
            </a:r>
            <a:r>
              <a:rPr lang="fr-FR" sz="2400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dans des essais thérapeutiques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47664" y="1340768"/>
            <a:ext cx="60244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Pourquoi </a:t>
            </a: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fr-FR" sz="28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staging</a:t>
            </a: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est-il important </a:t>
            </a:r>
            <a:r>
              <a:rPr lang="fr-FR" sz="2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fr-FR" sz="28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060848"/>
            <a:ext cx="5760640" cy="2677656"/>
          </a:xfrm>
          <a:prstGeom prst="rect">
            <a:avLst/>
          </a:prstGeom>
          <a:noFill/>
          <a:ln w="28575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solidFill>
                  <a:srgbClr val="002060"/>
                </a:solidFill>
              </a:rPr>
              <a:t>Ce bilan lésionnel est fondamental pour la suite du traitement. Ceci implique qu’en cas d ’exérèse  ou de bilan d’extension chirurgical incomplet d’une tumeur ovarienne maligne (par cœlioscopie ou par incision de Pfannenstiel) </a:t>
            </a:r>
            <a:r>
              <a:rPr lang="fr-FR" sz="2400" u="sng" dirty="0" smtClean="0">
                <a:solidFill>
                  <a:srgbClr val="002060"/>
                </a:solidFill>
              </a:rPr>
              <a:t>une réintervention pour stadification s’impose. </a:t>
            </a:r>
            <a:endParaRPr lang="fr-FR" sz="24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237" y="1772816"/>
            <a:ext cx="1847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endParaRPr 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3091157" y="232137"/>
            <a:ext cx="30010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dirty="0" smtClean="0">
                <a:solidFill>
                  <a:srgbClr val="006666"/>
                </a:solidFill>
              </a:rPr>
              <a:t>Voies </a:t>
            </a:r>
            <a:r>
              <a:rPr lang="fr-FR" sz="4000" dirty="0">
                <a:solidFill>
                  <a:srgbClr val="006666"/>
                </a:solidFill>
              </a:rPr>
              <a:t>d’abord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1034152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Tumeur suspecte ou probablement maligne (triade), a priori limitée à l’ovaire, une exploration </a:t>
            </a:r>
            <a:r>
              <a:rPr lang="fr-FR" dirty="0" err="1" smtClean="0"/>
              <a:t>coeliochirurgicale</a:t>
            </a:r>
            <a:r>
              <a:rPr lang="fr-FR" dirty="0" smtClean="0"/>
              <a:t>, voire un traitement </a:t>
            </a:r>
            <a:r>
              <a:rPr lang="fr-FR" dirty="0" err="1" smtClean="0"/>
              <a:t>laparoscopique</a:t>
            </a:r>
            <a:r>
              <a:rPr lang="fr-FR" dirty="0" smtClean="0"/>
              <a:t> pur peuvent être réalisés</a:t>
            </a:r>
          </a:p>
          <a:p>
            <a:endParaRPr lang="fr-FR" dirty="0"/>
          </a:p>
          <a:p>
            <a:r>
              <a:rPr lang="fr-FR" dirty="0" smtClean="0"/>
              <a:t>Tumeur maligne évidente: la voie standard est le laparotomie médiane  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53" y="2852936"/>
            <a:ext cx="2946736" cy="3606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1993" y="4194738"/>
            <a:ext cx="2143611" cy="9233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7030A0"/>
                </a:solidFill>
              </a:rPr>
              <a:t>Incision médiane sous et sus ombilicale</a:t>
            </a:r>
            <a:endParaRPr lang="fr-F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ChangeArrowheads="1"/>
          </p:cNvSpPr>
          <p:nvPr/>
        </p:nvSpPr>
        <p:spPr bwMode="auto">
          <a:xfrm>
            <a:off x="100013" y="1482725"/>
            <a:ext cx="90043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EORTC &amp; GOG Guidelines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staging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high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risk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early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ovarian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carcinoma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following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HAT+BSO</a:t>
            </a:r>
          </a:p>
        </p:txBody>
      </p:sp>
      <p:sp>
        <p:nvSpPr>
          <p:cNvPr id="566275" name="Rectangle 3"/>
          <p:cNvSpPr>
            <a:spLocks noChangeArrowheads="1"/>
          </p:cNvSpPr>
          <p:nvPr/>
        </p:nvSpPr>
        <p:spPr bwMode="auto">
          <a:xfrm>
            <a:off x="1619250" y="2781300"/>
            <a:ext cx="684212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lavage pour cytologie péritonéale</a:t>
            </a:r>
          </a:p>
          <a:p>
            <a:pPr>
              <a:buFontTx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Omentectomie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infragastrique</a:t>
            </a: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Biopsies de toutes les lésions suspectes</a:t>
            </a:r>
          </a:p>
          <a:p>
            <a:pPr>
              <a:buFontTx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Lymphadénectomie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pelvienne et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lomboaortique</a:t>
            </a: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Biopsie des coupoles diaphragmatiques</a:t>
            </a:r>
          </a:p>
          <a:p>
            <a:pPr>
              <a:buFontTx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Biopsies des gouttières </a:t>
            </a: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pariéto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coliques</a:t>
            </a:r>
          </a:p>
          <a:p>
            <a:pPr>
              <a:buFontTx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Biopsies des fossettes </a:t>
            </a:r>
            <a:r>
              <a:rPr lang="fr-FR" sz="2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ovariennes</a:t>
            </a: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fr-FR" sz="2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Biopsies 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du péritoine viscéral</a:t>
            </a:r>
          </a:p>
          <a:p>
            <a:pPr>
              <a:buFontTx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Biopsies du cul de sac de Douglas</a:t>
            </a:r>
          </a:p>
          <a:p>
            <a:pPr>
              <a:buFontTx/>
              <a:buChar char="•"/>
              <a:defRPr/>
            </a:pP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4188" y="117475"/>
            <a:ext cx="831691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Stadification FIGO des cancers précoces</a:t>
            </a:r>
          </a:p>
          <a:p>
            <a:pPr algn="ctr"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après HST et BSO</a:t>
            </a:r>
          </a:p>
          <a:p>
            <a:pPr algn="ctr">
              <a:defRPr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Recommandations EORTC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600" y="177565"/>
            <a:ext cx="760573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initiale : temps no 1 </a:t>
            </a:r>
            <a:r>
              <a:rPr lang="fr-FR" sz="3200" i="1" dirty="0" smtClean="0">
                <a:solidFill>
                  <a:schemeClr val="accent5">
                    <a:lumMod val="50000"/>
                  </a:schemeClr>
                </a:solidFill>
              </a:rPr>
              <a:t>Bilan lésionnel</a:t>
            </a:r>
          </a:p>
          <a:p>
            <a:pPr algn="ctr"/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</a:rPr>
              <a:t>Appréciation de la diffusion de la maladie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412776"/>
            <a:ext cx="74717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6666"/>
                </a:solidFill>
              </a:rPr>
              <a:t>1 -  prélèvement d’ascite ou lavage péritonéal</a:t>
            </a:r>
          </a:p>
          <a:p>
            <a:r>
              <a:rPr lang="fr-FR" sz="2400" dirty="0" smtClean="0">
                <a:solidFill>
                  <a:srgbClr val="006666"/>
                </a:solidFill>
              </a:rPr>
              <a:t>(10 à 20% de + dans les stades I et II)</a:t>
            </a:r>
          </a:p>
          <a:p>
            <a:endParaRPr lang="fr-FR" sz="2400" dirty="0">
              <a:solidFill>
                <a:srgbClr val="006666"/>
              </a:solidFill>
            </a:endParaRPr>
          </a:p>
          <a:p>
            <a:r>
              <a:rPr lang="fr-FR" sz="2400" dirty="0" smtClean="0">
                <a:solidFill>
                  <a:srgbClr val="006666"/>
                </a:solidFill>
              </a:rPr>
              <a:t>2 -  examen de tous les éléments de l’abdomen et du pelvis</a:t>
            </a:r>
          </a:p>
          <a:p>
            <a:endParaRPr lang="fr-FR" sz="2400" dirty="0">
              <a:solidFill>
                <a:srgbClr val="006666"/>
              </a:solidFill>
            </a:endParaRPr>
          </a:p>
          <a:p>
            <a:r>
              <a:rPr lang="fr-FR" sz="2400" dirty="0" smtClean="0">
                <a:solidFill>
                  <a:srgbClr val="006666"/>
                </a:solidFill>
              </a:rPr>
              <a:t>3 -  curage pelvien et lomboaortique</a:t>
            </a:r>
          </a:p>
          <a:p>
            <a:endParaRPr lang="fr-FR" sz="2400" dirty="0">
              <a:solidFill>
                <a:srgbClr val="006666"/>
              </a:solidFill>
            </a:endParaRPr>
          </a:p>
          <a:p>
            <a:r>
              <a:rPr lang="fr-FR" sz="2400" dirty="0" smtClean="0">
                <a:solidFill>
                  <a:srgbClr val="006666"/>
                </a:solidFill>
              </a:rPr>
              <a:t>4 -  Biopsies péritonéales multiples</a:t>
            </a:r>
          </a:p>
          <a:p>
            <a:r>
              <a:rPr lang="fr-FR" sz="2400" dirty="0" smtClean="0">
                <a:solidFill>
                  <a:srgbClr val="006666"/>
                </a:solidFill>
              </a:rPr>
              <a:t>(10% de + dans les stades I et II)</a:t>
            </a:r>
          </a:p>
          <a:p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24944"/>
            <a:ext cx="34861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70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80"/>
            <a:ext cx="9144000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Biologie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standard + marqueurs tumoraux : </a:t>
            </a:r>
          </a:p>
          <a:p>
            <a:pPr indent="623888"/>
            <a:r>
              <a:rPr lang="nn-NO" sz="1400" dirty="0" smtClean="0">
                <a:solidFill>
                  <a:srgbClr val="006666"/>
                </a:solidFill>
                <a:cs typeface="Arial" pitchFamily="34" charset="0"/>
              </a:rPr>
              <a:t>- CA </a:t>
            </a:r>
            <a:r>
              <a:rPr lang="nn-NO" sz="1400" dirty="0">
                <a:solidFill>
                  <a:srgbClr val="006666"/>
                </a:solidFill>
                <a:cs typeface="Arial" pitchFamily="34" charset="0"/>
              </a:rPr>
              <a:t>125, ACE, CA 19.9, CA 15.3 </a:t>
            </a:r>
          </a:p>
          <a:p>
            <a:pPr indent="62388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Ajouter </a:t>
            </a:r>
            <a:r>
              <a:rPr lang="fr-FR" sz="1400" dirty="0" err="1">
                <a:solidFill>
                  <a:srgbClr val="006666"/>
                </a:solidFill>
                <a:cs typeface="Arial" pitchFamily="34" charset="0"/>
              </a:rPr>
              <a:t>bHCG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, AFP, inhibine B (</a:t>
            </a:r>
            <a:r>
              <a:rPr lang="fr-FR" sz="1400" dirty="0" err="1">
                <a:solidFill>
                  <a:srgbClr val="006666"/>
                </a:solidFill>
                <a:cs typeface="Arial" pitchFamily="34" charset="0"/>
              </a:rPr>
              <a:t>Mullerian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 </a:t>
            </a:r>
            <a:r>
              <a:rPr lang="fr-FR" sz="1400" dirty="0" err="1">
                <a:solidFill>
                  <a:srgbClr val="006666"/>
                </a:solidFill>
                <a:cs typeface="Arial" pitchFamily="34" charset="0"/>
              </a:rPr>
              <a:t>Inhibiting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 Substance) si femme jeune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. </a:t>
            </a:r>
          </a:p>
          <a:p>
            <a:endParaRPr lang="fr-FR" sz="1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Imagerie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(en dehors de la mammographie si &gt; 50 ans et/ou CA 15.3 élevé) </a:t>
            </a:r>
          </a:p>
          <a:p>
            <a:pPr indent="62388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«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débrouillage »: échographie abdomino‐pelvienne et </a:t>
            </a:r>
            <a:r>
              <a:rPr lang="fr-FR" sz="1400" dirty="0" err="1">
                <a:solidFill>
                  <a:srgbClr val="006666"/>
                </a:solidFill>
                <a:cs typeface="Arial" pitchFamily="34" charset="0"/>
              </a:rPr>
              <a:t>transvaginale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 + Doppler. </a:t>
            </a:r>
          </a:p>
          <a:p>
            <a:pPr indent="62388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Radiographie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de thorax. </a:t>
            </a:r>
          </a:p>
          <a:p>
            <a:pPr indent="623888"/>
            <a:r>
              <a:rPr lang="fr-FR" sz="1400" b="1" dirty="0" smtClean="0">
                <a:solidFill>
                  <a:srgbClr val="006666"/>
                </a:solidFill>
                <a:cs typeface="Arial" pitchFamily="34" charset="0"/>
              </a:rPr>
              <a:t>- Scanner </a:t>
            </a:r>
            <a:r>
              <a:rPr lang="fr-FR" sz="1400" b="1" dirty="0">
                <a:solidFill>
                  <a:srgbClr val="006666"/>
                </a:solidFill>
                <a:cs typeface="Arial" pitchFamily="34" charset="0"/>
              </a:rPr>
              <a:t>(thoraco‐)</a:t>
            </a:r>
            <a:r>
              <a:rPr lang="fr-FR" sz="1400" b="1" dirty="0" smtClean="0">
                <a:solidFill>
                  <a:srgbClr val="006666"/>
                </a:solidFill>
                <a:cs typeface="Arial" pitchFamily="34" charset="0"/>
              </a:rPr>
              <a:t>abdomino‐pelvien</a:t>
            </a:r>
            <a:endParaRPr lang="fr-FR" sz="1400" dirty="0">
              <a:solidFill>
                <a:srgbClr val="006666"/>
              </a:solidFill>
              <a:cs typeface="Arial" pitchFamily="34" charset="0"/>
            </a:endParaRPr>
          </a:p>
          <a:p>
            <a:pPr lvl="1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•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IRM si diagnostic d’origine d’une lésion volumineuse et/ou de nature douteuse : graisse, sang, mucus. 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1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Histologie / cytologie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: </a:t>
            </a:r>
          </a:p>
          <a:p>
            <a:pPr marL="62388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Ponction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d’épanchement. </a:t>
            </a:r>
          </a:p>
          <a:p>
            <a:pPr marL="62388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Biopsie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d’une masse tumorale sous TDM si chirurgicalement impossible. </a:t>
            </a:r>
          </a:p>
          <a:p>
            <a:endParaRPr lang="fr-FR" sz="1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Chirurgie </a:t>
            </a:r>
            <a:endParaRPr lang="fr-FR" sz="1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lvl="1"/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– </a:t>
            </a:r>
            <a:r>
              <a:rPr lang="fr-FR" sz="1400" b="1" dirty="0">
                <a:solidFill>
                  <a:srgbClr val="006666"/>
                </a:solidFill>
                <a:cs typeface="Arial" pitchFamily="34" charset="0"/>
              </a:rPr>
              <a:t>Laparoscopie </a:t>
            </a:r>
            <a:endParaRPr lang="fr-FR" sz="1400" dirty="0">
              <a:solidFill>
                <a:srgbClr val="006666"/>
              </a:solidFill>
              <a:cs typeface="Arial" pitchFamily="34" charset="0"/>
            </a:endParaRPr>
          </a:p>
          <a:p>
            <a:pPr indent="623888"/>
            <a:r>
              <a:rPr lang="it-IT" sz="1400" dirty="0" smtClean="0">
                <a:solidFill>
                  <a:srgbClr val="006666"/>
                </a:solidFill>
                <a:cs typeface="Arial" pitchFamily="34" charset="0"/>
              </a:rPr>
              <a:t>- Si </a:t>
            </a:r>
            <a:r>
              <a:rPr lang="it-IT" sz="1400" dirty="0">
                <a:solidFill>
                  <a:srgbClr val="006666"/>
                </a:solidFill>
                <a:cs typeface="Arial" pitchFamily="34" charset="0"/>
              </a:rPr>
              <a:t>carcinose: biopsie d’une masse tumorale. </a:t>
            </a:r>
          </a:p>
          <a:p>
            <a:pPr indent="62388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Evaluation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de l’étendue des lésions en vue de l’opérabilité complète. </a:t>
            </a:r>
          </a:p>
          <a:p>
            <a:pPr indent="62388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Si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lésion limitée </a:t>
            </a:r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à l’ovaire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: exérèse +/‐stadification (si équipe entraînée) ‐&gt; </a:t>
            </a:r>
            <a:r>
              <a:rPr lang="fr-FR" sz="1400" u="sng" dirty="0">
                <a:solidFill>
                  <a:srgbClr val="006666"/>
                </a:solidFill>
                <a:cs typeface="Arial" pitchFamily="34" charset="0"/>
              </a:rPr>
              <a:t>classification FIGO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. </a:t>
            </a:r>
          </a:p>
          <a:p>
            <a:endParaRPr lang="fr-FR" sz="1400" dirty="0">
              <a:solidFill>
                <a:srgbClr val="006666"/>
              </a:solidFill>
              <a:cs typeface="Arial" pitchFamily="34" charset="0"/>
            </a:endParaRPr>
          </a:p>
          <a:p>
            <a:pPr lvl="1"/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– Laparotomie </a:t>
            </a:r>
            <a:endParaRPr lang="fr-FR" sz="1400" dirty="0" smtClean="0">
              <a:solidFill>
                <a:srgbClr val="006666"/>
              </a:solidFill>
              <a:cs typeface="Arial" pitchFamily="34" charset="0"/>
            </a:endParaRPr>
          </a:p>
          <a:p>
            <a:pPr lvl="1" indent="16668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Exérèse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des lésions et stadification ‐&gt; </a:t>
            </a:r>
            <a:r>
              <a:rPr lang="fr-FR" sz="1400" u="sng" dirty="0">
                <a:solidFill>
                  <a:srgbClr val="006666"/>
                </a:solidFill>
                <a:cs typeface="Arial" pitchFamily="34" charset="0"/>
              </a:rPr>
              <a:t>classification FIGO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. </a:t>
            </a:r>
            <a:endParaRPr lang="fr-FR" sz="1400" dirty="0" smtClean="0">
              <a:solidFill>
                <a:srgbClr val="006666"/>
              </a:solidFill>
              <a:cs typeface="Arial" pitchFamily="34" charset="0"/>
            </a:endParaRPr>
          </a:p>
          <a:p>
            <a:endParaRPr lang="fr-FR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 l’issue: orientation diagnostique vers </a:t>
            </a:r>
            <a:endParaRPr lang="fr-FR" sz="1400" dirty="0">
              <a:cs typeface="Arial" pitchFamily="34" charset="0"/>
            </a:endParaRPr>
          </a:p>
          <a:p>
            <a:pPr marL="285750" indent="33813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Tumeur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épithéliale. </a:t>
            </a:r>
          </a:p>
          <a:p>
            <a:pPr marL="285750" indent="33813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Tumeur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germinale. </a:t>
            </a:r>
          </a:p>
          <a:p>
            <a:pPr marL="285750" indent="338138"/>
            <a:r>
              <a:rPr lang="fr-FR" sz="1400" dirty="0" smtClean="0">
                <a:solidFill>
                  <a:srgbClr val="006666"/>
                </a:solidFill>
                <a:cs typeface="Arial" pitchFamily="34" charset="0"/>
              </a:rPr>
              <a:t>- Autre </a:t>
            </a:r>
            <a:r>
              <a:rPr lang="fr-FR" sz="1400" dirty="0">
                <a:solidFill>
                  <a:srgbClr val="006666"/>
                </a:solidFill>
                <a:cs typeface="Arial" pitchFamily="34" charset="0"/>
              </a:rPr>
              <a:t>tumeur . </a:t>
            </a:r>
          </a:p>
          <a:p>
            <a:pPr marL="285750" indent="-285750">
              <a:buFontTx/>
              <a:buChar char="-"/>
              <a:tabLst>
                <a:tab pos="623888" algn="l"/>
              </a:tabLst>
            </a:pPr>
            <a:endParaRPr lang="fr-FR" sz="1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endParaRPr lang="fr-FR" sz="1400" dirty="0">
              <a:cs typeface="Arial" pitchFamily="34" charset="0"/>
            </a:endParaRPr>
          </a:p>
          <a:p>
            <a:endParaRPr lang="fr-FR" sz="1400" dirty="0"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696" y="179348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BILAN INITIAL D’UNE TUMEUR DE L’OVAIRE </a:t>
            </a:r>
          </a:p>
        </p:txBody>
      </p:sp>
    </p:spTree>
    <p:extLst>
      <p:ext uri="{BB962C8B-B14F-4D97-AF65-F5344CB8AC3E}">
        <p14:creationId xmlns:p14="http://schemas.microsoft.com/office/powerpoint/2010/main" val="28979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3372" y="1732012"/>
            <a:ext cx="7645426" cy="35394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idée no 2: </a:t>
            </a: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endParaRPr lang="fr-FR" sz="3200" dirty="0" smtClean="0">
              <a:solidFill>
                <a:srgbClr val="7030A0"/>
              </a:solidFill>
            </a:endParaRPr>
          </a:p>
          <a:p>
            <a:pPr algn="ctr"/>
            <a:endParaRPr lang="fr-FR" sz="3200" dirty="0">
              <a:solidFill>
                <a:srgbClr val="7030A0"/>
              </a:solidFill>
            </a:endParaRP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  <a:p>
            <a:pPr algn="ctr"/>
            <a:endParaRPr lang="fr-FR" sz="3200" dirty="0">
              <a:solidFill>
                <a:srgbClr val="7030A0"/>
              </a:solidFill>
            </a:endParaRPr>
          </a:p>
          <a:p>
            <a:pPr algn="ctr"/>
            <a:endParaRPr lang="fr-FR" sz="3200" dirty="0">
              <a:solidFill>
                <a:srgbClr val="7030A0"/>
              </a:solidFill>
            </a:endParaRP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avancé</a:t>
            </a:r>
            <a:endParaRPr lang="fr-FR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0040"/>
            <a:ext cx="9079811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" y="1556793"/>
            <a:ext cx="3486150" cy="3286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61617"/>
            <a:ext cx="3486150" cy="3286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91" y="1556792"/>
            <a:ext cx="3486150" cy="3286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6224" y="5239882"/>
            <a:ext cx="53973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Hystérectomie et annexectomie bilatérale</a:t>
            </a:r>
          </a:p>
          <a:p>
            <a:r>
              <a:rPr lang="fr-FR" sz="2000" dirty="0" smtClean="0">
                <a:solidFill>
                  <a:srgbClr val="006666"/>
                </a:solidFill>
              </a:rPr>
              <a:t>20% d’atteinte </a:t>
            </a:r>
            <a:r>
              <a:rPr lang="fr-FR" sz="2000" dirty="0" err="1" smtClean="0">
                <a:solidFill>
                  <a:srgbClr val="006666"/>
                </a:solidFill>
              </a:rPr>
              <a:t>endométriale</a:t>
            </a:r>
            <a:endParaRPr lang="fr-FR" sz="2000" dirty="0" smtClean="0">
              <a:solidFill>
                <a:srgbClr val="006666"/>
              </a:solidFill>
            </a:endParaRPr>
          </a:p>
          <a:p>
            <a:r>
              <a:rPr lang="fr-FR" sz="2000" dirty="0" smtClean="0">
                <a:solidFill>
                  <a:srgbClr val="006666"/>
                </a:solidFill>
              </a:rPr>
              <a:t>65% d’atteinte bilatérale dans les formes séreuses</a:t>
            </a:r>
            <a:endParaRPr lang="fr-FR" sz="20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9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3576" y="5373216"/>
            <a:ext cx="5394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7030A0"/>
                </a:solidFill>
              </a:rPr>
              <a:t>Omentectomie</a:t>
            </a:r>
          </a:p>
          <a:p>
            <a:pPr algn="ctr"/>
            <a:r>
              <a:rPr lang="fr-FR" sz="2400" dirty="0" smtClean="0">
                <a:solidFill>
                  <a:srgbClr val="006666"/>
                </a:solidFill>
              </a:rPr>
              <a:t>15 à 30</a:t>
            </a:r>
            <a:r>
              <a:rPr lang="fr-FR" sz="2400" dirty="0">
                <a:solidFill>
                  <a:srgbClr val="006666"/>
                </a:solidFill>
              </a:rPr>
              <a:t>% </a:t>
            </a:r>
            <a:r>
              <a:rPr lang="fr-FR" sz="2400" dirty="0" smtClean="0">
                <a:solidFill>
                  <a:srgbClr val="006666"/>
                </a:solidFill>
              </a:rPr>
              <a:t>de </a:t>
            </a:r>
            <a:r>
              <a:rPr lang="fr-FR" sz="2400" dirty="0" err="1" smtClean="0">
                <a:solidFill>
                  <a:srgbClr val="006666"/>
                </a:solidFill>
              </a:rPr>
              <a:t>micrométastases</a:t>
            </a:r>
            <a:r>
              <a:rPr lang="fr-FR" sz="2400" dirty="0" smtClean="0">
                <a:solidFill>
                  <a:srgbClr val="006666"/>
                </a:solidFill>
              </a:rPr>
              <a:t> </a:t>
            </a:r>
            <a:r>
              <a:rPr lang="fr-FR" sz="2400" dirty="0" err="1" smtClean="0">
                <a:solidFill>
                  <a:srgbClr val="006666"/>
                </a:solidFill>
              </a:rPr>
              <a:t>épiploïques</a:t>
            </a:r>
            <a:endParaRPr lang="fr-FR" sz="2400" dirty="0">
              <a:solidFill>
                <a:srgbClr val="006666"/>
              </a:solidFill>
            </a:endParaRPr>
          </a:p>
          <a:p>
            <a:pPr algn="ctr"/>
            <a:r>
              <a:rPr lang="fr-FR" sz="2400" dirty="0" smtClean="0">
                <a:solidFill>
                  <a:srgbClr val="7030A0"/>
                </a:solidFill>
              </a:rPr>
              <a:t> </a:t>
            </a:r>
            <a:endParaRPr lang="fr-FR" sz="2400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785937"/>
            <a:ext cx="34861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7850" y="5725218"/>
            <a:ext cx="2448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Appendicectomie </a:t>
            </a:r>
            <a:endParaRPr lang="fr-FR" sz="2400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785937"/>
            <a:ext cx="3486150" cy="32861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457325"/>
            <a:ext cx="46101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5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32615" y="6205192"/>
            <a:ext cx="6278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Lymphadénectomie pelvienne et lomboaortique </a:t>
            </a:r>
            <a:endParaRPr lang="fr-FR" sz="24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56917"/>
            <a:ext cx="3486150" cy="5248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4912" y="1414659"/>
            <a:ext cx="400532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Voie de drainage lymphatique de l’ovaire</a:t>
            </a:r>
          </a:p>
          <a:p>
            <a:r>
              <a:rPr lang="fr-FR" dirty="0" smtClean="0"/>
              <a:t>1 – </a:t>
            </a:r>
            <a:r>
              <a:rPr lang="fr-FR" dirty="0" err="1"/>
              <a:t>p</a:t>
            </a:r>
            <a:r>
              <a:rPr lang="fr-FR" dirty="0" err="1" smtClean="0"/>
              <a:t>récave</a:t>
            </a:r>
            <a:endParaRPr lang="fr-FR" dirty="0" smtClean="0"/>
          </a:p>
          <a:p>
            <a:r>
              <a:rPr lang="fr-FR" dirty="0" smtClean="0"/>
              <a:t>2 – </a:t>
            </a:r>
            <a:r>
              <a:rPr lang="fr-FR" dirty="0" err="1" smtClean="0"/>
              <a:t>latérocave</a:t>
            </a:r>
            <a:endParaRPr lang="fr-FR" dirty="0" smtClean="0"/>
          </a:p>
          <a:p>
            <a:r>
              <a:rPr lang="fr-FR" dirty="0" smtClean="0"/>
              <a:t>3 – promontoire ou </a:t>
            </a:r>
            <a:r>
              <a:rPr lang="fr-FR" dirty="0" err="1" smtClean="0"/>
              <a:t>présacré</a:t>
            </a:r>
            <a:endParaRPr lang="fr-FR" dirty="0" smtClean="0"/>
          </a:p>
          <a:p>
            <a:r>
              <a:rPr lang="fr-FR" dirty="0" smtClean="0"/>
              <a:t>4 – iliaque externe</a:t>
            </a:r>
          </a:p>
          <a:p>
            <a:r>
              <a:rPr lang="fr-FR" dirty="0" smtClean="0"/>
              <a:t>5 – </a:t>
            </a:r>
            <a:r>
              <a:rPr lang="fr-FR" dirty="0" err="1" smtClean="0"/>
              <a:t>interaorticocave</a:t>
            </a:r>
            <a:endParaRPr lang="fr-FR" dirty="0" smtClean="0"/>
          </a:p>
          <a:p>
            <a:r>
              <a:rPr lang="fr-FR" dirty="0" smtClean="0"/>
              <a:t>6 – </a:t>
            </a:r>
            <a:r>
              <a:rPr lang="fr-FR" dirty="0" err="1" smtClean="0"/>
              <a:t>préaortique</a:t>
            </a:r>
            <a:endParaRPr lang="fr-FR" dirty="0" smtClean="0"/>
          </a:p>
          <a:p>
            <a:r>
              <a:rPr lang="fr-FR" dirty="0" smtClean="0"/>
              <a:t>7 – </a:t>
            </a:r>
            <a:r>
              <a:rPr lang="fr-FR" dirty="0" err="1" smtClean="0"/>
              <a:t>latéroaortique</a:t>
            </a:r>
            <a:endParaRPr lang="fr-FR" dirty="0" smtClean="0"/>
          </a:p>
          <a:p>
            <a:r>
              <a:rPr lang="fr-FR" dirty="0" smtClean="0"/>
              <a:t>8 -  iliaque primitif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Stade 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1567" y="4293096"/>
            <a:ext cx="360040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Taux d’envahissement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12 à 25 % stade I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20 à 50 % stade II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12% atteinte ganglionnaire isolée sans atteinte du péritoine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6668" y="5993673"/>
            <a:ext cx="3948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Lymphadénectomie pelvienne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Stade 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798"/>
            <a:ext cx="3486150" cy="4010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799"/>
            <a:ext cx="34861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8058" y="6205192"/>
            <a:ext cx="4658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Lymphadénectomie lomboaortique 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i="1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i="1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3" y="1556791"/>
            <a:ext cx="2764929" cy="4582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6016" y="2969657"/>
            <a:ext cx="3137013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3 écarteurs </a:t>
            </a:r>
            <a:r>
              <a:rPr lang="fr-FR" sz="2000" dirty="0" err="1" smtClean="0">
                <a:solidFill>
                  <a:srgbClr val="FF0000"/>
                </a:solidFill>
              </a:rPr>
              <a:t>autostatiques</a:t>
            </a:r>
            <a:endParaRPr lang="fr-FR" sz="20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FF0000"/>
                </a:solidFill>
              </a:rPr>
              <a:t>Ecarteur d’Olivier en haut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FF0000"/>
                </a:solidFill>
              </a:rPr>
              <a:t>Ecarteur de Gosset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FF0000"/>
                </a:solidFill>
              </a:rPr>
              <a:t>Ecarteur d’Olivier en bas</a:t>
            </a:r>
          </a:p>
        </p:txBody>
      </p:sp>
    </p:spTree>
    <p:extLst>
      <p:ext uri="{BB962C8B-B14F-4D97-AF65-F5344CB8AC3E}">
        <p14:creationId xmlns:p14="http://schemas.microsoft.com/office/powerpoint/2010/main" val="10090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2046" y="5956111"/>
            <a:ext cx="4589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400" dirty="0" smtClean="0">
                <a:solidFill>
                  <a:srgbClr val="7030A0"/>
                </a:solidFill>
              </a:rPr>
              <a:t>Lymphadénectomie </a:t>
            </a:r>
            <a:r>
              <a:rPr lang="fr-FR" sz="2400" dirty="0">
                <a:solidFill>
                  <a:srgbClr val="7030A0"/>
                </a:solidFill>
              </a:rPr>
              <a:t>lomboaortique</a:t>
            </a:r>
          </a:p>
          <a:p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3" y="1691906"/>
            <a:ext cx="4072174" cy="4072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2398" y="1677547"/>
            <a:ext cx="34867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6666"/>
                </a:solidFill>
              </a:rPr>
              <a:t>Décollement colique droit </a:t>
            </a:r>
            <a:endParaRPr lang="fr-FR" sz="2400" dirty="0">
              <a:solidFill>
                <a:srgbClr val="0066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130" y="1691906"/>
            <a:ext cx="40122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6666"/>
                </a:solidFill>
              </a:rPr>
              <a:t>Décollement du fascia de </a:t>
            </a:r>
            <a:r>
              <a:rPr lang="fr-FR" sz="2400" dirty="0" err="1" smtClean="0">
                <a:solidFill>
                  <a:srgbClr val="006666"/>
                </a:solidFill>
              </a:rPr>
              <a:t>Toldt</a:t>
            </a:r>
            <a:endParaRPr lang="fr-FR" sz="2400" dirty="0">
              <a:solidFill>
                <a:srgbClr val="0066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97" y="2277637"/>
            <a:ext cx="3486150" cy="3486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72361" y="2686992"/>
            <a:ext cx="173156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u="sng" dirty="0">
                <a:solidFill>
                  <a:srgbClr val="7030A0"/>
                </a:solidFill>
              </a:rPr>
              <a:t>temps no 1: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32363" y="5805264"/>
            <a:ext cx="4658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 Lymphadénectomie lomboaortique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Stade </a:t>
            </a:r>
            <a:r>
              <a:rPr lang="fr-FR" sz="3200" dirty="0" smtClean="0">
                <a:solidFill>
                  <a:srgbClr val="7030A0"/>
                </a:solidFill>
              </a:rPr>
              <a:t>I:</a:t>
            </a:r>
            <a:endParaRPr lang="fr-FR" sz="32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95390"/>
            <a:ext cx="3486150" cy="3714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2120" y="3391485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2400" dirty="0">
              <a:solidFill>
                <a:srgbClr val="0066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44485" y="3389250"/>
            <a:ext cx="3230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>
                <a:solidFill>
                  <a:srgbClr val="006666"/>
                </a:solidFill>
              </a:rPr>
              <a:t>Incision du mésentère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25518" y="2728912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</a:rPr>
              <a:t>temps no 2: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41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562" y="260648"/>
            <a:ext cx="88924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Prise 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en charge </a:t>
            </a:r>
            <a:r>
              <a:rPr lang="fr-FR" b="1" dirty="0" smtClean="0">
                <a:solidFill>
                  <a:schemeClr val="tx2">
                    <a:lumMod val="50000"/>
                  </a:schemeClr>
                </a:solidFill>
              </a:rPr>
              <a:t>thérapeutique : Principes généraux</a:t>
            </a:r>
          </a:p>
          <a:p>
            <a:endParaRPr lang="fr-FR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chirurgie est le premier temps du traitement dans tous les cas où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la tumeur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peut être complètement réséquée. La laparotomie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médiane xyphopubienne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est l’incision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standard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L’objectif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de la chirurgie est la résection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complète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(absence de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résidu macroscopique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). La chirurgie « optimale » définie par un reliquat inférieur à 1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ou2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centimètres n’est plus l’objectif standard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Le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risque chirurgical et l’altération de la qualité de vie associés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aux exérèses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multiples doivent être pris en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compte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prise en charge chirurgicale d’un cancer de l’ovaire nécessite la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maîtrise de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la chirurgie viscérale, des péritonectomies et de la chirurgie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ganglionnaire abdominale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, en vue d’obtenir la réduction tumorale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complète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En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cas de carcinose péritonéale étendue, l’évaluation de la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résécabilité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complète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sans risque chirurgical excessif repose sur la clinique,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l’examen scannographique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, et si besoin une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cœlioscopie  diagnostique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Si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la résection complète ne peut être obtenue d’emblée, la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chimiothérapie néo-adjuvante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est indiquée. Une chirurgie d’intervalle est envisagée, avec 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le même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objectif cité précédemment</a:t>
            </a:r>
          </a:p>
        </p:txBody>
      </p:sp>
    </p:spTree>
    <p:extLst>
      <p:ext uri="{BB962C8B-B14F-4D97-AF65-F5344CB8AC3E}">
        <p14:creationId xmlns:p14="http://schemas.microsoft.com/office/powerpoint/2010/main" val="12042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47664" y="6205192"/>
            <a:ext cx="4658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Lymphadénectomie lomboaortique 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Stade 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2800378"/>
            <a:ext cx="377933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6666"/>
                </a:solidFill>
              </a:rPr>
              <a:t>Découverte de la veine rénale gauche et ligature de la veine gonadique droite</a:t>
            </a:r>
            <a:endParaRPr lang="fr-FR" sz="2400" dirty="0">
              <a:solidFill>
                <a:srgbClr val="0066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07" y="1758543"/>
            <a:ext cx="3486150" cy="3714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51138" y="1961696"/>
            <a:ext cx="1649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u="sng" dirty="0">
                <a:solidFill>
                  <a:srgbClr val="7030A0"/>
                </a:solidFill>
              </a:rPr>
              <a:t>temps no 3 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8166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07171" y="6205191"/>
            <a:ext cx="4739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Lymphadénectomie lomboaortique :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3" y="1774001"/>
            <a:ext cx="3486150" cy="3714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74001"/>
            <a:ext cx="3486150" cy="3714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5488751"/>
            <a:ext cx="81369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6666"/>
                </a:solidFill>
              </a:rPr>
              <a:t>Exérèse des ganglions  </a:t>
            </a:r>
            <a:r>
              <a:rPr lang="fr-FR" sz="2400" dirty="0" err="1" smtClean="0">
                <a:solidFill>
                  <a:srgbClr val="006666"/>
                </a:solidFill>
              </a:rPr>
              <a:t>latérocave</a:t>
            </a:r>
            <a:r>
              <a:rPr lang="fr-FR" sz="2400" dirty="0" smtClean="0">
                <a:solidFill>
                  <a:srgbClr val="006666"/>
                </a:solidFill>
              </a:rPr>
              <a:t>, </a:t>
            </a:r>
            <a:r>
              <a:rPr lang="fr-FR" sz="2400" dirty="0" err="1" smtClean="0">
                <a:solidFill>
                  <a:srgbClr val="006666"/>
                </a:solidFill>
              </a:rPr>
              <a:t>précave</a:t>
            </a:r>
            <a:r>
              <a:rPr lang="fr-FR" sz="2400" dirty="0" smtClean="0">
                <a:solidFill>
                  <a:srgbClr val="006666"/>
                </a:solidFill>
              </a:rPr>
              <a:t> et </a:t>
            </a:r>
            <a:r>
              <a:rPr lang="fr-FR" sz="2400" dirty="0" err="1" smtClean="0">
                <a:solidFill>
                  <a:srgbClr val="006666"/>
                </a:solidFill>
              </a:rPr>
              <a:t>interaorticocave</a:t>
            </a:r>
            <a:endParaRPr lang="fr-FR" sz="2400" dirty="0">
              <a:solidFill>
                <a:srgbClr val="0066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0006" y="1975793"/>
            <a:ext cx="164981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u="sng" dirty="0">
                <a:solidFill>
                  <a:srgbClr val="7030A0"/>
                </a:solidFill>
              </a:rPr>
              <a:t>temps no 4 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12299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97899" y="6205192"/>
            <a:ext cx="4739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Lymphadénectomie lomboaortique :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40756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50048"/>
            <a:ext cx="3486150" cy="3714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51" y="1698515"/>
            <a:ext cx="3486150" cy="3714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5413265"/>
            <a:ext cx="76105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rgbClr val="006666"/>
                </a:solidFill>
              </a:rPr>
              <a:t>Exérèse des lames </a:t>
            </a:r>
            <a:r>
              <a:rPr lang="fr-FR" sz="2400" dirty="0" err="1" smtClean="0">
                <a:solidFill>
                  <a:srgbClr val="006666"/>
                </a:solidFill>
              </a:rPr>
              <a:t>préaortique</a:t>
            </a:r>
            <a:r>
              <a:rPr lang="fr-FR" sz="2400" dirty="0" smtClean="0">
                <a:solidFill>
                  <a:srgbClr val="006666"/>
                </a:solidFill>
              </a:rPr>
              <a:t> et </a:t>
            </a:r>
            <a:r>
              <a:rPr lang="fr-FR" sz="2400" dirty="0" err="1" smtClean="0">
                <a:solidFill>
                  <a:srgbClr val="006666"/>
                </a:solidFill>
              </a:rPr>
              <a:t>latéroaortique</a:t>
            </a:r>
            <a:r>
              <a:rPr lang="fr-FR" sz="2400" dirty="0" smtClean="0">
                <a:solidFill>
                  <a:srgbClr val="006666"/>
                </a:solidFill>
              </a:rPr>
              <a:t> gauche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3916" y="1890521"/>
            <a:ext cx="164981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400" u="sng" dirty="0">
                <a:solidFill>
                  <a:srgbClr val="7030A0"/>
                </a:solidFill>
              </a:rPr>
              <a:t>temps no 5 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25169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6304" y="6205192"/>
            <a:ext cx="4739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7030A0"/>
                </a:solidFill>
              </a:rPr>
              <a:t>Lymphadénectomie lomboaortique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2846546"/>
            <a:ext cx="37793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6666"/>
                </a:solidFill>
              </a:rPr>
              <a:t>Exérèse des ganglions du promontoire: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1" y="1556792"/>
            <a:ext cx="3486150" cy="3714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52120" y="2222046"/>
            <a:ext cx="1649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u="sng" dirty="0">
                <a:solidFill>
                  <a:srgbClr val="7030A0"/>
                </a:solidFill>
              </a:rPr>
              <a:t>temps no 6 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18941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08312" y="6021288"/>
            <a:ext cx="4739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Lymphadénectomie lomboaortique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332656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Stade I présumé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3252958"/>
            <a:ext cx="37793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6666"/>
                </a:solidFill>
              </a:rPr>
              <a:t>Lymphadénectomie iliaque primitive bilatérale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5" y="1811081"/>
            <a:ext cx="3486150" cy="3714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12945" y="2511880"/>
            <a:ext cx="1649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u="sng" dirty="0">
                <a:solidFill>
                  <a:srgbClr val="7030A0"/>
                </a:solidFill>
              </a:rPr>
              <a:t>temps no 7 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21263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438" y="332656"/>
            <a:ext cx="756084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</a:rPr>
              <a:t>En option</a:t>
            </a:r>
            <a:r>
              <a:rPr lang="fr-FR" sz="24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fr-FR" sz="24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idem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par laparoscopie </a:t>
            </a:r>
            <a:r>
              <a:rPr lang="fr-FR" sz="2400" dirty="0">
                <a:solidFill>
                  <a:srgbClr val="006666"/>
                </a:solidFill>
              </a:rPr>
              <a:t>si opérateur entrainé, tumeur &lt; 5cm, sans adhérence, ni signes évocateurs d’atteinte </a:t>
            </a:r>
            <a:r>
              <a:rPr lang="fr-FR" sz="2400" dirty="0" err="1">
                <a:solidFill>
                  <a:srgbClr val="006666"/>
                </a:solidFill>
              </a:rPr>
              <a:t>extraovarienne</a:t>
            </a:r>
            <a:r>
              <a:rPr lang="fr-FR" sz="2400" dirty="0">
                <a:solidFill>
                  <a:srgbClr val="006666"/>
                </a:solidFill>
              </a:rPr>
              <a:t>; extraction protégée dans un sac. </a:t>
            </a:r>
            <a:endParaRPr lang="fr-FR" sz="2400" dirty="0" smtClean="0">
              <a:solidFill>
                <a:srgbClr val="006666"/>
              </a:solidFill>
            </a:endParaRPr>
          </a:p>
          <a:p>
            <a:endParaRPr lang="fr-FR" sz="2400" dirty="0">
              <a:solidFill>
                <a:srgbClr val="006666"/>
              </a:solidFill>
            </a:endParaRPr>
          </a:p>
          <a:p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Traitement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conservateur si désir de grossesse, stade IA grade 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1,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et accepte une surveillance régulière: </a:t>
            </a:r>
            <a:r>
              <a:rPr lang="fr-FR" sz="2400" dirty="0" smtClean="0">
                <a:solidFill>
                  <a:srgbClr val="006666"/>
                </a:solidFill>
              </a:rPr>
              <a:t>Annexectomie </a:t>
            </a:r>
            <a:r>
              <a:rPr lang="fr-FR" sz="2400" dirty="0">
                <a:solidFill>
                  <a:srgbClr val="006666"/>
                </a:solidFill>
              </a:rPr>
              <a:t>unilatérale+/‐biopsie ovaire controlatéral si anomalie. </a:t>
            </a:r>
            <a:endParaRPr lang="fr-FR" sz="2400" dirty="0" smtClean="0">
              <a:solidFill>
                <a:srgbClr val="006666"/>
              </a:solidFill>
            </a:endParaRPr>
          </a:p>
          <a:p>
            <a:r>
              <a:rPr lang="fr-FR" sz="2400" dirty="0" smtClean="0">
                <a:solidFill>
                  <a:srgbClr val="006666"/>
                </a:solidFill>
              </a:rPr>
              <a:t>Hystéroscopie‐curetage</a:t>
            </a:r>
            <a:r>
              <a:rPr lang="fr-FR" sz="2400" dirty="0">
                <a:solidFill>
                  <a:srgbClr val="006666"/>
                </a:solidFill>
              </a:rPr>
              <a:t>+ </a:t>
            </a:r>
            <a:r>
              <a:rPr lang="fr-FR" sz="2400" dirty="0" smtClean="0">
                <a:solidFill>
                  <a:srgbClr val="006666"/>
                </a:solidFill>
              </a:rPr>
              <a:t>stadification </a:t>
            </a:r>
            <a:r>
              <a:rPr lang="fr-FR" sz="2400" dirty="0">
                <a:solidFill>
                  <a:srgbClr val="006666"/>
                </a:solidFill>
              </a:rPr>
              <a:t>complète. </a:t>
            </a:r>
            <a:endParaRPr lang="fr-FR" sz="2400" dirty="0" smtClean="0">
              <a:solidFill>
                <a:srgbClr val="006666"/>
              </a:solidFill>
            </a:endParaRPr>
          </a:p>
          <a:p>
            <a:endParaRPr lang="fr-FR" sz="2400" b="1" dirty="0" err="1"/>
          </a:p>
          <a:p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Stadification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absente ou inadéquate 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fr-FR" sz="2400" dirty="0"/>
              <a:t> </a:t>
            </a:r>
            <a:endParaRPr lang="fr-FR" sz="2400" dirty="0" smtClean="0"/>
          </a:p>
          <a:p>
            <a:r>
              <a:rPr lang="fr-FR" sz="2400" dirty="0" smtClean="0">
                <a:solidFill>
                  <a:srgbClr val="006666"/>
                </a:solidFill>
              </a:rPr>
              <a:t>réopérer </a:t>
            </a:r>
            <a:r>
              <a:rPr lang="fr-FR" sz="2400" dirty="0">
                <a:solidFill>
                  <a:srgbClr val="006666"/>
                </a:solidFill>
              </a:rPr>
              <a:t>; par laparoscopie, seulement si équipe entrainée. </a:t>
            </a:r>
            <a:r>
              <a:rPr lang="fr-FR" sz="2400" b="1" dirty="0" smtClean="0">
                <a:solidFill>
                  <a:srgbClr val="006666"/>
                </a:solidFill>
              </a:rPr>
              <a:t>Si </a:t>
            </a:r>
            <a:r>
              <a:rPr lang="fr-FR" sz="2400" b="1" dirty="0" err="1" smtClean="0">
                <a:solidFill>
                  <a:srgbClr val="006666"/>
                </a:solidFill>
              </a:rPr>
              <a:t>coelioscopie</a:t>
            </a:r>
            <a:r>
              <a:rPr lang="fr-FR" sz="2400" b="1" dirty="0" smtClean="0">
                <a:solidFill>
                  <a:srgbClr val="006666"/>
                </a:solidFill>
              </a:rPr>
              <a:t> </a:t>
            </a:r>
            <a:r>
              <a:rPr lang="fr-FR" sz="2400" b="1" dirty="0">
                <a:solidFill>
                  <a:srgbClr val="006666"/>
                </a:solidFill>
              </a:rPr>
              <a:t>initiale: </a:t>
            </a:r>
            <a:r>
              <a:rPr lang="fr-FR" sz="2400" dirty="0">
                <a:solidFill>
                  <a:srgbClr val="006666"/>
                </a:solidFill>
              </a:rPr>
              <a:t>réséquer orifices de trocarts si 2ème </a:t>
            </a:r>
            <a:r>
              <a:rPr lang="fr-FR" sz="2400" dirty="0" smtClean="0">
                <a:solidFill>
                  <a:srgbClr val="006666"/>
                </a:solidFill>
              </a:rPr>
              <a:t>chirurgie</a:t>
            </a:r>
            <a:r>
              <a:rPr lang="fr-FR" sz="2400" dirty="0" smtClean="0"/>
              <a:t>. </a:t>
            </a:r>
            <a:endParaRPr lang="fr-FR" sz="2400" dirty="0"/>
          </a:p>
          <a:p>
            <a:endParaRPr lang="fr-FR" sz="2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4" name="Rectangle 6"/>
          <p:cNvSpPr>
            <a:spLocks noChangeArrowheads="1"/>
          </p:cNvSpPr>
          <p:nvPr/>
        </p:nvSpPr>
        <p:spPr bwMode="auto">
          <a:xfrm>
            <a:off x="1547664" y="2708920"/>
            <a:ext cx="6322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Pourquoi cancer </a:t>
            </a:r>
            <a:r>
              <a:rPr lang="fr-FR" sz="28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précoce </a:t>
            </a:r>
            <a:r>
              <a:rPr lang="fr-FR" sz="2800" b="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présumé ?</a:t>
            </a:r>
            <a:endParaRPr lang="fr-FR" sz="2800" b="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-1539875" y="49799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4763" y="2819400"/>
            <a:ext cx="2576512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9" name="Rectangle 5"/>
          <p:cNvSpPr>
            <a:spLocks noChangeArrowheads="1"/>
          </p:cNvSpPr>
          <p:nvPr/>
        </p:nvSpPr>
        <p:spPr bwMode="auto">
          <a:xfrm>
            <a:off x="142875" y="2219325"/>
            <a:ext cx="6084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30% incidence </a:t>
            </a:r>
            <a:r>
              <a:rPr lang="fr-FR" sz="2400" b="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4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métastases microscopiques dans les cancers présumés précoces</a:t>
            </a:r>
          </a:p>
        </p:txBody>
      </p:sp>
      <p:sp>
        <p:nvSpPr>
          <p:cNvPr id="308230" name="Rectangle 6"/>
          <p:cNvSpPr>
            <a:spLocks noChangeArrowheads="1"/>
          </p:cNvSpPr>
          <p:nvPr/>
        </p:nvSpPr>
        <p:spPr bwMode="auto">
          <a:xfrm>
            <a:off x="827088" y="4032250"/>
            <a:ext cx="46640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Cytologie péritonéale	20 %</a:t>
            </a:r>
          </a:p>
          <a:p>
            <a:pPr>
              <a:defRPr/>
            </a:pPr>
            <a:r>
              <a:rPr lang="fr-FR" sz="24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Epiploon			10 %</a:t>
            </a:r>
          </a:p>
          <a:p>
            <a:pPr>
              <a:defRPr/>
            </a:pPr>
            <a:r>
              <a:rPr lang="fr-FR" sz="24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Diaphragme			15 %</a:t>
            </a:r>
          </a:p>
          <a:p>
            <a:pPr>
              <a:defRPr/>
            </a:pPr>
            <a:r>
              <a:rPr lang="fr-FR" sz="24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Biopsies péritonéales	13 %</a:t>
            </a:r>
          </a:p>
          <a:p>
            <a:pPr>
              <a:defRPr/>
            </a:pPr>
            <a:r>
              <a:rPr lang="fr-FR" sz="24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Ganglions para aortiques	15 %</a:t>
            </a:r>
          </a:p>
          <a:p>
            <a:pPr>
              <a:defRPr/>
            </a:pPr>
            <a:r>
              <a:rPr lang="fr-FR" sz="24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Ganglions pelviens		  8 %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6407150" y="6500813"/>
            <a:ext cx="271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/>
              <a:t>JB Trimbos, Int J Gyn Cancer 2000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166938" y="188913"/>
            <a:ext cx="4708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Cancer précoce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475507" y="1035050"/>
            <a:ext cx="6192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Cancer précoce présumé: </a:t>
            </a:r>
            <a:r>
              <a:rPr lang="fr-FR" sz="2800" b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upstaging</a:t>
            </a:r>
            <a:endParaRPr lang="fr-FR" sz="2800" b="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Résultats de la </a:t>
            </a:r>
            <a:r>
              <a:rPr lang="fr-FR" sz="2800" b="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restadification</a:t>
            </a:r>
            <a:r>
              <a:rPr lang="fr-FR" sz="2800" b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par laparotomie</a:t>
            </a:r>
            <a:endParaRPr lang="fr-FR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17567" name="Group 63"/>
          <p:cNvGraphicFramePr>
            <a:graphicFrameLocks noGrp="1"/>
          </p:cNvGraphicFramePr>
          <p:nvPr/>
        </p:nvGraphicFramePr>
        <p:xfrm>
          <a:off x="685800" y="1876425"/>
          <a:ext cx="8210550" cy="4053840"/>
        </p:xfrm>
        <a:graphic>
          <a:graphicData uri="http://schemas.openxmlformats.org/drawingml/2006/table">
            <a:tbl>
              <a:tblPr/>
              <a:tblGrid>
                <a:gridCol w="2532063"/>
                <a:gridCol w="927100"/>
                <a:gridCol w="2808287"/>
                <a:gridCol w="19431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Auteurs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FIGO stage (initial)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sur </a:t>
                      </a:r>
                      <a:r>
                        <a:rPr kumimoji="0" lang="fr-F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stadifié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Bagley 1973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I-II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Young 1983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IA-IIB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Helewa 1986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20-25%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Buchsbaum 1989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I-II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22,4%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Archer 1991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I-II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20,8%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Soper 1992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I-II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Stier 1998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IA-IIB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Leblanc 2000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21%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ookup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50" y="0"/>
            <a:ext cx="3478213" cy="6858000"/>
          </a:xfrm>
        </p:spPr>
      </p:pic>
      <p:sp>
        <p:nvSpPr>
          <p:cNvPr id="564227" name="Rectangle 3"/>
          <p:cNvSpPr>
            <a:spLocks noChangeArrowheads="1"/>
          </p:cNvSpPr>
          <p:nvPr/>
        </p:nvSpPr>
        <p:spPr bwMode="auto">
          <a:xfrm>
            <a:off x="4343400" y="2606675"/>
            <a:ext cx="41989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fr-FR" sz="2400" b="0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30% de </a:t>
            </a:r>
            <a:r>
              <a:rPr lang="fr-FR" sz="2400" b="0" i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restadification</a:t>
            </a:r>
            <a:r>
              <a:rPr lang="fr-FR" sz="2400" b="0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2400" b="0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=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2400" b="0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Métastases occultes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708275"/>
            <a:ext cx="8610600" cy="2303463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40000"/>
              </a:lnSpc>
              <a:spcAft>
                <a:spcPts val="0"/>
              </a:spcAft>
              <a:buFont typeface="Times" pitchFamily="1" charset="0"/>
              <a:buChar char="•"/>
              <a:defRPr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OEC sont stadifiés selon la classification FIGO</a:t>
            </a:r>
          </a:p>
          <a:p>
            <a:pPr algn="l" eaLnBrk="1" fontAlgn="auto" hangingPunct="1">
              <a:lnSpc>
                <a:spcPct val="140000"/>
              </a:lnSpc>
              <a:spcAft>
                <a:spcPts val="0"/>
              </a:spcAft>
              <a:buFont typeface="Times" pitchFamily="1" charset="0"/>
              <a:buChar char="•"/>
              <a:defRPr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La stadification FIGO est une classification chirurgicale</a:t>
            </a:r>
          </a:p>
          <a:p>
            <a:pPr algn="l" eaLnBrk="1" fontAlgn="auto" hangingPunct="1">
              <a:lnSpc>
                <a:spcPct val="140000"/>
              </a:lnSpc>
              <a:spcAft>
                <a:spcPts val="0"/>
              </a:spcAft>
              <a:buFont typeface="Times" pitchFamily="1" charset="0"/>
              <a:buChar char="•"/>
              <a:defRPr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En préopératoire il faut éliminer les métastases péritonéales</a:t>
            </a:r>
          </a:p>
          <a:p>
            <a:pPr algn="l" eaLnBrk="1" fontAlgn="auto" hangingPunct="1">
              <a:lnSpc>
                <a:spcPct val="140000"/>
              </a:lnSpc>
              <a:spcAft>
                <a:spcPts val="0"/>
              </a:spcAft>
              <a:buFont typeface="Times" pitchFamily="1" charset="0"/>
              <a:buChar char="•"/>
              <a:defRPr/>
            </a:pPr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La stadification FIGO n’ a pas changé depuis 2008.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24150" y="333375"/>
            <a:ext cx="36480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Stadification FIGO </a:t>
            </a:r>
          </a:p>
          <a:p>
            <a:pPr algn="ctr">
              <a:defRPr/>
            </a:pPr>
            <a:r>
              <a:rPr lang="fr-FR" sz="32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1998 - 2008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Pourquoi toutes les patientes n’ont pas </a:t>
            </a:r>
            <a:r>
              <a:rPr lang="fr-FR" sz="2800" b="0" dirty="0" smtClean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une stadification ou ou une </a:t>
            </a:r>
            <a:r>
              <a:rPr lang="fr-FR" sz="2800" b="0" dirty="0" err="1" smtClean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restadification</a:t>
            </a:r>
            <a:endParaRPr lang="fr-FR" sz="2800" b="0" dirty="0">
              <a:solidFill>
                <a:schemeClr val="accent5">
                  <a:lumMod val="50000"/>
                </a:schemeClr>
              </a:solidFill>
              <a:latin typeface="Times-Bold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7850" y="2492896"/>
            <a:ext cx="84582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fr-FR" sz="2400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Le diagnostic de cancer n’est pas anticipé</a:t>
            </a:r>
          </a:p>
          <a:p>
            <a:pPr>
              <a:buFont typeface="Arial" pitchFamily="34" charset="0"/>
              <a:buChar char="•"/>
              <a:defRPr/>
            </a:pPr>
            <a:endParaRPr lang="fr-FR" sz="2400" b="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fr-FR" sz="2400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Les chirurgiens ne sont pas formés et/ou ont peu des complications</a:t>
            </a:r>
          </a:p>
          <a:p>
            <a:pPr>
              <a:buFont typeface="Arial" pitchFamily="34" charset="0"/>
              <a:buChar char="•"/>
              <a:defRPr/>
            </a:pPr>
            <a:endParaRPr lang="fr-FR" sz="2400" b="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fr-FR" sz="2400" b="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 résultat ne change pas le traitement mais le pronostic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1" name="Rectangle 3"/>
          <p:cNvSpPr>
            <a:spLocks noChangeArrowheads="1"/>
          </p:cNvSpPr>
          <p:nvPr/>
        </p:nvSpPr>
        <p:spPr bwMode="auto">
          <a:xfrm>
            <a:off x="251520" y="2276475"/>
            <a:ext cx="8640960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Attendre et voir et traitement si rechute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b="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Restadification</a:t>
            </a: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Chimiothérapie car possibilité de maladie avancée </a:t>
            </a:r>
            <a:r>
              <a:rPr lang="fr-FR" sz="2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occulte</a:t>
            </a: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85800" y="908050"/>
            <a:ext cx="7772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Que faire si la stadification </a:t>
            </a:r>
            <a:r>
              <a:rPr lang="fr-FR" sz="2800" b="0" dirty="0" smtClean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est  incomplète </a:t>
            </a: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1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1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53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85800" y="681037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</a:t>
            </a:r>
            <a:r>
              <a:rPr lang="fr-FR" sz="2800" b="0" dirty="0" err="1">
                <a:solidFill>
                  <a:schemeClr val="accent5">
                    <a:lumMod val="75000"/>
                  </a:schemeClr>
                </a:solidFill>
                <a:latin typeface="Times-Bold" charset="0"/>
              </a:rPr>
              <a:t>early</a:t>
            </a:r>
            <a:r>
              <a:rPr lang="fr-FR" sz="2800" b="0" dirty="0">
                <a:solidFill>
                  <a:schemeClr val="accent5">
                    <a:lumMod val="75000"/>
                  </a:schemeClr>
                </a:solidFill>
                <a:latin typeface="Times-Bold" charset="0"/>
              </a:rPr>
              <a:t> </a:t>
            </a:r>
            <a:r>
              <a:rPr lang="fr-FR" sz="2800" b="0" dirty="0" err="1">
                <a:solidFill>
                  <a:schemeClr val="accent5">
                    <a:lumMod val="75000"/>
                  </a:schemeClr>
                </a:solidFill>
                <a:latin typeface="Times-Bold" charset="0"/>
              </a:rPr>
              <a:t>epithélial</a:t>
            </a:r>
            <a:r>
              <a:rPr lang="fr-FR" sz="2800" b="0" dirty="0">
                <a:solidFill>
                  <a:schemeClr val="accent5">
                    <a:lumMod val="75000"/>
                  </a:schemeClr>
                </a:solidFill>
                <a:latin typeface="Times-Bold" charset="0"/>
              </a:rPr>
              <a:t> cancer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4538" y="2133600"/>
            <a:ext cx="7715250" cy="2676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Après une stadification complète, seule une minorité des patientes ont </a:t>
            </a:r>
            <a:r>
              <a:rPr lang="fr-FR" sz="2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une 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forme localisée (FIGO stade 1)</a:t>
            </a:r>
          </a:p>
          <a:p>
            <a:pPr>
              <a:defRPr/>
            </a:pP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 traitement de ces formes est chirurgical</a:t>
            </a:r>
          </a:p>
          <a:p>
            <a:pPr>
              <a:defRPr/>
            </a:pPr>
            <a:endParaRPr lang="fr-FR" sz="24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Les stades précoces sont subdivisés en bas et haut risque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3" name="Rectangle 3"/>
          <p:cNvSpPr>
            <a:spLocks noChangeArrowheads="1"/>
          </p:cNvSpPr>
          <p:nvPr/>
        </p:nvSpPr>
        <p:spPr bwMode="auto">
          <a:xfrm>
            <a:off x="457200" y="1295400"/>
            <a:ext cx="8534400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buFont typeface="Times" pitchFamily="1" charset="0"/>
              <a:buNone/>
              <a:defRPr/>
            </a:pP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EOC </a:t>
            </a:r>
            <a:r>
              <a:rPr lang="fr-FR" sz="2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précoce </a:t>
            </a:r>
            <a:r>
              <a:rPr lang="fr-FR" sz="2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 bas et haut grade</a:t>
            </a:r>
          </a:p>
        </p:txBody>
      </p:sp>
      <p:graphicFrame>
        <p:nvGraphicFramePr>
          <p:cNvPr id="691370" name="Group 170"/>
          <p:cNvGraphicFramePr>
            <a:graphicFrameLocks noGrp="1"/>
          </p:cNvGraphicFramePr>
          <p:nvPr/>
        </p:nvGraphicFramePr>
        <p:xfrm>
          <a:off x="457200" y="1978025"/>
          <a:ext cx="7924800" cy="4044831"/>
        </p:xfrm>
        <a:graphic>
          <a:graphicData uri="http://schemas.openxmlformats.org/drawingml/2006/table">
            <a:tbl>
              <a:tblPr/>
              <a:tblGrid>
                <a:gridCol w="4124325"/>
                <a:gridCol w="3800475"/>
              </a:tblGrid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 risque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Haut risque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86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Haut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Autre type que cellule claire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Cancers à cellules claires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Intact capsule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Capsule envahie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Pas de végétations externes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Des végétations externe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Pas d’ascite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ascite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Cytologie péritonéale négative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Cytologie péritonéale positive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Pas de rupture de la capsule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Rupture pré ou per opératoire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Pas d’adhésions denses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Adhérences denses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Tumeur diploïde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Tumeur aneuploïde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Cancer précoce : </a:t>
            </a:r>
            <a:r>
              <a:rPr lang="fr-FR" sz="2800" b="0" dirty="0" err="1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early</a:t>
            </a: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 </a:t>
            </a:r>
            <a:r>
              <a:rPr lang="fr-FR" sz="2800" b="0" dirty="0" err="1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epithelial</a:t>
            </a:r>
            <a:r>
              <a:rPr lang="fr-FR" sz="2800" b="0" dirty="0">
                <a:solidFill>
                  <a:schemeClr val="accent5">
                    <a:lumMod val="50000"/>
                  </a:schemeClr>
                </a:solidFill>
                <a:latin typeface="Times-Bold" charset="0"/>
              </a:rPr>
              <a:t> cancer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10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1" y="332656"/>
            <a:ext cx="907741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4450"/>
            <a:ext cx="7772400" cy="1143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BE" sz="4800" u="sng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Stade précoce</a:t>
            </a:r>
            <a:endParaRPr lang="fr-FR" sz="4800" u="sng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79388" y="1616075"/>
            <a:ext cx="4184159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280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FIGO </a:t>
            </a:r>
            <a:r>
              <a:rPr lang="fr-BE" sz="2800" dirty="0" err="1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Ia</a:t>
            </a:r>
            <a:r>
              <a:rPr lang="fr-BE" sz="280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-</a:t>
            </a:r>
            <a:r>
              <a:rPr lang="fr-BE" sz="2800" dirty="0" err="1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Ib</a:t>
            </a:r>
            <a:r>
              <a:rPr lang="fr-BE" sz="280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, grade I</a:t>
            </a:r>
          </a:p>
          <a:p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Autre que cellules claires</a:t>
            </a:r>
            <a:endParaRPr lang="fr-BE" sz="2800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Stadification complète</a:t>
            </a:r>
            <a:endParaRPr lang="fr-FR" sz="2800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08919" y="3628181"/>
            <a:ext cx="4463081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280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FIGO </a:t>
            </a:r>
            <a:r>
              <a:rPr lang="fr-BE" sz="2800" dirty="0" err="1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Ia</a:t>
            </a:r>
            <a:r>
              <a:rPr lang="fr-BE" sz="280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-</a:t>
            </a:r>
            <a:r>
              <a:rPr lang="fr-BE" sz="2800" dirty="0" err="1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Ib</a:t>
            </a:r>
            <a:r>
              <a:rPr lang="fr-BE" sz="280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, grade II-III</a:t>
            </a:r>
          </a:p>
          <a:p>
            <a:r>
              <a:rPr lang="fr-BE" sz="280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FIGO </a:t>
            </a:r>
            <a:r>
              <a:rPr lang="fr-BE" sz="2800" dirty="0" err="1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Ic</a:t>
            </a:r>
            <a:r>
              <a:rPr lang="fr-BE" sz="2800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, all grades</a:t>
            </a:r>
          </a:p>
          <a:p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tous stades cellules claires</a:t>
            </a:r>
            <a:endParaRPr lang="fr-FR" sz="2800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992813" y="2057400"/>
            <a:ext cx="300274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Pas de traitement</a:t>
            </a:r>
            <a:endParaRPr lang="fr-FR" sz="2800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992813" y="4054475"/>
            <a:ext cx="260680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2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Chimiothérapie</a:t>
            </a:r>
            <a:endParaRPr lang="fr-FR" sz="2800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1788665" y="5805264"/>
            <a:ext cx="58817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BE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fr-BE" dirty="0" err="1">
                <a:solidFill>
                  <a:srgbClr val="7030A0"/>
                </a:solidFill>
                <a:latin typeface="Arial" charset="0"/>
              </a:rPr>
              <a:t>chemotherapy</a:t>
            </a:r>
            <a:r>
              <a:rPr lang="fr-BE" dirty="0">
                <a:solidFill>
                  <a:srgbClr val="7030A0"/>
                </a:solidFill>
                <a:latin typeface="Arial" charset="0"/>
              </a:rPr>
              <a:t> = </a:t>
            </a:r>
            <a:r>
              <a:rPr lang="fr-BE" dirty="0" err="1">
                <a:solidFill>
                  <a:srgbClr val="7030A0"/>
                </a:solidFill>
                <a:latin typeface="Arial" charset="0"/>
              </a:rPr>
              <a:t>carboplatin</a:t>
            </a:r>
            <a:r>
              <a:rPr lang="fr-BE" dirty="0">
                <a:solidFill>
                  <a:srgbClr val="7030A0"/>
                </a:solidFill>
                <a:latin typeface="Arial" charset="0"/>
              </a:rPr>
              <a:t> +/- </a:t>
            </a:r>
            <a:r>
              <a:rPr lang="fr-BE" dirty="0" err="1">
                <a:solidFill>
                  <a:srgbClr val="7030A0"/>
                </a:solidFill>
                <a:latin typeface="Arial" charset="0"/>
              </a:rPr>
              <a:t>paclitaxel</a:t>
            </a:r>
            <a:r>
              <a:rPr lang="fr-BE" dirty="0">
                <a:solidFill>
                  <a:srgbClr val="7030A0"/>
                </a:solidFill>
                <a:latin typeface="Arial" charset="0"/>
              </a:rPr>
              <a:t>   x   6 cycles</a:t>
            </a:r>
            <a:endParaRPr lang="fr-FR" dirty="0">
              <a:solidFill>
                <a:srgbClr val="7030A0"/>
              </a:solidFill>
              <a:latin typeface="Arial" charset="0"/>
            </a:endParaRPr>
          </a:p>
        </p:txBody>
      </p:sp>
      <p:cxnSp>
        <p:nvCxnSpPr>
          <p:cNvPr id="14346" name="AutoShape 10"/>
          <p:cNvCxnSpPr>
            <a:cxnSpLocks noChangeShapeType="1"/>
            <a:stCxn id="14339" idx="3"/>
            <a:endCxn id="14343" idx="1"/>
          </p:cNvCxnSpPr>
          <p:nvPr/>
        </p:nvCxnSpPr>
        <p:spPr bwMode="auto">
          <a:xfrm>
            <a:off x="4363547" y="2308573"/>
            <a:ext cx="1629266" cy="10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14347" name="AutoShape 11"/>
          <p:cNvCxnSpPr>
            <a:cxnSpLocks noChangeShapeType="1"/>
            <a:stCxn id="14340" idx="3"/>
            <a:endCxn id="14344" idx="1"/>
          </p:cNvCxnSpPr>
          <p:nvPr/>
        </p:nvCxnSpPr>
        <p:spPr bwMode="auto">
          <a:xfrm flipV="1">
            <a:off x="4572000" y="4316085"/>
            <a:ext cx="1420813" cy="45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10812463" y="15763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2708920"/>
            <a:ext cx="7772400" cy="1143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BE" sz="4800" u="sng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Stade avancé</a:t>
            </a:r>
            <a:endParaRPr lang="fr-FR" sz="4800" u="sng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10812463" y="15763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55404" y="6362084"/>
            <a:ext cx="466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Hoskin</a:t>
            </a:r>
            <a:r>
              <a:rPr lang="fr-FR" dirty="0" smtClean="0"/>
              <a:t> et al  Am J </a:t>
            </a:r>
            <a:r>
              <a:rPr lang="fr-FR" dirty="0" err="1" smtClean="0"/>
              <a:t>Obstet</a:t>
            </a:r>
            <a:r>
              <a:rPr lang="fr-FR" dirty="0" smtClean="0"/>
              <a:t> </a:t>
            </a:r>
            <a:r>
              <a:rPr lang="fr-FR" dirty="0" err="1" smtClean="0"/>
              <a:t>Gynecol</a:t>
            </a:r>
            <a:r>
              <a:rPr lang="fr-FR" dirty="0" smtClean="0"/>
              <a:t> 1994;170:974</a:t>
            </a:r>
            <a:endParaRPr lang="fr-FR" dirty="0"/>
          </a:p>
        </p:txBody>
      </p:sp>
      <p:pic>
        <p:nvPicPr>
          <p:cNvPr id="7" name="Image 6" descr="http://www.glowm.com/resources/glowm/graphics/figures/v4/0350/002f.jpg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2" y="450378"/>
            <a:ext cx="6179740" cy="59117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652120" y="420896"/>
            <a:ext cx="3180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Survival by size of residual disease in patients with stage III or stage IV ovarian cancer treated in accordance with GOG protocols 52 and 97.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909781" y="2077397"/>
            <a:ext cx="352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58% résidu microscopique 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5798668" y="3430692"/>
            <a:ext cx="2447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34% résidu &lt;2 cm 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5855818" y="4149080"/>
            <a:ext cx="2447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16% résidu &gt;2 cm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1031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954" y="188640"/>
            <a:ext cx="8836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Influence du taux de tissus résiduel  à la fin de la chirurgie primitive et après chimiothérapie  sur le résultat de second regard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533150"/>
              </p:ext>
            </p:extLst>
          </p:nvPr>
        </p:nvGraphicFramePr>
        <p:xfrm>
          <a:off x="1064050" y="943650"/>
          <a:ext cx="7108350" cy="5659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564"/>
                <a:gridCol w="720080"/>
                <a:gridCol w="1130700"/>
                <a:gridCol w="1152128"/>
                <a:gridCol w="1296144"/>
                <a:gridCol w="1563734"/>
              </a:tblGrid>
              <a:tr h="39711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fr-FR" dirty="0" smtClean="0"/>
                        <a:t>% de second regard négatif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Auteur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Année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Patientes (n)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Complet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Optimal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Suboptimal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err="1" smtClean="0"/>
                        <a:t>Barnhill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1984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err="1" smtClean="0"/>
                        <a:t>Berek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1984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12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err="1" smtClean="0"/>
                        <a:t>Podratz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1985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135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39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err="1" smtClean="0"/>
                        <a:t>Smirz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1985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err="1" smtClean="0"/>
                        <a:t>Cain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1986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177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28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err="1" smtClean="0"/>
                        <a:t>Dauplat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1986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85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smtClean="0"/>
                        <a:t>Gallup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1987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13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smtClean="0"/>
                        <a:t>Carmichael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1987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146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err="1" smtClean="0"/>
                        <a:t>Lippman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1988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07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smtClean="0"/>
                        <a:t>Lund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1990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131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 smtClean="0"/>
                        <a:t>Moyenne pondérée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48</a:t>
                      </a:r>
                    </a:p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22</a:t>
                      </a:r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500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3" y="1052736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fr-FR" b="1" u="sng" dirty="0">
                <a:solidFill>
                  <a:schemeClr val="accent5">
                    <a:lumMod val="50000"/>
                  </a:schemeClr>
                </a:solidFill>
              </a:rPr>
              <a:t>Stade I : limité aux ovaires 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rgbClr val="006666"/>
                </a:solidFill>
              </a:rPr>
              <a:t>IA : un ovaire sans ascite +, sans végétation </a:t>
            </a:r>
            <a:r>
              <a:rPr lang="fr-FR" dirty="0" err="1">
                <a:solidFill>
                  <a:srgbClr val="006666"/>
                </a:solidFill>
              </a:rPr>
              <a:t>exokystique</a:t>
            </a:r>
            <a:r>
              <a:rPr lang="fr-FR" dirty="0">
                <a:solidFill>
                  <a:srgbClr val="006666"/>
                </a:solidFill>
              </a:rPr>
              <a:t>, capsule intacte. </a:t>
            </a:r>
          </a:p>
          <a:p>
            <a:r>
              <a:rPr lang="fr-FR" dirty="0">
                <a:solidFill>
                  <a:srgbClr val="006666"/>
                </a:solidFill>
              </a:rPr>
              <a:t>IB : deux ovaires sans ascite +, sans végétation </a:t>
            </a:r>
            <a:r>
              <a:rPr lang="fr-FR" dirty="0" err="1">
                <a:solidFill>
                  <a:srgbClr val="006666"/>
                </a:solidFill>
              </a:rPr>
              <a:t>exokystique</a:t>
            </a:r>
            <a:r>
              <a:rPr lang="fr-FR" dirty="0">
                <a:solidFill>
                  <a:srgbClr val="006666"/>
                </a:solidFill>
              </a:rPr>
              <a:t>, capsule intacte. </a:t>
            </a:r>
          </a:p>
          <a:p>
            <a:r>
              <a:rPr lang="fr-FR" dirty="0">
                <a:solidFill>
                  <a:srgbClr val="006666"/>
                </a:solidFill>
              </a:rPr>
              <a:t>IC : IA ou IB avec ascite + ou cytologie +, végétation ou capsule rompue. </a:t>
            </a:r>
          </a:p>
          <a:p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fr-FR" b="1" u="sng" dirty="0">
                <a:solidFill>
                  <a:schemeClr val="accent5">
                    <a:lumMod val="50000"/>
                  </a:schemeClr>
                </a:solidFill>
              </a:rPr>
              <a:t>Stade II : limité au pelvis 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rgbClr val="006666"/>
                </a:solidFill>
              </a:rPr>
              <a:t>IIA : atteinte de l’utérus ou des trompes, sans ascite +. </a:t>
            </a:r>
          </a:p>
          <a:p>
            <a:r>
              <a:rPr lang="fr-FR" dirty="0">
                <a:solidFill>
                  <a:srgbClr val="006666"/>
                </a:solidFill>
              </a:rPr>
              <a:t>IIB : atteinte d’autres tissus pelviens, sans ascite +. </a:t>
            </a:r>
          </a:p>
          <a:p>
            <a:r>
              <a:rPr lang="fr-FR" dirty="0">
                <a:solidFill>
                  <a:srgbClr val="006666"/>
                </a:solidFill>
              </a:rPr>
              <a:t>IIC : IIA ou IIB avec ascite + ou cytologie +, végétations ou capsule rompue. </a:t>
            </a:r>
          </a:p>
          <a:p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fr-FR" b="1" u="sng" dirty="0">
                <a:solidFill>
                  <a:schemeClr val="accent5">
                    <a:lumMod val="50000"/>
                  </a:schemeClr>
                </a:solidFill>
              </a:rPr>
              <a:t>Stade III : atteinte péritonéale abdomino‐pelvienne ou ganglionnaire 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rgbClr val="006666"/>
                </a:solidFill>
              </a:rPr>
              <a:t>IIIA : extension microscopique du péritoine ou épiploon, N‐. </a:t>
            </a:r>
          </a:p>
          <a:p>
            <a:r>
              <a:rPr lang="fr-FR" dirty="0">
                <a:solidFill>
                  <a:srgbClr val="006666"/>
                </a:solidFill>
              </a:rPr>
              <a:t>IIIB : implants péritonéaux &lt;= 2cm, N‐. </a:t>
            </a:r>
          </a:p>
          <a:p>
            <a:r>
              <a:rPr lang="fr-FR" dirty="0">
                <a:solidFill>
                  <a:srgbClr val="006666"/>
                </a:solidFill>
              </a:rPr>
              <a:t>IIIC : implants péritonéaux &gt; 2 cm et/ou N+ pelviens, para‐aortiques ou inguinaux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fr-FR" b="1" u="sng" dirty="0">
                <a:solidFill>
                  <a:schemeClr val="accent5">
                    <a:lumMod val="50000"/>
                  </a:schemeClr>
                </a:solidFill>
              </a:rPr>
              <a:t>Stade IV: métastase </a:t>
            </a:r>
            <a:r>
              <a:rPr lang="fr-FR" b="1" u="sng" dirty="0" smtClean="0">
                <a:solidFill>
                  <a:schemeClr val="accent5">
                    <a:lumMod val="50000"/>
                  </a:schemeClr>
                </a:solidFill>
              </a:rPr>
              <a:t>parenchymateuse., </a:t>
            </a:r>
            <a:r>
              <a:rPr lang="fr-FR" b="1" u="sng" dirty="0">
                <a:solidFill>
                  <a:schemeClr val="accent5">
                    <a:lumMod val="50000"/>
                  </a:schemeClr>
                </a:solidFill>
              </a:rPr>
              <a:t>épanchement pleural + 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811783" y="254640"/>
            <a:ext cx="5535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Classification FIGO des tumeurs de l’ovaire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5277" y="622338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TNM Classification of </a:t>
            </a:r>
            <a:r>
              <a:rPr lang="fr-FR" i="1" dirty="0" err="1">
                <a:solidFill>
                  <a:srgbClr val="0070C0"/>
                </a:solidFill>
              </a:rPr>
              <a:t>malignant</a:t>
            </a:r>
            <a:r>
              <a:rPr lang="fr-FR" i="1" dirty="0">
                <a:solidFill>
                  <a:srgbClr val="0070C0"/>
                </a:solidFill>
              </a:rPr>
              <a:t> </a:t>
            </a:r>
            <a:r>
              <a:rPr lang="fr-FR" i="1" dirty="0" err="1">
                <a:solidFill>
                  <a:srgbClr val="0070C0"/>
                </a:solidFill>
              </a:rPr>
              <a:t>tumours</a:t>
            </a:r>
            <a:r>
              <a:rPr lang="fr-FR" i="1" dirty="0">
                <a:solidFill>
                  <a:srgbClr val="0070C0"/>
                </a:solidFill>
              </a:rPr>
              <a:t>, UICC, </a:t>
            </a:r>
            <a:r>
              <a:rPr lang="fr-FR" i="1" dirty="0" err="1">
                <a:solidFill>
                  <a:srgbClr val="0070C0"/>
                </a:solidFill>
              </a:rPr>
              <a:t>Wiley</a:t>
            </a:r>
            <a:r>
              <a:rPr lang="fr-FR" i="1" dirty="0">
                <a:solidFill>
                  <a:srgbClr val="0070C0"/>
                </a:solidFill>
              </a:rPr>
              <a:t> Liss Ed, 5è </a:t>
            </a:r>
            <a:r>
              <a:rPr lang="fr-FR" i="1" dirty="0" err="1">
                <a:solidFill>
                  <a:srgbClr val="0070C0"/>
                </a:solidFill>
              </a:rPr>
              <a:t>ed</a:t>
            </a:r>
            <a:r>
              <a:rPr lang="fr-FR" i="1" dirty="0">
                <a:solidFill>
                  <a:srgbClr val="0070C0"/>
                </a:solidFill>
              </a:rPr>
              <a:t>. 1997 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0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458" y="260648"/>
            <a:ext cx="8836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/>
              <a:t>Taux de survie en fonction des lésions résiduelles après chirurgie 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877184"/>
              </p:ext>
            </p:extLst>
          </p:nvPr>
        </p:nvGraphicFramePr>
        <p:xfrm>
          <a:off x="1064050" y="943650"/>
          <a:ext cx="7828430" cy="5116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726"/>
                <a:gridCol w="1728192"/>
                <a:gridCol w="2189198"/>
                <a:gridCol w="2419314"/>
              </a:tblGrid>
              <a:tr h="397118">
                <a:tc gridSpan="4">
                  <a:txBody>
                    <a:bodyPr/>
                    <a:lstStyle/>
                    <a:p>
                      <a:pPr algn="just"/>
                      <a:r>
                        <a:rPr lang="fr-FR" sz="1800" b="1" dirty="0" smtClean="0">
                          <a:solidFill>
                            <a:schemeClr val="tx2"/>
                          </a:solidFill>
                        </a:rPr>
                        <a:t>Survie en mois selon le volume résiduel</a:t>
                      </a:r>
                      <a:r>
                        <a:rPr lang="fr-FR" sz="1800" b="1" baseline="0" dirty="0" smtClean="0">
                          <a:solidFill>
                            <a:schemeClr val="tx2"/>
                          </a:solidFill>
                        </a:rPr>
                        <a:t> de tumeur</a:t>
                      </a:r>
                      <a:endParaRPr lang="fr-FR" sz="18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Auteur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2"/>
                          </a:solidFill>
                        </a:rPr>
                        <a:t>Année</a:t>
                      </a:r>
                      <a:endParaRPr lang="fr-FR" sz="1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2"/>
                          </a:solidFill>
                        </a:rPr>
                        <a:t>Optimale</a:t>
                      </a:r>
                      <a:endParaRPr lang="fr-FR" sz="1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err="1" smtClean="0">
                          <a:solidFill>
                            <a:schemeClr val="tx2"/>
                          </a:solidFill>
                        </a:rPr>
                        <a:t>Suboptimal</a:t>
                      </a:r>
                      <a:endParaRPr lang="fr-FR" sz="18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dirty="0" err="1" smtClean="0"/>
                        <a:t>Pohl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1984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450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16</a:t>
                      </a:r>
                      <a:endParaRPr lang="fr-FR" sz="1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Conte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1985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25+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14</a:t>
                      </a:r>
                      <a:endParaRPr lang="fr-FR" sz="1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Posada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1985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30+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18</a:t>
                      </a:r>
                      <a:endParaRPr lang="fr-FR" sz="1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dirty="0" err="1" smtClean="0"/>
                        <a:t>Louie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1986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240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15</a:t>
                      </a:r>
                      <a:endParaRPr lang="fr-FR" sz="1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dirty="0" err="1" smtClean="0"/>
                        <a:t>Redman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1986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370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26</a:t>
                      </a:r>
                      <a:endParaRPr lang="fr-FR" sz="1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dirty="0" err="1" smtClean="0"/>
                        <a:t>Neijt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1987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400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21</a:t>
                      </a:r>
                      <a:endParaRPr lang="fr-FR" sz="1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dirty="0" err="1" smtClean="0"/>
                        <a:t>Hainsworth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1988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720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13</a:t>
                      </a:r>
                      <a:endParaRPr lang="fr-FR" sz="1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dirty="0" err="1" smtClean="0"/>
                        <a:t>Piver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1988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480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21</a:t>
                      </a:r>
                      <a:endParaRPr lang="fr-FR" sz="1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Sutton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1989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450</a:t>
                      </a:r>
                      <a:endParaRPr lang="fr-FR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23</a:t>
                      </a:r>
                      <a:endParaRPr lang="fr-FR" sz="1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800" b="1" dirty="0" smtClean="0"/>
                        <a:t>Moyenne pondérée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b="1" dirty="0" smtClean="0"/>
                        <a:t>410</a:t>
                      </a:r>
                      <a:endParaRPr lang="fr-FR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b="1" dirty="0" smtClean="0"/>
                        <a:t>18</a:t>
                      </a:r>
                      <a:endParaRPr lang="fr-FR" sz="18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8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60040"/>
            <a:ext cx="9104141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5776" y="404664"/>
            <a:ext cx="4159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Chirurgie stade avancée</a:t>
            </a:r>
            <a:endParaRPr lang="fr-FR" sz="32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84784"/>
            <a:ext cx="4968552" cy="46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333376"/>
            <a:ext cx="8891954" cy="4238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Forme avancée : Chirurgie lourde ou chimiothérapie néoadjuvante ?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981076"/>
            <a:ext cx="6981092" cy="55165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But :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 	0 résidu en fin d’intervention</a:t>
            </a:r>
          </a:p>
          <a:p>
            <a:pPr marL="1588" lvl="1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	5-6h d’intervention</a:t>
            </a:r>
          </a:p>
          <a:p>
            <a:pPr marL="1588" lvl="1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	Pertes sanguines importantes 1000- ? Cc, 		hospitalisation : 8-15j</a:t>
            </a:r>
          </a:p>
          <a:p>
            <a:pPr marL="1588" lvl="1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	Morbidité : 25% : hémorragies, fistules, troubles 			du transit</a:t>
            </a:r>
          </a:p>
          <a:p>
            <a:pPr marL="1588" lvl="1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	</a:t>
            </a:r>
            <a:r>
              <a:rPr lang="fr-FR" sz="2000" dirty="0" err="1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Stomie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 digestive temporaire possible =&gt; 			expliquer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000" b="1" dirty="0" smtClean="0">
              <a:solidFill>
                <a:schemeClr val="accent5">
                  <a:lumMod val="50000"/>
                </a:schemeClr>
              </a:solidFill>
              <a:latin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Pas toujours possible :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 :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0 résidu dans 30-90% des cas (70% en moyenne)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dépend de l’ »expertise » du chirurgien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000" b="1" dirty="0" smtClean="0">
              <a:solidFill>
                <a:schemeClr val="accent5">
                  <a:lumMod val="50000"/>
                </a:schemeClr>
              </a:solidFill>
              <a:latin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Si impossible: 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Chimiothérapie </a:t>
            </a:r>
            <a:r>
              <a:rPr lang="fr-FR" sz="2000" dirty="0" err="1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néoadjuvante</a:t>
            </a:r>
            <a:endParaRPr lang="fr-FR" sz="2000" dirty="0" smtClean="0">
              <a:solidFill>
                <a:schemeClr val="accent5">
                  <a:lumMod val="50000"/>
                </a:schemeClr>
              </a:solidFill>
              <a:latin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err="1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cytoréduction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 chimique avant chirurgie effectuée à 3 cures (intervallaire) puis terminer la chimio à 6 cures.</a:t>
            </a:r>
          </a:p>
          <a:p>
            <a:pPr marL="3175" lvl="2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90% : 0 résidus, morbidité plus faible</a:t>
            </a:r>
          </a:p>
          <a:p>
            <a:pPr marL="3175" lvl="2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000" dirty="0" smtClean="0">
              <a:solidFill>
                <a:schemeClr val="accent5">
                  <a:lumMod val="50000"/>
                </a:schemeClr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Chirurgie des stades II</a:t>
            </a:r>
            <a:endParaRPr lang="fr-FR" sz="32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" y="1556792"/>
            <a:ext cx="4968552" cy="4669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2225" y="1916832"/>
            <a:ext cx="36819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</a:rPr>
              <a:t>Tumeur ovarienne envahissant le cul-de-sac de Douglas et la charnière </a:t>
            </a:r>
            <a:r>
              <a:rPr lang="fr-FR" sz="2400" dirty="0" err="1" smtClean="0">
                <a:solidFill>
                  <a:schemeClr val="accent1">
                    <a:lumMod val="50000"/>
                  </a:schemeClr>
                </a:solidFill>
              </a:rPr>
              <a:t>rectosigmoïdienne</a:t>
            </a:r>
            <a:endParaRPr lang="fr-FR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</a:rPr>
              <a:t>Exérèse complète toujours possible avec la technique de Hudson. Donc pas d’indication à réaliser une chimiothérapie première</a:t>
            </a:r>
            <a:endParaRPr lang="fr-F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Chirurgie des stades II</a:t>
            </a:r>
            <a:endParaRPr lang="fr-FR" sz="32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" y="1556792"/>
            <a:ext cx="4968552" cy="4669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4245" y="2132856"/>
            <a:ext cx="47422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</a:rPr>
              <a:t>a procédure de Hudson consiste à emporter en monobloc: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</a:rPr>
              <a:t>l’utérus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</a:rPr>
              <a:t>Les deux ovaires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</a:rPr>
              <a:t>Le péritoine du cul-de-sac</a:t>
            </a: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</a:rPr>
              <a:t>La charnière recto </a:t>
            </a:r>
            <a:r>
              <a:rPr lang="fr-FR" sz="2400" dirty="0" err="1" smtClean="0">
                <a:solidFill>
                  <a:schemeClr val="accent1">
                    <a:lumMod val="50000"/>
                  </a:schemeClr>
                </a:solidFill>
              </a:rPr>
              <a:t>sigmoïfienne</a:t>
            </a:r>
            <a:endParaRPr lang="fr-FR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</a:rPr>
              <a:t>Parfois  le péritoine vésico-utérin</a:t>
            </a:r>
          </a:p>
        </p:txBody>
      </p:sp>
    </p:spTree>
    <p:extLst>
      <p:ext uri="{BB962C8B-B14F-4D97-AF65-F5344CB8AC3E}">
        <p14:creationId xmlns:p14="http://schemas.microsoft.com/office/powerpoint/2010/main" val="115347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34" y="476251"/>
            <a:ext cx="8519746" cy="4238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La chirurgie des formes avancées : l’</a:t>
            </a:r>
            <a:r>
              <a:rPr lang="fr-FR" sz="20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annexectomie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 radicale de Hudson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277815" y="1371600"/>
            <a:ext cx="6800851" cy="4876800"/>
            <a:chOff x="872" y="864"/>
            <a:chExt cx="4641" cy="3072"/>
          </a:xfrm>
        </p:grpSpPr>
        <p:pic>
          <p:nvPicPr>
            <p:cNvPr id="104452" name="Picture 15" descr="debulkschéma2"/>
            <p:cNvPicPr>
              <a:picLocks noChangeAspect="1" noChangeArrowheads="1"/>
            </p:cNvPicPr>
            <p:nvPr/>
          </p:nvPicPr>
          <p:blipFill>
            <a:blip r:embed="rId2" cstate="print">
              <a:lum bright="-18000" contrast="36000"/>
            </a:blip>
            <a:srcRect r="545" b="16667"/>
            <a:stretch>
              <a:fillRect/>
            </a:stretch>
          </p:blipFill>
          <p:spPr bwMode="auto">
            <a:xfrm>
              <a:off x="2668" y="1728"/>
              <a:ext cx="1248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3" name="Picture 20" descr="hudson0"/>
            <p:cNvPicPr>
              <a:picLocks noChangeAspect="1" noChangeArrowheads="1"/>
            </p:cNvPicPr>
            <p:nvPr/>
          </p:nvPicPr>
          <p:blipFill>
            <a:blip r:embed="rId3" cstate="print"/>
            <a:srcRect l="1563" r="45313" b="52083"/>
            <a:stretch>
              <a:fillRect/>
            </a:stretch>
          </p:blipFill>
          <p:spPr bwMode="auto">
            <a:xfrm>
              <a:off x="1132" y="2112"/>
              <a:ext cx="1220" cy="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4" name="Picture 21" descr="hudson2"/>
            <p:cNvPicPr>
              <a:picLocks noChangeAspect="1" noChangeArrowheads="1"/>
            </p:cNvPicPr>
            <p:nvPr/>
          </p:nvPicPr>
          <p:blipFill>
            <a:blip r:embed="rId4" cstate="print"/>
            <a:srcRect r="51563" b="56250"/>
            <a:stretch>
              <a:fillRect/>
            </a:stretch>
          </p:blipFill>
          <p:spPr bwMode="auto">
            <a:xfrm>
              <a:off x="4128" y="2101"/>
              <a:ext cx="1132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5" name="Picture 22" descr="hudson3"/>
            <p:cNvPicPr>
              <a:picLocks noChangeAspect="1" noChangeArrowheads="1"/>
            </p:cNvPicPr>
            <p:nvPr/>
          </p:nvPicPr>
          <p:blipFill>
            <a:blip r:embed="rId5" cstate="print"/>
            <a:srcRect r="50000" b="56250"/>
            <a:stretch>
              <a:fillRect/>
            </a:stretch>
          </p:blipFill>
          <p:spPr bwMode="auto">
            <a:xfrm>
              <a:off x="1372" y="1246"/>
              <a:ext cx="1172" cy="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6" name="Picture 24" descr="hudson4"/>
            <p:cNvPicPr>
              <a:picLocks noChangeAspect="1" noChangeArrowheads="1"/>
            </p:cNvPicPr>
            <p:nvPr/>
          </p:nvPicPr>
          <p:blipFill>
            <a:blip r:embed="rId6" cstate="print"/>
            <a:srcRect r="45313" b="50000"/>
            <a:stretch>
              <a:fillRect/>
            </a:stretch>
          </p:blipFill>
          <p:spPr bwMode="auto">
            <a:xfrm>
              <a:off x="3292" y="3081"/>
              <a:ext cx="1124" cy="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7" name="Picture 25" descr="hudson5"/>
            <p:cNvPicPr>
              <a:picLocks noChangeAspect="1" noChangeArrowheads="1"/>
            </p:cNvPicPr>
            <p:nvPr/>
          </p:nvPicPr>
          <p:blipFill>
            <a:blip r:embed="rId7" cstate="print"/>
            <a:srcRect r="45313" b="52083"/>
            <a:stretch>
              <a:fillRect/>
            </a:stretch>
          </p:blipFill>
          <p:spPr bwMode="auto">
            <a:xfrm>
              <a:off x="3936" y="1221"/>
              <a:ext cx="1104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8" name="Picture 28" descr="hudson1"/>
            <p:cNvPicPr>
              <a:picLocks noChangeAspect="1" noChangeArrowheads="1"/>
            </p:cNvPicPr>
            <p:nvPr/>
          </p:nvPicPr>
          <p:blipFill>
            <a:blip r:embed="rId8" cstate="print"/>
            <a:srcRect l="51559" b="54167"/>
            <a:stretch>
              <a:fillRect/>
            </a:stretch>
          </p:blipFill>
          <p:spPr bwMode="auto">
            <a:xfrm>
              <a:off x="2688" y="898"/>
              <a:ext cx="1124" cy="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9" name="Picture 30" descr="hudson7"/>
            <p:cNvPicPr>
              <a:picLocks noChangeAspect="1" noChangeArrowheads="1"/>
            </p:cNvPicPr>
            <p:nvPr/>
          </p:nvPicPr>
          <p:blipFill>
            <a:blip r:embed="rId9" cstate="print"/>
            <a:srcRect r="50000" b="52083"/>
            <a:stretch>
              <a:fillRect/>
            </a:stretch>
          </p:blipFill>
          <p:spPr bwMode="auto">
            <a:xfrm>
              <a:off x="1892" y="3087"/>
              <a:ext cx="1180" cy="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60" name="Text Box 31"/>
            <p:cNvSpPr txBox="1">
              <a:spLocks noChangeArrowheads="1"/>
            </p:cNvSpPr>
            <p:nvPr/>
          </p:nvSpPr>
          <p:spPr bwMode="auto">
            <a:xfrm>
              <a:off x="872" y="2352"/>
              <a:ext cx="20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b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04461" name="Text Box 32"/>
            <p:cNvSpPr txBox="1">
              <a:spLocks noChangeArrowheads="1"/>
            </p:cNvSpPr>
            <p:nvPr/>
          </p:nvSpPr>
          <p:spPr bwMode="auto">
            <a:xfrm>
              <a:off x="1112" y="1248"/>
              <a:ext cx="20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b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04462" name="Text Box 34"/>
            <p:cNvSpPr txBox="1">
              <a:spLocks noChangeArrowheads="1"/>
            </p:cNvSpPr>
            <p:nvPr/>
          </p:nvSpPr>
          <p:spPr bwMode="auto">
            <a:xfrm>
              <a:off x="1592" y="3600"/>
              <a:ext cx="20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b="0">
                  <a:latin typeface="Times New Roman" pitchFamily="18" charset="0"/>
                </a:rPr>
                <a:t>7</a:t>
              </a:r>
            </a:p>
          </p:txBody>
        </p:sp>
        <p:sp>
          <p:nvSpPr>
            <p:cNvPr id="104463" name="Text Box 35"/>
            <p:cNvSpPr txBox="1">
              <a:spLocks noChangeArrowheads="1"/>
            </p:cNvSpPr>
            <p:nvPr/>
          </p:nvSpPr>
          <p:spPr bwMode="auto">
            <a:xfrm>
              <a:off x="4396" y="3552"/>
              <a:ext cx="20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b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104464" name="Text Box 36"/>
            <p:cNvSpPr txBox="1">
              <a:spLocks noChangeArrowheads="1"/>
            </p:cNvSpPr>
            <p:nvPr/>
          </p:nvSpPr>
          <p:spPr bwMode="auto">
            <a:xfrm>
              <a:off x="5308" y="2352"/>
              <a:ext cx="20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b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104465" name="Text Box 37"/>
            <p:cNvSpPr txBox="1">
              <a:spLocks noChangeArrowheads="1"/>
            </p:cNvSpPr>
            <p:nvPr/>
          </p:nvSpPr>
          <p:spPr bwMode="auto">
            <a:xfrm>
              <a:off x="5068" y="1248"/>
              <a:ext cx="20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b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04466" name="Text Box 38"/>
            <p:cNvSpPr txBox="1">
              <a:spLocks noChangeArrowheads="1"/>
            </p:cNvSpPr>
            <p:nvPr/>
          </p:nvSpPr>
          <p:spPr bwMode="auto">
            <a:xfrm>
              <a:off x="2456" y="864"/>
              <a:ext cx="20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b="0">
                  <a:latin typeface="Times New Roman" pitchFamily="18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1" y="1844824"/>
            <a:ext cx="3486150" cy="3819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2996952"/>
            <a:ext cx="4284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Ouverture du ligament large après ligature et section du ligament rond et ligature du pédicule lombo-ovarien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4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7590" y="2780928"/>
            <a:ext cx="428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Ligature et section de l’artère utérine à son origine après avoir repéré l’uretère et réalisé la lymphadénectomie pelvienne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34861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6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7590" y="3017311"/>
            <a:ext cx="4284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Décollement du péritoine vésical antérieure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6256"/>
            <a:ext cx="4082054" cy="41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7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250" y="188913"/>
            <a:ext cx="6192838" cy="576262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la classification FIGO: stade I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280988" y="908050"/>
            <a:ext cx="8582025" cy="2089150"/>
          </a:xfrm>
        </p:spPr>
        <p:txBody>
          <a:bodyPr lIns="90488" tIns="44450" rIns="90488" bIns="44450"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Stade I: limité aux ovaires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IA : un ovaire sans ascite, sans végétation </a:t>
            </a:r>
            <a:r>
              <a:rPr lang="fr-FR" sz="20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exokystique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capsule intacte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IB : deux ovaires sans ascite, sans végétation </a:t>
            </a:r>
            <a:r>
              <a:rPr lang="fr-FR" sz="20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exokystique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capsule intacte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IC : IA ou IB avec ascite ou cytologie +, végétation ou capsule rompue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2000" dirty="0" smtClean="0">
              <a:solidFill>
                <a:srgbClr val="FFFF99"/>
              </a:solidFill>
              <a:latin typeface="Arial Unicode MS" pitchFamily="34" charset="-128"/>
            </a:endParaRPr>
          </a:p>
        </p:txBody>
      </p:sp>
      <p:pic>
        <p:nvPicPr>
          <p:cNvPr id="10246" name="Picture 3" descr="04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3257550"/>
            <a:ext cx="91440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9088" y="2767278"/>
            <a:ext cx="428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Section de l’anse sigmoïdienne en zone saine à la pince GIA après section du méso et ligature du pédicule hémorroïdaire supérieur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" y="1643061"/>
            <a:ext cx="34861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9088" y="2767278"/>
            <a:ext cx="428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Section de l’anse sigmoïdienne en zone saine à la pince GIA après section du méso et ligature du pédicule hémorroïdaire supérieur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" y="1643061"/>
            <a:ext cx="34861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7242" y="3127119"/>
            <a:ext cx="428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Décollement </a:t>
            </a:r>
            <a:r>
              <a:rPr lang="fr-FR" sz="2000" dirty="0" err="1" smtClean="0">
                <a:solidFill>
                  <a:schemeClr val="accent1">
                    <a:lumMod val="50000"/>
                  </a:schemeClr>
                </a:solidFill>
              </a:rPr>
              <a:t>rectorectal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43059"/>
            <a:ext cx="34861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1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5976" y="3127119"/>
            <a:ext cx="4284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Ligature et section des ailerons latéraux du rectum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95123"/>
            <a:ext cx="34861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2692" y="2716663"/>
            <a:ext cx="428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accent1">
                    <a:lumMod val="50000"/>
                  </a:schemeClr>
                </a:solidFill>
              </a:rPr>
              <a:t>Colpotomie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. Ouverture de la tranche vaginale antérieure au bistouri et section de la tranche vaginale postérieure aux ciseaux 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1304"/>
            <a:ext cx="4054458" cy="41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2482" y="3081154"/>
            <a:ext cx="4284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Section du rectum avec une pince mécanique TA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265858"/>
            <a:ext cx="4149341" cy="425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7950" y="612895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pelvien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2482" y="3081154"/>
            <a:ext cx="428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Anastomose colorectale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3" y="1323718"/>
            <a:ext cx="3266387" cy="482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9752" y="188640"/>
            <a:ext cx="75586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r>
              <a:rPr lang="fr-FR" sz="3200" dirty="0">
                <a:solidFill>
                  <a:srgbClr val="7030A0"/>
                </a:solidFill>
              </a:rPr>
              <a:t>Chirurgie des stades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5816" y="605719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</a:rPr>
              <a:t>Temps abdominal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5" y="1811081"/>
            <a:ext cx="3486150" cy="3714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4227" y="2514294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Lymphadénectomie iliaque primitive et lomboaortique</a:t>
            </a:r>
          </a:p>
          <a:p>
            <a:endParaRPr lang="fr-FR" dirty="0"/>
          </a:p>
          <a:p>
            <a:r>
              <a:rPr lang="fr-FR" dirty="0" smtClean="0"/>
              <a:t>Omentectomie infragastrique</a:t>
            </a:r>
          </a:p>
          <a:p>
            <a:endParaRPr lang="fr-FR" dirty="0"/>
          </a:p>
          <a:p>
            <a:r>
              <a:rPr lang="fr-FR" dirty="0" smtClean="0"/>
              <a:t>Exérèse des pédicules ovariens</a:t>
            </a:r>
          </a:p>
          <a:p>
            <a:endParaRPr lang="fr-FR" dirty="0"/>
          </a:p>
          <a:p>
            <a:r>
              <a:rPr lang="fr-FR" dirty="0" smtClean="0"/>
              <a:t>Prélèvements péritonéaux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485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6297" y="2636912"/>
            <a:ext cx="75586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50000"/>
                  </a:schemeClr>
                </a:solidFill>
              </a:rPr>
              <a:t>Chirurgie </a:t>
            </a:r>
            <a:r>
              <a:rPr lang="fr-FR" sz="3200" dirty="0" smtClean="0">
                <a:solidFill>
                  <a:schemeClr val="tx2">
                    <a:lumMod val="50000"/>
                  </a:schemeClr>
                </a:solidFill>
              </a:rPr>
              <a:t>initiale temps 2 : 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Exérèse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tumorale</a:t>
            </a:r>
          </a:p>
          <a:p>
            <a:pPr algn="ctr"/>
            <a:endParaRPr lang="fr-FR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3200" dirty="0" smtClean="0">
                <a:solidFill>
                  <a:srgbClr val="7030A0"/>
                </a:solidFill>
              </a:rPr>
              <a:t>Chirurgie des stades avancés III et IV</a:t>
            </a:r>
            <a:endParaRPr lang="fr-FR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22839" y="188913"/>
            <a:ext cx="7098323" cy="431800"/>
          </a:xfrm>
          <a:noFill/>
        </p:spPr>
        <p:txBody>
          <a:bodyPr lIns="90488" tIns="44450" rIns="90488" bIns="44450" anchor="ctr"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fr-FR" sz="1600" smtClean="0">
                <a:solidFill>
                  <a:srgbClr val="FFFF99"/>
                </a:solidFill>
                <a:latin typeface="Century Gothic" pitchFamily="34" charset="0"/>
              </a:rPr>
              <a:t>Stades avancés (III-IV pleural)</a:t>
            </a:r>
          </a:p>
        </p:txBody>
      </p:sp>
      <p:sp>
        <p:nvSpPr>
          <p:cNvPr id="79875" name="Rectangle 1027"/>
          <p:cNvSpPr>
            <a:spLocks noChangeArrowheads="1"/>
          </p:cNvSpPr>
          <p:nvPr/>
        </p:nvSpPr>
        <p:spPr bwMode="auto">
          <a:xfrm>
            <a:off x="2873620" y="1030289"/>
            <a:ext cx="2508701" cy="335989"/>
          </a:xfrm>
          <a:prstGeom prst="rect">
            <a:avLst/>
          </a:prstGeom>
          <a:noFill/>
          <a:ln w="12700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rgbClr val="FFFFFF"/>
                </a:solidFill>
                <a:latin typeface="Century Gothic" pitchFamily="34" charset="0"/>
              </a:rPr>
              <a:t>Laparoscopie première</a:t>
            </a:r>
          </a:p>
        </p:txBody>
      </p:sp>
      <p:sp>
        <p:nvSpPr>
          <p:cNvPr id="79876" name="Rectangle 1028"/>
          <p:cNvSpPr>
            <a:spLocks noChangeArrowheads="1"/>
          </p:cNvSpPr>
          <p:nvPr/>
        </p:nvSpPr>
        <p:spPr bwMode="auto">
          <a:xfrm>
            <a:off x="429833" y="2349500"/>
            <a:ext cx="2224969" cy="335989"/>
          </a:xfrm>
          <a:prstGeom prst="rect">
            <a:avLst/>
          </a:prstGeom>
          <a:noFill/>
          <a:ln w="12700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rgbClr val="FFFFFF"/>
                </a:solidFill>
                <a:latin typeface="Century Gothic" pitchFamily="34" charset="0"/>
              </a:rPr>
              <a:t>Extirpable en totalité</a:t>
            </a:r>
          </a:p>
        </p:txBody>
      </p:sp>
      <p:sp>
        <p:nvSpPr>
          <p:cNvPr id="79877" name="Rectangle 1029"/>
          <p:cNvSpPr>
            <a:spLocks noChangeArrowheads="1"/>
          </p:cNvSpPr>
          <p:nvPr/>
        </p:nvSpPr>
        <p:spPr bwMode="auto">
          <a:xfrm>
            <a:off x="6151483" y="2349500"/>
            <a:ext cx="2718694" cy="335989"/>
          </a:xfrm>
          <a:prstGeom prst="rect">
            <a:avLst/>
          </a:prstGeom>
          <a:noFill/>
          <a:ln w="12700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rgbClr val="FFFFFF"/>
                </a:solidFill>
                <a:latin typeface="Century Gothic" pitchFamily="34" charset="0"/>
              </a:rPr>
              <a:t>Non enlevable en totalité</a:t>
            </a:r>
          </a:p>
        </p:txBody>
      </p:sp>
      <p:sp>
        <p:nvSpPr>
          <p:cNvPr id="79878" name="Rectangle 1030"/>
          <p:cNvSpPr>
            <a:spLocks noChangeArrowheads="1"/>
          </p:cNvSpPr>
          <p:nvPr/>
        </p:nvSpPr>
        <p:spPr bwMode="auto">
          <a:xfrm>
            <a:off x="3894459" y="2349500"/>
            <a:ext cx="1019511" cy="335989"/>
          </a:xfrm>
          <a:prstGeom prst="rect">
            <a:avLst/>
          </a:prstGeom>
          <a:noFill/>
          <a:ln w="12700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rgbClr val="FFFFFF"/>
                </a:solidFill>
                <a:latin typeface="Century Gothic" pitchFamily="34" charset="0"/>
              </a:rPr>
              <a:t>Douteux</a:t>
            </a:r>
          </a:p>
        </p:txBody>
      </p:sp>
      <p:sp>
        <p:nvSpPr>
          <p:cNvPr id="79879" name="Rectangle 1031"/>
          <p:cNvSpPr>
            <a:spLocks noChangeArrowheads="1"/>
          </p:cNvSpPr>
          <p:nvPr/>
        </p:nvSpPr>
        <p:spPr bwMode="auto">
          <a:xfrm>
            <a:off x="228600" y="3124200"/>
            <a:ext cx="2603278" cy="335989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rgbClr val="FFFFFF"/>
                </a:solidFill>
                <a:latin typeface="Century Gothic" pitchFamily="34" charset="0"/>
              </a:rPr>
              <a:t>Laparotomie immédiate</a:t>
            </a:r>
          </a:p>
        </p:txBody>
      </p:sp>
      <p:sp>
        <p:nvSpPr>
          <p:cNvPr id="79880" name="Rectangle 1032"/>
          <p:cNvSpPr>
            <a:spLocks noChangeArrowheads="1"/>
          </p:cNvSpPr>
          <p:nvPr/>
        </p:nvSpPr>
        <p:spPr bwMode="auto">
          <a:xfrm>
            <a:off x="2873620" y="3124200"/>
            <a:ext cx="3016853" cy="335989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rgbClr val="FFFFFF"/>
                </a:solidFill>
                <a:latin typeface="Century Gothic" pitchFamily="34" charset="0"/>
              </a:rPr>
              <a:t>Mini-laparotomie immédiate</a:t>
            </a:r>
          </a:p>
        </p:txBody>
      </p:sp>
      <p:sp>
        <p:nvSpPr>
          <p:cNvPr id="79881" name="Rectangle 1033"/>
          <p:cNvSpPr>
            <a:spLocks noChangeArrowheads="1"/>
          </p:cNvSpPr>
          <p:nvPr/>
        </p:nvSpPr>
        <p:spPr bwMode="auto">
          <a:xfrm>
            <a:off x="457200" y="4330700"/>
            <a:ext cx="2022991" cy="33598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Century Gothic" pitchFamily="34" charset="0"/>
              </a:rPr>
              <a:t>Exérèse maximale </a:t>
            </a:r>
          </a:p>
        </p:txBody>
      </p:sp>
      <p:sp>
        <p:nvSpPr>
          <p:cNvPr id="79882" name="Rectangle 1034"/>
          <p:cNvSpPr>
            <a:spLocks noChangeArrowheads="1"/>
          </p:cNvSpPr>
          <p:nvPr/>
        </p:nvSpPr>
        <p:spPr bwMode="auto">
          <a:xfrm>
            <a:off x="3187213" y="4324350"/>
            <a:ext cx="2322753" cy="33598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Century Gothic" pitchFamily="34" charset="0"/>
              </a:rPr>
              <a:t>Exploration manuelle </a:t>
            </a:r>
          </a:p>
        </p:txBody>
      </p:sp>
      <p:sp>
        <p:nvSpPr>
          <p:cNvPr id="79883" name="Rectangle 1035"/>
          <p:cNvSpPr>
            <a:spLocks noChangeArrowheads="1"/>
          </p:cNvSpPr>
          <p:nvPr/>
        </p:nvSpPr>
        <p:spPr bwMode="auto">
          <a:xfrm>
            <a:off x="6195646" y="981076"/>
            <a:ext cx="2948354" cy="82843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Century Gothic" pitchFamily="34" charset="0"/>
              </a:rPr>
              <a:t>Pas de laparotomie x-pub*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Century Gothic" pitchFamily="34" charset="0"/>
              </a:rPr>
              <a:t>Biopsies multiples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Century Gothic" pitchFamily="34" charset="0"/>
              </a:rPr>
              <a:t>Chambre implantable</a:t>
            </a:r>
          </a:p>
        </p:txBody>
      </p:sp>
      <p:sp>
        <p:nvSpPr>
          <p:cNvPr id="79884" name="Rectangle 1036"/>
          <p:cNvSpPr>
            <a:spLocks noChangeArrowheads="1"/>
          </p:cNvSpPr>
          <p:nvPr/>
        </p:nvSpPr>
        <p:spPr bwMode="auto">
          <a:xfrm>
            <a:off x="5462954" y="5029322"/>
            <a:ext cx="3681046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fr-FR" sz="1600">
              <a:solidFill>
                <a:srgbClr val="FFFF99"/>
              </a:solidFill>
              <a:latin typeface="Century Gothic" pitchFamily="34" charset="0"/>
            </a:endParaRP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>
                <a:solidFill>
                  <a:srgbClr val="FFFF99"/>
                </a:solidFill>
                <a:latin typeface="Century Gothic" pitchFamily="34" charset="0"/>
              </a:rPr>
              <a:t>Bilan clinique, scanner, CA125</a:t>
            </a:r>
          </a:p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>
                <a:solidFill>
                  <a:srgbClr val="FFFF99"/>
                </a:solidFill>
                <a:latin typeface="Century Gothic" pitchFamily="34" charset="0"/>
              </a:rPr>
              <a:t>          </a:t>
            </a:r>
          </a:p>
        </p:txBody>
      </p:sp>
      <p:sp>
        <p:nvSpPr>
          <p:cNvPr id="79885" name="Rectangle 1037"/>
          <p:cNvSpPr>
            <a:spLocks noChangeArrowheads="1"/>
          </p:cNvSpPr>
          <p:nvPr/>
        </p:nvSpPr>
        <p:spPr bwMode="auto">
          <a:xfrm>
            <a:off x="3557954" y="5702300"/>
            <a:ext cx="559776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>
                <a:solidFill>
                  <a:srgbClr val="FFFF99"/>
                </a:solidFill>
                <a:latin typeface="Century Gothic" pitchFamily="34" charset="0"/>
              </a:rPr>
              <a:t>  Réponse                 Stabilisation           Progression</a:t>
            </a:r>
          </a:p>
        </p:txBody>
      </p:sp>
      <p:sp>
        <p:nvSpPr>
          <p:cNvPr id="79886" name="Rectangle 1038"/>
          <p:cNvSpPr>
            <a:spLocks noChangeArrowheads="1"/>
          </p:cNvSpPr>
          <p:nvPr/>
        </p:nvSpPr>
        <p:spPr bwMode="auto">
          <a:xfrm>
            <a:off x="6374423" y="6159501"/>
            <a:ext cx="2877392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dirty="0">
                <a:solidFill>
                  <a:schemeClr val="bg1"/>
                </a:solidFill>
                <a:latin typeface="Dotum" pitchFamily="34" charset="-127"/>
              </a:rPr>
              <a:t>           </a:t>
            </a:r>
            <a:r>
              <a:rPr lang="fr-FR" sz="1600" dirty="0" smtClean="0">
                <a:solidFill>
                  <a:schemeClr val="bg1"/>
                </a:solidFill>
                <a:latin typeface="Dotum" pitchFamily="34" charset="-127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Dotum" pitchFamily="34" charset="-127"/>
              </a:rPr>
              <a:t>Chimio 2 </a:t>
            </a:r>
            <a:r>
              <a:rPr lang="fr-FR" sz="1600" dirty="0" err="1" smtClean="0">
                <a:solidFill>
                  <a:schemeClr val="bg1"/>
                </a:solidFill>
                <a:latin typeface="Dotum" pitchFamily="34" charset="-127"/>
              </a:rPr>
              <a:t>ème</a:t>
            </a:r>
            <a:r>
              <a:rPr lang="fr-FR" sz="1600" dirty="0" smtClean="0">
                <a:solidFill>
                  <a:schemeClr val="bg1"/>
                </a:solidFill>
                <a:latin typeface="Dotum" pitchFamily="34" charset="-127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Dotum" pitchFamily="34" charset="-127"/>
              </a:rPr>
              <a:t>ligne</a:t>
            </a:r>
          </a:p>
        </p:txBody>
      </p:sp>
      <p:sp>
        <p:nvSpPr>
          <p:cNvPr id="79887" name="Line 1047"/>
          <p:cNvSpPr>
            <a:spLocks noChangeShapeType="1"/>
          </p:cNvSpPr>
          <p:nvPr/>
        </p:nvSpPr>
        <p:spPr bwMode="auto">
          <a:xfrm flipH="1">
            <a:off x="4472354" y="5500688"/>
            <a:ext cx="3713285" cy="11906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 sz="1600">
              <a:latin typeface="Century Gothic" pitchFamily="34" charset="0"/>
            </a:endParaRPr>
          </a:p>
        </p:txBody>
      </p:sp>
      <p:sp>
        <p:nvSpPr>
          <p:cNvPr id="79888" name="Line 1048"/>
          <p:cNvSpPr>
            <a:spLocks noChangeShapeType="1"/>
          </p:cNvSpPr>
          <p:nvPr/>
        </p:nvSpPr>
        <p:spPr bwMode="auto">
          <a:xfrm>
            <a:off x="8195897" y="6062663"/>
            <a:ext cx="1465" cy="23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 sz="1600">
              <a:latin typeface="Century Gothic" pitchFamily="34" charset="0"/>
            </a:endParaRPr>
          </a:p>
        </p:txBody>
      </p:sp>
      <p:sp>
        <p:nvSpPr>
          <p:cNvPr id="79889" name="Rectangle 1050"/>
          <p:cNvSpPr>
            <a:spLocks noChangeArrowheads="1"/>
          </p:cNvSpPr>
          <p:nvPr/>
        </p:nvSpPr>
        <p:spPr bwMode="auto">
          <a:xfrm>
            <a:off x="2628900" y="6235701"/>
            <a:ext cx="303627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>
                <a:solidFill>
                  <a:schemeClr val="bg1"/>
                </a:solidFill>
                <a:latin typeface="Century Gothic" pitchFamily="34" charset="0"/>
              </a:rPr>
              <a:t> Exérèse maximale seconde </a:t>
            </a:r>
          </a:p>
        </p:txBody>
      </p:sp>
      <p:sp>
        <p:nvSpPr>
          <p:cNvPr id="79890" name="Line 1051"/>
          <p:cNvSpPr>
            <a:spLocks noChangeShapeType="1"/>
          </p:cNvSpPr>
          <p:nvPr/>
        </p:nvSpPr>
        <p:spPr bwMode="auto">
          <a:xfrm>
            <a:off x="4133850" y="6138863"/>
            <a:ext cx="0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 sz="1600">
              <a:latin typeface="Century Gothic" pitchFamily="34" charset="0"/>
            </a:endParaRPr>
          </a:p>
        </p:txBody>
      </p:sp>
      <p:sp>
        <p:nvSpPr>
          <p:cNvPr id="79891" name="Rectangle 1052"/>
          <p:cNvSpPr>
            <a:spLocks noChangeArrowheads="1"/>
          </p:cNvSpPr>
          <p:nvPr/>
        </p:nvSpPr>
        <p:spPr bwMode="auto">
          <a:xfrm>
            <a:off x="0" y="5445125"/>
            <a:ext cx="3363101" cy="397545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b="0">
                <a:solidFill>
                  <a:srgbClr val="FFFF99"/>
                </a:solidFill>
                <a:latin typeface="Arial Unicode MS" pitchFamily="34" charset="-128"/>
              </a:rPr>
              <a:t>Chimio 1ère ligne adjuvante</a:t>
            </a:r>
          </a:p>
        </p:txBody>
      </p:sp>
      <p:sp>
        <p:nvSpPr>
          <p:cNvPr id="79892" name="Line 1053"/>
          <p:cNvSpPr>
            <a:spLocks noChangeShapeType="1"/>
          </p:cNvSpPr>
          <p:nvPr/>
        </p:nvSpPr>
        <p:spPr bwMode="auto">
          <a:xfrm>
            <a:off x="8188569" y="5475288"/>
            <a:ext cx="1466" cy="68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 sz="1600">
              <a:latin typeface="Century Gothic" pitchFamily="34" charset="0"/>
            </a:endParaRPr>
          </a:p>
        </p:txBody>
      </p:sp>
      <p:sp>
        <p:nvSpPr>
          <p:cNvPr id="79893" name="Rectangle 1056"/>
          <p:cNvSpPr>
            <a:spLocks noChangeArrowheads="1"/>
          </p:cNvSpPr>
          <p:nvPr/>
        </p:nvSpPr>
        <p:spPr bwMode="auto">
          <a:xfrm>
            <a:off x="5272560" y="6159500"/>
            <a:ext cx="196047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dirty="0" err="1" smtClean="0">
                <a:solidFill>
                  <a:schemeClr val="bg1"/>
                </a:solidFill>
                <a:latin typeface="Century Gothic" pitchFamily="34" charset="0"/>
              </a:rPr>
              <a:t>Tamoxifène</a:t>
            </a:r>
            <a:r>
              <a:rPr lang="fr-FR" sz="1600" dirty="0">
                <a:solidFill>
                  <a:schemeClr val="bg1"/>
                </a:solidFill>
                <a:latin typeface="Century Gothic" pitchFamily="34" charset="0"/>
              </a:rPr>
              <a:t>?/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dirty="0" err="1">
                <a:solidFill>
                  <a:schemeClr val="bg1"/>
                </a:solidFill>
                <a:latin typeface="Century Gothic" pitchFamily="34" charset="0"/>
              </a:rPr>
              <a:t>chim</a:t>
            </a:r>
            <a:r>
              <a:rPr lang="fr-FR" sz="1600" dirty="0">
                <a:solidFill>
                  <a:schemeClr val="bg1"/>
                </a:solidFill>
                <a:latin typeface="Century Gothic" pitchFamily="34" charset="0"/>
              </a:rPr>
              <a:t> 2ème ligne?</a:t>
            </a:r>
          </a:p>
        </p:txBody>
      </p:sp>
      <p:sp>
        <p:nvSpPr>
          <p:cNvPr id="79894" name="Line 1057"/>
          <p:cNvSpPr>
            <a:spLocks noChangeShapeType="1"/>
          </p:cNvSpPr>
          <p:nvPr/>
        </p:nvSpPr>
        <p:spPr bwMode="auto">
          <a:xfrm>
            <a:off x="6299689" y="6062663"/>
            <a:ext cx="1465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 sz="1600">
              <a:latin typeface="Century Gothic" pitchFamily="34" charset="0"/>
            </a:endParaRPr>
          </a:p>
        </p:txBody>
      </p:sp>
      <p:sp>
        <p:nvSpPr>
          <p:cNvPr id="79895" name="Line 1058"/>
          <p:cNvSpPr>
            <a:spLocks noChangeShapeType="1"/>
          </p:cNvSpPr>
          <p:nvPr/>
        </p:nvSpPr>
        <p:spPr bwMode="auto">
          <a:xfrm flipH="1">
            <a:off x="6639658" y="5500688"/>
            <a:ext cx="1622180" cy="11906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 sz="1600">
              <a:latin typeface="Century Gothic" pitchFamily="34" charset="0"/>
            </a:endParaRPr>
          </a:p>
        </p:txBody>
      </p:sp>
      <p:cxnSp>
        <p:nvCxnSpPr>
          <p:cNvPr id="79896" name="AutoShape 1061"/>
          <p:cNvCxnSpPr>
            <a:cxnSpLocks noChangeShapeType="1"/>
            <a:stCxn id="79875" idx="2"/>
            <a:endCxn id="79876" idx="0"/>
          </p:cNvCxnSpPr>
          <p:nvPr/>
        </p:nvCxnSpPr>
        <p:spPr bwMode="auto">
          <a:xfrm flipH="1">
            <a:off x="1542318" y="1366278"/>
            <a:ext cx="2585653" cy="983222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</p:cxnSp>
      <p:cxnSp>
        <p:nvCxnSpPr>
          <p:cNvPr id="79897" name="AutoShape 1062"/>
          <p:cNvCxnSpPr>
            <a:cxnSpLocks noChangeShapeType="1"/>
            <a:stCxn id="79875" idx="2"/>
            <a:endCxn id="79878" idx="0"/>
          </p:cNvCxnSpPr>
          <p:nvPr/>
        </p:nvCxnSpPr>
        <p:spPr bwMode="auto">
          <a:xfrm>
            <a:off x="4127971" y="1366278"/>
            <a:ext cx="276244" cy="983222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</p:cxnSp>
      <p:cxnSp>
        <p:nvCxnSpPr>
          <p:cNvPr id="79898" name="AutoShape 1063"/>
          <p:cNvCxnSpPr>
            <a:cxnSpLocks noChangeShapeType="1"/>
            <a:stCxn id="79875" idx="2"/>
            <a:endCxn id="79877" idx="0"/>
          </p:cNvCxnSpPr>
          <p:nvPr/>
        </p:nvCxnSpPr>
        <p:spPr bwMode="auto">
          <a:xfrm>
            <a:off x="4127971" y="1366278"/>
            <a:ext cx="3382859" cy="983222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</p:cxnSp>
      <p:sp>
        <p:nvSpPr>
          <p:cNvPr id="79899" name="Rectangle 1064"/>
          <p:cNvSpPr>
            <a:spLocks noChangeArrowheads="1"/>
          </p:cNvSpPr>
          <p:nvPr/>
        </p:nvSpPr>
        <p:spPr bwMode="auto">
          <a:xfrm>
            <a:off x="5934808" y="3124200"/>
            <a:ext cx="3058531" cy="335989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rgbClr val="FFFFFF"/>
                </a:solidFill>
                <a:latin typeface="Century Gothic" pitchFamily="34" charset="0"/>
              </a:rPr>
              <a:t>Chimio 1ère ligne immédiate</a:t>
            </a:r>
          </a:p>
        </p:txBody>
      </p:sp>
      <p:cxnSp>
        <p:nvCxnSpPr>
          <p:cNvPr id="79900" name="AutoShape 1065"/>
          <p:cNvCxnSpPr>
            <a:cxnSpLocks noChangeShapeType="1"/>
            <a:stCxn id="79876" idx="2"/>
            <a:endCxn id="79879" idx="0"/>
          </p:cNvCxnSpPr>
          <p:nvPr/>
        </p:nvCxnSpPr>
        <p:spPr bwMode="auto">
          <a:xfrm flipH="1">
            <a:off x="1530239" y="2685489"/>
            <a:ext cx="12079" cy="438711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</p:cxnSp>
      <p:cxnSp>
        <p:nvCxnSpPr>
          <p:cNvPr id="79901" name="AutoShape 1066"/>
          <p:cNvCxnSpPr>
            <a:cxnSpLocks noChangeShapeType="1"/>
            <a:stCxn id="79879" idx="2"/>
            <a:endCxn id="79881" idx="0"/>
          </p:cNvCxnSpPr>
          <p:nvPr/>
        </p:nvCxnSpPr>
        <p:spPr bwMode="auto">
          <a:xfrm flipH="1">
            <a:off x="1468696" y="3460189"/>
            <a:ext cx="61543" cy="870511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</p:cxnSp>
      <p:cxnSp>
        <p:nvCxnSpPr>
          <p:cNvPr id="79902" name="AutoShape 1067"/>
          <p:cNvCxnSpPr>
            <a:cxnSpLocks noChangeShapeType="1"/>
            <a:stCxn id="79878" idx="2"/>
            <a:endCxn id="79880" idx="0"/>
          </p:cNvCxnSpPr>
          <p:nvPr/>
        </p:nvCxnSpPr>
        <p:spPr bwMode="auto">
          <a:xfrm flipH="1">
            <a:off x="4382047" y="2685489"/>
            <a:ext cx="22168" cy="438711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</p:cxnSp>
      <p:cxnSp>
        <p:nvCxnSpPr>
          <p:cNvPr id="79903" name="AutoShape 1068"/>
          <p:cNvCxnSpPr>
            <a:cxnSpLocks noChangeShapeType="1"/>
            <a:stCxn id="79880" idx="2"/>
            <a:endCxn id="79882" idx="0"/>
          </p:cNvCxnSpPr>
          <p:nvPr/>
        </p:nvCxnSpPr>
        <p:spPr bwMode="auto">
          <a:xfrm flipH="1">
            <a:off x="4348590" y="3460189"/>
            <a:ext cx="33457" cy="864161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</p:cxnSp>
      <p:cxnSp>
        <p:nvCxnSpPr>
          <p:cNvPr id="79904" name="AutoShape 1069"/>
          <p:cNvCxnSpPr>
            <a:cxnSpLocks noChangeShapeType="1"/>
            <a:stCxn id="79881" idx="2"/>
            <a:endCxn id="79891" idx="0"/>
          </p:cNvCxnSpPr>
          <p:nvPr/>
        </p:nvCxnSpPr>
        <p:spPr bwMode="auto">
          <a:xfrm>
            <a:off x="1468696" y="4666689"/>
            <a:ext cx="212855" cy="778436"/>
          </a:xfrm>
          <a:prstGeom prst="straightConnector1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</p:cxnSp>
      <p:sp>
        <p:nvSpPr>
          <p:cNvPr id="79905" name="Rectangle 1077"/>
          <p:cNvSpPr>
            <a:spLocks noChangeArrowheads="1"/>
          </p:cNvSpPr>
          <p:nvPr/>
        </p:nvSpPr>
        <p:spPr bwMode="auto">
          <a:xfrm>
            <a:off x="6318739" y="4292600"/>
            <a:ext cx="2361225" cy="335989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rgbClr val="FFFF99"/>
                </a:solidFill>
                <a:latin typeface="Century Gothic" pitchFamily="34" charset="0"/>
              </a:rPr>
              <a:t>Chimio néoadjuvante</a:t>
            </a:r>
          </a:p>
        </p:txBody>
      </p:sp>
      <p:cxnSp>
        <p:nvCxnSpPr>
          <p:cNvPr id="79906" name="AutoShape 1078"/>
          <p:cNvCxnSpPr>
            <a:cxnSpLocks noChangeShapeType="1"/>
            <a:stCxn id="79877" idx="2"/>
            <a:endCxn id="79899" idx="0"/>
          </p:cNvCxnSpPr>
          <p:nvPr/>
        </p:nvCxnSpPr>
        <p:spPr bwMode="auto">
          <a:xfrm flipH="1">
            <a:off x="7464074" y="2685489"/>
            <a:ext cx="46756" cy="438711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</p:cxnSp>
      <p:cxnSp>
        <p:nvCxnSpPr>
          <p:cNvPr id="79907" name="AutoShape 1079"/>
          <p:cNvCxnSpPr>
            <a:cxnSpLocks noChangeShapeType="1"/>
            <a:stCxn id="79899" idx="2"/>
            <a:endCxn id="79905" idx="0"/>
          </p:cNvCxnSpPr>
          <p:nvPr/>
        </p:nvCxnSpPr>
        <p:spPr bwMode="auto">
          <a:xfrm>
            <a:off x="7464074" y="3460189"/>
            <a:ext cx="35278" cy="832411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250" y="188913"/>
            <a:ext cx="6192838" cy="576262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la classification FIGO: stade II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280988" y="755650"/>
            <a:ext cx="8582025" cy="5949950"/>
          </a:xfrm>
        </p:spPr>
        <p:txBody>
          <a:bodyPr lIns="90488" tIns="44450" rIns="90488" bIns="44450" rtlCol="0">
            <a:normAutofit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2000" dirty="0" smtClean="0">
              <a:solidFill>
                <a:srgbClr val="FFFF99"/>
              </a:solidFill>
              <a:latin typeface="Arial Unicode MS" pitchFamily="34" charset="-128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Stade II : limité au pelvis</a:t>
            </a:r>
            <a:endParaRPr lang="fr-FR" sz="2000" dirty="0" smtClean="0">
              <a:solidFill>
                <a:schemeClr val="accent5">
                  <a:lumMod val="50000"/>
                </a:schemeClr>
              </a:solidFill>
              <a:latin typeface="Arial Unicode MS" pitchFamily="34" charset="-128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IIA : atteinte de l ’utérus ou des trompes, sans ascite +.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IIB : atteinte de la vessie ou du rectum, sans ascite +.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IIC : IIA ou IIB avec ascite ou cytologie +, végétations ou capsule rompue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2" descr="05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-10000" contrast="4000"/>
          </a:blip>
          <a:srcRect/>
          <a:stretch>
            <a:fillRect/>
          </a:stretch>
        </p:blipFill>
        <p:spPr bwMode="auto">
          <a:xfrm>
            <a:off x="987425" y="2898775"/>
            <a:ext cx="716915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ChangeArrowheads="1"/>
          </p:cNvSpPr>
          <p:nvPr/>
        </p:nvSpPr>
        <p:spPr bwMode="auto">
          <a:xfrm>
            <a:off x="3059832" y="260648"/>
            <a:ext cx="3005632" cy="39754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b="0">
                <a:solidFill>
                  <a:srgbClr val="FFFFFF"/>
                </a:solidFill>
                <a:latin typeface="Arial Unicode MS" pitchFamily="34" charset="-128"/>
              </a:rPr>
              <a:t>Non enlevable en totalité</a:t>
            </a:r>
          </a:p>
        </p:txBody>
      </p:sp>
      <p:sp>
        <p:nvSpPr>
          <p:cNvPr id="80899" name="Rectangle 11"/>
          <p:cNvSpPr>
            <a:spLocks noChangeArrowheads="1"/>
          </p:cNvSpPr>
          <p:nvPr/>
        </p:nvSpPr>
        <p:spPr bwMode="auto">
          <a:xfrm>
            <a:off x="252046" y="1125539"/>
            <a:ext cx="2948354" cy="8350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Arial Unicode MS" pitchFamily="34" charset="-128"/>
              </a:rPr>
              <a:t>Pas de laparotomie 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Arial Unicode MS" pitchFamily="34" charset="-128"/>
              </a:rPr>
              <a:t>Biopsies multiples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Arial Unicode MS" pitchFamily="34" charset="-128"/>
              </a:rPr>
              <a:t>Chambre implantable</a:t>
            </a:r>
          </a:p>
        </p:txBody>
      </p:sp>
      <p:sp>
        <p:nvSpPr>
          <p:cNvPr id="80900" name="Rectangle 12"/>
          <p:cNvSpPr>
            <a:spLocks noChangeArrowheads="1"/>
          </p:cNvSpPr>
          <p:nvPr/>
        </p:nvSpPr>
        <p:spPr bwMode="auto">
          <a:xfrm>
            <a:off x="2699792" y="3861048"/>
            <a:ext cx="3681046" cy="406400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b="0">
                <a:solidFill>
                  <a:srgbClr val="FFFF99"/>
                </a:solidFill>
                <a:latin typeface="Arial Unicode MS" pitchFamily="34" charset="-128"/>
              </a:rPr>
              <a:t>Bilan clinique, scanner, CA125</a:t>
            </a:r>
          </a:p>
        </p:txBody>
      </p:sp>
      <p:sp>
        <p:nvSpPr>
          <p:cNvPr id="80901" name="Rectangle 13"/>
          <p:cNvSpPr>
            <a:spLocks noChangeArrowheads="1"/>
          </p:cNvSpPr>
          <p:nvPr/>
        </p:nvSpPr>
        <p:spPr bwMode="auto">
          <a:xfrm>
            <a:off x="6721720" y="4869160"/>
            <a:ext cx="1727688" cy="4064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b="0">
                <a:solidFill>
                  <a:schemeClr val="bg1"/>
                </a:solidFill>
                <a:latin typeface="Arial Unicode MS" pitchFamily="34" charset="-128"/>
              </a:rPr>
              <a:t>Progression</a:t>
            </a:r>
          </a:p>
        </p:txBody>
      </p:sp>
      <p:sp>
        <p:nvSpPr>
          <p:cNvPr id="80902" name="Rectangle 14"/>
          <p:cNvSpPr>
            <a:spLocks noChangeArrowheads="1"/>
          </p:cNvSpPr>
          <p:nvPr/>
        </p:nvSpPr>
        <p:spPr bwMode="auto">
          <a:xfrm>
            <a:off x="6498981" y="6100764"/>
            <a:ext cx="2174631" cy="34607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Arial Unicode MS" pitchFamily="34" charset="-128"/>
              </a:rPr>
              <a:t> Chimio 2 ème ligne</a:t>
            </a:r>
          </a:p>
        </p:txBody>
      </p:sp>
      <p:sp>
        <p:nvSpPr>
          <p:cNvPr id="80903" name="Rectangle 17"/>
          <p:cNvSpPr>
            <a:spLocks noChangeArrowheads="1"/>
          </p:cNvSpPr>
          <p:nvPr/>
        </p:nvSpPr>
        <p:spPr bwMode="auto">
          <a:xfrm>
            <a:off x="517281" y="5978525"/>
            <a:ext cx="2526323" cy="5905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Arial Unicode MS" pitchFamily="34" charset="-128"/>
              </a:rPr>
              <a:t> Exérèse maximale seconde </a:t>
            </a:r>
          </a:p>
        </p:txBody>
      </p:sp>
      <p:sp>
        <p:nvSpPr>
          <p:cNvPr id="80904" name="Line 18"/>
          <p:cNvSpPr>
            <a:spLocks noChangeShapeType="1"/>
          </p:cNvSpPr>
          <p:nvPr/>
        </p:nvSpPr>
        <p:spPr bwMode="auto">
          <a:xfrm>
            <a:off x="4133850" y="6138863"/>
            <a:ext cx="0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05" name="Rectangle 21"/>
          <p:cNvSpPr>
            <a:spLocks noChangeArrowheads="1"/>
          </p:cNvSpPr>
          <p:nvPr/>
        </p:nvSpPr>
        <p:spPr bwMode="auto">
          <a:xfrm>
            <a:off x="3632690" y="5445224"/>
            <a:ext cx="1877157" cy="1320874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Arial Unicode MS" pitchFamily="34" charset="-128"/>
              </a:rPr>
              <a:t>?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Arial Unicode MS" pitchFamily="34" charset="-128"/>
              </a:rPr>
              <a:t>Surveillance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Arial Unicode MS" pitchFamily="34" charset="-128"/>
              </a:rPr>
              <a:t>Tamoxifène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>
                <a:solidFill>
                  <a:schemeClr val="bg1"/>
                </a:solidFill>
                <a:latin typeface="Arial Unicode MS" pitchFamily="34" charset="-128"/>
              </a:rPr>
              <a:t>chimio 2ème ligne?</a:t>
            </a:r>
          </a:p>
        </p:txBody>
      </p:sp>
      <p:sp>
        <p:nvSpPr>
          <p:cNvPr id="80906" name="Rectangle 27"/>
          <p:cNvSpPr>
            <a:spLocks noChangeArrowheads="1"/>
          </p:cNvSpPr>
          <p:nvPr/>
        </p:nvSpPr>
        <p:spPr bwMode="auto">
          <a:xfrm>
            <a:off x="3380643" y="2276475"/>
            <a:ext cx="2593660" cy="397545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b="0">
                <a:solidFill>
                  <a:srgbClr val="FFFFFF"/>
                </a:solidFill>
                <a:latin typeface="Arial Unicode MS" pitchFamily="34" charset="-128"/>
              </a:rPr>
              <a:t>Chimio néoadjuvante</a:t>
            </a:r>
          </a:p>
        </p:txBody>
      </p:sp>
      <p:sp>
        <p:nvSpPr>
          <p:cNvPr id="80907" name="Rectangle 37"/>
          <p:cNvSpPr>
            <a:spLocks noChangeArrowheads="1"/>
          </p:cNvSpPr>
          <p:nvPr/>
        </p:nvSpPr>
        <p:spPr bwMode="auto">
          <a:xfrm>
            <a:off x="956897" y="4869160"/>
            <a:ext cx="1645626" cy="4064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b="0" dirty="0">
                <a:solidFill>
                  <a:schemeClr val="bg1"/>
                </a:solidFill>
                <a:latin typeface="Arial Unicode MS" pitchFamily="34" charset="-128"/>
              </a:rPr>
              <a:t>  Réponse</a:t>
            </a:r>
          </a:p>
        </p:txBody>
      </p:sp>
      <p:sp>
        <p:nvSpPr>
          <p:cNvPr id="80908" name="Rectangle 38"/>
          <p:cNvSpPr>
            <a:spLocks noChangeArrowheads="1"/>
          </p:cNvSpPr>
          <p:nvPr/>
        </p:nvSpPr>
        <p:spPr bwMode="auto">
          <a:xfrm>
            <a:off x="3707424" y="4869160"/>
            <a:ext cx="1727689" cy="4064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2000" b="0">
                <a:solidFill>
                  <a:schemeClr val="bg1"/>
                </a:solidFill>
                <a:latin typeface="Arial Unicode MS" pitchFamily="34" charset="-128"/>
              </a:rPr>
              <a:t>Stabilisation        </a:t>
            </a:r>
          </a:p>
        </p:txBody>
      </p:sp>
      <p:sp>
        <p:nvSpPr>
          <p:cNvPr id="80909" name="Rectangle 39"/>
          <p:cNvSpPr>
            <a:spLocks noChangeArrowheads="1"/>
          </p:cNvSpPr>
          <p:nvPr/>
        </p:nvSpPr>
        <p:spPr bwMode="auto">
          <a:xfrm>
            <a:off x="317989" y="3082926"/>
            <a:ext cx="2948354" cy="3460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fr-FR" sz="1600" b="0" dirty="0">
                <a:solidFill>
                  <a:schemeClr val="bg1"/>
                </a:solidFill>
                <a:latin typeface="Arial Unicode MS" pitchFamily="34" charset="-128"/>
              </a:rPr>
              <a:t>A près trois </a:t>
            </a:r>
            <a:r>
              <a:rPr lang="fr-FR" sz="1600" b="0" dirty="0" smtClean="0">
                <a:solidFill>
                  <a:schemeClr val="bg1"/>
                </a:solidFill>
                <a:latin typeface="Arial Unicode MS" pitchFamily="34" charset="-128"/>
              </a:rPr>
              <a:t>o </a:t>
            </a:r>
            <a:r>
              <a:rPr lang="fr-FR" sz="1600" b="0" dirty="0">
                <a:solidFill>
                  <a:schemeClr val="bg1"/>
                </a:solidFill>
                <a:latin typeface="Arial Unicode MS" pitchFamily="34" charset="-128"/>
              </a:rPr>
              <a:t>cures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4056"/>
            <a:ext cx="909209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700808"/>
            <a:ext cx="805630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</a:rPr>
              <a:t>Trois sites  sont stratégiques et limitant techniquement</a:t>
            </a:r>
          </a:p>
          <a:p>
            <a:endParaRPr lang="fr-FR" sz="2400" dirty="0"/>
          </a:p>
          <a:p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1 – Les coupoles diaphragmatiques: confluence </a:t>
            </a:r>
            <a:r>
              <a:rPr lang="fr-FR" sz="2400" dirty="0" err="1" smtClean="0">
                <a:solidFill>
                  <a:schemeClr val="accent5">
                    <a:lumMod val="75000"/>
                  </a:schemeClr>
                </a:solidFill>
              </a:rPr>
              <a:t>cavo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hépatique</a:t>
            </a:r>
          </a:p>
          <a:p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2 – Le pédicule hépatique</a:t>
            </a:r>
          </a:p>
          <a:p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3 – L’intestin grêle et le mésentère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1606576" y="5733256"/>
            <a:ext cx="606627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On débute donc par le temps abdominal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36712"/>
            <a:ext cx="4565239" cy="4677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6011996"/>
            <a:ext cx="473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Dissection de la coupole diaphragmatique droite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55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268760"/>
            <a:ext cx="4572001" cy="45856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" y="1176941"/>
            <a:ext cx="4565239" cy="4677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021288"/>
            <a:ext cx="473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Dissection de la coupole diaphragmatique droite</a:t>
            </a:r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5268283" y="6033144"/>
            <a:ext cx="362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Suture d’une plaie diaphragmatique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34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08" y="620688"/>
            <a:ext cx="4403111" cy="4677499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3275856" y="5559226"/>
            <a:ext cx="306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Lésion de la capsule de Glisson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0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8444" y="6252120"/>
            <a:ext cx="4602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Traitement de l’hypocondre gauche</a:t>
            </a:r>
            <a:endParaRPr lang="fr-F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59" y="620688"/>
            <a:ext cx="6984776" cy="49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1844824"/>
            <a:ext cx="590905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Traitement de l’intestin grêle et du mésentère</a:t>
            </a:r>
          </a:p>
          <a:p>
            <a:endParaRPr lang="fr-FR" sz="2400" dirty="0"/>
          </a:p>
          <a:p>
            <a:r>
              <a:rPr lang="fr-FR" sz="2400" dirty="0" smtClean="0"/>
              <a:t>Traitement du colon</a:t>
            </a:r>
          </a:p>
          <a:p>
            <a:endParaRPr lang="fr-FR" sz="2400" dirty="0"/>
          </a:p>
          <a:p>
            <a:r>
              <a:rPr lang="fr-FR" sz="2400" dirty="0" smtClean="0"/>
              <a:t>Traitement du péritoine abdominal</a:t>
            </a:r>
          </a:p>
          <a:p>
            <a:endParaRPr lang="fr-FR" sz="2400" dirty="0"/>
          </a:p>
          <a:p>
            <a:r>
              <a:rPr lang="fr-FR" sz="2400" dirty="0" smtClean="0"/>
              <a:t>Lymphadénectomie lomboaortique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765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6632"/>
            <a:ext cx="5796136" cy="5938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8444" y="6252120"/>
            <a:ext cx="4602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Traitement de l’hypocondre gauche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841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697" y="692150"/>
            <a:ext cx="8826011" cy="495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La chirurgie des formes avancées : les </a:t>
            </a:r>
            <a:r>
              <a:rPr lang="fr-FR" sz="20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péritonectomies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 étendues de Griffiths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44061" y="1981200"/>
            <a:ext cx="7596554" cy="3810000"/>
            <a:chOff x="480" y="1200"/>
            <a:chExt cx="5184" cy="2400"/>
          </a:xfrm>
        </p:grpSpPr>
        <p:pic>
          <p:nvPicPr>
            <p:cNvPr id="105476" name="Picture 4" descr="peritonect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93" y="2544"/>
              <a:ext cx="1547" cy="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7" name="Picture 5" descr="debulking2"/>
            <p:cNvPicPr>
              <a:picLocks noChangeAspect="1" noChangeArrowheads="1"/>
            </p:cNvPicPr>
            <p:nvPr/>
          </p:nvPicPr>
          <p:blipFill>
            <a:blip r:embed="rId3" cstate="print"/>
            <a:srcRect t="2896" r="4410" b="2206"/>
            <a:stretch>
              <a:fillRect/>
            </a:stretch>
          </p:blipFill>
          <p:spPr bwMode="auto">
            <a:xfrm flipV="1">
              <a:off x="2592" y="1200"/>
              <a:ext cx="96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8" name="Picture 6" descr="debulking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lum bright="-24000" contrast="42000"/>
            </a:blip>
            <a:srcRect t="4762" r="1842" b="7143"/>
            <a:stretch>
              <a:fillRect/>
            </a:stretch>
          </p:blipFill>
          <p:spPr bwMode="auto">
            <a:xfrm>
              <a:off x="480" y="1296"/>
              <a:ext cx="1590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9" name="Picture 7" descr="debulkschéma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DDF7FE"/>
                </a:clrFrom>
                <a:clrTo>
                  <a:srgbClr val="DDF7FE">
                    <a:alpha val="0"/>
                  </a:srgbClr>
                </a:clrTo>
              </a:clrChange>
              <a:lum bright="-42000" contrast="84000"/>
            </a:blip>
            <a:srcRect t="2072" r="4062" b="2591"/>
            <a:stretch>
              <a:fillRect/>
            </a:stretch>
          </p:blipFill>
          <p:spPr bwMode="auto">
            <a:xfrm>
              <a:off x="4176" y="1392"/>
              <a:ext cx="1488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250" y="188913"/>
            <a:ext cx="6192838" cy="576262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  <a:latin typeface="Arial Unicode MS" pitchFamily="34" charset="-128"/>
              </a:rPr>
              <a:t>la classification FIGO: stade III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280988" y="1341438"/>
            <a:ext cx="8582025" cy="1871662"/>
          </a:xfrm>
        </p:spPr>
        <p:txBody>
          <a:bodyPr lIns="90488" tIns="44450" rIns="90488" bIns="44450"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Stade III : étendu à la cavité abdominale ou aux ganglions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IIIA : Extension  microscopique du péritoine ou épiploon, N-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IIIB : Implants péritonéaux &lt;= 2cm, N-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IIIC : Implants péritonéaux &gt; 2 cm et/ou N+ pelviens, </a:t>
            </a:r>
            <a:r>
              <a:rPr lang="fr-FR" sz="20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paraaortiques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ou inguinaux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r-FR" sz="2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3" name="Picture 2" descr="06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-24000" contrast="10000"/>
          </a:blip>
          <a:srcRect/>
          <a:stretch>
            <a:fillRect/>
          </a:stretch>
        </p:blipFill>
        <p:spPr bwMode="auto">
          <a:xfrm>
            <a:off x="989013" y="3429000"/>
            <a:ext cx="71659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9592" y="2914166"/>
            <a:ext cx="734481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On termine par le temps pelvien identique à celui des stades II</a:t>
            </a:r>
            <a:endParaRPr lang="fr-FR" sz="2800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1" y="332656"/>
            <a:ext cx="907741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" y="189789"/>
            <a:ext cx="8964488" cy="646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1331640" y="1484784"/>
            <a:ext cx="367240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99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" y="476672"/>
            <a:ext cx="9102144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1115616" y="1772816"/>
            <a:ext cx="403244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56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72816"/>
            <a:ext cx="8569325" cy="3366120"/>
          </a:xfrm>
        </p:spPr>
        <p:txBody>
          <a:bodyPr/>
          <a:lstStyle/>
          <a:p>
            <a:pPr>
              <a:buFontTx/>
              <a:buChar char="-"/>
            </a:pP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La stratégie « standard » permet une RC clinique chez 75-80% des patientes. Malheureusement, </a:t>
            </a:r>
            <a:r>
              <a:rPr lang="fr-BE" sz="2800" u="sng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ce bon résultat ne se maintient pas dans le temps</a:t>
            </a: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et globalement 70% vont rechuter dans les 5 ans</a:t>
            </a:r>
            <a:r>
              <a:rPr lang="fr-BE" sz="2800" dirty="0" smtClean="0">
                <a:latin typeface="Arial" charset="0"/>
              </a:rPr>
              <a:t>.</a:t>
            </a:r>
          </a:p>
          <a:p>
            <a:pPr>
              <a:buFontTx/>
              <a:buNone/>
            </a:pPr>
            <a:endParaRPr lang="fr-BE" sz="2800" dirty="0" smtClean="0">
              <a:latin typeface="Arial" charset="0"/>
            </a:endParaRPr>
          </a:p>
          <a:p>
            <a:pPr marL="0" indent="0" algn="ctr">
              <a:buFontTx/>
              <a:buNone/>
            </a:pPr>
            <a:r>
              <a:rPr lang="fr-BE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Frustration entre résultat thérapeutique initial de qualité et résultat global médiocre !!!</a:t>
            </a:r>
          </a:p>
          <a:p>
            <a:pPr>
              <a:buFontTx/>
              <a:buNone/>
            </a:pPr>
            <a:endParaRPr lang="fr-BE" b="1" dirty="0" smtClean="0">
              <a:solidFill>
                <a:srgbClr val="FF3300"/>
              </a:solidFill>
              <a:latin typeface="Arial" charset="0"/>
            </a:endParaRPr>
          </a:p>
          <a:p>
            <a:endParaRPr lang="fr-FR" dirty="0" smtClean="0">
              <a:latin typeface="Arial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2" name="Text Box 4"/>
          <p:cNvSpPr txBox="1">
            <a:spLocks noChangeArrowheads="1"/>
          </p:cNvSpPr>
          <p:nvPr/>
        </p:nvSpPr>
        <p:spPr bwMode="auto">
          <a:xfrm>
            <a:off x="282575" y="6386513"/>
            <a:ext cx="5289550" cy="28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buClr>
                <a:schemeClr val="folHlink"/>
              </a:buClr>
              <a:buFont typeface="Wingdings" pitchFamily="1" charset="2"/>
              <a:buNone/>
            </a:pPr>
            <a:r>
              <a:rPr lang="en-US" sz="1400">
                <a:latin typeface="Arial" charset="0"/>
              </a:rPr>
              <a:t>Thigpen JT, personal communication.</a:t>
            </a:r>
          </a:p>
        </p:txBody>
      </p:sp>
      <p:sp>
        <p:nvSpPr>
          <p:cNvPr id="473093" name="Rectangle 5"/>
          <p:cNvSpPr>
            <a:spLocks noChangeArrowheads="1"/>
          </p:cNvSpPr>
          <p:nvPr/>
        </p:nvSpPr>
        <p:spPr bwMode="auto">
          <a:xfrm>
            <a:off x="395536" y="1268760"/>
            <a:ext cx="84582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FR" sz="28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Le contrôle à long terme n’est pas atteint pour la plupart des patientes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fr-FR" sz="2800" dirty="0" smtClean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fr-FR" sz="2800" dirty="0" smtClean="0">
              <a:latin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fr-FR" sz="2800" dirty="0" smtClean="0">
              <a:latin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fr-FR" sz="2800" dirty="0" smtClean="0">
              <a:latin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fr-FR" sz="2800" dirty="0" smtClean="0">
              <a:latin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FR" sz="3200" dirty="0" smtClean="0">
                <a:solidFill>
                  <a:srgbClr val="00B050"/>
                </a:solidFill>
                <a:latin typeface="Arial" charset="0"/>
              </a:rPr>
              <a:t>62 % </a:t>
            </a:r>
            <a:r>
              <a:rPr lang="fr-FR" dirty="0" smtClean="0">
                <a:latin typeface="Arial" charset="0"/>
              </a:rPr>
              <a:t>des patientes auront soit une récidive soit une persistance nécessitant un traitement complémentaire</a:t>
            </a:r>
            <a:endParaRPr lang="fr-FR" sz="2800" dirty="0">
              <a:latin typeface="Arial" charset="0"/>
            </a:endParaRPr>
          </a:p>
        </p:txBody>
      </p:sp>
      <p:graphicFrame>
        <p:nvGraphicFramePr>
          <p:cNvPr id="473094" name="Group 6"/>
          <p:cNvGraphicFramePr>
            <a:graphicFrameLocks noGrp="1"/>
          </p:cNvGraphicFramePr>
          <p:nvPr/>
        </p:nvGraphicFramePr>
        <p:xfrm>
          <a:off x="395536" y="2564904"/>
          <a:ext cx="8467725" cy="1914698"/>
        </p:xfrm>
        <a:graphic>
          <a:graphicData uri="http://schemas.openxmlformats.org/drawingml/2006/table">
            <a:tbl>
              <a:tblPr/>
              <a:tblGrid>
                <a:gridCol w="4181475"/>
                <a:gridCol w="428625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Disease Stage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Relapse Risk,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Limited (low risk)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Limited (high risk)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Advanced (small volume)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60-70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11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Advanced (large volume)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80-85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73114" name="Rectangle 26"/>
          <p:cNvSpPr>
            <a:spLocks noChangeArrowheads="1"/>
          </p:cNvSpPr>
          <p:nvPr/>
        </p:nvSpPr>
        <p:spPr bwMode="auto">
          <a:xfrm>
            <a:off x="381000" y="152400"/>
            <a:ext cx="84677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Récurrence et/ou Persistance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8945415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9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395536" y="2996952"/>
            <a:ext cx="84629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Peut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-on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améliorer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les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résultats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47664" y="1052736"/>
            <a:ext cx="588193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Quelques voies d’améliorations ?</a:t>
            </a:r>
          </a:p>
          <a:p>
            <a:endParaRPr lang="fr-FR" sz="3200" dirty="0" smtClean="0"/>
          </a:p>
          <a:p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Prescription des </a:t>
            </a:r>
            <a:r>
              <a:rPr lang="fr-FR" sz="3200" dirty="0" err="1" smtClean="0">
                <a:solidFill>
                  <a:schemeClr val="accent5">
                    <a:lumMod val="50000"/>
                  </a:schemeClr>
                </a:solidFill>
              </a:rPr>
              <a:t>Taxanes</a:t>
            </a:r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 ?</a:t>
            </a:r>
          </a:p>
          <a:p>
            <a:endParaRPr lang="fr-FR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Addition d’une troisième drogue ?</a:t>
            </a:r>
          </a:p>
          <a:p>
            <a:endParaRPr lang="fr-FR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Chimiothérapie </a:t>
            </a:r>
            <a:r>
              <a:rPr lang="fr-FR" sz="3200" dirty="0" err="1" smtClean="0">
                <a:solidFill>
                  <a:schemeClr val="accent5">
                    <a:lumMod val="50000"/>
                  </a:schemeClr>
                </a:solidFill>
              </a:rPr>
              <a:t>intrapéritonéale</a:t>
            </a:r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 ?</a:t>
            </a:r>
          </a:p>
          <a:p>
            <a:endParaRPr lang="fr-FR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Thérapie ciblée</a:t>
            </a:r>
            <a:endParaRPr lang="fr-FR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39752" y="1988840"/>
            <a:ext cx="438132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Quelques voies infructueuses</a:t>
            </a:r>
          </a:p>
          <a:p>
            <a:endParaRPr lang="fr-FR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fr-FR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– Chimiothérapie haute dose</a:t>
            </a:r>
          </a:p>
          <a:p>
            <a:endParaRPr lang="fr-FR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– Irradiation abdominale</a:t>
            </a:r>
          </a:p>
          <a:p>
            <a:endParaRPr lang="fr-FR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107761"/>
              </p:ext>
            </p:extLst>
          </p:nvPr>
        </p:nvGraphicFramePr>
        <p:xfrm>
          <a:off x="1979712" y="1268760"/>
          <a:ext cx="5139499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4136"/>
                <a:gridCol w="1883363"/>
                <a:gridCol w="20320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sz="2800" b="0" cap="none" spc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itchFamily="34" charset="0"/>
                        </a:rPr>
                        <a:t>Distribution</a:t>
                      </a:r>
                      <a:r>
                        <a:rPr lang="fr-FR" sz="2800" b="0" cap="none" spc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entury Gothic" pitchFamily="34" charset="0"/>
                        </a:rPr>
                        <a:t> par stades</a:t>
                      </a:r>
                      <a:endParaRPr lang="fr-FR" sz="28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rgbClr val="7030A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latin typeface="Century Gothic" pitchFamily="34" charset="0"/>
                        </a:rPr>
                        <a:t>Stade</a:t>
                      </a:r>
                      <a:endParaRPr lang="fr-FR" sz="28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latin typeface="Century Gothic" pitchFamily="34" charset="0"/>
                        </a:rPr>
                        <a:t>Patientes (n)</a:t>
                      </a:r>
                      <a:endParaRPr lang="fr-FR" sz="28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latin typeface="Century Gothic" pitchFamily="34" charset="0"/>
                        </a:rPr>
                        <a:t>%</a:t>
                      </a:r>
                      <a:r>
                        <a:rPr lang="fr-FR" sz="2800" baseline="0" dirty="0" smtClean="0">
                          <a:latin typeface="Century Gothic" pitchFamily="34" charset="0"/>
                        </a:rPr>
                        <a:t> </a:t>
                      </a:r>
                      <a:endParaRPr lang="fr-FR" sz="28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3720">
                <a:tc>
                  <a:txBody>
                    <a:bodyPr/>
                    <a:lstStyle/>
                    <a:p>
                      <a:pPr algn="l"/>
                      <a:r>
                        <a:rPr lang="fr-FR" sz="2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I</a:t>
                      </a:r>
                      <a:endParaRPr lang="fr-FR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2549</a:t>
                      </a:r>
                      <a:endParaRPr lang="fr-FR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23,9 %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II</a:t>
                      </a:r>
                      <a:endParaRPr lang="fr-FR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1409</a:t>
                      </a:r>
                      <a:endParaRPr lang="fr-FR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12,9 %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III</a:t>
                      </a:r>
                      <a:endParaRPr lang="fr-FR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5170</a:t>
                      </a:r>
                      <a:endParaRPr lang="fr-FR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47,4 % </a:t>
                      </a:r>
                      <a:endParaRPr lang="fr-FR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IV</a:t>
                      </a:r>
                      <a:endParaRPr lang="fr-FR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1784</a:t>
                      </a:r>
                      <a:endParaRPr lang="fr-FR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16,3 %</a:t>
                      </a:r>
                      <a:endParaRPr lang="fr-FR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Total</a:t>
                      </a:r>
                      <a:endParaRPr lang="fr-FR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10912</a:t>
                      </a:r>
                      <a:endParaRPr lang="fr-FR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itchFamily="34" charset="0"/>
                        </a:rPr>
                        <a:t>100 %</a:t>
                      </a:r>
                      <a:endParaRPr lang="fr-FR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sz="2800" dirty="0" err="1" smtClean="0">
                          <a:latin typeface="Century Gothic" pitchFamily="34" charset="0"/>
                        </a:rPr>
                        <a:t>Pettersson</a:t>
                      </a:r>
                      <a:r>
                        <a:rPr lang="fr-FR" sz="2800" dirty="0" smtClean="0">
                          <a:latin typeface="Century Gothic" pitchFamily="34" charset="0"/>
                        </a:rPr>
                        <a:t> et FIGO 1991</a:t>
                      </a:r>
                      <a:endParaRPr lang="fr-FR" sz="2800" dirty="0">
                        <a:latin typeface="Century Gothic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4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7" name="Rectangle 2"/>
          <p:cNvSpPr>
            <a:spLocks noChangeArrowheads="1"/>
          </p:cNvSpPr>
          <p:nvPr/>
        </p:nvSpPr>
        <p:spPr bwMode="auto">
          <a:xfrm>
            <a:off x="382588" y="666750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Role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chimiothérapie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IP: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Chirurgie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</a:rPr>
              <a:t>optimale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5268" name="Rectangle 17"/>
          <p:cNvSpPr>
            <a:spLocks noChangeArrowheads="1"/>
          </p:cNvSpPr>
          <p:nvPr/>
        </p:nvSpPr>
        <p:spPr bwMode="auto">
          <a:xfrm>
            <a:off x="284163" y="5922963"/>
            <a:ext cx="5715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folHlink"/>
              </a:buClr>
              <a:buFont typeface="Arial" charset="0"/>
              <a:buNone/>
            </a:pPr>
            <a:r>
              <a:rPr lang="en-US" sz="1400">
                <a:latin typeface="Times New Roman" pitchFamily="1" charset="0"/>
              </a:rPr>
              <a:t>1.</a:t>
            </a:r>
            <a:r>
              <a:rPr lang="en-US" sz="1400" baseline="30000">
                <a:latin typeface="Times New Roman" pitchFamily="1" charset="0"/>
              </a:rPr>
              <a:t> </a:t>
            </a:r>
            <a:r>
              <a:rPr lang="en-US" sz="1400">
                <a:latin typeface="Times New Roman" pitchFamily="1" charset="0"/>
              </a:rPr>
              <a:t>Alberts DS, et al. N Engl J Med. 1996;335:1950-1955. </a:t>
            </a:r>
            <a:br>
              <a:rPr lang="en-US" sz="1400">
                <a:latin typeface="Times New Roman" pitchFamily="1" charset="0"/>
              </a:rPr>
            </a:br>
            <a:r>
              <a:rPr lang="en-US" sz="1400">
                <a:latin typeface="Times New Roman" pitchFamily="1" charset="0"/>
              </a:rPr>
              <a:t>2.</a:t>
            </a:r>
            <a:r>
              <a:rPr lang="en-US" sz="1400" baseline="30000">
                <a:latin typeface="Times New Roman" pitchFamily="1" charset="0"/>
              </a:rPr>
              <a:t> </a:t>
            </a:r>
            <a:r>
              <a:rPr lang="en-US" sz="1400">
                <a:latin typeface="Times New Roman" pitchFamily="1" charset="0"/>
              </a:rPr>
              <a:t>Markman M, et al. J Clin Oncol. 2001;19:1001-1007. </a:t>
            </a:r>
            <a:br>
              <a:rPr lang="en-US" sz="1400">
                <a:latin typeface="Times New Roman" pitchFamily="1" charset="0"/>
              </a:rPr>
            </a:br>
            <a:r>
              <a:rPr lang="en-US" sz="1400">
                <a:latin typeface="Times New Roman" pitchFamily="1" charset="0"/>
              </a:rPr>
              <a:t>3.</a:t>
            </a:r>
            <a:r>
              <a:rPr lang="en-US" sz="1400" baseline="30000">
                <a:latin typeface="Times New Roman" pitchFamily="1" charset="0"/>
              </a:rPr>
              <a:t> </a:t>
            </a:r>
            <a:r>
              <a:rPr lang="en-US" sz="1400">
                <a:latin typeface="Times New Roman" pitchFamily="1" charset="0"/>
              </a:rPr>
              <a:t>Armstrong DK, et al. N Engl J Med. 2006;354:34-43.</a:t>
            </a:r>
          </a:p>
        </p:txBody>
      </p:sp>
      <p:graphicFrame>
        <p:nvGraphicFramePr>
          <p:cNvPr id="395283" name="Group 19"/>
          <p:cNvGraphicFramePr>
            <a:graphicFrameLocks noGrp="1"/>
          </p:cNvGraphicFramePr>
          <p:nvPr/>
        </p:nvGraphicFramePr>
        <p:xfrm>
          <a:off x="384175" y="1914525"/>
          <a:ext cx="8462963" cy="3566160"/>
        </p:xfrm>
        <a:graphic>
          <a:graphicData uri="http://schemas.openxmlformats.org/drawingml/2006/table">
            <a:tbl>
              <a:tblPr/>
              <a:tblGrid>
                <a:gridCol w="1987550"/>
                <a:gridCol w="6475413"/>
              </a:tblGrid>
              <a:tr h="157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</a:rPr>
                        <a:t>GOG 104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</a:rPr>
                        <a:t>[1]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  <a:t>Improved outcome in CTX cisplatin-treated patients when cisplatin given IP 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  <a:t>(relative risk: 0.76)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</a:rPr>
                        <a:t>GOG 114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</a:rPr>
                        <a:t>[2]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  <a:t>Improved outcome in patients when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  <a:t>cisplatin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  <a:t> administered IP </a:t>
                      </a:r>
                      <a:b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</a:b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  <a:t>(relative risk: 0.78)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</a:rPr>
                        <a:t>GOG 172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</a:rPr>
                        <a:t>[3]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  <a:t>Improved outcome in patients when paclitaxel and cisplatin administered IP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" charset="0"/>
                        </a:rPr>
                        <a:t>(relative risk: 0.73)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32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D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2" name="Rectangle 2"/>
          <p:cNvSpPr>
            <a:spLocks noChangeArrowheads="1"/>
          </p:cNvSpPr>
          <p:nvPr/>
        </p:nvSpPr>
        <p:spPr bwMode="auto">
          <a:xfrm>
            <a:off x="323528" y="188640"/>
            <a:ext cx="84645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La recommendation: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Thérapie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adjuvante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95536" y="1844824"/>
            <a:ext cx="845502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dirty="0" smtClean="0">
                <a:latin typeface="Arial" charset="0"/>
              </a:rPr>
              <a:t>Etudes </a:t>
            </a:r>
            <a:r>
              <a:rPr lang="en-US" sz="2000" dirty="0" err="1" smtClean="0">
                <a:latin typeface="Arial" charset="0"/>
              </a:rPr>
              <a:t>montrant</a:t>
            </a:r>
            <a:r>
              <a:rPr lang="en-US" sz="2000" dirty="0" smtClean="0">
                <a:latin typeface="Arial" charset="0"/>
              </a:rPr>
              <a:t>  </a:t>
            </a:r>
            <a:r>
              <a:rPr lang="en-US" sz="2000" dirty="0" err="1" smtClean="0">
                <a:latin typeface="Arial" charset="0"/>
              </a:rPr>
              <a:t>paclitaxel</a:t>
            </a:r>
            <a:r>
              <a:rPr lang="en-US" sz="2000" dirty="0" smtClean="0">
                <a:latin typeface="Arial" charset="0"/>
              </a:rPr>
              <a:t>/</a:t>
            </a:r>
            <a:r>
              <a:rPr lang="en-US" sz="2000" dirty="0" err="1" smtClean="0">
                <a:latin typeface="Arial" charset="0"/>
              </a:rPr>
              <a:t>cisplatin</a:t>
            </a:r>
            <a:r>
              <a:rPr lang="en-US" sz="2000" dirty="0" smtClean="0">
                <a:latin typeface="Arial" charset="0"/>
              </a:rPr>
              <a:t> &gt; </a:t>
            </a:r>
            <a:r>
              <a:rPr lang="en-US" sz="2000" dirty="0" err="1" smtClean="0">
                <a:latin typeface="Arial" charset="0"/>
              </a:rPr>
              <a:t>cyclophosphamide</a:t>
            </a:r>
            <a:r>
              <a:rPr lang="en-US" sz="2000" dirty="0" smtClean="0">
                <a:latin typeface="Arial" charset="0"/>
              </a:rPr>
              <a:t>/</a:t>
            </a:r>
            <a:r>
              <a:rPr lang="en-US" sz="2000" dirty="0" err="1" smtClean="0">
                <a:latin typeface="Arial" charset="0"/>
              </a:rPr>
              <a:t>cisplatin</a:t>
            </a:r>
            <a:endParaRPr lang="en-US" sz="2000" dirty="0" smtClean="0"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000" dirty="0" smtClean="0">
                <a:latin typeface="Arial" charset="0"/>
              </a:rPr>
              <a:t>Introduction du </a:t>
            </a:r>
            <a:r>
              <a:rPr lang="en-US" sz="2000" dirty="0" err="1" smtClean="0">
                <a:latin typeface="Arial" charset="0"/>
              </a:rPr>
              <a:t>Taxol</a:t>
            </a:r>
            <a:r>
              <a:rPr lang="en-US" sz="2000" dirty="0" smtClean="0">
                <a:latin typeface="Arial" charset="0"/>
              </a:rPr>
              <a:t>/</a:t>
            </a:r>
            <a:r>
              <a:rPr lang="en-US" sz="2000" dirty="0" err="1" smtClean="0">
                <a:latin typeface="Arial" charset="0"/>
              </a:rPr>
              <a:t>Taxotère</a:t>
            </a:r>
            <a:r>
              <a:rPr lang="en-US" sz="2000" dirty="0" smtClean="0">
                <a:latin typeface="Arial" charset="0"/>
              </a:rPr>
              <a:t> </a:t>
            </a:r>
            <a:endParaRPr lang="en-US" sz="2000" dirty="0"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GOG Protocol 111</a:t>
            </a:r>
            <a:r>
              <a:rPr lang="en-US" sz="2000" baseline="30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[1]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EORTC-NCIC OV 10</a:t>
            </a:r>
            <a:r>
              <a:rPr lang="en-US" sz="2000" baseline="30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[2</a:t>
            </a:r>
            <a:r>
              <a:rPr lang="en-US" sz="2000" baseline="300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]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en-US" sz="2000" dirty="0"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000" dirty="0" smtClean="0">
                <a:latin typeface="Arial" charset="0"/>
              </a:rPr>
              <a:t>Etudes </a:t>
            </a:r>
            <a:r>
              <a:rPr lang="en-US" sz="2000" dirty="0" err="1" smtClean="0">
                <a:latin typeface="Arial" charset="0"/>
              </a:rPr>
              <a:t>montrant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paclitaxel</a:t>
            </a:r>
            <a:r>
              <a:rPr lang="en-US" sz="2000" dirty="0" smtClean="0">
                <a:latin typeface="Arial" charset="0"/>
              </a:rPr>
              <a:t>/</a:t>
            </a:r>
            <a:r>
              <a:rPr lang="en-US" sz="2000" dirty="0" err="1" smtClean="0">
                <a:latin typeface="Arial" charset="0"/>
              </a:rPr>
              <a:t>carboplatin</a:t>
            </a:r>
            <a:r>
              <a:rPr lang="en-US" sz="2000" dirty="0" smtClean="0">
                <a:latin typeface="Arial" charset="0"/>
              </a:rPr>
              <a:t> = </a:t>
            </a:r>
            <a:r>
              <a:rPr lang="en-US" sz="2000" dirty="0" err="1" smtClean="0">
                <a:latin typeface="Arial" charset="0"/>
              </a:rPr>
              <a:t>paclitaxel</a:t>
            </a:r>
            <a:r>
              <a:rPr lang="en-US" sz="2000" dirty="0" smtClean="0">
                <a:latin typeface="Arial" charset="0"/>
              </a:rPr>
              <a:t>/</a:t>
            </a:r>
            <a:r>
              <a:rPr lang="en-US" sz="2000" dirty="0" err="1" smtClean="0">
                <a:latin typeface="Arial" charset="0"/>
              </a:rPr>
              <a:t>cisplatin</a:t>
            </a:r>
            <a:endParaRPr lang="en-US" sz="2000" dirty="0"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AGO Trial</a:t>
            </a:r>
            <a:r>
              <a:rPr lang="en-US" sz="2200" baseline="30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[3]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ICON 3 </a:t>
            </a:r>
            <a:r>
              <a:rPr lang="en-US" sz="2200" baseline="30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[4] </a:t>
            </a:r>
            <a:endParaRPr lang="en-US" sz="2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GOG Protocol 158 </a:t>
            </a:r>
            <a:r>
              <a:rPr lang="en-US" sz="2200" baseline="30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[5] </a:t>
            </a:r>
          </a:p>
        </p:txBody>
      </p:sp>
      <p:sp>
        <p:nvSpPr>
          <p:cNvPr id="334854" name="Text Box 11"/>
          <p:cNvSpPr txBox="1">
            <a:spLocks noChangeArrowheads="1"/>
          </p:cNvSpPr>
          <p:nvPr/>
        </p:nvSpPr>
        <p:spPr bwMode="auto">
          <a:xfrm>
            <a:off x="251520" y="5404574"/>
            <a:ext cx="8561388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en-US" sz="1400" dirty="0">
                <a:latin typeface="Arial" charset="0"/>
              </a:rPr>
              <a:t>1</a:t>
            </a:r>
            <a:r>
              <a:rPr lang="en-US" sz="1200" i="1" dirty="0">
                <a:latin typeface="Arial" charset="0"/>
              </a:rPr>
              <a:t>. McGuire WP, et al. N Eng J Med .1996;334:1-6. </a:t>
            </a:r>
          </a:p>
          <a:p>
            <a:pPr marL="342900" indent="-342900">
              <a:buFont typeface="Arial" charset="0"/>
              <a:buNone/>
            </a:pPr>
            <a:r>
              <a:rPr lang="en-US" sz="1200" i="1" dirty="0">
                <a:latin typeface="Arial" charset="0"/>
              </a:rPr>
              <a:t>2. </a:t>
            </a:r>
            <a:r>
              <a:rPr lang="en-US" sz="1200" i="1" dirty="0" err="1">
                <a:latin typeface="Arial" charset="0"/>
              </a:rPr>
              <a:t>Piccart</a:t>
            </a:r>
            <a:r>
              <a:rPr lang="en-US" sz="1200" i="1" dirty="0">
                <a:latin typeface="Arial" charset="0"/>
              </a:rPr>
              <a:t> MJ, et al. J </a:t>
            </a:r>
            <a:r>
              <a:rPr lang="en-US" sz="1200" i="1" dirty="0" err="1">
                <a:latin typeface="Arial" charset="0"/>
              </a:rPr>
              <a:t>Natl</a:t>
            </a:r>
            <a:r>
              <a:rPr lang="en-US" sz="1200" i="1" dirty="0">
                <a:latin typeface="Arial" charset="0"/>
              </a:rPr>
              <a:t> Cancer Inst. 2000;92:699-708.</a:t>
            </a:r>
          </a:p>
          <a:p>
            <a:pPr marL="342900" indent="-342900">
              <a:buFont typeface="Arial" charset="0"/>
              <a:buNone/>
            </a:pPr>
            <a:r>
              <a:rPr lang="en-US" sz="1200" i="1" dirty="0">
                <a:latin typeface="Arial" charset="0"/>
              </a:rPr>
              <a:t>3. </a:t>
            </a:r>
            <a:r>
              <a:rPr lang="en-US" sz="1200" i="1" dirty="0" err="1">
                <a:latin typeface="Arial" charset="0"/>
              </a:rPr>
              <a:t>DuBois</a:t>
            </a:r>
            <a:r>
              <a:rPr lang="en-US" sz="1200" i="1" dirty="0">
                <a:latin typeface="Arial" charset="0"/>
              </a:rPr>
              <a:t> A, et al. J </a:t>
            </a:r>
            <a:r>
              <a:rPr lang="en-US" sz="1200" i="1" dirty="0" err="1">
                <a:latin typeface="Arial" charset="0"/>
              </a:rPr>
              <a:t>Natl</a:t>
            </a:r>
            <a:r>
              <a:rPr lang="en-US" sz="1200" i="1" dirty="0">
                <a:latin typeface="Arial" charset="0"/>
              </a:rPr>
              <a:t> Cancer Inst. </a:t>
            </a:r>
            <a:r>
              <a:rPr lang="en-US" sz="1200" i="1" dirty="0" smtClean="0">
                <a:latin typeface="Arial" charset="0"/>
              </a:rPr>
              <a:t>2003;95:1320-1329</a:t>
            </a:r>
          </a:p>
          <a:p>
            <a:pPr marL="342900" indent="-342900">
              <a:buFont typeface="Arial" charset="0"/>
              <a:buNone/>
            </a:pPr>
            <a:r>
              <a:rPr lang="en-US" sz="1200" i="1" dirty="0" smtClean="0">
                <a:latin typeface="Arial" charset="0"/>
              </a:rPr>
              <a:t>4;ICON3  Lancet 2002; 360:505-515. </a:t>
            </a:r>
            <a:endParaRPr lang="en-US" sz="1200" i="1" dirty="0">
              <a:latin typeface="Arial" charset="0"/>
            </a:endParaRPr>
          </a:p>
          <a:p>
            <a:pPr marL="342900" indent="-342900">
              <a:buFont typeface="Arial" charset="0"/>
              <a:buNone/>
            </a:pPr>
            <a:r>
              <a:rPr lang="en-US" sz="1200" i="1" dirty="0" smtClean="0">
                <a:latin typeface="Arial" charset="0"/>
              </a:rPr>
              <a:t>5. </a:t>
            </a:r>
            <a:r>
              <a:rPr lang="en-US" sz="1200" i="1" dirty="0" err="1">
                <a:latin typeface="Arial" charset="0"/>
              </a:rPr>
              <a:t>Ozols</a:t>
            </a:r>
            <a:r>
              <a:rPr lang="en-US" sz="1200" i="1" dirty="0">
                <a:latin typeface="Arial" charset="0"/>
              </a:rPr>
              <a:t> RF, et al. J </a:t>
            </a:r>
            <a:r>
              <a:rPr lang="en-US" sz="1200" i="1" dirty="0" err="1">
                <a:latin typeface="Arial" charset="0"/>
              </a:rPr>
              <a:t>Clin</a:t>
            </a:r>
            <a:r>
              <a:rPr lang="en-US" sz="1200" i="1" dirty="0">
                <a:latin typeface="Arial" charset="0"/>
              </a:rPr>
              <a:t> </a:t>
            </a:r>
            <a:r>
              <a:rPr lang="en-US" sz="1200" i="1" dirty="0" err="1">
                <a:latin typeface="Arial" charset="0"/>
              </a:rPr>
              <a:t>Oncol</a:t>
            </a:r>
            <a:r>
              <a:rPr lang="en-US" sz="1200" i="1" dirty="0">
                <a:latin typeface="Arial" charset="0"/>
              </a:rPr>
              <a:t>. 2003;21:3194-3200</a:t>
            </a:r>
            <a:r>
              <a:rPr lang="en-US" sz="1400" dirty="0"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347864" y="40466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Récidives </a:t>
            </a:r>
            <a:endParaRPr lang="fr-FR" sz="36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99592" y="1916832"/>
            <a:ext cx="7272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Suspectées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- sur signes cliniques et /ou biologie (élévation du 	marqueurs à 2 dosages successifs</a:t>
            </a:r>
          </a:p>
          <a:p>
            <a:endParaRPr lang="fr-FR" sz="2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Imagerie</a:t>
            </a:r>
          </a:p>
          <a:p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-scanner  (</a:t>
            </a:r>
            <a:r>
              <a:rPr lang="fr-FR" sz="20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thoraco</a:t>
            </a: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abdomino-pelvien</a:t>
            </a:r>
          </a:p>
          <a:p>
            <a:endParaRPr lang="fr-FR" sz="2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Bilan d’opérabilité</a:t>
            </a:r>
          </a:p>
          <a:p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-TEP scan; sauf si T frontière ou cordons sexuels</a:t>
            </a:r>
            <a:endParaRPr lang="fr-FR" sz="20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20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1947863"/>
            <a:ext cx="87249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9018418" cy="6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41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1" cy="618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60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" y="332656"/>
            <a:ext cx="9144000" cy="593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4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1" y="692696"/>
            <a:ext cx="9201771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1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" y="1268760"/>
            <a:ext cx="9127367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0"/>
            <a:ext cx="918051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2483768" y="5517232"/>
            <a:ext cx="50289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entury Gothic" pitchFamily="34" charset="0"/>
              </a:rPr>
              <a:t>Merci de votre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4895</Words>
  <Application>Microsoft Office PowerPoint</Application>
  <PresentationFormat>Affichage à l'écran (4:3)</PresentationFormat>
  <Paragraphs>1308</Paragraphs>
  <Slides>144</Slides>
  <Notes>61</Notes>
  <HiddenSlides>15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144</vt:i4>
      </vt:variant>
    </vt:vector>
  </HeadingPairs>
  <TitlesOfParts>
    <vt:vector size="145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classification FIGO: stade I</vt:lpstr>
      <vt:lpstr>la classification FIGO: stade II</vt:lpstr>
      <vt:lpstr>la classification FIGO: stade III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Stade précoce</vt:lpstr>
      <vt:lpstr>Stade avancé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Forme avancée : Chirurgie lourde ou chimiothérapie néoadjuvante ?</vt:lpstr>
      <vt:lpstr>Présentation PowerPoint</vt:lpstr>
      <vt:lpstr>Présentation PowerPoint</vt:lpstr>
      <vt:lpstr>La chirurgie des formes avancées : l’annexectomie radicale de Hudson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Stades avancés (III-IV pleural)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chirurgie des formes avancées : les péritonectomies étendues de Griffiths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Questions non résolues:   durée optimale du traitement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suites opératoires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vinatier</dc:creator>
  <cp:lastModifiedBy>Jean-claude Humbert</cp:lastModifiedBy>
  <cp:revision>111</cp:revision>
  <dcterms:created xsi:type="dcterms:W3CDTF">2011-05-16T15:14:50Z</dcterms:created>
  <dcterms:modified xsi:type="dcterms:W3CDTF">2012-10-09T13:13:27Z</dcterms:modified>
</cp:coreProperties>
</file>