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7"/>
  </p:notesMasterIdLst>
  <p:sldIdLst>
    <p:sldId id="257" r:id="rId2"/>
    <p:sldId id="258" r:id="rId3"/>
    <p:sldId id="259" r:id="rId4"/>
    <p:sldId id="256" r:id="rId5"/>
    <p:sldId id="261" r:id="rId6"/>
    <p:sldId id="262" r:id="rId7"/>
    <p:sldId id="272" r:id="rId8"/>
    <p:sldId id="264" r:id="rId9"/>
    <p:sldId id="265" r:id="rId10"/>
    <p:sldId id="267" r:id="rId11"/>
    <p:sldId id="268" r:id="rId12"/>
    <p:sldId id="269" r:id="rId13"/>
    <p:sldId id="270" r:id="rId14"/>
    <p:sldId id="271" r:id="rId15"/>
    <p:sldId id="275" r:id="rId16"/>
    <p:sldId id="282" r:id="rId17"/>
    <p:sldId id="279" r:id="rId18"/>
    <p:sldId id="266" r:id="rId19"/>
    <p:sldId id="260" r:id="rId20"/>
    <p:sldId id="288" r:id="rId21"/>
    <p:sldId id="284" r:id="rId22"/>
    <p:sldId id="285" r:id="rId23"/>
    <p:sldId id="286" r:id="rId24"/>
    <p:sldId id="278" r:id="rId25"/>
    <p:sldId id="280" r:id="rId26"/>
    <p:sldId id="276" r:id="rId27"/>
    <p:sldId id="277" r:id="rId28"/>
    <p:sldId id="290" r:id="rId29"/>
    <p:sldId id="292" r:id="rId30"/>
    <p:sldId id="301" r:id="rId31"/>
    <p:sldId id="291" r:id="rId32"/>
    <p:sldId id="293" r:id="rId33"/>
    <p:sldId id="294" r:id="rId34"/>
    <p:sldId id="295" r:id="rId35"/>
    <p:sldId id="289" r:id="rId36"/>
    <p:sldId id="298" r:id="rId37"/>
    <p:sldId id="296" r:id="rId38"/>
    <p:sldId id="299" r:id="rId39"/>
    <p:sldId id="297" r:id="rId40"/>
    <p:sldId id="390" r:id="rId41"/>
    <p:sldId id="391" r:id="rId42"/>
    <p:sldId id="300"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7" r:id="rId57"/>
    <p:sldId id="324" r:id="rId58"/>
    <p:sldId id="327" r:id="rId59"/>
    <p:sldId id="316" r:id="rId60"/>
    <p:sldId id="322" r:id="rId61"/>
    <p:sldId id="325" r:id="rId62"/>
    <p:sldId id="321" r:id="rId63"/>
    <p:sldId id="318" r:id="rId64"/>
    <p:sldId id="323" r:id="rId65"/>
    <p:sldId id="330" r:id="rId66"/>
    <p:sldId id="326" r:id="rId67"/>
    <p:sldId id="328" r:id="rId68"/>
    <p:sldId id="331" r:id="rId69"/>
    <p:sldId id="319" r:id="rId70"/>
    <p:sldId id="339" r:id="rId71"/>
    <p:sldId id="340" r:id="rId72"/>
    <p:sldId id="341" r:id="rId73"/>
    <p:sldId id="332" r:id="rId74"/>
    <p:sldId id="333" r:id="rId75"/>
    <p:sldId id="336" r:id="rId76"/>
    <p:sldId id="337" r:id="rId77"/>
    <p:sldId id="334" r:id="rId78"/>
    <p:sldId id="335" r:id="rId79"/>
    <p:sldId id="342" r:id="rId80"/>
    <p:sldId id="343" r:id="rId81"/>
    <p:sldId id="345" r:id="rId82"/>
    <p:sldId id="344" r:id="rId83"/>
    <p:sldId id="362" r:id="rId84"/>
    <p:sldId id="346" r:id="rId85"/>
    <p:sldId id="357" r:id="rId86"/>
    <p:sldId id="358" r:id="rId87"/>
    <p:sldId id="374" r:id="rId88"/>
    <p:sldId id="373" r:id="rId89"/>
    <p:sldId id="359" r:id="rId90"/>
    <p:sldId id="363" r:id="rId91"/>
    <p:sldId id="380" r:id="rId92"/>
    <p:sldId id="364" r:id="rId93"/>
    <p:sldId id="365" r:id="rId94"/>
    <p:sldId id="366" r:id="rId95"/>
    <p:sldId id="367" r:id="rId96"/>
    <p:sldId id="368" r:id="rId97"/>
    <p:sldId id="369" r:id="rId98"/>
    <p:sldId id="378" r:id="rId99"/>
    <p:sldId id="370" r:id="rId100"/>
    <p:sldId id="382" r:id="rId101"/>
    <p:sldId id="371" r:id="rId102"/>
    <p:sldId id="372" r:id="rId103"/>
    <p:sldId id="384" r:id="rId104"/>
    <p:sldId id="375" r:id="rId105"/>
    <p:sldId id="383" r:id="rId106"/>
    <p:sldId id="376" r:id="rId107"/>
    <p:sldId id="389" r:id="rId108"/>
    <p:sldId id="347" r:id="rId109"/>
    <p:sldId id="385" r:id="rId110"/>
    <p:sldId id="348" r:id="rId111"/>
    <p:sldId id="387" r:id="rId112"/>
    <p:sldId id="349" r:id="rId113"/>
    <p:sldId id="350" r:id="rId114"/>
    <p:sldId id="351" r:id="rId115"/>
    <p:sldId id="392" r:id="rId1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2" d="100"/>
          <a:sy n="102" d="100"/>
        </p:scale>
        <p:origin x="-6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_rels/chart3.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5"/>
      <c:rotY val="20"/>
      <c:depthPercent val="10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5.2708638360175926E-2"/>
          <c:y val="3.9823008849557612E-2"/>
          <c:w val="0.93265007320644655"/>
          <c:h val="0.82964601769912527"/>
        </c:manualLayout>
      </c:layout>
      <c:bar3DChart>
        <c:barDir val="col"/>
        <c:grouping val="clustered"/>
        <c:varyColors val="0"/>
        <c:ser>
          <c:idx val="0"/>
          <c:order val="0"/>
          <c:tx>
            <c:strRef>
              <c:f>Sheet1!$A$2</c:f>
              <c:strCache>
                <c:ptCount val="1"/>
              </c:strCache>
            </c:strRef>
          </c:tx>
          <c:spPr>
            <a:solidFill>
              <a:schemeClr val="accent1"/>
            </a:solidFill>
            <a:ln w="15673">
              <a:solidFill>
                <a:schemeClr val="tx1"/>
              </a:solidFill>
              <a:prstDash val="solid"/>
            </a:ln>
          </c:spPr>
          <c:invertIfNegative val="0"/>
          <c:dPt>
            <c:idx val="0"/>
            <c:invertIfNegative val="0"/>
            <c:bubble3D val="0"/>
            <c:spPr>
              <a:solidFill>
                <a:srgbClr val="FFFF00"/>
              </a:solidFill>
              <a:ln w="15673">
                <a:solidFill>
                  <a:schemeClr val="tx1"/>
                </a:solidFill>
                <a:prstDash val="solid"/>
              </a:ln>
            </c:spPr>
          </c:dPt>
          <c:dPt>
            <c:idx val="1"/>
            <c:invertIfNegative val="0"/>
            <c:bubble3D val="0"/>
            <c:spPr>
              <a:solidFill>
                <a:srgbClr val="FFC000"/>
              </a:solidFill>
              <a:ln w="15673">
                <a:solidFill>
                  <a:schemeClr val="tx1"/>
                </a:solidFill>
                <a:prstDash val="solid"/>
              </a:ln>
            </c:spPr>
          </c:dPt>
          <c:dPt>
            <c:idx val="2"/>
            <c:invertIfNegative val="0"/>
            <c:bubble3D val="0"/>
            <c:spPr>
              <a:solidFill>
                <a:srgbClr val="FF00FF"/>
              </a:solidFill>
              <a:ln w="15673">
                <a:solidFill>
                  <a:schemeClr val="tx1"/>
                </a:solidFill>
                <a:prstDash val="solid"/>
              </a:ln>
            </c:spPr>
          </c:dPt>
          <c:dPt>
            <c:idx val="3"/>
            <c:invertIfNegative val="0"/>
            <c:bubble3D val="0"/>
            <c:spPr>
              <a:solidFill>
                <a:schemeClr val="accent3"/>
              </a:solidFill>
              <a:ln w="15673">
                <a:solidFill>
                  <a:schemeClr val="tx1"/>
                </a:solidFill>
                <a:prstDash val="solid"/>
              </a:ln>
            </c:spPr>
          </c:dPt>
          <c:dPt>
            <c:idx val="4"/>
            <c:invertIfNegative val="0"/>
            <c:bubble3D val="0"/>
            <c:spPr>
              <a:solidFill>
                <a:srgbClr val="FF0000"/>
              </a:solidFill>
              <a:ln w="15673">
                <a:solidFill>
                  <a:schemeClr val="tx1"/>
                </a:solidFill>
                <a:prstDash val="solid"/>
              </a:ln>
            </c:spPr>
          </c:dPt>
          <c:dLbls>
            <c:dLbl>
              <c:idx val="0"/>
              <c:layout>
                <c:manualLayout>
                  <c:x val="0"/>
                  <c:y val="-3.9755654638816473E-2"/>
                </c:manualLayout>
              </c:layout>
              <c:showLegendKey val="0"/>
              <c:showVal val="1"/>
              <c:showCatName val="0"/>
              <c:showSerName val="0"/>
              <c:showPercent val="0"/>
              <c:showBubbleSize val="0"/>
            </c:dLbl>
            <c:dLbl>
              <c:idx val="1"/>
              <c:layout>
                <c:manualLayout>
                  <c:x val="4.5188032026810534E-3"/>
                  <c:y val="-2.8062815039164652E-2"/>
                </c:manualLayout>
              </c:layout>
              <c:showLegendKey val="0"/>
              <c:showVal val="1"/>
              <c:showCatName val="0"/>
              <c:showSerName val="0"/>
              <c:showPercent val="0"/>
              <c:showBubbleSize val="0"/>
            </c:dLbl>
            <c:dLbl>
              <c:idx val="2"/>
              <c:layout>
                <c:manualLayout>
                  <c:x val="0"/>
                  <c:y val="-5.3787062158399034E-2"/>
                </c:manualLayout>
              </c:layout>
              <c:showLegendKey val="0"/>
              <c:showVal val="1"/>
              <c:showCatName val="0"/>
              <c:showSerName val="0"/>
              <c:showPercent val="0"/>
              <c:showBubbleSize val="0"/>
            </c:dLbl>
            <c:dLbl>
              <c:idx val="3"/>
              <c:layout>
                <c:manualLayout>
                  <c:x val="-4.5188032026810534E-3"/>
                  <c:y val="-2.8062815039164652E-2"/>
                </c:manualLayout>
              </c:layout>
              <c:showLegendKey val="0"/>
              <c:showVal val="1"/>
              <c:showCatName val="0"/>
              <c:showSerName val="0"/>
              <c:showPercent val="0"/>
              <c:showBubbleSize val="0"/>
            </c:dLbl>
            <c:dLbl>
              <c:idx val="4"/>
              <c:layout>
                <c:manualLayout>
                  <c:x val="0"/>
                  <c:y val="-1.4031407519582345E-2"/>
                </c:manualLayout>
              </c:layout>
              <c:tx>
                <c:rich>
                  <a:bodyPr/>
                  <a:lstStyle/>
                  <a:p>
                    <a:r>
                      <a:rPr lang="en-US" dirty="0" smtClean="0"/>
                      <a:t>7.6</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Sheet1!$B$1:$F$1</c:f>
              <c:strCache>
                <c:ptCount val="5"/>
                <c:pt idx="0">
                  <c:v>TB</c:v>
                </c:pt>
                <c:pt idx="1">
                  <c:v>AIDS</c:v>
                </c:pt>
                <c:pt idx="2">
                  <c:v>Malaria</c:v>
                </c:pt>
                <c:pt idx="3">
                  <c:v>All 3</c:v>
                </c:pt>
                <c:pt idx="4">
                  <c:v>Cancer</c:v>
                </c:pt>
              </c:strCache>
            </c:strRef>
          </c:cat>
          <c:val>
            <c:numRef>
              <c:f>Sheet1!$B$2:$F$2</c:f>
              <c:numCache>
                <c:formatCode>General</c:formatCode>
                <c:ptCount val="5"/>
                <c:pt idx="0">
                  <c:v>1.6</c:v>
                </c:pt>
                <c:pt idx="1">
                  <c:v>2.9</c:v>
                </c:pt>
                <c:pt idx="2">
                  <c:v>1.2</c:v>
                </c:pt>
                <c:pt idx="3">
                  <c:v>5.7</c:v>
                </c:pt>
                <c:pt idx="4">
                  <c:v>7.3</c:v>
                </c:pt>
              </c:numCache>
            </c:numRef>
          </c:val>
        </c:ser>
        <c:dLbls>
          <c:showLegendKey val="0"/>
          <c:showVal val="0"/>
          <c:showCatName val="0"/>
          <c:showSerName val="0"/>
          <c:showPercent val="0"/>
          <c:showBubbleSize val="0"/>
        </c:dLbls>
        <c:gapWidth val="150"/>
        <c:gapDepth val="0"/>
        <c:shape val="box"/>
        <c:axId val="38420864"/>
        <c:axId val="38422400"/>
        <c:axId val="0"/>
      </c:bar3DChart>
      <c:catAx>
        <c:axId val="38420864"/>
        <c:scaling>
          <c:orientation val="minMax"/>
        </c:scaling>
        <c:delete val="0"/>
        <c:axPos val="b"/>
        <c:numFmt formatCode="General" sourceLinked="1"/>
        <c:majorTickMark val="out"/>
        <c:minorTickMark val="none"/>
        <c:tickLblPos val="low"/>
        <c:spPr>
          <a:ln w="3918">
            <a:solidFill>
              <a:schemeClr val="tx1"/>
            </a:solidFill>
            <a:prstDash val="solid"/>
          </a:ln>
        </c:spPr>
        <c:txPr>
          <a:bodyPr rot="0" vert="horz"/>
          <a:lstStyle/>
          <a:p>
            <a:pPr>
              <a:defRPr sz="2221" b="1" i="0" u="none" strike="noStrike" baseline="0">
                <a:solidFill>
                  <a:srgbClr val="FF0000"/>
                </a:solidFill>
                <a:effectLst>
                  <a:outerShdw blurRad="38100" dist="38100" dir="2700000" algn="tl">
                    <a:srgbClr val="000000">
                      <a:alpha val="43137"/>
                    </a:srgbClr>
                  </a:outerShdw>
                </a:effectLst>
                <a:latin typeface="Arial"/>
                <a:ea typeface="Arial"/>
                <a:cs typeface="Arial"/>
              </a:defRPr>
            </a:pPr>
            <a:endParaRPr lang="fr-FR"/>
          </a:p>
        </c:txPr>
        <c:crossAx val="38422400"/>
        <c:crosses val="autoZero"/>
        <c:auto val="1"/>
        <c:lblAlgn val="ctr"/>
        <c:lblOffset val="100"/>
        <c:tickLblSkip val="1"/>
        <c:tickMarkSkip val="1"/>
        <c:noMultiLvlLbl val="0"/>
      </c:catAx>
      <c:valAx>
        <c:axId val="38422400"/>
        <c:scaling>
          <c:orientation val="minMax"/>
        </c:scaling>
        <c:delete val="0"/>
        <c:axPos val="l"/>
        <c:numFmt formatCode="General" sourceLinked="1"/>
        <c:majorTickMark val="out"/>
        <c:minorTickMark val="none"/>
        <c:tickLblPos val="nextTo"/>
        <c:spPr>
          <a:ln w="3918">
            <a:solidFill>
              <a:schemeClr val="tx1"/>
            </a:solidFill>
            <a:prstDash val="solid"/>
          </a:ln>
        </c:spPr>
        <c:txPr>
          <a:bodyPr rot="0" vert="horz"/>
          <a:lstStyle/>
          <a:p>
            <a:pPr>
              <a:defRPr sz="2221" b="1" i="0" u="none" strike="noStrike" baseline="0">
                <a:solidFill>
                  <a:srgbClr val="FF0000"/>
                </a:solidFill>
                <a:latin typeface="Arial"/>
                <a:ea typeface="Arial"/>
                <a:cs typeface="Arial"/>
              </a:defRPr>
            </a:pPr>
            <a:endParaRPr lang="fr-FR"/>
          </a:p>
        </c:txPr>
        <c:crossAx val="38420864"/>
        <c:crosses val="autoZero"/>
        <c:crossBetween val="between"/>
      </c:valAx>
      <c:spPr>
        <a:noFill/>
        <a:ln w="25400">
          <a:noFill/>
        </a:ln>
      </c:spPr>
    </c:plotArea>
    <c:plotVisOnly val="1"/>
    <c:dispBlanksAs val="gap"/>
    <c:showDLblsOverMax val="0"/>
  </c:chart>
  <c:spPr>
    <a:noFill/>
    <a:ln>
      <a:noFill/>
    </a:ln>
  </c:spPr>
  <c:txPr>
    <a:bodyPr/>
    <a:lstStyle/>
    <a:p>
      <a:pPr>
        <a:defRPr sz="2221" b="1" i="0" u="none" strike="noStrike" baseline="0">
          <a:solidFill>
            <a:schemeClr val="tx1"/>
          </a:solidFill>
          <a:latin typeface="Arial"/>
          <a:ea typeface="Arial"/>
          <a:cs typeface="Aria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Série 1</c:v>
                </c:pt>
              </c:strCache>
            </c:strRef>
          </c:tx>
          <c:invertIfNegative val="0"/>
          <c:dPt>
            <c:idx val="0"/>
            <c:invertIfNegative val="0"/>
            <c:bubble3D val="0"/>
            <c:spPr>
              <a:solidFill>
                <a:srgbClr val="FF0000"/>
              </a:solidFill>
            </c:spPr>
          </c:dPt>
          <c:dPt>
            <c:idx val="1"/>
            <c:invertIfNegative val="0"/>
            <c:bubble3D val="0"/>
            <c:spPr>
              <a:solidFill>
                <a:srgbClr val="FFC000"/>
              </a:solidFill>
            </c:spPr>
          </c:dPt>
          <c:dPt>
            <c:idx val="2"/>
            <c:invertIfNegative val="0"/>
            <c:bubble3D val="0"/>
            <c:spPr>
              <a:solidFill>
                <a:srgbClr val="00B050"/>
              </a:solidFill>
            </c:spPr>
          </c:dPt>
          <c:dPt>
            <c:idx val="3"/>
            <c:invertIfNegative val="0"/>
            <c:bubble3D val="0"/>
            <c:spPr>
              <a:solidFill>
                <a:srgbClr val="7030A0"/>
              </a:solidFill>
            </c:spPr>
          </c:dPt>
          <c:dLbls>
            <c:txPr>
              <a:bodyPr/>
              <a:lstStyle/>
              <a:p>
                <a:pPr>
                  <a:defRPr b="1">
                    <a:effectLst>
                      <a:outerShdw blurRad="38100" dist="38100" dir="2700000" algn="tl">
                        <a:srgbClr val="000000">
                          <a:alpha val="43137"/>
                        </a:srgbClr>
                      </a:outerShdw>
                    </a:effectLst>
                  </a:defRPr>
                </a:pPr>
                <a:endParaRPr lang="fr-FR"/>
              </a:p>
            </c:txPr>
            <c:showLegendKey val="0"/>
            <c:showVal val="1"/>
            <c:showCatName val="0"/>
            <c:showSerName val="0"/>
            <c:showPercent val="0"/>
            <c:showBubbleSize val="0"/>
            <c:showLeaderLines val="0"/>
          </c:dLbls>
          <c:cat>
            <c:strRef>
              <c:f>Feuil1!$A$2:$A$6</c:f>
              <c:strCache>
                <c:ptCount val="5"/>
                <c:pt idx="0">
                  <c:v>Cancer du sein</c:v>
                </c:pt>
                <c:pt idx="1">
                  <c:v>Cancer du Col utérin</c:v>
                </c:pt>
                <c:pt idx="2">
                  <c:v>Cancer de l'ovaire</c:v>
                </c:pt>
                <c:pt idx="3">
                  <c:v>Cancer du foie</c:v>
                </c:pt>
                <c:pt idx="4">
                  <c:v>Peau et Mélanome</c:v>
                </c:pt>
              </c:strCache>
            </c:strRef>
          </c:cat>
          <c:val>
            <c:numRef>
              <c:f>Feuil1!$B$2:$B$6</c:f>
              <c:numCache>
                <c:formatCode>General</c:formatCode>
                <c:ptCount val="5"/>
                <c:pt idx="0">
                  <c:v>698</c:v>
                </c:pt>
                <c:pt idx="1">
                  <c:v>422</c:v>
                </c:pt>
                <c:pt idx="2">
                  <c:v>231</c:v>
                </c:pt>
                <c:pt idx="3">
                  <c:v>199</c:v>
                </c:pt>
                <c:pt idx="4">
                  <c:v>146</c:v>
                </c:pt>
              </c:numCache>
            </c:numRef>
          </c:val>
        </c:ser>
        <c:ser>
          <c:idx val="1"/>
          <c:order val="1"/>
          <c:tx>
            <c:strRef>
              <c:f>Feuil1!$C$1</c:f>
              <c:strCache>
                <c:ptCount val="1"/>
                <c:pt idx="0">
                  <c:v>Série 2</c:v>
                </c:pt>
              </c:strCache>
            </c:strRef>
          </c:tx>
          <c:invertIfNegative val="0"/>
          <c:cat>
            <c:strRef>
              <c:f>Feuil1!$A$2:$A$6</c:f>
              <c:strCache>
                <c:ptCount val="5"/>
                <c:pt idx="0">
                  <c:v>Cancer du sein</c:v>
                </c:pt>
                <c:pt idx="1">
                  <c:v>Cancer du Col utérin</c:v>
                </c:pt>
                <c:pt idx="2">
                  <c:v>Cancer de l'ovaire</c:v>
                </c:pt>
                <c:pt idx="3">
                  <c:v>Cancer du foie</c:v>
                </c:pt>
                <c:pt idx="4">
                  <c:v>Peau et Mélanome</c:v>
                </c:pt>
              </c:strCache>
            </c:strRef>
          </c:cat>
          <c:val>
            <c:numRef>
              <c:f>Feuil1!$C$2:$C$6</c:f>
              <c:numCache>
                <c:formatCode>General</c:formatCode>
                <c:ptCount val="5"/>
              </c:numCache>
            </c:numRef>
          </c:val>
        </c:ser>
        <c:ser>
          <c:idx val="2"/>
          <c:order val="2"/>
          <c:tx>
            <c:strRef>
              <c:f>Feuil1!$D$1</c:f>
              <c:strCache>
                <c:ptCount val="1"/>
                <c:pt idx="0">
                  <c:v>Série 3</c:v>
                </c:pt>
              </c:strCache>
            </c:strRef>
          </c:tx>
          <c:invertIfNegative val="0"/>
          <c:cat>
            <c:strRef>
              <c:f>Feuil1!$A$2:$A$6</c:f>
              <c:strCache>
                <c:ptCount val="5"/>
                <c:pt idx="0">
                  <c:v>Cancer du sein</c:v>
                </c:pt>
                <c:pt idx="1">
                  <c:v>Cancer du Col utérin</c:v>
                </c:pt>
                <c:pt idx="2">
                  <c:v>Cancer de l'ovaire</c:v>
                </c:pt>
                <c:pt idx="3">
                  <c:v>Cancer du foie</c:v>
                </c:pt>
                <c:pt idx="4">
                  <c:v>Peau et Mélanome</c:v>
                </c:pt>
              </c:strCache>
            </c:strRef>
          </c:cat>
          <c:val>
            <c:numRef>
              <c:f>Feuil1!$D$2:$D$6</c:f>
              <c:numCache>
                <c:formatCode>General</c:formatCode>
                <c:ptCount val="5"/>
              </c:numCache>
            </c:numRef>
          </c:val>
        </c:ser>
        <c:dLbls>
          <c:showLegendKey val="0"/>
          <c:showVal val="0"/>
          <c:showCatName val="0"/>
          <c:showSerName val="0"/>
          <c:showPercent val="0"/>
          <c:showBubbleSize val="0"/>
        </c:dLbls>
        <c:gapWidth val="150"/>
        <c:shape val="cylinder"/>
        <c:axId val="49452928"/>
        <c:axId val="49454464"/>
        <c:axId val="0"/>
      </c:bar3DChart>
      <c:catAx>
        <c:axId val="49452928"/>
        <c:scaling>
          <c:orientation val="minMax"/>
        </c:scaling>
        <c:delete val="0"/>
        <c:axPos val="b"/>
        <c:majorTickMark val="out"/>
        <c:minorTickMark val="none"/>
        <c:tickLblPos val="nextTo"/>
        <c:txPr>
          <a:bodyPr/>
          <a:lstStyle/>
          <a:p>
            <a:pPr>
              <a:defRPr b="1">
                <a:effectLst>
                  <a:outerShdw blurRad="38100" dist="38100" dir="2700000" algn="tl">
                    <a:srgbClr val="000000">
                      <a:alpha val="43137"/>
                    </a:srgbClr>
                  </a:outerShdw>
                </a:effectLst>
              </a:defRPr>
            </a:pPr>
            <a:endParaRPr lang="fr-FR"/>
          </a:p>
        </c:txPr>
        <c:crossAx val="49454464"/>
        <c:crosses val="autoZero"/>
        <c:auto val="1"/>
        <c:lblAlgn val="ctr"/>
        <c:lblOffset val="100"/>
        <c:noMultiLvlLbl val="0"/>
      </c:catAx>
      <c:valAx>
        <c:axId val="49454464"/>
        <c:scaling>
          <c:orientation val="minMax"/>
        </c:scaling>
        <c:delete val="0"/>
        <c:axPos val="l"/>
        <c:numFmt formatCode="General" sourceLinked="1"/>
        <c:majorTickMark val="out"/>
        <c:minorTickMark val="none"/>
        <c:tickLblPos val="nextTo"/>
        <c:crossAx val="4945292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4.4232933182644783E-2"/>
          <c:y val="4.330126979270249E-2"/>
          <c:w val="0.68943674873513139"/>
          <c:h val="0.94470339631301303"/>
        </c:manualLayout>
      </c:layout>
      <c:pie3DChart>
        <c:varyColors val="1"/>
        <c:ser>
          <c:idx val="0"/>
          <c:order val="0"/>
          <c:explosion val="25"/>
          <c:dPt>
            <c:idx val="0"/>
            <c:bubble3D val="0"/>
            <c:spPr>
              <a:solidFill>
                <a:srgbClr val="0070C0"/>
              </a:solidFill>
            </c:spPr>
          </c:dPt>
          <c:dPt>
            <c:idx val="1"/>
            <c:bubble3D val="0"/>
            <c:spPr>
              <a:solidFill>
                <a:srgbClr val="FFFF00"/>
              </a:solidFill>
            </c:spPr>
          </c:dPt>
          <c:dPt>
            <c:idx val="2"/>
            <c:bubble3D val="0"/>
            <c:spPr>
              <a:solidFill>
                <a:srgbClr val="FF0000"/>
              </a:solidFill>
            </c:spPr>
          </c:dPt>
          <c:dPt>
            <c:idx val="3"/>
            <c:bubble3D val="0"/>
            <c:spPr>
              <a:solidFill>
                <a:srgbClr val="FFC000"/>
              </a:solidFill>
            </c:spPr>
          </c:dPt>
          <c:dLbls>
            <c:dLbl>
              <c:idx val="0"/>
              <c:layout>
                <c:manualLayout>
                  <c:x val="-6.1068938557654384E-2"/>
                  <c:y val="0.18173831939820434"/>
                </c:manualLayout>
              </c:layout>
              <c:showLegendKey val="0"/>
              <c:showVal val="1"/>
              <c:showCatName val="0"/>
              <c:showSerName val="0"/>
              <c:showPercent val="0"/>
              <c:showBubbleSize val="0"/>
            </c:dLbl>
            <c:dLbl>
              <c:idx val="1"/>
              <c:layout>
                <c:manualLayout>
                  <c:x val="4.4361205728914423E-2"/>
                  <c:y val="0.11612710594880242"/>
                </c:manualLayout>
              </c:layout>
              <c:showLegendKey val="0"/>
              <c:showVal val="1"/>
              <c:showCatName val="0"/>
              <c:showSerName val="0"/>
              <c:showPercent val="0"/>
              <c:showBubbleSize val="0"/>
            </c:dLbl>
            <c:txPr>
              <a:bodyPr/>
              <a:lstStyle/>
              <a:p>
                <a:pPr>
                  <a:defRPr sz="1800" b="1">
                    <a:effectLst>
                      <a:outerShdw blurRad="38100" dist="38100" dir="2700000" algn="tl">
                        <a:srgbClr val="000000">
                          <a:alpha val="43137"/>
                        </a:srgbClr>
                      </a:outerShdw>
                    </a:effectLst>
                  </a:defRPr>
                </a:pPr>
                <a:endParaRPr lang="fr-FR"/>
              </a:p>
            </c:txPr>
            <c:showLegendKey val="0"/>
            <c:showVal val="1"/>
            <c:showCatName val="0"/>
            <c:showSerName val="0"/>
            <c:showPercent val="0"/>
            <c:showBubbleSize val="0"/>
            <c:showLeaderLines val="1"/>
          </c:dLbls>
          <c:cat>
            <c:strRef>
              <c:f>Feuil1!$A$1:$A$7</c:f>
              <c:strCache>
                <c:ptCount val="7"/>
                <c:pt idx="0">
                  <c:v>SEIN</c:v>
                </c:pt>
                <c:pt idx="1">
                  <c:v>COL UTERIN</c:v>
                </c:pt>
                <c:pt idx="2">
                  <c:v>CORPS UTERIN</c:v>
                </c:pt>
                <c:pt idx="3">
                  <c:v>OVAIRE</c:v>
                </c:pt>
                <c:pt idx="4">
                  <c:v>VAGIN</c:v>
                </c:pt>
                <c:pt idx="5">
                  <c:v>VULVE</c:v>
                </c:pt>
                <c:pt idx="6">
                  <c:v>CHORIOVARCINOME</c:v>
                </c:pt>
              </c:strCache>
            </c:strRef>
          </c:cat>
          <c:val>
            <c:numRef>
              <c:f>Feuil1!$B$1:$B$7</c:f>
              <c:numCache>
                <c:formatCode>General</c:formatCode>
                <c:ptCount val="7"/>
                <c:pt idx="0">
                  <c:v>269</c:v>
                </c:pt>
                <c:pt idx="1">
                  <c:v>123</c:v>
                </c:pt>
                <c:pt idx="2">
                  <c:v>15</c:v>
                </c:pt>
                <c:pt idx="3">
                  <c:v>34</c:v>
                </c:pt>
                <c:pt idx="4">
                  <c:v>7</c:v>
                </c:pt>
                <c:pt idx="5">
                  <c:v>6</c:v>
                </c:pt>
                <c:pt idx="6">
                  <c:v>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7135295333998388"/>
          <c:y val="0.20560525510594371"/>
          <c:w val="0.21929038700224962"/>
          <c:h val="0.48921383768071597"/>
        </c:manualLayout>
      </c:layout>
      <c:overlay val="0"/>
      <c:txPr>
        <a:bodyPr/>
        <a:lstStyle/>
        <a:p>
          <a:pPr>
            <a:defRPr sz="1400" b="1">
              <a:effectLst>
                <a:outerShdw blurRad="38100" dist="38100" dir="2700000" algn="tl">
                  <a:srgbClr val="000000">
                    <a:alpha val="43137"/>
                  </a:srgbClr>
                </a:outerShdw>
              </a:effectLst>
            </a:defRPr>
          </a:pPr>
          <a:endParaRPr lang="fr-FR"/>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BA4330-2D3C-4C7F-9379-A321650EEB23}" type="datetimeFigureOut">
              <a:rPr lang="fr-FR" smtClean="0"/>
              <a:pPr/>
              <a:t>09/10/2012</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138AB9-B0D6-4D41-9870-655AC4197AE9}" type="slidenum">
              <a:rPr lang="fr-FR" smtClean="0"/>
              <a:pPr/>
              <a:t>‹N°›</a:t>
            </a:fld>
            <a:endParaRPr lang="fr-FR" dirty="0"/>
          </a:p>
        </p:txBody>
      </p:sp>
    </p:spTree>
    <p:extLst>
      <p:ext uri="{BB962C8B-B14F-4D97-AF65-F5344CB8AC3E}">
        <p14:creationId xmlns:p14="http://schemas.microsoft.com/office/powerpoint/2010/main" val="411545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B049460-4335-4FDA-A847-EE8B60633433}" type="slidenum">
              <a:rPr lang="fr-FR" smtClean="0"/>
              <a:pPr/>
              <a:t>8</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AA2E52B-1254-4862-BDDD-AE6B2235FE31}" type="slidenum">
              <a:rPr lang="fr-FR" smtClean="0"/>
              <a:pPr/>
              <a:t>16</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cancer de l’endomètre est une maladie des pays du nord avec des incidences maximales en Amérique du Nord, en Europe de l’Ouest. Cette incidence est plus faible au Japon et dans les pays en voie de développement d’Afrique, d’Asie et d’Amérique latine </a:t>
            </a:r>
            <a:endParaRPr lang="fr-FR" dirty="0"/>
          </a:p>
        </p:txBody>
      </p:sp>
      <p:sp>
        <p:nvSpPr>
          <p:cNvPr id="4" name="Espace réservé du numéro de diapositive 3"/>
          <p:cNvSpPr>
            <a:spLocks noGrp="1"/>
          </p:cNvSpPr>
          <p:nvPr>
            <p:ph type="sldNum" sz="quarter" idx="10"/>
          </p:nvPr>
        </p:nvSpPr>
        <p:spPr/>
        <p:txBody>
          <a:bodyPr/>
          <a:lstStyle/>
          <a:p>
            <a:fld id="{6AA2E52B-1254-4862-BDDD-AE6B2235FE31}" type="slidenum">
              <a:rPr lang="fr-FR" smtClean="0"/>
              <a:pPr/>
              <a:t>17</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mortalité est variable selon les zones géographiques. Elle est de l’ordre de 5,8/100 000 dans les pays du nord et de 0,7/100 000 dans les pays du sud et d’afrique. Mais il faut savoir que de façon globale ces données de mortalité sont moins précises que cela car souvent les cancers de l’endomètre et  du col utérin ne sont bien distingués sur les certificats de décès limitant  ainsi l’analyse et l’interprétation des tendances et des distributions géographiques de ce cancer.</a:t>
            </a:r>
            <a:r>
              <a:rPr lang="fr-FR" baseline="0" dirty="0" smtClean="0"/>
              <a:t> Mais malgré cette limite les données disponibles sur la mortalité confirment nettement une diminution de la mortalité dans beaucoup de pays.</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6AA2E52B-1254-4862-BDDD-AE6B2235FE31}" type="slidenum">
              <a:rPr lang="fr-FR" smtClean="0"/>
              <a:pPr/>
              <a:t>25</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CE est le plus fréquent des cancers gynécologiques aux USA ou les femmes blanches ont une incidence plus élevées et présentent un risque plus élevé de survenue de cancers de l’endomètre.  </a:t>
            </a:r>
            <a:endParaRPr lang="fr-FR" dirty="0"/>
          </a:p>
        </p:txBody>
      </p:sp>
      <p:sp>
        <p:nvSpPr>
          <p:cNvPr id="4" name="Espace réservé du numéro de diapositive 3"/>
          <p:cNvSpPr>
            <a:spLocks noGrp="1"/>
          </p:cNvSpPr>
          <p:nvPr>
            <p:ph type="sldNum" sz="quarter" idx="10"/>
          </p:nvPr>
        </p:nvSpPr>
        <p:spPr/>
        <p:txBody>
          <a:bodyPr/>
          <a:lstStyle/>
          <a:p>
            <a:fld id="{6AA2E52B-1254-4862-BDDD-AE6B2235FE31}" type="slidenum">
              <a:rPr lang="fr-FR" smtClean="0"/>
              <a:pPr/>
              <a:t>28</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5" name="Rectangle 3"/>
          <p:cNvSpPr>
            <a:spLocks noGrp="1" noChangeArrowheads="1"/>
          </p:cNvSpPr>
          <p:nvPr>
            <p:ph type="body" idx="1"/>
          </p:nvPr>
        </p:nvSpPr>
        <p:spPr bwMode="auto">
          <a:noFill/>
        </p:spPr>
        <p:txBody>
          <a:bodyPr/>
          <a:lstStyle/>
          <a:p>
            <a:pPr eaLnBrk="1" hangingPunct="1">
              <a:spcBef>
                <a:spcPct val="0"/>
              </a:spcBef>
            </a:pPr>
            <a:r>
              <a:rPr lang="fr-FR" smtClean="0">
                <a:latin typeface="Arial" charset="0"/>
                <a:cs typeface="Arial" charset="0"/>
              </a:rPr>
              <a:t>SN biopsy has also been widely studied in endometrial cancer.</a:t>
            </a:r>
          </a:p>
          <a:p>
            <a:pPr eaLnBrk="1" hangingPunct="1">
              <a:spcBef>
                <a:spcPct val="0"/>
              </a:spcBef>
            </a:pPr>
            <a:r>
              <a:rPr lang="fr-FR" smtClean="0">
                <a:latin typeface="Arial" charset="0"/>
                <a:cs typeface="Arial" charset="0"/>
              </a:rPr>
              <a:t>Nodal staging is a main prognostic factor in this pathology. </a:t>
            </a:r>
          </a:p>
          <a:p>
            <a:pPr eaLnBrk="1" hangingPunct="1">
              <a:spcBef>
                <a:spcPct val="0"/>
              </a:spcBef>
            </a:pPr>
            <a:r>
              <a:rPr lang="fr-FR" smtClean="0">
                <a:latin typeface="Arial" charset="0"/>
                <a:cs typeface="Arial" charset="0"/>
              </a:rPr>
              <a:t>Preoperative staging is difficult.</a:t>
            </a:r>
          </a:p>
          <a:p>
            <a:pPr eaLnBrk="1" hangingPunct="1">
              <a:spcBef>
                <a:spcPct val="0"/>
              </a:spcBef>
            </a:pPr>
            <a:r>
              <a:rPr lang="fr-FR" smtClean="0">
                <a:latin typeface="Arial" charset="0"/>
                <a:cs typeface="Arial" charset="0"/>
              </a:rPr>
              <a:t>The nodal drainage pathway in endometrial cancer is complex .</a:t>
            </a:r>
          </a:p>
          <a:p>
            <a:pPr eaLnBrk="1" hangingPunct="1">
              <a:spcBef>
                <a:spcPct val="0"/>
              </a:spcBef>
            </a:pPr>
            <a:r>
              <a:rPr lang="fr-FR" smtClean="0">
                <a:latin typeface="Arial" charset="0"/>
                <a:cs typeface="Arial" charset="0"/>
              </a:rPr>
              <a:t>Micrometastases are associated with risk of recurrence and finally patients have often a lot of comorbidities. For all these reasons, SN biopsy is potentially a good option to improve nodal staging.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2515" name="Rectangle 3"/>
          <p:cNvSpPr>
            <a:spLocks noGrp="1" noChangeArrowheads="1"/>
          </p:cNvSpPr>
          <p:nvPr>
            <p:ph type="body" idx="1"/>
          </p:nvPr>
        </p:nvSpPr>
        <p:spPr bwMode="auto">
          <a:noFill/>
        </p:spPr>
        <p:txBody>
          <a:bodyPr/>
          <a:lstStyle/>
          <a:p>
            <a:pPr eaLnBrk="1" hangingPunct="1">
              <a:spcBef>
                <a:spcPct val="0"/>
              </a:spcBef>
            </a:pPr>
            <a:r>
              <a:rPr lang="fr-FR" smtClean="0">
                <a:latin typeface="Arial" charset="0"/>
                <a:cs typeface="Arial" charset="0"/>
              </a:rPr>
              <a:t>3 routes of injection have been proposed in endometrial cancer. Intracervical injection is the most convenient and associated with a good detection rate, but detects only pelvic nodes.</a:t>
            </a:r>
          </a:p>
          <a:p>
            <a:pPr eaLnBrk="1" hangingPunct="1">
              <a:spcBef>
                <a:spcPct val="0"/>
              </a:spcBef>
            </a:pPr>
            <a:r>
              <a:rPr lang="fr-FR" smtClean="0">
                <a:latin typeface="Arial" charset="0"/>
                <a:cs typeface="Arial" charset="0"/>
              </a:rPr>
              <a:t>Hysteroscopic myometrial injection is the less easy to perform but permits to have the best detection rates and enhances paraaortic drainage. </a:t>
            </a:r>
          </a:p>
          <a:p>
            <a:pPr eaLnBrk="1" hangingPunct="1">
              <a:spcBef>
                <a:spcPct val="0"/>
              </a:spcBef>
            </a:pPr>
            <a:r>
              <a:rPr lang="fr-FR" smtClean="0">
                <a:latin typeface="Arial" charset="0"/>
                <a:cs typeface="Arial" charset="0"/>
              </a:rPr>
              <a:t>Finally, subserous myometrial injection has been proposed but associated with poor detection rates.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63" name="Rectangle 3"/>
          <p:cNvSpPr>
            <a:spLocks noGrp="1" noChangeArrowheads="1"/>
          </p:cNvSpPr>
          <p:nvPr>
            <p:ph type="body" idx="1"/>
          </p:nvPr>
        </p:nvSpPr>
        <p:spPr bwMode="auto">
          <a:noFill/>
        </p:spPr>
        <p:txBody>
          <a:bodyPr/>
          <a:lstStyle/>
          <a:p>
            <a:pPr eaLnBrk="1" hangingPunct="1">
              <a:spcBef>
                <a:spcPct val="0"/>
              </a:spcBef>
            </a:pPr>
            <a:r>
              <a:rPr lang="fr-FR" smtClean="0">
                <a:latin typeface="Arial" charset="0"/>
              </a:rPr>
              <a:t>The technique is feasible. Apart from injection site, the detection rate is also influenced by the technique: combined technique is superior to isotopic followed by colored technique.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a:prstGeom prst="rect">
            <a:avLst/>
          </a:prstGeo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981200"/>
            <a:ext cx="4038600" cy="388620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4038600" cy="388620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fr-FR"/>
          </a:p>
        </p:txBody>
      </p:sp>
      <p:sp>
        <p:nvSpPr>
          <p:cNvPr id="6" name="Rectangle 3"/>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532DC2-A78F-4BF8-9A20-CD0EAF05CE1B}" type="slidenum">
              <a:rPr lang="fr-FR"/>
              <a:pPr/>
              <a:t>‹N°›</a:t>
            </a:fld>
            <a:endParaRPr lang="fr-FR"/>
          </a:p>
        </p:txBody>
      </p:sp>
      <p:sp>
        <p:nvSpPr>
          <p:cNvPr id="7" name="Rectangle 16"/>
          <p:cNvSpPr>
            <a:spLocks noGrp="1" noChangeArrowheads="1"/>
          </p:cNvSpPr>
          <p:nvPr>
            <p:ph type="dt" sz="half" idx="12"/>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09/10/2012</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09/10/2012</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slideLayout" Target="../slideLayouts/slideLayout4.xml"/><Relationship Id="rId1" Type="http://schemas.openxmlformats.org/officeDocument/2006/relationships/video" Target="\Volumes\LACIE%20PHILI\Dakar\10%20resection%20pour%20adenocarcinome%20intramuqueux.mov" TargetMode="External"/><Relationship Id="rId6" Type="http://schemas.openxmlformats.org/officeDocument/2006/relationships/image" Target="../media/image48.png"/><Relationship Id="rId5" Type="http://schemas.openxmlformats.org/officeDocument/2006/relationships/image" Target="../media/image25.jpeg"/><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Volumes\LACIE%20PHILI\Dakar\10%20resection%20pour%20adenocarcinome%20intramuqueux.mov" TargetMode="Externa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3400" y="1124744"/>
            <a:ext cx="7851648" cy="2304256"/>
          </a:xfrm>
        </p:spPr>
        <p:txBody>
          <a:bodyPr>
            <a:normAutofit/>
          </a:bodyPr>
          <a:lstStyle/>
          <a:p>
            <a:r>
              <a:rPr lang="fr-FR" dirty="0" smtClean="0"/>
              <a:t/>
            </a:r>
            <a:br>
              <a:rPr lang="fr-FR" dirty="0" smtClean="0"/>
            </a:br>
            <a:r>
              <a:rPr lang="fr-FR" dirty="0" smtClean="0"/>
              <a:t/>
            </a:r>
            <a:br>
              <a:rPr lang="fr-FR" dirty="0" smtClean="0"/>
            </a:br>
            <a:r>
              <a:rPr lang="fr-FR" b="1" dirty="0" smtClean="0">
                <a:solidFill>
                  <a:srgbClr val="FFC000"/>
                </a:solidFill>
                <a:effectLst>
                  <a:outerShdw blurRad="38100" dist="38100" dir="2700000" algn="tl">
                    <a:srgbClr val="000000">
                      <a:alpha val="43137"/>
                    </a:srgbClr>
                  </a:outerShdw>
                </a:effectLst>
              </a:rPr>
              <a:t> </a:t>
            </a:r>
            <a:r>
              <a:rPr lang="fr-FR" b="1" dirty="0" smtClean="0">
                <a:solidFill>
                  <a:srgbClr val="FF0000"/>
                </a:solidFill>
                <a:effectLst>
                  <a:outerShdw blurRad="38100" dist="38100" dir="2700000" algn="tl">
                    <a:srgbClr val="000000">
                      <a:alpha val="43137"/>
                    </a:srgbClr>
                  </a:outerShdw>
                </a:effectLst>
              </a:rPr>
              <a:t>CANCER DE L’ENDOMETRE</a:t>
            </a:r>
            <a:endParaRPr lang="fr-FR" dirty="0">
              <a:solidFill>
                <a:srgbClr val="FF0000"/>
              </a:solidFill>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1371600" y="3286124"/>
            <a:ext cx="6400800" cy="1285884"/>
          </a:xfrm>
        </p:spPr>
        <p:txBody>
          <a:bodyPr>
            <a:normAutofit fontScale="70000" lnSpcReduction="20000"/>
          </a:bodyPr>
          <a:lstStyle/>
          <a:p>
            <a:pPr algn="ctr"/>
            <a:endParaRPr lang="fr-FR" dirty="0" smtClean="0"/>
          </a:p>
          <a:p>
            <a:pPr algn="ctr"/>
            <a:r>
              <a:rPr lang="fr-FR" sz="32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Pr. Ag. Madi NAYAMA</a:t>
            </a:r>
          </a:p>
          <a:p>
            <a:pPr algn="ctr"/>
            <a:r>
              <a:rPr lang="fr-FR" sz="32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Maternité Issaka GAZOBY NIAMEY NIGER</a:t>
            </a:r>
          </a:p>
          <a:p>
            <a:pPr algn="ctr"/>
            <a:endParaRPr lang="fr-FR" sz="3200" b="1" dirty="0">
              <a:solidFill>
                <a:schemeClr val="bg1"/>
              </a:solidFill>
              <a:effectLst>
                <a:outerShdw blurRad="38100" dist="38100" dir="2700000" algn="tl">
                  <a:srgbClr val="000000">
                    <a:alpha val="43137"/>
                  </a:srgbClr>
                </a:outerShdw>
              </a:effectLst>
            </a:endParaRPr>
          </a:p>
        </p:txBody>
      </p:sp>
      <p:sp>
        <p:nvSpPr>
          <p:cNvPr id="15" name="Espace réservé du numéro de diapositive 14"/>
          <p:cNvSpPr>
            <a:spLocks noGrp="1"/>
          </p:cNvSpPr>
          <p:nvPr>
            <p:ph type="sldNum" sz="quarter" idx="12"/>
          </p:nvPr>
        </p:nvSpPr>
        <p:spPr/>
        <p:txBody>
          <a:bodyPr/>
          <a:lstStyle/>
          <a:p>
            <a:fld id="{1D60D406-F1BD-4D9F-B1F7-2C0CB6897246}" type="slidenum">
              <a:rPr lang="fr-FR" smtClean="0"/>
              <a:pPr/>
              <a:t>1</a:t>
            </a:fld>
            <a:endParaRPr lang="fr-FR" dirty="0"/>
          </a:p>
        </p:txBody>
      </p:sp>
      <p:pic>
        <p:nvPicPr>
          <p:cNvPr id="10" name="Picture 9" descr="C:\Documents and Settings\DOCTEUR MADI\Mes documents\Logo FSS.jpg"/>
          <p:cNvPicPr>
            <a:picLocks noChangeAspect="1" noChangeArrowheads="1"/>
          </p:cNvPicPr>
          <p:nvPr/>
        </p:nvPicPr>
        <p:blipFill>
          <a:blip r:embed="rId2" cstate="print"/>
          <a:srcRect/>
          <a:stretch>
            <a:fillRect/>
          </a:stretch>
        </p:blipFill>
        <p:spPr bwMode="auto">
          <a:xfrm>
            <a:off x="539552" y="188640"/>
            <a:ext cx="2592288" cy="2016224"/>
          </a:xfrm>
          <a:prstGeom prst="rect">
            <a:avLst/>
          </a:prstGeom>
          <a:noFill/>
          <a:ln w="9525">
            <a:noFill/>
            <a:miter lim="800000"/>
            <a:headEnd/>
            <a:tailEnd/>
          </a:ln>
        </p:spPr>
      </p:pic>
      <p:pic>
        <p:nvPicPr>
          <p:cNvPr id="11" name="Picture 13" descr="LOGO SAGO"/>
          <p:cNvPicPr>
            <a:picLocks noChangeAspect="1" noChangeArrowheads="1"/>
          </p:cNvPicPr>
          <p:nvPr/>
        </p:nvPicPr>
        <p:blipFill>
          <a:blip r:embed="rId3" cstate="print"/>
          <a:srcRect/>
          <a:stretch>
            <a:fillRect/>
          </a:stretch>
        </p:blipFill>
        <p:spPr>
          <a:xfrm>
            <a:off x="6372200" y="260648"/>
            <a:ext cx="2592288" cy="1872208"/>
          </a:xfrm>
          <a:prstGeom prst="rect">
            <a:avLst/>
          </a:prstGeom>
        </p:spPr>
      </p:pic>
      <p:pic>
        <p:nvPicPr>
          <p:cNvPr id="12" name="Picture 3"/>
          <p:cNvPicPr>
            <a:picLocks noChangeAspect="1" noChangeArrowheads="1"/>
          </p:cNvPicPr>
          <p:nvPr/>
        </p:nvPicPr>
        <p:blipFill>
          <a:blip r:embed="rId4" cstate="print">
            <a:lum bright="-6000"/>
          </a:blip>
          <a:srcRect/>
          <a:stretch>
            <a:fillRect/>
          </a:stretch>
        </p:blipFill>
        <p:spPr bwMode="auto">
          <a:xfrm>
            <a:off x="899592" y="4797152"/>
            <a:ext cx="4248472" cy="1500198"/>
          </a:xfrm>
          <a:prstGeom prst="rect">
            <a:avLst/>
          </a:prstGeom>
          <a:noFill/>
          <a:ln w="9525">
            <a:noFill/>
            <a:miter lim="800000"/>
            <a:headEnd/>
            <a:tailEnd/>
          </a:ln>
        </p:spPr>
      </p:pic>
      <p:pic>
        <p:nvPicPr>
          <p:cNvPr id="13" name="Picture 9"/>
          <p:cNvPicPr>
            <a:picLocks noChangeAspect="1" noChangeArrowheads="1"/>
          </p:cNvPicPr>
          <p:nvPr/>
        </p:nvPicPr>
        <p:blipFill>
          <a:blip r:embed="rId5" cstate="print"/>
          <a:srcRect/>
          <a:stretch>
            <a:fillRect/>
          </a:stretch>
        </p:blipFill>
        <p:spPr bwMode="auto">
          <a:xfrm>
            <a:off x="5580112" y="4786322"/>
            <a:ext cx="3127330" cy="1643075"/>
          </a:xfrm>
          <a:prstGeom prst="rect">
            <a:avLst/>
          </a:prstGeom>
          <a:noFill/>
          <a:ln w="9525">
            <a:noFill/>
            <a:miter lim="800000"/>
            <a:headEnd/>
            <a:tailEnd/>
          </a:ln>
          <a:effectLst/>
        </p:spPr>
      </p:pic>
      <p:pic>
        <p:nvPicPr>
          <p:cNvPr id="16" name="Image 15"/>
          <p:cNvPicPr/>
          <p:nvPr/>
        </p:nvPicPr>
        <p:blipFill>
          <a:blip r:embed="rId6" cstate="print"/>
          <a:srcRect/>
          <a:stretch>
            <a:fillRect/>
          </a:stretch>
        </p:blipFill>
        <p:spPr bwMode="auto">
          <a:xfrm>
            <a:off x="3203848" y="188640"/>
            <a:ext cx="2698998" cy="202329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002060"/>
                </a:solidFill>
                <a:effectLst>
                  <a:outerShdw blurRad="38100" dist="38100" dir="2700000" algn="tl">
                    <a:srgbClr val="000000">
                      <a:alpha val="43137"/>
                    </a:srgbClr>
                  </a:outerShdw>
                </a:effectLst>
                <a:latin typeface="Comic Sans MS" pitchFamily="66" charset="0"/>
                <a:cs typeface="Arial" pitchFamily="34" charset="0"/>
              </a:rPr>
              <a:t>I. GENERALITES</a:t>
            </a:r>
            <a:endParaRPr lang="fr-FR" b="1" dirty="0">
              <a:solidFill>
                <a:srgbClr val="002060"/>
              </a:solidFill>
              <a:effectLst>
                <a:outerShdw blurRad="38100" dist="38100" dir="2700000" algn="tl">
                  <a:srgbClr val="000000">
                    <a:alpha val="43137"/>
                  </a:srgbClr>
                </a:outerShdw>
              </a:effectLst>
              <a:latin typeface="Comic Sans MS" pitchFamily="66" charset="0"/>
              <a:cs typeface="Arial" pitchFamily="34" charset="0"/>
            </a:endParaRPr>
          </a:p>
        </p:txBody>
      </p:sp>
      <p:sp>
        <p:nvSpPr>
          <p:cNvPr id="4" name="Espace réservé du contenu 3"/>
          <p:cNvSpPr>
            <a:spLocks noGrp="1"/>
          </p:cNvSpPr>
          <p:nvPr>
            <p:ph sz="half" idx="1"/>
          </p:nvPr>
        </p:nvSpPr>
        <p:spPr>
          <a:xfrm>
            <a:off x="457200" y="1988840"/>
            <a:ext cx="4038600" cy="3960440"/>
          </a:xfrm>
        </p:spPr>
        <p:txBody>
          <a:bodyPr>
            <a:normAutofit/>
          </a:bodyPr>
          <a:lstStyle/>
          <a:p>
            <a:pPr>
              <a:lnSpc>
                <a:spcPct val="300000"/>
              </a:lnSpc>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1.1. DEFINITION</a:t>
            </a:r>
          </a:p>
          <a:p>
            <a:pPr>
              <a:lnSpc>
                <a:spcPct val="300000"/>
              </a:lnSpc>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1.2. RAPPEL</a:t>
            </a:r>
            <a:endParaRPr lang="fr-FR"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p:cNvPicPr>
            <a:picLocks noGrp="1" noChangeAspect="1" noChangeArrowheads="1"/>
          </p:cNvPicPr>
          <p:nvPr>
            <p:ph sz="half" idx="2"/>
          </p:nvPr>
        </p:nvPicPr>
        <p:blipFill>
          <a:blip r:embed="rId2" cstate="print"/>
          <a:srcRect/>
          <a:stretch>
            <a:fillRect/>
          </a:stretch>
        </p:blipFill>
        <p:spPr bwMode="auto">
          <a:xfrm>
            <a:off x="4932040" y="2204864"/>
            <a:ext cx="3607122"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BEEDB8F5-C349-4CF4-9CC0-59D91CB69151}" type="slidenum">
              <a:rPr lang="fr-FR" sz="1400">
                <a:solidFill>
                  <a:schemeClr val="accent2"/>
                </a:solidFill>
              </a:rPr>
              <a:pPr algn="r"/>
              <a:t>100</a:t>
            </a:fld>
            <a:endParaRPr lang="fr-FR" sz="1400">
              <a:solidFill>
                <a:schemeClr val="accent2"/>
              </a:solidFill>
            </a:endParaRPr>
          </a:p>
        </p:txBody>
      </p:sp>
      <p:sp>
        <p:nvSpPr>
          <p:cNvPr id="147460" name="Rectangle 11"/>
          <p:cNvSpPr>
            <a:spLocks noGrp="1" noChangeArrowheads="1"/>
          </p:cNvSpPr>
          <p:nvPr>
            <p:ph type="body" idx="4294967295"/>
          </p:nvPr>
        </p:nvSpPr>
        <p:spPr bwMode="auto">
          <a:xfrm>
            <a:off x="755576" y="260648"/>
            <a:ext cx="6624535" cy="936327"/>
          </a:xfrm>
          <a:prstGeom prst="rect">
            <a:avLst/>
          </a:prstGeom>
          <a:noFill/>
          <a:ln>
            <a:miter lim="800000"/>
            <a:headEnd/>
            <a:tailEnd/>
          </a:ln>
        </p:spPr>
        <p:txBody>
          <a:bodyPr>
            <a:normAutofit/>
          </a:bodyPr>
          <a:lstStyle/>
          <a:p>
            <a:pPr eaLnBrk="1" hangingPunct="1">
              <a:lnSpc>
                <a:spcPct val="80000"/>
              </a:lnSpc>
              <a:buFont typeface="Wingdings" pitchFamily="-108" charset="2"/>
              <a:buNone/>
            </a:pPr>
            <a:r>
              <a:rPr lang="fr-FR" sz="24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Extensions locales et/ou régionales</a:t>
            </a:r>
          </a:p>
          <a:p>
            <a:pPr eaLnBrk="1" hangingPunct="1">
              <a:lnSpc>
                <a:spcPct val="80000"/>
              </a:lnSpc>
              <a:buFont typeface="Wingdings" pitchFamily="-108" charset="2"/>
              <a:buNone/>
            </a:pPr>
            <a:r>
              <a:rPr lang="fr-FR" sz="24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III/T3 et/ou N1) (suite)</a:t>
            </a:r>
          </a:p>
        </p:txBody>
      </p:sp>
      <p:sp>
        <p:nvSpPr>
          <p:cNvPr id="147461" name="Rectangle 11"/>
          <p:cNvSpPr>
            <a:spLocks noChangeArrowheads="1"/>
          </p:cNvSpPr>
          <p:nvPr/>
        </p:nvSpPr>
        <p:spPr bwMode="auto">
          <a:xfrm>
            <a:off x="372534" y="1340768"/>
            <a:ext cx="8519946" cy="4896544"/>
          </a:xfrm>
          <a:prstGeom prst="rect">
            <a:avLst/>
          </a:prstGeom>
          <a:noFill/>
          <a:ln w="9525">
            <a:noFill/>
            <a:miter lim="800000"/>
            <a:headEnd/>
            <a:tailEnd/>
          </a:ln>
        </p:spPr>
        <p:txBody>
          <a:bodyPr/>
          <a:lstStyle/>
          <a:p>
            <a:pPr marL="365125" indent="-365125">
              <a:lnSpc>
                <a:spcPct val="90000"/>
              </a:lnSpc>
              <a:spcBef>
                <a:spcPct val="20000"/>
              </a:spcBef>
            </a:pPr>
            <a:endParaRPr lang="fr-FR" sz="1400" i="1" dirty="0"/>
          </a:p>
          <a:p>
            <a:pPr marL="365125" indent="-365125" algn="just">
              <a:lnSpc>
                <a:spcPct val="90000"/>
              </a:lnSpc>
              <a:spcBef>
                <a:spcPct val="20000"/>
              </a:spcBef>
              <a:buFont typeface="Wingdings" pitchFamily="-108" charset="2"/>
              <a:buNone/>
            </a:pPr>
            <a:r>
              <a:rPr lang="fr-FR" sz="2400" b="1" dirty="0" smtClean="0">
                <a:solidFill>
                  <a:srgbClr val="00B050"/>
                </a:solidFill>
                <a:effectLst>
                  <a:outerShdw blurRad="38100" dist="38100" dir="2700000" algn="tl">
                    <a:srgbClr val="000000">
                      <a:alpha val="43137"/>
                    </a:srgbClr>
                  </a:outerShdw>
                </a:effectLst>
              </a:rPr>
              <a:t>Atteinte des ganglions pelviens diagnostiquée à l’imagerie /Tous types Histologiques (Stades IIIC1/N1) :</a:t>
            </a:r>
          </a:p>
          <a:p>
            <a:pPr marL="365125" indent="-365125">
              <a:lnSpc>
                <a:spcPct val="90000"/>
              </a:lnSpc>
              <a:spcBef>
                <a:spcPct val="20000"/>
              </a:spcBef>
              <a:buFont typeface="Wingdings" pitchFamily="-108" charset="2"/>
              <a:buNone/>
            </a:pPr>
            <a:endParaRPr lang="fr-FR" sz="1300" dirty="0" smtClean="0"/>
          </a:p>
          <a:p>
            <a:pPr marL="365125" indent="-365125" algn="just">
              <a:lnSpc>
                <a:spcPct val="150000"/>
              </a:lnSpc>
              <a:spcBef>
                <a:spcPct val="20000"/>
              </a:spcBef>
              <a:buFont typeface="Wingdings" pitchFamily="-108" charset="2"/>
              <a:buChar char="w"/>
            </a:pPr>
            <a:r>
              <a:rPr lang="fr-FR" sz="2400" b="1" dirty="0" smtClean="0">
                <a:effectLst>
                  <a:outerShdw blurRad="38100" dist="38100" dir="2700000" algn="tl">
                    <a:srgbClr val="000000">
                      <a:alpha val="43137"/>
                    </a:srgbClr>
                  </a:outerShdw>
                </a:effectLst>
              </a:rPr>
              <a:t>Traitement chirurgical premier à visée thérapeutique comportant :</a:t>
            </a:r>
          </a:p>
          <a:p>
            <a:pPr marL="804863" lvl="1" indent="-260350" algn="just">
              <a:lnSpc>
                <a:spcPct val="150000"/>
              </a:lnSpc>
              <a:spcBef>
                <a:spcPct val="50000"/>
              </a:spcBef>
              <a:buClr>
                <a:schemeClr val="accent2"/>
              </a:buClr>
              <a:buSzPct val="130000"/>
              <a:buFontTx/>
              <a:buChar char="•"/>
            </a:pPr>
            <a:r>
              <a:rPr lang="fr-FR" sz="2400" b="1" dirty="0" smtClean="0">
                <a:effectLst>
                  <a:outerShdw blurRad="38100" dist="38100" dir="2700000" algn="tl">
                    <a:srgbClr val="000000">
                      <a:alpha val="43137"/>
                    </a:srgbClr>
                  </a:outerShdw>
                </a:effectLst>
              </a:rPr>
              <a:t>Hystérectomie totale avec </a:t>
            </a:r>
            <a:r>
              <a:rPr lang="fr-FR" sz="2400" b="1" dirty="0" err="1" smtClean="0">
                <a:effectLst>
                  <a:outerShdw blurRad="38100" dist="38100" dir="2700000" algn="tl">
                    <a:srgbClr val="000000">
                      <a:alpha val="43137"/>
                    </a:srgbClr>
                  </a:outerShdw>
                </a:effectLst>
              </a:rPr>
              <a:t>salpingo</a:t>
            </a:r>
            <a:r>
              <a:rPr lang="fr-FR" sz="2400" b="1" dirty="0" smtClean="0">
                <a:effectLst>
                  <a:outerShdw blurRad="38100" dist="38100" dir="2700000" algn="tl">
                    <a:srgbClr val="000000">
                      <a:alpha val="43137"/>
                    </a:srgbClr>
                  </a:outerShdw>
                </a:effectLst>
              </a:rPr>
              <a:t>-ovariectomie bilatérale</a:t>
            </a:r>
          </a:p>
          <a:p>
            <a:pPr marL="804863" lvl="1" indent="-260350" algn="just">
              <a:lnSpc>
                <a:spcPct val="150000"/>
              </a:lnSpc>
              <a:spcBef>
                <a:spcPct val="50000"/>
              </a:spcBef>
              <a:buClr>
                <a:schemeClr val="accent2"/>
              </a:buClr>
              <a:buSzPct val="130000"/>
              <a:buFontTx/>
              <a:buChar char="•"/>
            </a:pPr>
            <a:r>
              <a:rPr lang="fr-FR" sz="2400" b="1" dirty="0" smtClean="0">
                <a:effectLst>
                  <a:outerShdw blurRad="38100" dist="38100" dir="2700000" algn="tl">
                    <a:srgbClr val="000000">
                      <a:alpha val="43137"/>
                    </a:srgbClr>
                  </a:outerShdw>
                </a:effectLst>
              </a:rPr>
              <a:t>Exérèse ganglionnaire pelvienne et curage </a:t>
            </a:r>
            <a:r>
              <a:rPr lang="fr-FR" sz="2400" b="1" dirty="0" err="1" smtClean="0">
                <a:effectLst>
                  <a:outerShdw blurRad="38100" dist="38100" dir="2700000" algn="tl">
                    <a:srgbClr val="000000">
                      <a:alpha val="43137"/>
                    </a:srgbClr>
                  </a:outerShdw>
                </a:effectLst>
              </a:rPr>
              <a:t>lomboaortique</a:t>
            </a:r>
            <a:r>
              <a:rPr lang="fr-FR" sz="2400" b="1" dirty="0" smtClean="0">
                <a:effectLst>
                  <a:outerShdw blurRad="38100" dist="38100" dir="2700000" algn="tl">
                    <a:srgbClr val="000000">
                      <a:alpha val="43137"/>
                    </a:srgbClr>
                  </a:outerShdw>
                </a:effectLst>
              </a:rPr>
              <a:t> </a:t>
            </a:r>
          </a:p>
          <a:p>
            <a:pPr marL="365125" indent="-365125" algn="just">
              <a:lnSpc>
                <a:spcPct val="150000"/>
              </a:lnSpc>
              <a:spcBef>
                <a:spcPct val="20000"/>
              </a:spcBef>
              <a:buFont typeface="Wingdings" pitchFamily="-108" charset="2"/>
              <a:buChar char="w"/>
            </a:pPr>
            <a:r>
              <a:rPr lang="fr-FR" sz="2400" b="1" dirty="0" smtClean="0">
                <a:solidFill>
                  <a:srgbClr val="404040"/>
                </a:solidFill>
                <a:effectLst>
                  <a:outerShdw blurRad="38100" dist="38100" dir="2700000" algn="tl">
                    <a:srgbClr val="000000">
                      <a:alpha val="43137"/>
                    </a:srgbClr>
                  </a:outerShdw>
                </a:effectLst>
              </a:rPr>
              <a:t>Radiothérapie externe pelvienne puis curiethérapie vaginale</a:t>
            </a:r>
          </a:p>
          <a:p>
            <a:pPr marL="365125" indent="-365125" algn="just">
              <a:lnSpc>
                <a:spcPct val="150000"/>
              </a:lnSpc>
              <a:spcBef>
                <a:spcPct val="20000"/>
              </a:spcBef>
              <a:buFont typeface="Wingdings" pitchFamily="-108" charset="2"/>
              <a:buChar char="w"/>
            </a:pPr>
            <a:r>
              <a:rPr lang="fr-FR" sz="2400" b="1" i="1" dirty="0" smtClean="0">
                <a:solidFill>
                  <a:srgbClr val="404040"/>
                </a:solidFill>
                <a:effectLst>
                  <a:outerShdw blurRad="38100" dist="38100" dir="2700000" algn="tl">
                    <a:srgbClr val="000000">
                      <a:alpha val="43137"/>
                    </a:srgbClr>
                  </a:outerShdw>
                </a:effectLst>
              </a:rPr>
              <a:t>Chimiothérapie adjuvante séquentielle peut être discutée</a:t>
            </a:r>
          </a:p>
          <a:p>
            <a:pPr marL="365125" indent="-365125">
              <a:lnSpc>
                <a:spcPct val="90000"/>
              </a:lnSpc>
              <a:spcBef>
                <a:spcPct val="20000"/>
              </a:spcBef>
            </a:pPr>
            <a:endParaRPr lang="fr-FR" sz="1600" i="1" dirty="0">
              <a:solidFill>
                <a:schemeClr val="accent2"/>
              </a:solidFill>
            </a:endParaRPr>
          </a:p>
          <a:p>
            <a:pPr marL="365125" indent="-365125">
              <a:lnSpc>
                <a:spcPct val="90000"/>
              </a:lnSpc>
              <a:spcBef>
                <a:spcPct val="20000"/>
              </a:spcBef>
              <a:buFont typeface="Wingdings" pitchFamily="-108" charset="2"/>
              <a:buNone/>
            </a:pPr>
            <a:endParaRPr lang="fr-FR" sz="1600" dirty="0">
              <a:solidFill>
                <a:schemeClr val="accent2"/>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47463"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7464"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4FA5F103-C109-424A-B8CC-AAC6894CD651}" type="slidenum">
              <a:rPr lang="fr-FR" sz="1400">
                <a:solidFill>
                  <a:schemeClr val="accent2"/>
                </a:solidFill>
              </a:rPr>
              <a:pPr algn="r"/>
              <a:t>101</a:t>
            </a:fld>
            <a:endParaRPr lang="fr-FR" sz="1400">
              <a:solidFill>
                <a:schemeClr val="accent2"/>
              </a:solidFill>
            </a:endParaRPr>
          </a:p>
        </p:txBody>
      </p:sp>
      <p:sp>
        <p:nvSpPr>
          <p:cNvPr id="148484" name="Rectangle 11"/>
          <p:cNvSpPr>
            <a:spLocks noGrp="1" noChangeArrowheads="1"/>
          </p:cNvSpPr>
          <p:nvPr>
            <p:ph type="body" idx="4294967295"/>
          </p:nvPr>
        </p:nvSpPr>
        <p:spPr bwMode="auto">
          <a:xfrm>
            <a:off x="611560" y="188640"/>
            <a:ext cx="7272808" cy="1152128"/>
          </a:xfrm>
          <a:prstGeom prst="rect">
            <a:avLst/>
          </a:prstGeom>
          <a:noFill/>
          <a:ln>
            <a:miter lim="800000"/>
            <a:headEnd/>
            <a:tailEnd/>
          </a:ln>
        </p:spPr>
        <p:txBody>
          <a:bodyPr>
            <a:normAutofit/>
          </a:bodyPr>
          <a:lstStyle/>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Extensions locales et/ou régionales</a:t>
            </a:r>
          </a:p>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III/T3 et/ou N1) (fin)</a:t>
            </a:r>
          </a:p>
        </p:txBody>
      </p:sp>
      <p:sp>
        <p:nvSpPr>
          <p:cNvPr id="148485" name="Rectangle 11"/>
          <p:cNvSpPr>
            <a:spLocks noChangeArrowheads="1"/>
          </p:cNvSpPr>
          <p:nvPr/>
        </p:nvSpPr>
        <p:spPr bwMode="auto">
          <a:xfrm>
            <a:off x="467544" y="1341438"/>
            <a:ext cx="8353312" cy="5111750"/>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Atteinte des ganglions </a:t>
            </a:r>
            <a:r>
              <a:rPr lang="fr-FR" sz="2400" b="1" dirty="0" err="1">
                <a:solidFill>
                  <a:srgbClr val="00B050"/>
                </a:solidFill>
                <a:effectLst>
                  <a:outerShdw blurRad="38100" dist="38100" dir="2700000" algn="tl">
                    <a:srgbClr val="000000">
                      <a:alpha val="43137"/>
                    </a:srgbClr>
                  </a:outerShdw>
                </a:effectLst>
              </a:rPr>
              <a:t>lomboaortiques</a:t>
            </a:r>
            <a:r>
              <a:rPr lang="fr-FR" sz="2400" b="1" dirty="0">
                <a:solidFill>
                  <a:srgbClr val="00B050"/>
                </a:solidFill>
                <a:effectLst>
                  <a:outerShdw blurRad="38100" dist="38100" dir="2700000" algn="tl">
                    <a:srgbClr val="000000">
                      <a:alpha val="43137"/>
                    </a:srgbClr>
                  </a:outerShdw>
                </a:effectLst>
              </a:rPr>
              <a:t> +/- ganglions pelviens </a:t>
            </a:r>
          </a:p>
          <a:p>
            <a:pPr marL="365125" indent="-365125">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diagnostiquée à l’imagerie - tous types histologiques </a:t>
            </a:r>
          </a:p>
          <a:p>
            <a:pPr marL="365125" indent="-365125">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Stades IIIC2/N1 :</a:t>
            </a:r>
          </a:p>
          <a:p>
            <a:pPr marL="365125" indent="-365125">
              <a:lnSpc>
                <a:spcPct val="90000"/>
              </a:lnSpc>
              <a:spcBef>
                <a:spcPct val="20000"/>
              </a:spcBef>
              <a:buFont typeface="Wingdings" pitchFamily="-108" charset="2"/>
              <a:buNone/>
            </a:pPr>
            <a:endParaRPr lang="fr-FR" sz="2000" b="1" dirty="0">
              <a:solidFill>
                <a:schemeClr val="accent2"/>
              </a:solidFill>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Char char="w"/>
            </a:pPr>
            <a:r>
              <a:rPr lang="fr-FR" sz="2200" b="1" dirty="0">
                <a:effectLst>
                  <a:outerShdw blurRad="38100" dist="38100" dir="2700000" algn="tl">
                    <a:srgbClr val="000000">
                      <a:alpha val="43137"/>
                    </a:srgbClr>
                  </a:outerShdw>
                </a:effectLst>
              </a:rPr>
              <a:t>Radiothérapie externe pelvienne et </a:t>
            </a:r>
            <a:r>
              <a:rPr lang="fr-FR" sz="2200" b="1" dirty="0" err="1">
                <a:effectLst>
                  <a:outerShdw blurRad="38100" dist="38100" dir="2700000" algn="tl">
                    <a:srgbClr val="000000">
                      <a:alpha val="43137"/>
                    </a:srgbClr>
                  </a:outerShdw>
                </a:effectLst>
              </a:rPr>
              <a:t>lomboaortique</a:t>
            </a:r>
            <a:r>
              <a:rPr lang="fr-FR" sz="2200" b="1" dirty="0">
                <a:effectLst>
                  <a:outerShdw blurRad="38100" dist="38100" dir="2700000" algn="tl">
                    <a:srgbClr val="000000">
                      <a:alpha val="43137"/>
                    </a:srgbClr>
                  </a:outerShdw>
                </a:effectLst>
              </a:rPr>
              <a:t> puis surimpression ganglionnaire puis curiethérapie </a:t>
            </a:r>
            <a:r>
              <a:rPr lang="fr-FR" sz="2200" b="1" dirty="0" smtClean="0">
                <a:effectLst>
                  <a:outerShdw blurRad="38100" dist="38100" dir="2700000" algn="tl">
                    <a:srgbClr val="000000">
                      <a:alpha val="43137"/>
                    </a:srgbClr>
                  </a:outerShdw>
                </a:effectLst>
              </a:rPr>
              <a:t>utéro-vaginale</a:t>
            </a:r>
            <a:endParaRPr lang="fr-FR" sz="2200" b="1" dirty="0">
              <a:solidFill>
                <a:srgbClr val="FFC000"/>
              </a:solidFill>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Char char="w"/>
            </a:pPr>
            <a:r>
              <a:rPr lang="fr-FR" sz="2200" b="1" u="sng" dirty="0">
                <a:solidFill>
                  <a:srgbClr val="FFC000"/>
                </a:solidFill>
                <a:effectLst>
                  <a:outerShdw blurRad="38100" dist="38100" dir="2700000" algn="tl">
                    <a:srgbClr val="000000">
                      <a:alpha val="43137"/>
                    </a:srgbClr>
                  </a:outerShdw>
                </a:effectLst>
              </a:rPr>
              <a:t>Si les conditions sont favorables pour une chirurgie :</a:t>
            </a:r>
          </a:p>
          <a:p>
            <a:pPr marL="804863" lvl="1" indent="-260350" algn="just">
              <a:lnSpc>
                <a:spcPct val="90000"/>
              </a:lnSpc>
              <a:spcBef>
                <a:spcPct val="50000"/>
              </a:spcBef>
              <a:buClr>
                <a:schemeClr val="accent2"/>
              </a:buClr>
              <a:buSzPct val="130000"/>
              <a:buFontTx/>
              <a:buChar char="•"/>
            </a:pPr>
            <a:r>
              <a:rPr lang="fr-FR" sz="2200" b="1" dirty="0">
                <a:effectLst>
                  <a:outerShdw blurRad="38100" dist="38100" dir="2700000" algn="tl">
                    <a:srgbClr val="000000">
                      <a:alpha val="43137"/>
                    </a:srgbClr>
                  </a:outerShdw>
                </a:effectLst>
              </a:rPr>
              <a:t>Hystérectomie totale avec </a:t>
            </a:r>
            <a:r>
              <a:rPr lang="fr-FR" sz="2200" b="1" dirty="0" err="1">
                <a:effectLst>
                  <a:outerShdw blurRad="38100" dist="38100" dir="2700000" algn="tl">
                    <a:srgbClr val="000000">
                      <a:alpha val="43137"/>
                    </a:srgbClr>
                  </a:outerShdw>
                </a:effectLst>
              </a:rPr>
              <a:t>salpingo</a:t>
            </a:r>
            <a:r>
              <a:rPr lang="fr-FR" sz="2200" b="1" dirty="0">
                <a:effectLst>
                  <a:outerShdw blurRad="38100" dist="38100" dir="2700000" algn="tl">
                    <a:srgbClr val="000000">
                      <a:alpha val="43137"/>
                    </a:srgbClr>
                  </a:outerShdw>
                </a:effectLst>
              </a:rPr>
              <a:t>-ovariectomie bilatérale, </a:t>
            </a:r>
            <a:r>
              <a:rPr lang="fr-FR" sz="2200" b="1" dirty="0" err="1">
                <a:effectLst>
                  <a:outerShdw blurRad="38100" dist="38100" dir="2700000" algn="tl">
                    <a:srgbClr val="000000">
                      <a:alpha val="43137"/>
                    </a:srgbClr>
                  </a:outerShdw>
                </a:effectLst>
              </a:rPr>
              <a:t>lymphadénectomie</a:t>
            </a:r>
            <a:r>
              <a:rPr lang="fr-FR" sz="2200" b="1" dirty="0">
                <a:effectLst>
                  <a:outerShdw blurRad="38100" dist="38100" dir="2700000" algn="tl">
                    <a:srgbClr val="000000">
                      <a:alpha val="43137"/>
                    </a:srgbClr>
                  </a:outerShdw>
                </a:effectLst>
              </a:rPr>
              <a:t> pelvienne et </a:t>
            </a:r>
            <a:r>
              <a:rPr lang="fr-FR" sz="2200" b="1" dirty="0" err="1">
                <a:effectLst>
                  <a:outerShdw blurRad="38100" dist="38100" dir="2700000" algn="tl">
                    <a:srgbClr val="000000">
                      <a:alpha val="43137"/>
                    </a:srgbClr>
                  </a:outerShdw>
                </a:effectLst>
              </a:rPr>
              <a:t>lomboaortique</a:t>
            </a:r>
            <a:r>
              <a:rPr lang="fr-FR" sz="2200" b="1" dirty="0">
                <a:effectLst>
                  <a:outerShdw blurRad="38100" dist="38100" dir="2700000" algn="tl">
                    <a:srgbClr val="000000">
                      <a:alpha val="43137"/>
                    </a:srgbClr>
                  </a:outerShdw>
                </a:effectLst>
              </a:rPr>
              <a:t> à visée thérapeutique</a:t>
            </a:r>
          </a:p>
          <a:p>
            <a:pPr marL="804863" lvl="1" indent="-260350" algn="just">
              <a:lnSpc>
                <a:spcPct val="90000"/>
              </a:lnSpc>
              <a:spcBef>
                <a:spcPct val="50000"/>
              </a:spcBef>
              <a:buClr>
                <a:schemeClr val="accent2"/>
              </a:buClr>
              <a:buSzPct val="130000"/>
              <a:buFontTx/>
              <a:buChar char="•"/>
            </a:pPr>
            <a:r>
              <a:rPr lang="fr-FR" sz="2200" b="1" dirty="0">
                <a:effectLst>
                  <a:outerShdw blurRad="38100" dist="38100" dir="2700000" algn="tl">
                    <a:srgbClr val="000000">
                      <a:alpha val="43137"/>
                    </a:srgbClr>
                  </a:outerShdw>
                </a:effectLst>
              </a:rPr>
              <a:t>Radiothérapie externe pelvienne et </a:t>
            </a:r>
            <a:r>
              <a:rPr lang="fr-FR" sz="2200" b="1" dirty="0" err="1">
                <a:effectLst>
                  <a:outerShdw blurRad="38100" dist="38100" dir="2700000" algn="tl">
                    <a:srgbClr val="000000">
                      <a:alpha val="43137"/>
                    </a:srgbClr>
                  </a:outerShdw>
                </a:effectLst>
              </a:rPr>
              <a:t>lomboaortique</a:t>
            </a:r>
            <a:r>
              <a:rPr lang="fr-FR" sz="2200" b="1" dirty="0">
                <a:effectLst>
                  <a:outerShdw blurRad="38100" dist="38100" dir="2700000" algn="tl">
                    <a:srgbClr val="000000">
                      <a:alpha val="43137"/>
                    </a:srgbClr>
                  </a:outerShdw>
                </a:effectLst>
              </a:rPr>
              <a:t> et curiethérapie vaginale </a:t>
            </a:r>
            <a:r>
              <a:rPr lang="fr-FR" sz="2200" b="1" dirty="0" smtClean="0">
                <a:effectLst>
                  <a:outerShdw blurRad="38100" dist="38100" dir="2700000" algn="tl">
                    <a:srgbClr val="000000">
                      <a:alpha val="43137"/>
                    </a:srgbClr>
                  </a:outerShdw>
                </a:effectLst>
              </a:rPr>
              <a:t>postopératoires</a:t>
            </a:r>
            <a:endParaRPr lang="fr-FR" sz="2200" b="1" dirty="0">
              <a:effectLst>
                <a:outerShdw blurRad="38100" dist="38100" dir="2700000" algn="tl">
                  <a:srgbClr val="000000">
                    <a:alpha val="43137"/>
                  </a:srgbClr>
                </a:outerShdw>
              </a:effectLst>
            </a:endParaRPr>
          </a:p>
          <a:p>
            <a:pPr marL="365125" indent="-365125" algn="just">
              <a:lnSpc>
                <a:spcPct val="90000"/>
              </a:lnSpc>
              <a:spcBef>
                <a:spcPct val="20000"/>
              </a:spcBef>
              <a:buFont typeface="Wingdings" pitchFamily="-108" charset="2"/>
              <a:buChar char="w"/>
            </a:pPr>
            <a:r>
              <a:rPr lang="fr-FR" sz="2200" b="1" dirty="0">
                <a:solidFill>
                  <a:srgbClr val="404040"/>
                </a:solidFill>
                <a:effectLst>
                  <a:outerShdw blurRad="38100" dist="38100" dir="2700000" algn="tl">
                    <a:srgbClr val="000000">
                      <a:alpha val="43137"/>
                    </a:srgbClr>
                  </a:outerShdw>
                </a:effectLst>
              </a:rPr>
              <a:t>Chimiothérapie séquentielle doit être discutée</a:t>
            </a:r>
          </a:p>
          <a:p>
            <a:pPr marL="365125" indent="-365125">
              <a:lnSpc>
                <a:spcPct val="90000"/>
              </a:lnSpc>
              <a:spcBef>
                <a:spcPct val="20000"/>
              </a:spcBef>
              <a:buFont typeface="Wingdings" pitchFamily="-108" charset="2"/>
              <a:buChar char="w"/>
            </a:pPr>
            <a:endParaRPr lang="fr-FR" sz="14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None/>
            </a:pPr>
            <a:endParaRPr lang="fr-FR" sz="1300" dirty="0">
              <a:solidFill>
                <a:schemeClr val="accent2"/>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48487"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8488"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63194B76-9362-4E7A-BEAB-0AA53B631DE5}" type="slidenum">
              <a:rPr lang="fr-FR" sz="1400">
                <a:solidFill>
                  <a:schemeClr val="accent2"/>
                </a:solidFill>
              </a:rPr>
              <a:pPr algn="r"/>
              <a:t>102</a:t>
            </a:fld>
            <a:endParaRPr lang="fr-FR" sz="1400">
              <a:solidFill>
                <a:schemeClr val="accent2"/>
              </a:solidFill>
            </a:endParaRPr>
          </a:p>
        </p:txBody>
      </p:sp>
      <p:sp>
        <p:nvSpPr>
          <p:cNvPr id="149508" name="Rectangle 11"/>
          <p:cNvSpPr>
            <a:spLocks noGrp="1" noChangeArrowheads="1"/>
          </p:cNvSpPr>
          <p:nvPr>
            <p:ph type="body" idx="4294967295"/>
          </p:nvPr>
        </p:nvSpPr>
        <p:spPr bwMode="auto">
          <a:xfrm>
            <a:off x="611560" y="404664"/>
            <a:ext cx="8295373" cy="1224136"/>
          </a:xfrm>
          <a:prstGeom prst="rect">
            <a:avLst/>
          </a:prstGeom>
          <a:noFill/>
          <a:ln>
            <a:miter lim="800000"/>
            <a:headEnd/>
            <a:tailEnd/>
          </a:ln>
        </p:spPr>
        <p:txBody>
          <a:bodyPr/>
          <a:lstStyle/>
          <a:p>
            <a:pPr algn="just"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rPr>
              <a:t>Extension à la muqueuse vésicale et/ou intestinale et/ou métastases à distance (stades IV/T4 et/ou M1) </a:t>
            </a:r>
          </a:p>
        </p:txBody>
      </p:sp>
      <p:sp>
        <p:nvSpPr>
          <p:cNvPr id="149509" name="Rectangle 11"/>
          <p:cNvSpPr>
            <a:spLocks noChangeArrowheads="1"/>
          </p:cNvSpPr>
          <p:nvPr/>
        </p:nvSpPr>
        <p:spPr bwMode="auto">
          <a:xfrm>
            <a:off x="395536" y="1916832"/>
            <a:ext cx="8569254" cy="4752528"/>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r>
              <a:rPr lang="fr-FR" sz="2800" b="1" dirty="0">
                <a:solidFill>
                  <a:srgbClr val="00B050"/>
                </a:solidFill>
                <a:effectLst>
                  <a:outerShdw blurRad="38100" dist="38100" dir="2700000" algn="tl">
                    <a:srgbClr val="000000">
                      <a:alpha val="43137"/>
                    </a:srgbClr>
                  </a:outerShdw>
                </a:effectLst>
              </a:rPr>
              <a:t>Extension à la muqueuse vésicale et/ou intestinale / </a:t>
            </a:r>
          </a:p>
          <a:p>
            <a:pPr marL="365125" indent="-365125">
              <a:lnSpc>
                <a:spcPct val="90000"/>
              </a:lnSpc>
              <a:spcBef>
                <a:spcPct val="20000"/>
              </a:spcBef>
              <a:buFont typeface="Wingdings" pitchFamily="-108" charset="2"/>
              <a:buNone/>
            </a:pPr>
            <a:r>
              <a:rPr lang="fr-FR" sz="2800" b="1" dirty="0">
                <a:solidFill>
                  <a:srgbClr val="00B050"/>
                </a:solidFill>
                <a:effectLst>
                  <a:outerShdw blurRad="38100" dist="38100" dir="2700000" algn="tl">
                    <a:srgbClr val="000000">
                      <a:alpha val="43137"/>
                    </a:srgbClr>
                  </a:outerShdw>
                </a:effectLst>
              </a:rPr>
              <a:t>Tous types histologiques  (Stades IVA/T4) :</a:t>
            </a:r>
          </a:p>
          <a:p>
            <a:pPr marL="365125" indent="-365125">
              <a:lnSpc>
                <a:spcPct val="90000"/>
              </a:lnSpc>
              <a:spcBef>
                <a:spcPct val="20000"/>
              </a:spcBef>
              <a:buFont typeface="Wingdings" pitchFamily="-108" charset="2"/>
              <a:buNone/>
            </a:pPr>
            <a:endParaRPr lang="fr-FR" sz="1300" b="1" dirty="0">
              <a:solidFill>
                <a:schemeClr val="accent2"/>
              </a:solidFill>
            </a:endParaRPr>
          </a:p>
          <a:p>
            <a:pPr marL="365125" indent="-365125">
              <a:lnSpc>
                <a:spcPct val="90000"/>
              </a:lnSpc>
              <a:spcBef>
                <a:spcPct val="20000"/>
              </a:spcBef>
              <a:buFont typeface="Wingdings" pitchFamily="-108" charset="2"/>
              <a:buChar char="w"/>
            </a:pPr>
            <a:r>
              <a:rPr lang="fr-FR" sz="2400" b="1" dirty="0">
                <a:solidFill>
                  <a:srgbClr val="0D0D0D"/>
                </a:solidFill>
                <a:effectLst>
                  <a:outerShdw blurRad="38100" dist="38100" dir="2700000" algn="tl">
                    <a:srgbClr val="000000">
                      <a:alpha val="43137"/>
                    </a:srgbClr>
                  </a:outerShdw>
                </a:effectLst>
              </a:rPr>
              <a:t>Radiothérapie externe pelvienne puis curiethérapie</a:t>
            </a:r>
          </a:p>
          <a:p>
            <a:pPr marL="365125" indent="-365125">
              <a:lnSpc>
                <a:spcPct val="90000"/>
              </a:lnSpc>
              <a:spcBef>
                <a:spcPct val="20000"/>
              </a:spcBef>
              <a:buFont typeface="Wingdings" pitchFamily="-108" charset="2"/>
              <a:buChar char="w"/>
            </a:pPr>
            <a:r>
              <a:rPr lang="fr-FR" sz="2400" b="1" i="1" dirty="0">
                <a:solidFill>
                  <a:srgbClr val="0D0D0D"/>
                </a:solidFill>
                <a:effectLst>
                  <a:outerShdw blurRad="38100" dist="38100" dir="2700000" algn="tl">
                    <a:srgbClr val="000000">
                      <a:alpha val="43137"/>
                    </a:srgbClr>
                  </a:outerShdw>
                </a:effectLst>
              </a:rPr>
              <a:t>Chimiothérapie concomitante peut être discutée par analogie au cancer du col de l’utérus</a:t>
            </a:r>
          </a:p>
          <a:p>
            <a:pPr marL="365125" indent="-365125">
              <a:lnSpc>
                <a:spcPct val="90000"/>
              </a:lnSpc>
              <a:spcBef>
                <a:spcPct val="20000"/>
              </a:spcBef>
              <a:buFont typeface="Wingdings" pitchFamily="-108" charset="2"/>
              <a:buChar char="w"/>
            </a:pPr>
            <a:r>
              <a:rPr lang="fr-FR" sz="2400" b="1" i="1" dirty="0">
                <a:solidFill>
                  <a:srgbClr val="0D0D0D"/>
                </a:solidFill>
                <a:effectLst>
                  <a:outerShdw blurRad="38100" dist="38100" dir="2700000" algn="tl">
                    <a:srgbClr val="000000">
                      <a:alpha val="43137"/>
                    </a:srgbClr>
                  </a:outerShdw>
                </a:effectLst>
              </a:rPr>
              <a:t>Exentération pelvienne à visée curative peut être discutée en cas d’échec de l’irradiation</a:t>
            </a:r>
          </a:p>
          <a:p>
            <a:pPr marL="365125" indent="-365125">
              <a:lnSpc>
                <a:spcPct val="90000"/>
              </a:lnSpc>
              <a:spcBef>
                <a:spcPct val="20000"/>
              </a:spcBef>
              <a:buFont typeface="Wingdings" pitchFamily="-108" charset="2"/>
              <a:buChar char="w"/>
            </a:pPr>
            <a:endParaRPr lang="fr-FR" sz="1400" i="1" dirty="0">
              <a:solidFill>
                <a:schemeClr val="accent2"/>
              </a:solidFill>
            </a:endParaRPr>
          </a:p>
          <a:p>
            <a:pPr marL="365125" indent="-365125">
              <a:lnSpc>
                <a:spcPct val="90000"/>
              </a:lnSpc>
              <a:spcBef>
                <a:spcPct val="20000"/>
              </a:spcBef>
              <a:buFont typeface="Wingdings" pitchFamily="-108" charset="2"/>
              <a:buChar char="w"/>
            </a:pPr>
            <a:endParaRPr lang="fr-FR" sz="16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None/>
            </a:pPr>
            <a:endParaRPr lang="fr-FR" sz="1300" dirty="0">
              <a:solidFill>
                <a:schemeClr val="accent2"/>
              </a:solidFill>
            </a:endParaRPr>
          </a:p>
        </p:txBody>
      </p:sp>
      <p:grpSp>
        <p:nvGrpSpPr>
          <p:cNvPr id="2" name="Group 15"/>
          <p:cNvGrpSpPr>
            <a:grpSpLocks/>
          </p:cNvGrpSpPr>
          <p:nvPr/>
        </p:nvGrpSpPr>
        <p:grpSpPr bwMode="auto">
          <a:xfrm>
            <a:off x="6300192" y="5373216"/>
            <a:ext cx="2123723" cy="936104"/>
            <a:chOff x="4422" y="119"/>
            <a:chExt cx="1338" cy="463"/>
          </a:xfrm>
        </p:grpSpPr>
        <p:pic>
          <p:nvPicPr>
            <p:cNvPr id="149511"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9512"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63194B76-9362-4E7A-BEAB-0AA53B631DE5}" type="slidenum">
              <a:rPr lang="fr-FR" sz="1400">
                <a:solidFill>
                  <a:schemeClr val="accent2"/>
                </a:solidFill>
              </a:rPr>
              <a:pPr algn="r"/>
              <a:t>103</a:t>
            </a:fld>
            <a:endParaRPr lang="fr-FR" sz="1400">
              <a:solidFill>
                <a:schemeClr val="accent2"/>
              </a:solidFill>
            </a:endParaRPr>
          </a:p>
        </p:txBody>
      </p:sp>
      <p:sp>
        <p:nvSpPr>
          <p:cNvPr id="149508" name="Rectangle 11"/>
          <p:cNvSpPr>
            <a:spLocks noGrp="1" noChangeArrowheads="1"/>
          </p:cNvSpPr>
          <p:nvPr>
            <p:ph type="body" idx="4294967295"/>
          </p:nvPr>
        </p:nvSpPr>
        <p:spPr bwMode="auto">
          <a:xfrm>
            <a:off x="179512" y="332656"/>
            <a:ext cx="8727421" cy="1080120"/>
          </a:xfrm>
          <a:prstGeom prst="rect">
            <a:avLst/>
          </a:prstGeom>
          <a:noFill/>
          <a:ln>
            <a:miter lim="800000"/>
            <a:headEnd/>
            <a:tailEnd/>
          </a:ln>
        </p:spPr>
        <p:txBody>
          <a:bodyPr/>
          <a:lstStyle/>
          <a:p>
            <a:pPr algn="just"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rPr>
              <a:t>Extension à la muqueuse vésicale et/ou intestinale et/ou métastases à distance (stades IV/T4 et/ou M1) </a:t>
            </a:r>
          </a:p>
        </p:txBody>
      </p:sp>
      <p:sp>
        <p:nvSpPr>
          <p:cNvPr id="149509" name="Rectangle 11"/>
          <p:cNvSpPr>
            <a:spLocks noChangeArrowheads="1"/>
          </p:cNvSpPr>
          <p:nvPr/>
        </p:nvSpPr>
        <p:spPr bwMode="auto">
          <a:xfrm>
            <a:off x="251178" y="1124744"/>
            <a:ext cx="8713612" cy="5040560"/>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Char char="w"/>
            </a:pPr>
            <a:endParaRPr lang="fr-FR" sz="1400" i="1" dirty="0">
              <a:solidFill>
                <a:schemeClr val="accent2"/>
              </a:solidFill>
            </a:endParaRPr>
          </a:p>
          <a:p>
            <a:pPr marL="365125" indent="-365125">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Métastases à distance incluant les métastases intra-abdominales et/ou </a:t>
            </a:r>
            <a:r>
              <a:rPr lang="fr-FR" sz="2400" b="1" dirty="0" smtClean="0">
                <a:solidFill>
                  <a:srgbClr val="00B050"/>
                </a:solidFill>
                <a:effectLst>
                  <a:outerShdw blurRad="38100" dist="38100" dir="2700000" algn="tl">
                    <a:srgbClr val="000000">
                      <a:alpha val="43137"/>
                    </a:srgbClr>
                  </a:outerShdw>
                </a:effectLst>
              </a:rPr>
              <a:t>les ganglions </a:t>
            </a:r>
            <a:r>
              <a:rPr lang="fr-FR" sz="2400" b="1" dirty="0">
                <a:solidFill>
                  <a:srgbClr val="00B050"/>
                </a:solidFill>
                <a:effectLst>
                  <a:outerShdw blurRad="38100" dist="38100" dir="2700000" algn="tl">
                    <a:srgbClr val="000000">
                      <a:alpha val="43137"/>
                    </a:srgbClr>
                  </a:outerShdw>
                </a:effectLst>
              </a:rPr>
              <a:t>inguinaux / Tous types histologiques (Stades IVB/M1) </a:t>
            </a:r>
            <a:r>
              <a:rPr lang="fr-FR" sz="2400" b="1" dirty="0" smtClean="0">
                <a:solidFill>
                  <a:srgbClr val="00B050"/>
                </a:solidFill>
                <a:effectLst>
                  <a:outerShdw blurRad="38100" dist="38100" dir="2700000" algn="tl">
                    <a:srgbClr val="000000">
                      <a:alpha val="43137"/>
                    </a:srgbClr>
                  </a:outerShdw>
                </a:effectLst>
              </a:rPr>
              <a:t>:</a:t>
            </a:r>
            <a:endParaRPr lang="fr-FR" sz="2400" dirty="0">
              <a:solidFill>
                <a:schemeClr val="accent2"/>
              </a:solidFill>
            </a:endParaRPr>
          </a:p>
          <a:p>
            <a:pPr marL="365125" indent="-365125">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Chirurgie de </a:t>
            </a:r>
            <a:r>
              <a:rPr lang="fr-FR" sz="2400" b="1" dirty="0" err="1">
                <a:effectLst>
                  <a:outerShdw blurRad="38100" dist="38100" dir="2700000" algn="tl">
                    <a:srgbClr val="000000">
                      <a:alpha val="43137"/>
                    </a:srgbClr>
                  </a:outerShdw>
                </a:effectLst>
              </a:rPr>
              <a:t>cytoréduction</a:t>
            </a:r>
            <a:r>
              <a:rPr lang="fr-FR" sz="2400" b="1" dirty="0">
                <a:effectLst>
                  <a:outerShdw blurRad="38100" dist="38100" dir="2700000" algn="tl">
                    <a:srgbClr val="000000">
                      <a:alpha val="43137"/>
                    </a:srgbClr>
                  </a:outerShdw>
                </a:effectLst>
              </a:rPr>
              <a:t> à visée curative si </a:t>
            </a:r>
            <a:r>
              <a:rPr lang="fr-FR" sz="2400" b="1" dirty="0" err="1">
                <a:effectLst>
                  <a:outerShdw blurRad="38100" dist="38100" dir="2700000" algn="tl">
                    <a:srgbClr val="000000">
                      <a:alpha val="43137"/>
                    </a:srgbClr>
                  </a:outerShdw>
                </a:effectLst>
              </a:rPr>
              <a:t>carcinose</a:t>
            </a:r>
            <a:r>
              <a:rPr lang="fr-FR" sz="2400" b="1" dirty="0">
                <a:effectLst>
                  <a:outerShdw blurRad="38100" dist="38100" dir="2700000" algn="tl">
                    <a:srgbClr val="000000">
                      <a:alpha val="43137"/>
                    </a:srgbClr>
                  </a:outerShdw>
                </a:effectLst>
              </a:rPr>
              <a:t> péritonéale </a:t>
            </a:r>
            <a:r>
              <a:rPr lang="fr-FR" sz="2400" b="1" dirty="0" err="1">
                <a:effectLst>
                  <a:outerShdw blurRad="38100" dist="38100" dir="2700000" algn="tl">
                    <a:srgbClr val="000000">
                      <a:alpha val="43137"/>
                    </a:srgbClr>
                  </a:outerShdw>
                </a:effectLst>
              </a:rPr>
              <a:t>résécable</a:t>
            </a:r>
            <a:r>
              <a:rPr lang="fr-FR" sz="2400" b="1" dirty="0">
                <a:effectLst>
                  <a:outerShdw blurRad="38100" dist="38100" dir="2700000" algn="tl">
                    <a:srgbClr val="000000">
                      <a:alpha val="43137"/>
                    </a:srgbClr>
                  </a:outerShdw>
                </a:effectLst>
              </a:rPr>
              <a:t> sans métastases à distance</a:t>
            </a:r>
          </a:p>
          <a:p>
            <a:pPr marL="365125" indent="-365125">
              <a:lnSpc>
                <a:spcPct val="90000"/>
              </a:lnSpc>
              <a:spcBef>
                <a:spcPct val="20000"/>
              </a:spcBef>
              <a:buFont typeface="Wingdings" pitchFamily="-108" charset="2"/>
              <a:buChar char="w"/>
            </a:pPr>
            <a:r>
              <a:rPr lang="fr-FR" sz="2400" b="1" dirty="0">
                <a:solidFill>
                  <a:srgbClr val="404040"/>
                </a:solidFill>
                <a:effectLst>
                  <a:outerShdw blurRad="38100" dist="38100" dir="2700000" algn="tl">
                    <a:srgbClr val="000000">
                      <a:alpha val="43137"/>
                    </a:srgbClr>
                  </a:outerShdw>
                </a:effectLst>
              </a:rPr>
              <a:t>Chimiothérapie</a:t>
            </a:r>
          </a:p>
          <a:p>
            <a:pPr marL="365125" indent="-365125">
              <a:lnSpc>
                <a:spcPct val="90000"/>
              </a:lnSpc>
              <a:spcBef>
                <a:spcPct val="20000"/>
              </a:spcBef>
              <a:buFont typeface="Wingdings" pitchFamily="-108" charset="2"/>
              <a:buChar char="w"/>
            </a:pPr>
            <a:r>
              <a:rPr lang="fr-FR" sz="2400" b="1" dirty="0">
                <a:solidFill>
                  <a:srgbClr val="404040"/>
                </a:solidFill>
                <a:effectLst>
                  <a:outerShdw blurRad="38100" dist="38100" dir="2700000" algn="tl">
                    <a:srgbClr val="000000">
                      <a:alpha val="43137"/>
                    </a:srgbClr>
                  </a:outerShdw>
                </a:effectLst>
              </a:rPr>
              <a:t>Hormonothérapie en cas de récepteurs hormonaux positifs ou de maladie lentement évolutive</a:t>
            </a:r>
          </a:p>
          <a:p>
            <a:pPr marL="365125" indent="-365125">
              <a:lnSpc>
                <a:spcPct val="90000"/>
              </a:lnSpc>
              <a:spcBef>
                <a:spcPct val="20000"/>
              </a:spcBef>
              <a:buFont typeface="Wingdings" pitchFamily="-108" charset="2"/>
              <a:buChar char="w"/>
            </a:pPr>
            <a:r>
              <a:rPr lang="fr-FR" sz="2400" b="1" dirty="0">
                <a:solidFill>
                  <a:srgbClr val="404040"/>
                </a:solidFill>
                <a:effectLst>
                  <a:outerShdw blurRad="38100" dist="38100" dir="2700000" algn="tl">
                    <a:srgbClr val="000000">
                      <a:alpha val="43137"/>
                    </a:srgbClr>
                  </a:outerShdw>
                </a:effectLst>
              </a:rPr>
              <a:t>Radiothérapie externe sur la tumeur primitive selon la localisation des lésions</a:t>
            </a:r>
          </a:p>
          <a:p>
            <a:pPr marL="365125" indent="-365125">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Adénectomie complémentaire adaptée à l’extension locorégionale en cas de stade IVB/M1 défini par une atteinte inguinale isolée</a:t>
            </a:r>
          </a:p>
          <a:p>
            <a:pPr marL="365125" indent="-365125">
              <a:lnSpc>
                <a:spcPct val="90000"/>
              </a:lnSpc>
              <a:spcBef>
                <a:spcPct val="20000"/>
              </a:spcBef>
              <a:buFont typeface="Wingdings" pitchFamily="-108" charset="2"/>
              <a:buChar char="w"/>
            </a:pPr>
            <a:endParaRPr lang="fr-FR" sz="16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Char char="w"/>
            </a:pPr>
            <a:endParaRPr lang="fr-FR" sz="1300" dirty="0">
              <a:solidFill>
                <a:schemeClr val="accent2"/>
              </a:solidFill>
            </a:endParaRPr>
          </a:p>
          <a:p>
            <a:pPr marL="365125" indent="-365125">
              <a:lnSpc>
                <a:spcPct val="90000"/>
              </a:lnSpc>
              <a:spcBef>
                <a:spcPct val="20000"/>
              </a:spcBef>
              <a:buFont typeface="Wingdings" pitchFamily="-108" charset="2"/>
              <a:buNone/>
            </a:pPr>
            <a:endParaRPr lang="fr-FR" sz="1300" dirty="0">
              <a:solidFill>
                <a:schemeClr val="accent2"/>
              </a:solidFill>
            </a:endParaRPr>
          </a:p>
        </p:txBody>
      </p:sp>
      <p:grpSp>
        <p:nvGrpSpPr>
          <p:cNvPr id="2" name="Group 15"/>
          <p:cNvGrpSpPr>
            <a:grpSpLocks/>
          </p:cNvGrpSpPr>
          <p:nvPr/>
        </p:nvGrpSpPr>
        <p:grpSpPr bwMode="auto">
          <a:xfrm>
            <a:off x="6660232" y="6172200"/>
            <a:ext cx="2123723" cy="685800"/>
            <a:chOff x="4422" y="119"/>
            <a:chExt cx="1338" cy="463"/>
          </a:xfrm>
        </p:grpSpPr>
        <p:pic>
          <p:nvPicPr>
            <p:cNvPr id="149511"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9512"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4526C101-0E87-489A-ACEE-490DB13E61D6}" type="slidenum">
              <a:rPr lang="fr-FR" sz="1400">
                <a:solidFill>
                  <a:schemeClr val="accent2"/>
                </a:solidFill>
              </a:rPr>
              <a:pPr algn="r"/>
              <a:t>104</a:t>
            </a:fld>
            <a:endParaRPr lang="fr-FR" sz="1400">
              <a:solidFill>
                <a:schemeClr val="accent2"/>
              </a:solidFill>
            </a:endParaRPr>
          </a:p>
        </p:txBody>
      </p:sp>
      <p:sp>
        <p:nvSpPr>
          <p:cNvPr id="155652" name="Rectangle 11"/>
          <p:cNvSpPr>
            <a:spLocks noGrp="1" noChangeArrowheads="1"/>
          </p:cNvSpPr>
          <p:nvPr>
            <p:ph type="body" idx="4294967295"/>
          </p:nvPr>
        </p:nvSpPr>
        <p:spPr bwMode="auto">
          <a:xfrm>
            <a:off x="304800" y="548680"/>
            <a:ext cx="7579568" cy="1440160"/>
          </a:xfrm>
          <a:prstGeom prst="rect">
            <a:avLst/>
          </a:prstGeom>
          <a:noFill/>
          <a:ln>
            <a:miter lim="800000"/>
            <a:headEnd/>
            <a:tailEnd/>
          </a:ln>
        </p:spPr>
        <p:txBody>
          <a:bodyPr>
            <a:normAutofit/>
          </a:bodyPr>
          <a:lstStyle/>
          <a:p>
            <a:pPr>
              <a:lnSpc>
                <a:spcPct val="80000"/>
              </a:lnSpc>
              <a:buNone/>
            </a:pP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p>
          <a:p>
            <a:pPr eaLnBrk="1" hangingPunct="1">
              <a:lnSpc>
                <a:spcPct val="80000"/>
              </a:lnSpc>
              <a:buFont typeface="Wingdings" pitchFamily="-108" charset="2"/>
              <a:buNone/>
            </a:pPr>
            <a:endParaRPr lang="fr-FR" sz="5400" b="1" dirty="0" smtClean="0"/>
          </a:p>
        </p:txBody>
      </p:sp>
      <p:sp>
        <p:nvSpPr>
          <p:cNvPr id="155653" name="Rectangle 11"/>
          <p:cNvSpPr>
            <a:spLocks noChangeArrowheads="1"/>
          </p:cNvSpPr>
          <p:nvPr/>
        </p:nvSpPr>
        <p:spPr bwMode="auto">
          <a:xfrm>
            <a:off x="251178" y="1340768"/>
            <a:ext cx="8892822" cy="5112420"/>
          </a:xfrm>
          <a:prstGeom prst="rect">
            <a:avLst/>
          </a:prstGeom>
          <a:noFill/>
          <a:ln w="9525">
            <a:noFill/>
            <a:miter lim="800000"/>
            <a:headEnd/>
            <a:tailEnd/>
          </a:ln>
        </p:spPr>
        <p:txBody>
          <a:bodyPr/>
          <a:lstStyle/>
          <a:p>
            <a:pPr marL="365125" indent="-365125">
              <a:lnSpc>
                <a:spcPct val="90000"/>
              </a:lnSpc>
              <a:spcBef>
                <a:spcPct val="20000"/>
              </a:spcBef>
            </a:pPr>
            <a:r>
              <a:rPr lang="fr-FR" sz="2800" b="1" dirty="0" smtClean="0">
                <a:solidFill>
                  <a:srgbClr val="00B050"/>
                </a:solidFill>
                <a:effectLst>
                  <a:outerShdw blurRad="38100" dist="38100" dir="2700000" algn="tl">
                    <a:srgbClr val="000000">
                      <a:alpha val="43137"/>
                    </a:srgbClr>
                  </a:outerShdw>
                </a:effectLst>
              </a:rPr>
              <a:t>Surveillance</a:t>
            </a:r>
          </a:p>
          <a:p>
            <a:pPr marL="365125" indent="-365125">
              <a:lnSpc>
                <a:spcPct val="90000"/>
              </a:lnSpc>
              <a:spcBef>
                <a:spcPct val="20000"/>
              </a:spcBef>
              <a:buFont typeface="Wingdings" pitchFamily="-108" charset="2"/>
              <a:buNone/>
            </a:pPr>
            <a:r>
              <a:rPr lang="fr-FR" sz="2800" b="1" dirty="0" smtClean="0">
                <a:solidFill>
                  <a:srgbClr val="FFC000"/>
                </a:solidFill>
                <a:effectLst>
                  <a:outerShdw blurRad="38100" dist="38100" dir="2700000" algn="tl">
                    <a:srgbClr val="000000">
                      <a:alpha val="43137"/>
                    </a:srgbClr>
                  </a:outerShdw>
                </a:effectLst>
              </a:rPr>
              <a:t>Objectifs </a:t>
            </a:r>
            <a:r>
              <a:rPr lang="fr-FR" sz="2800" b="1" dirty="0">
                <a:solidFill>
                  <a:srgbClr val="FFC000"/>
                </a:solidFill>
                <a:effectLst>
                  <a:outerShdw blurRad="38100" dist="38100" dir="2700000" algn="tl">
                    <a:srgbClr val="000000">
                      <a:alpha val="43137"/>
                    </a:srgbClr>
                  </a:outerShdw>
                </a:effectLst>
              </a:rPr>
              <a:t>de la surveillance :</a:t>
            </a:r>
          </a:p>
          <a:p>
            <a:pPr marL="365125" indent="-365125">
              <a:lnSpc>
                <a:spcPct val="150000"/>
              </a:lnSpc>
              <a:spcBef>
                <a:spcPct val="20000"/>
              </a:spcBef>
              <a:buFont typeface="Wingdings" pitchFamily="-108" charset="2"/>
              <a:buChar char="w"/>
            </a:pPr>
            <a:r>
              <a:rPr lang="fr-FR" sz="2800" b="1" dirty="0">
                <a:effectLst>
                  <a:outerShdw blurRad="38100" dist="38100" dir="2700000" algn="tl">
                    <a:srgbClr val="000000">
                      <a:alpha val="43137"/>
                    </a:srgbClr>
                  </a:outerShdw>
                </a:effectLst>
              </a:rPr>
              <a:t>Recherche d’une récidive et des effets secondaires tardifs des traitements</a:t>
            </a:r>
          </a:p>
          <a:p>
            <a:pPr marL="365125" indent="-365125">
              <a:lnSpc>
                <a:spcPct val="150000"/>
              </a:lnSpc>
              <a:spcBef>
                <a:spcPct val="20000"/>
              </a:spcBef>
              <a:buFont typeface="Wingdings" pitchFamily="-108" charset="2"/>
              <a:buChar char="w"/>
            </a:pPr>
            <a:r>
              <a:rPr lang="fr-FR" sz="2800" b="1" dirty="0">
                <a:effectLst>
                  <a:outerShdw blurRad="38100" dist="38100" dir="2700000" algn="tl">
                    <a:srgbClr val="000000">
                      <a:alpha val="43137"/>
                    </a:srgbClr>
                  </a:outerShdw>
                </a:effectLst>
              </a:rPr>
              <a:t>Prévention ou dépistage d’un 2</a:t>
            </a:r>
            <a:r>
              <a:rPr lang="fr-FR" sz="2800" b="1" baseline="30000" dirty="0">
                <a:effectLst>
                  <a:outerShdw blurRad="38100" dist="38100" dir="2700000" algn="tl">
                    <a:srgbClr val="000000">
                      <a:alpha val="43137"/>
                    </a:srgbClr>
                  </a:outerShdw>
                </a:effectLst>
              </a:rPr>
              <a:t>d</a:t>
            </a:r>
            <a:r>
              <a:rPr lang="fr-FR" sz="2800" b="1" dirty="0">
                <a:effectLst>
                  <a:outerShdw blurRad="38100" dist="38100" dir="2700000" algn="tl">
                    <a:srgbClr val="000000">
                      <a:alpha val="43137"/>
                    </a:srgbClr>
                  </a:outerShdw>
                </a:effectLst>
              </a:rPr>
              <a:t> cancer</a:t>
            </a:r>
          </a:p>
          <a:p>
            <a:pPr marL="365125" indent="-365125">
              <a:lnSpc>
                <a:spcPct val="150000"/>
              </a:lnSpc>
              <a:spcBef>
                <a:spcPct val="20000"/>
              </a:spcBef>
              <a:buFont typeface="Wingdings" pitchFamily="-108" charset="2"/>
              <a:buChar char="w"/>
            </a:pPr>
            <a:r>
              <a:rPr lang="fr-FR" sz="2800" b="1" dirty="0">
                <a:effectLst>
                  <a:outerShdw blurRad="38100" dist="38100" dir="2700000" algn="tl">
                    <a:srgbClr val="000000">
                      <a:alpha val="43137"/>
                    </a:srgbClr>
                  </a:outerShdw>
                </a:effectLst>
              </a:rPr>
              <a:t>Accompagnement social et à la réinsertion professionnelle lorsque cela est pertinent</a:t>
            </a:r>
          </a:p>
          <a:p>
            <a:pPr marL="365125" indent="-365125">
              <a:lnSpc>
                <a:spcPct val="90000"/>
              </a:lnSpc>
              <a:spcBef>
                <a:spcPct val="20000"/>
              </a:spcBef>
              <a:buFont typeface="Wingdings" pitchFamily="-108" charset="2"/>
              <a:buChar char="w"/>
            </a:pPr>
            <a:endParaRPr lang="fr-FR" sz="1400" dirty="0">
              <a:solidFill>
                <a:schemeClr val="accent2"/>
              </a:solidFill>
            </a:endParaRPr>
          </a:p>
        </p:txBody>
      </p:sp>
      <p:grpSp>
        <p:nvGrpSpPr>
          <p:cNvPr id="2" name="Group 12"/>
          <p:cNvGrpSpPr>
            <a:grpSpLocks/>
          </p:cNvGrpSpPr>
          <p:nvPr/>
        </p:nvGrpSpPr>
        <p:grpSpPr bwMode="auto">
          <a:xfrm>
            <a:off x="5292080" y="5949280"/>
            <a:ext cx="2123723" cy="735012"/>
            <a:chOff x="4422" y="119"/>
            <a:chExt cx="1338" cy="463"/>
          </a:xfrm>
        </p:grpSpPr>
        <p:pic>
          <p:nvPicPr>
            <p:cNvPr id="155655"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55656"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92696"/>
            <a:ext cx="8229600" cy="936104"/>
          </a:xfrm>
        </p:spPr>
        <p:txBody>
          <a:bodyPr>
            <a:normAutofit fontScale="90000"/>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b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rPr>
              <a:t>Surveillance</a:t>
            </a:r>
            <a:r>
              <a:rPr lang="fr-FR" b="1" dirty="0" smtClean="0">
                <a:solidFill>
                  <a:srgbClr val="00B050"/>
                </a:solidFill>
                <a:effectLst>
                  <a:outerShdw blurRad="38100" dist="38100" dir="2700000" algn="tl">
                    <a:srgbClr val="000000">
                      <a:alpha val="43137"/>
                    </a:srgbClr>
                  </a:outerShdw>
                </a:effectLst>
              </a:rPr>
              <a:t/>
            </a:r>
            <a:br>
              <a:rPr lang="fr-FR" b="1" dirty="0" smtClean="0">
                <a:solidFill>
                  <a:srgbClr val="00B050"/>
                </a:solidFill>
                <a:effectLst>
                  <a:outerShdw blurRad="38100" dist="38100" dir="2700000" algn="tl">
                    <a:srgbClr val="000000">
                      <a:alpha val="43137"/>
                    </a:srgbClr>
                  </a:outerShdw>
                </a:effectLst>
              </a:rPr>
            </a:b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endParaRPr lang="fr-FR" dirty="0"/>
          </a:p>
        </p:txBody>
      </p:sp>
      <p:sp>
        <p:nvSpPr>
          <p:cNvPr id="3" name="Espace réservé du contenu 2"/>
          <p:cNvSpPr>
            <a:spLocks noGrp="1"/>
          </p:cNvSpPr>
          <p:nvPr>
            <p:ph idx="1"/>
          </p:nvPr>
        </p:nvSpPr>
        <p:spPr>
          <a:xfrm>
            <a:off x="457200" y="1196752"/>
            <a:ext cx="8229600" cy="5400600"/>
          </a:xfrm>
        </p:spPr>
        <p:txBody>
          <a:bodyPr>
            <a:normAutofit fontScale="70000" lnSpcReduction="20000"/>
          </a:bodyPr>
          <a:lstStyle/>
          <a:p>
            <a:pPr marL="365125" indent="-365125">
              <a:lnSpc>
                <a:spcPct val="90000"/>
              </a:lnSpc>
              <a:buFont typeface="Wingdings" pitchFamily="2" charset="2"/>
              <a:buChar char="Ø"/>
            </a:pPr>
            <a:r>
              <a:rPr lang="fr-FR" sz="4500" b="1" dirty="0" smtClean="0">
                <a:solidFill>
                  <a:srgbClr val="FFC000"/>
                </a:solidFill>
                <a:effectLst>
                  <a:outerShdw blurRad="38100" dist="38100" dir="2700000" algn="tl">
                    <a:srgbClr val="000000">
                      <a:alpha val="43137"/>
                    </a:srgbClr>
                  </a:outerShdw>
                </a:effectLst>
              </a:rPr>
              <a:t>Actes et examens réalisés :</a:t>
            </a:r>
          </a:p>
          <a:p>
            <a:pPr marL="365125" indent="-365125" algn="just">
              <a:lnSpc>
                <a:spcPct val="90000"/>
              </a:lnSpc>
              <a:buFont typeface="Wingdings" pitchFamily="-108" charset="2"/>
              <a:buChar char="w"/>
            </a:pPr>
            <a:r>
              <a:rPr lang="fr-FR" b="1" dirty="0" smtClean="0">
                <a:effectLst>
                  <a:outerShdw blurRad="38100" dist="38100" dir="2700000" algn="tl">
                    <a:srgbClr val="000000">
                      <a:alpha val="43137"/>
                    </a:srgbClr>
                  </a:outerShdw>
                </a:effectLst>
              </a:rPr>
              <a:t>Examen clinique comprenant un examen gynécologique avec exploration de la totalité du vagin, les touchers pelviens et la palpation des aires ganglionnaires</a:t>
            </a:r>
          </a:p>
          <a:p>
            <a:pPr marL="365125" indent="-365125" algn="just">
              <a:lnSpc>
                <a:spcPct val="90000"/>
              </a:lnSpc>
              <a:buFont typeface="Wingdings" pitchFamily="-108" charset="2"/>
              <a:buChar char="w"/>
            </a:pPr>
            <a:r>
              <a:rPr lang="fr-FR" b="1" dirty="0" smtClean="0">
                <a:solidFill>
                  <a:srgbClr val="0070C0"/>
                </a:solidFill>
                <a:effectLst>
                  <a:outerShdw blurRad="38100" dist="38100" dir="2700000" algn="tl">
                    <a:srgbClr val="000000">
                      <a:alpha val="43137"/>
                    </a:srgbClr>
                  </a:outerShdw>
                </a:effectLst>
              </a:rPr>
              <a:t>Pas d’indication pour des examens d’imagerie, de biologie ou des frottis vaginaux systématiques</a:t>
            </a:r>
          </a:p>
          <a:p>
            <a:pPr marL="365125" indent="-365125">
              <a:lnSpc>
                <a:spcPct val="90000"/>
              </a:lnSpc>
              <a:buFont typeface="Wingdings" pitchFamily="-108" charset="2"/>
              <a:buChar char="w"/>
            </a:pPr>
            <a:endParaRPr lang="fr-FR" sz="2800" dirty="0" smtClean="0">
              <a:solidFill>
                <a:srgbClr val="FF9933"/>
              </a:solidFill>
            </a:endParaRPr>
          </a:p>
          <a:p>
            <a:pPr marL="365125" indent="-365125">
              <a:lnSpc>
                <a:spcPct val="90000"/>
              </a:lnSpc>
              <a:buFont typeface="Wingdings" pitchFamily="2" charset="2"/>
              <a:buChar char="Ø"/>
            </a:pPr>
            <a:r>
              <a:rPr lang="fr-FR" sz="4800" b="1" dirty="0" smtClean="0">
                <a:solidFill>
                  <a:srgbClr val="FFC000"/>
                </a:solidFill>
                <a:effectLst>
                  <a:outerShdw blurRad="38100" dist="38100" dir="2700000" algn="tl">
                    <a:srgbClr val="000000">
                      <a:alpha val="43137"/>
                    </a:srgbClr>
                  </a:outerShdw>
                </a:effectLst>
              </a:rPr>
              <a:t>Périodicité :</a:t>
            </a:r>
          </a:p>
          <a:p>
            <a:pPr marL="365125" indent="-365125" algn="just">
              <a:lnSpc>
                <a:spcPct val="90000"/>
              </a:lnSpc>
              <a:buFont typeface="Wingdings" pitchFamily="-108" charset="2"/>
              <a:buChar char="w"/>
            </a:pPr>
            <a:r>
              <a:rPr lang="fr-FR" b="1" dirty="0" smtClean="0">
                <a:effectLst>
                  <a:outerShdw blurRad="38100" dist="38100" dir="2700000" algn="tl">
                    <a:srgbClr val="000000">
                      <a:alpha val="43137"/>
                    </a:srgbClr>
                  </a:outerShdw>
                </a:effectLst>
              </a:rPr>
              <a:t>Tous les 4 à 6 mois durant les 3 premières années puis annuellement (stades I/T1 et II/T2)</a:t>
            </a:r>
          </a:p>
          <a:p>
            <a:pPr marL="365125" indent="-365125" algn="just">
              <a:lnSpc>
                <a:spcPct val="90000"/>
              </a:lnSpc>
              <a:buFont typeface="Wingdings" pitchFamily="-108" charset="2"/>
              <a:buChar char="w"/>
            </a:pPr>
            <a:r>
              <a:rPr lang="fr-FR" b="1" dirty="0" smtClean="0">
                <a:effectLst>
                  <a:outerShdw blurRad="38100" dist="38100" dir="2700000" algn="tl">
                    <a:srgbClr val="000000">
                      <a:alpha val="43137"/>
                    </a:srgbClr>
                  </a:outerShdw>
                </a:effectLst>
              </a:rPr>
              <a:t>Tous les 4 à 6 mois durant les 5 premières années puis annuellement (stades III/T3 et/ou N1 et IV/T4 et/ou M1)</a:t>
            </a:r>
          </a:p>
          <a:p>
            <a:pPr marL="365125" indent="-365125">
              <a:lnSpc>
                <a:spcPct val="90000"/>
              </a:lnSpc>
              <a:buFont typeface="Wingdings" pitchFamily="-108" charset="2"/>
              <a:buChar char="w"/>
            </a:pPr>
            <a:endParaRPr lang="fr-FR" sz="2800" dirty="0" smtClean="0">
              <a:solidFill>
                <a:schemeClr val="accent2"/>
              </a:solidFill>
            </a:endParaRPr>
          </a:p>
          <a:p>
            <a:pPr marL="365125" indent="-365125">
              <a:lnSpc>
                <a:spcPct val="90000"/>
              </a:lnSpc>
              <a:buFont typeface="Wingdings" pitchFamily="2" charset="2"/>
              <a:buChar char="Ø"/>
            </a:pPr>
            <a:r>
              <a:rPr lang="fr-FR" sz="4500" b="1" dirty="0" smtClean="0">
                <a:solidFill>
                  <a:srgbClr val="FFC000"/>
                </a:solidFill>
                <a:effectLst>
                  <a:outerShdw blurRad="38100" dist="38100" dir="2700000" algn="tl">
                    <a:srgbClr val="000000">
                      <a:alpha val="43137"/>
                    </a:srgbClr>
                  </a:outerShdw>
                </a:effectLst>
              </a:rPr>
              <a:t>Organisation : </a:t>
            </a:r>
          </a:p>
          <a:p>
            <a:pPr marL="365125" indent="-365125" algn="just">
              <a:lnSpc>
                <a:spcPct val="90000"/>
              </a:lnSpc>
              <a:buFont typeface="Wingdings" pitchFamily="-108" charset="2"/>
              <a:buChar char="w"/>
            </a:pPr>
            <a:r>
              <a:rPr lang="fr-FR" b="1" dirty="0" smtClean="0">
                <a:effectLst>
                  <a:outerShdw blurRad="38100" dist="38100" dir="2700000" algn="tl">
                    <a:srgbClr val="000000">
                      <a:alpha val="43137"/>
                    </a:srgbClr>
                  </a:outerShdw>
                </a:effectLst>
              </a:rPr>
              <a:t>Surveillance peut être réalisée en ville par le médecin généraliste ou le gynécologue</a:t>
            </a:r>
          </a:p>
          <a:p>
            <a:pPr marL="365125" indent="-365125" algn="just">
              <a:lnSpc>
                <a:spcPct val="90000"/>
              </a:lnSpc>
              <a:buFont typeface="Wingdings" pitchFamily="-108" charset="2"/>
              <a:buChar char="w"/>
            </a:pPr>
            <a:r>
              <a:rPr lang="fr-FR" b="1" dirty="0" smtClean="0">
                <a:effectLst>
                  <a:outerShdw blurRad="38100" dist="38100" dir="2700000" algn="tl">
                    <a:srgbClr val="000000">
                      <a:alpha val="43137"/>
                    </a:srgbClr>
                  </a:outerShdw>
                </a:effectLst>
              </a:rPr>
              <a:t>Surveillance alternée avec l’équipe </a:t>
            </a:r>
            <a:r>
              <a:rPr lang="fr-FR" b="1" dirty="0" err="1" smtClean="0">
                <a:effectLst>
                  <a:outerShdw blurRad="38100" dist="38100" dir="2700000" algn="tl">
                    <a:srgbClr val="000000">
                      <a:alpha val="43137"/>
                    </a:srgbClr>
                  </a:outerShdw>
                </a:effectLst>
              </a:rPr>
              <a:t>référente</a:t>
            </a:r>
            <a:r>
              <a:rPr lang="fr-FR" b="1" dirty="0" smtClean="0">
                <a:effectLst>
                  <a:outerShdw blurRad="38100" dist="38100" dir="2700000" algn="tl">
                    <a:srgbClr val="000000">
                      <a:alpha val="43137"/>
                    </a:srgbClr>
                  </a:outerShdw>
                </a:effectLst>
              </a:rPr>
              <a:t> du traitement les premières années</a:t>
            </a:r>
          </a:p>
          <a:p>
            <a:endParaRPr lang="fr-F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92ECAB98-F2F2-4D50-BF4B-C2B6DA7DD4F4}" type="slidenum">
              <a:rPr lang="fr-FR" sz="1400">
                <a:solidFill>
                  <a:schemeClr val="accent2"/>
                </a:solidFill>
              </a:rPr>
              <a:pPr algn="r"/>
              <a:t>106</a:t>
            </a:fld>
            <a:endParaRPr lang="fr-FR" sz="1400">
              <a:solidFill>
                <a:schemeClr val="accent2"/>
              </a:solidFill>
            </a:endParaRPr>
          </a:p>
        </p:txBody>
      </p:sp>
      <p:sp>
        <p:nvSpPr>
          <p:cNvPr id="156676" name="Rectangle 11"/>
          <p:cNvSpPr>
            <a:spLocks noGrp="1" noChangeArrowheads="1"/>
          </p:cNvSpPr>
          <p:nvPr>
            <p:ph type="body" idx="4294967295"/>
          </p:nvPr>
        </p:nvSpPr>
        <p:spPr bwMode="auto">
          <a:xfrm>
            <a:off x="846667" y="449264"/>
            <a:ext cx="6389629" cy="1107528"/>
          </a:xfrm>
          <a:prstGeom prst="rect">
            <a:avLst/>
          </a:prstGeom>
          <a:noFill/>
          <a:ln>
            <a:miter lim="800000"/>
            <a:headEnd/>
            <a:tailEnd/>
          </a:ln>
        </p:spPr>
        <p:txBody>
          <a:bodyPr>
            <a:normAutofit fontScale="70000" lnSpcReduction="20000"/>
          </a:bodyPr>
          <a:lstStyle/>
          <a:p>
            <a:pPr>
              <a:lnSpc>
                <a:spcPct val="80000"/>
              </a:lnSpc>
              <a:buNone/>
            </a:pPr>
            <a:r>
              <a:rPr lang="fr-FR" sz="51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p>
          <a:p>
            <a:pPr algn="ctr">
              <a:lnSpc>
                <a:spcPct val="80000"/>
              </a:lnSpc>
              <a:buNone/>
            </a:pPr>
            <a:r>
              <a:rPr lang="fr-FR" sz="4000" b="1" dirty="0" smtClean="0">
                <a:solidFill>
                  <a:srgbClr val="00B050"/>
                </a:solidFill>
                <a:effectLst>
                  <a:outerShdw blurRad="38100" dist="38100" dir="2700000" algn="tl">
                    <a:srgbClr val="000000">
                      <a:alpha val="43137"/>
                    </a:srgbClr>
                  </a:outerShdw>
                </a:effectLst>
              </a:rPr>
              <a:t>Surveillance</a:t>
            </a:r>
            <a:r>
              <a:rPr lang="fr-FR" sz="4000" b="1" dirty="0" smtClean="0"/>
              <a:t> </a:t>
            </a:r>
          </a:p>
        </p:txBody>
      </p:sp>
      <p:sp>
        <p:nvSpPr>
          <p:cNvPr id="156677" name="Rectangle 11"/>
          <p:cNvSpPr>
            <a:spLocks noChangeArrowheads="1"/>
          </p:cNvSpPr>
          <p:nvPr/>
        </p:nvSpPr>
        <p:spPr bwMode="auto">
          <a:xfrm>
            <a:off x="251178" y="1340768"/>
            <a:ext cx="8713612" cy="5112420"/>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r>
              <a:rPr lang="fr-FR" sz="2400" b="1" dirty="0">
                <a:solidFill>
                  <a:srgbClr val="FFC000"/>
                </a:solidFill>
                <a:effectLst>
                  <a:outerShdw blurRad="38100" dist="38100" dir="2700000" algn="tl">
                    <a:srgbClr val="000000">
                      <a:alpha val="43137"/>
                    </a:srgbClr>
                  </a:outerShdw>
                </a:effectLst>
              </a:rPr>
              <a:t>Signes évocateurs de récidive :</a:t>
            </a:r>
          </a:p>
          <a:p>
            <a:pPr marL="365125" indent="-365125" algn="just">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Informer la patiente sur la nécessité de consulter en cas de métrorragies ou de douleurs</a:t>
            </a:r>
          </a:p>
          <a:p>
            <a:pPr marL="365125" indent="-365125" algn="just">
              <a:lnSpc>
                <a:spcPct val="90000"/>
              </a:lnSpc>
              <a:spcBef>
                <a:spcPct val="20000"/>
              </a:spcBef>
              <a:buFont typeface="Wingdings" pitchFamily="-108" charset="2"/>
              <a:buChar char="w"/>
            </a:pPr>
            <a:r>
              <a:rPr lang="fr-FR" sz="2400" b="1" dirty="0" err="1">
                <a:effectLst>
                  <a:outerShdw blurRad="38100" dist="38100" dir="2700000" algn="tl">
                    <a:srgbClr val="000000">
                      <a:alpha val="43137"/>
                    </a:srgbClr>
                  </a:outerShdw>
                </a:effectLst>
              </a:rPr>
              <a:t>Réadresser</a:t>
            </a:r>
            <a:r>
              <a:rPr lang="fr-FR" sz="2400" b="1" dirty="0">
                <a:effectLst>
                  <a:outerShdw blurRad="38100" dist="38100" dir="2700000" algn="tl">
                    <a:srgbClr val="000000">
                      <a:alpha val="43137"/>
                    </a:srgbClr>
                  </a:outerShdw>
                </a:effectLst>
              </a:rPr>
              <a:t> la patiente à l’équipe </a:t>
            </a:r>
            <a:r>
              <a:rPr lang="fr-FR" sz="2400" b="1" dirty="0" err="1">
                <a:effectLst>
                  <a:outerShdw blurRad="38100" dist="38100" dir="2700000" algn="tl">
                    <a:srgbClr val="000000">
                      <a:alpha val="43137"/>
                    </a:srgbClr>
                  </a:outerShdw>
                </a:effectLst>
              </a:rPr>
              <a:t>référente</a:t>
            </a:r>
            <a:r>
              <a:rPr lang="fr-FR" sz="2400" b="1" dirty="0">
                <a:effectLst>
                  <a:outerShdw blurRad="38100" dist="38100" dir="2700000" algn="tl">
                    <a:srgbClr val="000000">
                      <a:alpha val="43137"/>
                    </a:srgbClr>
                  </a:outerShdw>
                </a:effectLst>
              </a:rPr>
              <a:t> du traitement en cas de suspicion de récidive ou de complications</a:t>
            </a:r>
          </a:p>
          <a:p>
            <a:pPr marL="365125" indent="-365125">
              <a:lnSpc>
                <a:spcPct val="90000"/>
              </a:lnSpc>
              <a:spcBef>
                <a:spcPct val="20000"/>
              </a:spcBef>
            </a:pPr>
            <a:endParaRPr lang="fr-FR" sz="2400" dirty="0">
              <a:solidFill>
                <a:srgbClr val="FFC000"/>
              </a:solidFill>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None/>
            </a:pPr>
            <a:r>
              <a:rPr lang="fr-FR" sz="2400" b="1" dirty="0">
                <a:solidFill>
                  <a:srgbClr val="FFC000"/>
                </a:solidFill>
                <a:effectLst>
                  <a:outerShdw blurRad="38100" dist="38100" dir="2700000" algn="tl">
                    <a:srgbClr val="000000">
                      <a:alpha val="43137"/>
                    </a:srgbClr>
                  </a:outerShdw>
                </a:effectLst>
              </a:rPr>
              <a:t>Prévention et dépistage de 2</a:t>
            </a:r>
            <a:r>
              <a:rPr lang="fr-FR" sz="2400" b="1" baseline="30000" dirty="0">
                <a:solidFill>
                  <a:srgbClr val="FFC000"/>
                </a:solidFill>
                <a:effectLst>
                  <a:outerShdw blurRad="38100" dist="38100" dir="2700000" algn="tl">
                    <a:srgbClr val="000000">
                      <a:alpha val="43137"/>
                    </a:srgbClr>
                  </a:outerShdw>
                </a:effectLst>
              </a:rPr>
              <a:t>d</a:t>
            </a:r>
            <a:r>
              <a:rPr lang="fr-FR" sz="2400" b="1" dirty="0">
                <a:solidFill>
                  <a:srgbClr val="FFC000"/>
                </a:solidFill>
                <a:effectLst>
                  <a:outerShdw blurRad="38100" dist="38100" dir="2700000" algn="tl">
                    <a:srgbClr val="000000">
                      <a:alpha val="43137"/>
                    </a:srgbClr>
                  </a:outerShdw>
                </a:effectLst>
              </a:rPr>
              <a:t> cancer</a:t>
            </a:r>
            <a:r>
              <a:rPr lang="fr-FR" sz="2400" dirty="0">
                <a:solidFill>
                  <a:srgbClr val="FFC000"/>
                </a:solidFill>
                <a:effectLst>
                  <a:outerShdw blurRad="38100" dist="38100" dir="2700000" algn="tl">
                    <a:srgbClr val="000000">
                      <a:alpha val="43137"/>
                    </a:srgbClr>
                  </a:outerShdw>
                </a:effectLst>
              </a:rPr>
              <a:t> :</a:t>
            </a:r>
          </a:p>
          <a:p>
            <a:pPr marL="365125" indent="-365125" algn="just">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Encourager la participation aux programmes nationaux de dépistage organisé du cancer du côlon et du cancer du sein pour les femmes âgées de 50 à 74 ans</a:t>
            </a:r>
          </a:p>
          <a:p>
            <a:pPr marL="365125" indent="-365125" algn="just">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Rechercher un syndrome </a:t>
            </a:r>
            <a:r>
              <a:rPr lang="fr-FR" sz="2400" b="1" dirty="0" smtClean="0">
                <a:effectLst>
                  <a:outerShdw blurRad="38100" dist="38100" dir="2700000" algn="tl">
                    <a:srgbClr val="000000">
                      <a:alpha val="43137"/>
                    </a:srgbClr>
                  </a:outerShdw>
                </a:effectLst>
              </a:rPr>
              <a:t>Lynch </a:t>
            </a:r>
            <a:r>
              <a:rPr lang="fr-FR" sz="2400" b="1" dirty="0">
                <a:effectLst>
                  <a:outerShdw blurRad="38100" dist="38100" dir="2700000" algn="tl">
                    <a:srgbClr val="000000">
                      <a:alpha val="43137"/>
                    </a:srgbClr>
                  </a:outerShdw>
                </a:effectLst>
              </a:rPr>
              <a:t>si cela n’a pas été réalisé lors du diagnostic</a:t>
            </a:r>
          </a:p>
          <a:p>
            <a:pPr marL="365125" indent="-365125">
              <a:lnSpc>
                <a:spcPct val="90000"/>
              </a:lnSpc>
              <a:spcBef>
                <a:spcPct val="20000"/>
              </a:spcBef>
              <a:buFont typeface="Wingdings" pitchFamily="-108" charset="2"/>
              <a:buNone/>
            </a:pPr>
            <a:endParaRPr lang="fr-FR" sz="1400" dirty="0"/>
          </a:p>
        </p:txBody>
      </p:sp>
      <p:grpSp>
        <p:nvGrpSpPr>
          <p:cNvPr id="2" name="Group 12"/>
          <p:cNvGrpSpPr>
            <a:grpSpLocks/>
          </p:cNvGrpSpPr>
          <p:nvPr/>
        </p:nvGrpSpPr>
        <p:grpSpPr bwMode="auto">
          <a:xfrm>
            <a:off x="6905978" y="188913"/>
            <a:ext cx="2123723" cy="735012"/>
            <a:chOff x="4422" y="119"/>
            <a:chExt cx="1338" cy="463"/>
          </a:xfrm>
        </p:grpSpPr>
        <p:pic>
          <p:nvPicPr>
            <p:cNvPr id="156679"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56680"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4"/>
          <p:cNvSpPr>
            <a:spLocks noChangeArrowheads="1"/>
          </p:cNvSpPr>
          <p:nvPr/>
        </p:nvSpPr>
        <p:spPr bwMode="auto">
          <a:xfrm>
            <a:off x="0" y="1844676"/>
            <a:ext cx="9144000" cy="625475"/>
          </a:xfrm>
          <a:prstGeom prst="rect">
            <a:avLst/>
          </a:prstGeom>
          <a:noFill/>
          <a:ln w="12700">
            <a:noFill/>
            <a:miter lim="800000"/>
            <a:headEnd type="none" w="sm" len="sm"/>
            <a:tailEnd type="none" w="sm" len="sm"/>
          </a:ln>
        </p:spPr>
        <p:txBody>
          <a:bodyPr>
            <a:spAutoFit/>
          </a:bodyPr>
          <a:lstStyle/>
          <a:p>
            <a:pPr algn="just">
              <a:tabLst>
                <a:tab pos="457200" algn="l"/>
              </a:tabLst>
            </a:pPr>
            <a:r>
              <a:rPr lang="en-US" sz="1100">
                <a:latin typeface="Franklin Gothic Book" pitchFamily="-108" charset="0"/>
                <a:cs typeface="Times New Roman" pitchFamily="-108" charset="0"/>
              </a:rPr>
              <a:t> </a:t>
            </a:r>
            <a:endParaRPr lang="en-US" sz="1200">
              <a:latin typeface="Times New Roman" pitchFamily="-108" charset="0"/>
              <a:cs typeface="Times New Roman" pitchFamily="-108" charset="0"/>
            </a:endParaRPr>
          </a:p>
          <a:p>
            <a:pPr eaLnBrk="0" hangingPunct="0">
              <a:tabLst>
                <a:tab pos="457200" algn="l"/>
              </a:tabLst>
            </a:pPr>
            <a:endParaRPr lang="en-US" sz="2400">
              <a:latin typeface="Times New Roman" pitchFamily="-108" charset="0"/>
              <a:cs typeface="Times New Roman" pitchFamily="-108" charset="0"/>
            </a:endParaRPr>
          </a:p>
        </p:txBody>
      </p:sp>
      <p:sp>
        <p:nvSpPr>
          <p:cNvPr id="251907" name="Text Box 5"/>
          <p:cNvSpPr txBox="1">
            <a:spLocks noChangeArrowheads="1"/>
          </p:cNvSpPr>
          <p:nvPr/>
        </p:nvSpPr>
        <p:spPr bwMode="auto">
          <a:xfrm>
            <a:off x="541867" y="404665"/>
            <a:ext cx="7918565" cy="1083374"/>
          </a:xfrm>
          <a:prstGeom prst="rect">
            <a:avLst/>
          </a:prstGeom>
          <a:noFill/>
          <a:ln w="12700">
            <a:noFill/>
            <a:miter lim="800000"/>
            <a:headEnd type="none" w="sm" len="sm"/>
            <a:tailEnd type="none" w="sm" len="sm"/>
          </a:ln>
        </p:spPr>
        <p:txBody>
          <a:bodyPr wrap="square">
            <a:spAutoFit/>
          </a:bodyPr>
          <a:lstStyle/>
          <a:p>
            <a:pPr algn="ctr">
              <a:lnSpc>
                <a:spcPct val="80000"/>
              </a:lnSpc>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p>
          <a:p>
            <a:pPr algn="ctr">
              <a:spcBef>
                <a:spcPct val="50000"/>
              </a:spcBef>
            </a:pPr>
            <a:r>
              <a:rPr lang="fr-FR" sz="2800" b="1" dirty="0" smtClean="0">
                <a:solidFill>
                  <a:srgbClr val="00B050"/>
                </a:solidFill>
                <a:effectLst>
                  <a:outerShdw blurRad="38100" dist="38100" dir="2700000" algn="tl">
                    <a:srgbClr val="000000">
                      <a:alpha val="43137"/>
                    </a:srgbClr>
                  </a:outerShdw>
                </a:effectLst>
              </a:rPr>
              <a:t>LES DOGMES</a:t>
            </a:r>
            <a:endParaRPr lang="fr-FR" sz="2800" b="1" dirty="0">
              <a:solidFill>
                <a:srgbClr val="00B050"/>
              </a:solidFill>
              <a:effectLst>
                <a:outerShdw blurRad="38100" dist="38100" dir="2700000" algn="tl">
                  <a:srgbClr val="000000">
                    <a:alpha val="43137"/>
                  </a:srgbClr>
                </a:outerShdw>
              </a:effectLst>
            </a:endParaRPr>
          </a:p>
        </p:txBody>
      </p:sp>
      <p:sp>
        <p:nvSpPr>
          <p:cNvPr id="251908" name="Rectangle 6"/>
          <p:cNvSpPr>
            <a:spLocks noChangeArrowheads="1"/>
          </p:cNvSpPr>
          <p:nvPr/>
        </p:nvSpPr>
        <p:spPr bwMode="auto">
          <a:xfrm>
            <a:off x="270933" y="1556792"/>
            <a:ext cx="8549539" cy="4222694"/>
          </a:xfrm>
          <a:prstGeom prst="rect">
            <a:avLst/>
          </a:prstGeom>
          <a:noFill/>
          <a:ln w="12700">
            <a:noFill/>
            <a:miter lim="800000"/>
            <a:headEnd type="none" w="sm" len="sm"/>
            <a:tailEnd type="none" w="sm" len="sm"/>
          </a:ln>
        </p:spPr>
        <p:txBody>
          <a:bodyPr wrap="square">
            <a:spAutoFit/>
          </a:bodyPr>
          <a:lstStyle/>
          <a:p>
            <a:pPr marL="457200" indent="-457200" eaLnBrk="0" hangingPunct="0">
              <a:buClr>
                <a:srgbClr val="FF0000"/>
              </a:buClr>
              <a:buFont typeface="+mj-lt"/>
              <a:buAutoNum type="arabicPeriod"/>
            </a:pPr>
            <a:r>
              <a:rPr lang="en-US" sz="2200" b="1" dirty="0" smtClean="0">
                <a:cs typeface="Times New Roman" pitchFamily="-108" charset="0"/>
              </a:rPr>
              <a:t> </a:t>
            </a:r>
            <a:r>
              <a:rPr lang="en-US" sz="2200" b="1" dirty="0" smtClean="0">
                <a:effectLst>
                  <a:outerShdw blurRad="38100" dist="38100" dir="2700000" algn="tl">
                    <a:srgbClr val="000000">
                      <a:alpha val="43137"/>
                    </a:srgbClr>
                  </a:outerShdw>
                </a:effectLst>
                <a:cs typeface="Times New Roman" pitchFamily="-108" charset="0"/>
              </a:rPr>
              <a:t>La </a:t>
            </a:r>
            <a:r>
              <a:rPr lang="en-US" sz="2200" b="1" dirty="0" err="1" smtClean="0">
                <a:effectLst>
                  <a:outerShdw blurRad="38100" dist="38100" dir="2700000" algn="tl">
                    <a:srgbClr val="000000">
                      <a:alpha val="43137"/>
                    </a:srgbClr>
                  </a:outerShdw>
                </a:effectLst>
                <a:cs typeface="Times New Roman" pitchFamily="-108" charset="0"/>
              </a:rPr>
              <a:t>chirurgie</a:t>
            </a:r>
            <a:r>
              <a:rPr lang="en-US" sz="2200" b="1" dirty="0" smtClean="0">
                <a:effectLst>
                  <a:outerShdw blurRad="38100" dist="38100" dir="2700000" algn="tl">
                    <a:srgbClr val="000000">
                      <a:alpha val="43137"/>
                    </a:srgbClr>
                  </a:outerShdw>
                </a:effectLst>
                <a:cs typeface="Times New Roman" pitchFamily="-108" charset="0"/>
              </a:rPr>
              <a:t> </a:t>
            </a:r>
            <a:r>
              <a:rPr lang="en-US" sz="2200" b="1" dirty="0" err="1" smtClean="0">
                <a:effectLst>
                  <a:outerShdw blurRad="38100" dist="38100" dir="2700000" algn="tl">
                    <a:srgbClr val="000000">
                      <a:alpha val="43137"/>
                    </a:srgbClr>
                  </a:outerShdw>
                </a:effectLst>
                <a:cs typeface="Times New Roman" pitchFamily="-108" charset="0"/>
              </a:rPr>
              <a:t>est</a:t>
            </a:r>
            <a:r>
              <a:rPr lang="en-US" sz="2200" b="1" dirty="0" smtClean="0">
                <a:effectLst>
                  <a:outerShdw blurRad="38100" dist="38100" dir="2700000" algn="tl">
                    <a:srgbClr val="000000">
                      <a:alpha val="43137"/>
                    </a:srgbClr>
                  </a:outerShdw>
                </a:effectLst>
                <a:cs typeface="Times New Roman" pitchFamily="-108" charset="0"/>
              </a:rPr>
              <a:t> la base du </a:t>
            </a:r>
            <a:r>
              <a:rPr lang="en-US" sz="2200" b="1" dirty="0" err="1" smtClean="0">
                <a:effectLst>
                  <a:outerShdw blurRad="38100" dist="38100" dir="2700000" algn="tl">
                    <a:srgbClr val="000000">
                      <a:alpha val="43137"/>
                    </a:srgbClr>
                  </a:outerShdw>
                </a:effectLst>
                <a:cs typeface="Times New Roman" pitchFamily="-108" charset="0"/>
              </a:rPr>
              <a:t>traitement</a:t>
            </a:r>
            <a:r>
              <a:rPr lang="en-US" sz="2200" b="1" dirty="0" smtClean="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elle</a:t>
            </a:r>
            <a:r>
              <a:rPr lang="en-US" sz="2200" b="1" dirty="0">
                <a:effectLst>
                  <a:outerShdw blurRad="38100" dist="38100" dir="2700000" algn="tl">
                    <a:srgbClr val="000000">
                      <a:alpha val="43137"/>
                    </a:srgbClr>
                  </a:outerShdw>
                </a:effectLst>
                <a:cs typeface="Times New Roman" pitchFamily="-108" charset="0"/>
              </a:rPr>
              <a:t> sera </a:t>
            </a:r>
            <a:r>
              <a:rPr lang="en-US" sz="2200" b="1" dirty="0" err="1">
                <a:effectLst>
                  <a:outerShdw blurRad="38100" dist="38100" dir="2700000" algn="tl">
                    <a:srgbClr val="000000">
                      <a:alpha val="43137"/>
                    </a:srgbClr>
                  </a:outerShdw>
                </a:effectLst>
                <a:cs typeface="Times New Roman" pitchFamily="-108" charset="0"/>
              </a:rPr>
              <a:t>toujours</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réalisée</a:t>
            </a:r>
            <a:r>
              <a:rPr lang="en-US" sz="2200" b="1" dirty="0">
                <a:effectLst>
                  <a:outerShdw blurRad="38100" dist="38100" dir="2700000" algn="tl">
                    <a:srgbClr val="000000">
                      <a:alpha val="43137"/>
                    </a:srgbClr>
                  </a:outerShdw>
                </a:effectLst>
                <a:cs typeface="Times New Roman" pitchFamily="-108" charset="0"/>
              </a:rPr>
              <a:t> en </a:t>
            </a:r>
            <a:br>
              <a:rPr lang="en-US" sz="2200" b="1" dirty="0">
                <a:effectLst>
                  <a:outerShdw blurRad="38100" dist="38100" dir="2700000" algn="tl">
                    <a:srgbClr val="000000">
                      <a:alpha val="43137"/>
                    </a:srgbClr>
                  </a:outerShdw>
                </a:effectLst>
                <a:cs typeface="Times New Roman" pitchFamily="-108" charset="0"/>
              </a:rPr>
            </a:br>
            <a:r>
              <a:rPr lang="en-US" sz="2200" b="1" dirty="0">
                <a:effectLst>
                  <a:outerShdw blurRad="38100" dist="38100" dir="2700000" algn="tl">
                    <a:srgbClr val="000000">
                      <a:alpha val="43137"/>
                    </a:srgbClr>
                  </a:outerShdw>
                </a:effectLst>
                <a:cs typeface="Times New Roman" pitchFamily="-108" charset="0"/>
              </a:rPr>
              <a:t>      première intention.</a:t>
            </a:r>
          </a:p>
          <a:p>
            <a:pPr marL="457200" indent="-457200" eaLnBrk="0" hangingPunct="0">
              <a:spcBef>
                <a:spcPct val="30000"/>
              </a:spcBef>
              <a:buClr>
                <a:srgbClr val="FF0000"/>
              </a:buClr>
              <a:buFont typeface="+mj-lt"/>
              <a:buAutoNum type="arabicPeriod"/>
            </a:pPr>
            <a:r>
              <a:rPr lang="en-US" sz="2200" b="1" dirty="0" smtClean="0">
                <a:effectLst>
                  <a:outerShdw blurRad="38100" dist="38100" dir="2700000" algn="tl">
                    <a:srgbClr val="000000">
                      <a:alpha val="43137"/>
                    </a:srgbClr>
                  </a:outerShdw>
                </a:effectLst>
                <a:cs typeface="Times New Roman" pitchFamily="-108" charset="0"/>
              </a:rPr>
              <a:t> </a:t>
            </a:r>
            <a:r>
              <a:rPr lang="en-US" sz="2200" b="1" dirty="0">
                <a:effectLst>
                  <a:outerShdw blurRad="38100" dist="38100" dir="2700000" algn="tl">
                    <a:srgbClr val="000000">
                      <a:alpha val="43137"/>
                    </a:srgbClr>
                  </a:outerShdw>
                </a:effectLst>
                <a:cs typeface="Times New Roman" pitchFamily="-108" charset="0"/>
              </a:rPr>
              <a:t>Le </a:t>
            </a:r>
            <a:r>
              <a:rPr lang="en-US" sz="2200" b="1" dirty="0" err="1">
                <a:effectLst>
                  <a:outerShdw blurRad="38100" dist="38100" dir="2700000" algn="tl">
                    <a:srgbClr val="000000">
                      <a:alpha val="43137"/>
                    </a:srgbClr>
                  </a:outerShdw>
                </a:effectLst>
                <a:cs typeface="Times New Roman" pitchFamily="-108" charset="0"/>
              </a:rPr>
              <a:t>geste</a:t>
            </a:r>
            <a:r>
              <a:rPr lang="en-US" sz="2200" b="1" dirty="0">
                <a:effectLst>
                  <a:outerShdw blurRad="38100" dist="38100" dir="2700000" algn="tl">
                    <a:srgbClr val="000000">
                      <a:alpha val="43137"/>
                    </a:srgbClr>
                  </a:outerShdw>
                </a:effectLst>
                <a:cs typeface="Times New Roman" pitchFamily="-108" charset="0"/>
              </a:rPr>
              <a:t> « minimal » </a:t>
            </a:r>
            <a:r>
              <a:rPr lang="en-US" sz="2200" b="1" dirty="0" err="1">
                <a:effectLst>
                  <a:outerShdw blurRad="38100" dist="38100" dir="2700000" algn="tl">
                    <a:srgbClr val="000000">
                      <a:alpha val="43137"/>
                    </a:srgbClr>
                  </a:outerShdw>
                </a:effectLst>
                <a:cs typeface="Times New Roman" pitchFamily="-108" charset="0"/>
              </a:rPr>
              <a:t>consistera</a:t>
            </a:r>
            <a:r>
              <a:rPr lang="en-US" sz="2200" b="1" dirty="0">
                <a:effectLst>
                  <a:outerShdw blurRad="38100" dist="38100" dir="2700000" algn="tl">
                    <a:srgbClr val="000000">
                      <a:alpha val="43137"/>
                    </a:srgbClr>
                  </a:outerShdw>
                </a:effectLst>
                <a:cs typeface="Times New Roman" pitchFamily="-108" charset="0"/>
              </a:rPr>
              <a:t> en </a:t>
            </a:r>
            <a:r>
              <a:rPr lang="en-US" sz="2200" b="1" dirty="0" err="1">
                <a:effectLst>
                  <a:outerShdw blurRad="38100" dist="38100" dir="2700000" algn="tl">
                    <a:srgbClr val="000000">
                      <a:alpha val="43137"/>
                    </a:srgbClr>
                  </a:outerShdw>
                </a:effectLst>
                <a:cs typeface="Times New Roman" pitchFamily="-108" charset="0"/>
              </a:rPr>
              <a:t>une</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hystérectomie</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totale</a:t>
            </a:r>
            <a:r>
              <a:rPr lang="en-US" sz="2200" b="1" dirty="0">
                <a:effectLst>
                  <a:outerShdw blurRad="38100" dist="38100" dir="2700000" algn="tl">
                    <a:srgbClr val="000000">
                      <a:alpha val="43137"/>
                    </a:srgbClr>
                  </a:outerShdw>
                </a:effectLst>
                <a:cs typeface="Times New Roman" pitchFamily="-108" charset="0"/>
              </a:rPr>
              <a:t> </a:t>
            </a:r>
            <a:br>
              <a:rPr lang="en-US" sz="2200" b="1" dirty="0">
                <a:effectLst>
                  <a:outerShdw blurRad="38100" dist="38100" dir="2700000" algn="tl">
                    <a:srgbClr val="000000">
                      <a:alpha val="43137"/>
                    </a:srgbClr>
                  </a:outerShdw>
                </a:effectLst>
                <a:cs typeface="Times New Roman" pitchFamily="-108" charset="0"/>
              </a:rPr>
            </a:b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extrafasciale</a:t>
            </a:r>
            <a:r>
              <a:rPr lang="en-US" sz="2200" b="1" dirty="0">
                <a:effectLst>
                  <a:outerShdw blurRad="38100" dist="38100" dir="2700000" algn="tl">
                    <a:srgbClr val="000000">
                      <a:alpha val="43137"/>
                    </a:srgbClr>
                  </a:outerShdw>
                </a:effectLst>
                <a:cs typeface="Times New Roman" pitchFamily="-108" charset="0"/>
              </a:rPr>
              <a:t> avec annexectomie.</a:t>
            </a:r>
          </a:p>
          <a:p>
            <a:pPr marL="457200" indent="-457200" eaLnBrk="0" hangingPunct="0">
              <a:spcBef>
                <a:spcPct val="30000"/>
              </a:spcBef>
              <a:buClr>
                <a:srgbClr val="FF0000"/>
              </a:buClr>
              <a:buFont typeface="+mj-lt"/>
              <a:buAutoNum type="arabicPeriod"/>
            </a:pPr>
            <a:r>
              <a:rPr lang="en-US" sz="2200" b="1" dirty="0" smtClean="0">
                <a:effectLst>
                  <a:outerShdw blurRad="38100" dist="38100" dir="2700000" algn="tl">
                    <a:srgbClr val="000000">
                      <a:alpha val="43137"/>
                    </a:srgbClr>
                  </a:outerShdw>
                </a:effectLst>
                <a:cs typeface="Times New Roman" pitchFamily="-108" charset="0"/>
              </a:rPr>
              <a:t>Le </a:t>
            </a:r>
            <a:r>
              <a:rPr lang="en-US" sz="2200" b="1" dirty="0">
                <a:effectLst>
                  <a:outerShdw blurRad="38100" dist="38100" dir="2700000" algn="tl">
                    <a:srgbClr val="000000">
                      <a:alpha val="43137"/>
                    </a:srgbClr>
                  </a:outerShdw>
                </a:effectLst>
                <a:cs typeface="Times New Roman" pitchFamily="-108" charset="0"/>
              </a:rPr>
              <a:t>terrain (femmes </a:t>
            </a:r>
            <a:r>
              <a:rPr lang="en-US" sz="2200" b="1" dirty="0" err="1">
                <a:effectLst>
                  <a:outerShdw blurRad="38100" dist="38100" dir="2700000" algn="tl">
                    <a:srgbClr val="000000">
                      <a:alpha val="43137"/>
                    </a:srgbClr>
                  </a:outerShdw>
                </a:effectLst>
                <a:cs typeface="Times New Roman" pitchFamily="-108" charset="0"/>
              </a:rPr>
              <a:t>âgées</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obèses</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diabétiques</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hypertendues</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est</a:t>
            </a:r>
            <a:r>
              <a:rPr lang="en-US" sz="2200" b="1" dirty="0">
                <a:effectLst>
                  <a:outerShdw blurRad="38100" dist="38100" dir="2700000" algn="tl">
                    <a:srgbClr val="000000">
                      <a:alpha val="43137"/>
                    </a:srgbClr>
                  </a:outerShdw>
                </a:effectLst>
                <a:cs typeface="Times New Roman" pitchFamily="-108" charset="0"/>
              </a:rPr>
              <a:t> </a:t>
            </a:r>
            <a:br>
              <a:rPr lang="en-US" sz="2200" b="1" dirty="0">
                <a:effectLst>
                  <a:outerShdw blurRad="38100" dist="38100" dir="2700000" algn="tl">
                    <a:srgbClr val="000000">
                      <a:alpha val="43137"/>
                    </a:srgbClr>
                  </a:outerShdw>
                </a:effectLst>
                <a:cs typeface="Times New Roman" pitchFamily="-108" charset="0"/>
              </a:rPr>
            </a:b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peu</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propice</a:t>
            </a:r>
            <a:r>
              <a:rPr lang="en-US" sz="2200" b="1" dirty="0">
                <a:effectLst>
                  <a:outerShdw blurRad="38100" dist="38100" dir="2700000" algn="tl">
                    <a:srgbClr val="000000">
                      <a:alpha val="43137"/>
                    </a:srgbClr>
                  </a:outerShdw>
                </a:effectLst>
                <a:cs typeface="Times New Roman" pitchFamily="-108" charset="0"/>
              </a:rPr>
              <a:t> aux </a:t>
            </a:r>
            <a:r>
              <a:rPr lang="en-US" sz="2200" b="1" dirty="0" err="1">
                <a:effectLst>
                  <a:outerShdw blurRad="38100" dist="38100" dir="2700000" algn="tl">
                    <a:srgbClr val="000000">
                      <a:alpha val="43137"/>
                    </a:srgbClr>
                  </a:outerShdw>
                </a:effectLst>
                <a:cs typeface="Times New Roman" pitchFamily="-108" charset="0"/>
              </a:rPr>
              <a:t>grandes</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exérèses</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chirurgicales</a:t>
            </a:r>
            <a:r>
              <a:rPr lang="en-US" sz="2200" b="1" dirty="0">
                <a:effectLst>
                  <a:outerShdw blurRad="38100" dist="38100" dir="2700000" algn="tl">
                    <a:srgbClr val="000000">
                      <a:alpha val="43137"/>
                    </a:srgbClr>
                  </a:outerShdw>
                </a:effectLst>
                <a:cs typeface="Times New Roman" pitchFamily="-108" charset="0"/>
              </a:rPr>
              <a:t> </a:t>
            </a:r>
            <a:r>
              <a:rPr lang="en-US" sz="2200" i="1" dirty="0">
                <a:effectLst>
                  <a:outerShdw blurRad="38100" dist="38100" dir="2700000" algn="tl">
                    <a:srgbClr val="000000">
                      <a:alpha val="43137"/>
                    </a:srgbClr>
                  </a:outerShdw>
                </a:effectLst>
                <a:cs typeface="Times New Roman" pitchFamily="-108" charset="0"/>
              </a:rPr>
              <a:t>(</a:t>
            </a:r>
            <a:r>
              <a:rPr lang="en-US" sz="2200" i="1" dirty="0" err="1">
                <a:solidFill>
                  <a:srgbClr val="00B050"/>
                </a:solidFill>
                <a:effectLst>
                  <a:outerShdw blurRad="38100" dist="38100" dir="2700000" algn="tl">
                    <a:srgbClr val="000000">
                      <a:alpha val="43137"/>
                    </a:srgbClr>
                  </a:outerShdw>
                </a:effectLst>
                <a:cs typeface="Times New Roman" pitchFamily="-108" charset="0"/>
              </a:rPr>
              <a:t>lymphadénectomie</a:t>
            </a:r>
            <a:r>
              <a:rPr lang="en-US" sz="2200" i="1" dirty="0">
                <a:solidFill>
                  <a:srgbClr val="00B050"/>
                </a:solidFill>
                <a:effectLst>
                  <a:outerShdw blurRad="38100" dist="38100" dir="2700000" algn="tl">
                    <a:srgbClr val="000000">
                      <a:alpha val="43137"/>
                    </a:srgbClr>
                  </a:outerShdw>
                </a:effectLst>
                <a:cs typeface="Times New Roman" pitchFamily="-108" charset="0"/>
              </a:rPr>
              <a:t> </a:t>
            </a:r>
            <a:r>
              <a:rPr lang="en-US" sz="2200" i="1" dirty="0" smtClean="0">
                <a:solidFill>
                  <a:srgbClr val="00B050"/>
                </a:solidFill>
                <a:effectLst>
                  <a:outerShdw blurRad="38100" dist="38100" dir="2700000" algn="tl">
                    <a:srgbClr val="000000">
                      <a:alpha val="43137"/>
                    </a:srgbClr>
                  </a:outerShdw>
                </a:effectLst>
                <a:cs typeface="Times New Roman" pitchFamily="-108" charset="0"/>
              </a:rPr>
              <a:t> </a:t>
            </a:r>
            <a:r>
              <a:rPr lang="en-US" sz="2200" i="1" dirty="0" err="1" smtClean="0">
                <a:solidFill>
                  <a:srgbClr val="00B050"/>
                </a:solidFill>
                <a:effectLst>
                  <a:outerShdw blurRad="38100" dist="38100" dir="2700000" algn="tl">
                    <a:srgbClr val="000000">
                      <a:alpha val="43137"/>
                    </a:srgbClr>
                  </a:outerShdw>
                </a:effectLst>
                <a:cs typeface="Times New Roman" pitchFamily="-108" charset="0"/>
              </a:rPr>
              <a:t>lombo-aortiques</a:t>
            </a:r>
            <a:r>
              <a:rPr lang="en-US" sz="2200" i="1" dirty="0">
                <a:solidFill>
                  <a:srgbClr val="00B050"/>
                </a:solidFill>
                <a:effectLst>
                  <a:outerShdw blurRad="38100" dist="38100" dir="2700000" algn="tl">
                    <a:srgbClr val="000000">
                      <a:alpha val="43137"/>
                    </a:srgbClr>
                  </a:outerShdw>
                </a:effectLst>
                <a:cs typeface="Times New Roman" pitchFamily="-108" charset="0"/>
              </a:rPr>
              <a:t>, </a:t>
            </a:r>
            <a:r>
              <a:rPr lang="en-US" sz="2200" i="1" dirty="0" err="1">
                <a:solidFill>
                  <a:srgbClr val="00B050"/>
                </a:solidFill>
                <a:effectLst>
                  <a:outerShdw blurRad="38100" dist="38100" dir="2700000" algn="tl">
                    <a:srgbClr val="000000">
                      <a:alpha val="43137"/>
                    </a:srgbClr>
                  </a:outerShdw>
                </a:effectLst>
                <a:cs typeface="Times New Roman" pitchFamily="-108" charset="0"/>
              </a:rPr>
              <a:t>pelvectomies</a:t>
            </a:r>
            <a:r>
              <a:rPr lang="en-US" sz="2200" i="1" dirty="0">
                <a:effectLst>
                  <a:outerShdw blurRad="38100" dist="38100" dir="2700000" algn="tl">
                    <a:srgbClr val="000000">
                      <a:alpha val="43137"/>
                    </a:srgbClr>
                  </a:outerShdw>
                </a:effectLst>
                <a:cs typeface="Times New Roman" pitchFamily="-108" charset="0"/>
              </a:rPr>
              <a:t>).</a:t>
            </a:r>
          </a:p>
          <a:p>
            <a:pPr marL="457200" indent="-457200" eaLnBrk="0" hangingPunct="0">
              <a:spcBef>
                <a:spcPct val="30000"/>
              </a:spcBef>
              <a:buClr>
                <a:srgbClr val="FF0000"/>
              </a:buClr>
              <a:buFont typeface="+mj-lt"/>
              <a:buAutoNum type="arabicPeriod"/>
            </a:pPr>
            <a:r>
              <a:rPr lang="en-US" sz="2200" b="1" dirty="0" smtClean="0">
                <a:effectLst>
                  <a:outerShdw blurRad="38100" dist="38100" dir="2700000" algn="tl">
                    <a:srgbClr val="000000">
                      <a:alpha val="43137"/>
                    </a:srgbClr>
                  </a:outerShdw>
                </a:effectLst>
                <a:cs typeface="Times New Roman" pitchFamily="-108" charset="0"/>
              </a:rPr>
              <a:t>La </a:t>
            </a:r>
            <a:r>
              <a:rPr lang="en-US" sz="2200" b="1" dirty="0" err="1">
                <a:effectLst>
                  <a:outerShdw blurRad="38100" dist="38100" dir="2700000" algn="tl">
                    <a:srgbClr val="000000">
                      <a:alpha val="43137"/>
                    </a:srgbClr>
                  </a:outerShdw>
                </a:effectLst>
                <a:cs typeface="Times New Roman" pitchFamily="-108" charset="0"/>
              </a:rPr>
              <a:t>curiethérapie</a:t>
            </a:r>
            <a:r>
              <a:rPr lang="en-US" sz="2200" b="1" dirty="0">
                <a:effectLst>
                  <a:outerShdw blurRad="38100" dist="38100" dir="2700000" algn="tl">
                    <a:srgbClr val="000000">
                      <a:alpha val="43137"/>
                    </a:srgbClr>
                  </a:outerShdw>
                </a:effectLst>
                <a:cs typeface="Times New Roman" pitchFamily="-108" charset="0"/>
              </a:rPr>
              <a:t> et </a:t>
            </a:r>
            <a:r>
              <a:rPr lang="en-US" sz="2200" b="1" dirty="0" err="1">
                <a:effectLst>
                  <a:outerShdw blurRad="38100" dist="38100" dir="2700000" algn="tl">
                    <a:srgbClr val="000000">
                      <a:alpha val="43137"/>
                    </a:srgbClr>
                  </a:outerShdw>
                </a:effectLst>
                <a:cs typeface="Times New Roman" pitchFamily="-108" charset="0"/>
              </a:rPr>
              <a:t>l’irradiation</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externe</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diminuent</a:t>
            </a:r>
            <a:r>
              <a:rPr lang="en-US" sz="2200" b="1" dirty="0">
                <a:effectLst>
                  <a:outerShdw blurRad="38100" dist="38100" dir="2700000" algn="tl">
                    <a:srgbClr val="000000">
                      <a:alpha val="43137"/>
                    </a:srgbClr>
                  </a:outerShdw>
                </a:effectLst>
                <a:cs typeface="Times New Roman" pitchFamily="-108" charset="0"/>
              </a:rPr>
              <a:t> les </a:t>
            </a:r>
            <a:r>
              <a:rPr lang="en-US" sz="2200" b="1" dirty="0" err="1">
                <a:effectLst>
                  <a:outerShdw blurRad="38100" dist="38100" dir="2700000" algn="tl">
                    <a:srgbClr val="000000">
                      <a:alpha val="43137"/>
                    </a:srgbClr>
                  </a:outerShdw>
                </a:effectLst>
                <a:cs typeface="Times New Roman" pitchFamily="-108" charset="0"/>
              </a:rPr>
              <a:t>récidives</a:t>
            </a: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mais</a:t>
            </a:r>
            <a:r>
              <a:rPr lang="en-US" sz="2200" b="1" dirty="0">
                <a:effectLst>
                  <a:outerShdw blurRad="38100" dist="38100" dir="2700000" algn="tl">
                    <a:srgbClr val="000000">
                      <a:alpha val="43137"/>
                    </a:srgbClr>
                  </a:outerShdw>
                </a:effectLst>
                <a:cs typeface="Times New Roman" pitchFamily="-108" charset="0"/>
              </a:rPr>
              <a:t> </a:t>
            </a:r>
            <a:br>
              <a:rPr lang="en-US" sz="2200" b="1" dirty="0">
                <a:effectLst>
                  <a:outerShdw blurRad="38100" dist="38100" dir="2700000" algn="tl">
                    <a:srgbClr val="000000">
                      <a:alpha val="43137"/>
                    </a:srgbClr>
                  </a:outerShdw>
                </a:effectLst>
                <a:cs typeface="Times New Roman" pitchFamily="-108" charset="0"/>
              </a:rPr>
            </a:br>
            <a:r>
              <a:rPr lang="en-US" sz="2200" b="1" dirty="0">
                <a:effectLst>
                  <a:outerShdw blurRad="38100" dist="38100" dir="2700000" algn="tl">
                    <a:srgbClr val="000000">
                      <a:alpha val="43137"/>
                    </a:srgbClr>
                  </a:outerShdw>
                </a:effectLst>
                <a:cs typeface="Times New Roman" pitchFamily="-108" charset="0"/>
              </a:rPr>
              <a:t>      </a:t>
            </a:r>
            <a:r>
              <a:rPr lang="en-US" sz="2200" b="1" dirty="0" err="1">
                <a:effectLst>
                  <a:outerShdw blurRad="38100" dist="38100" dir="2700000" algn="tl">
                    <a:srgbClr val="000000">
                      <a:alpha val="43137"/>
                    </a:srgbClr>
                  </a:outerShdw>
                </a:effectLst>
                <a:cs typeface="Times New Roman" pitchFamily="-108" charset="0"/>
              </a:rPr>
              <a:t>n’améliorent</a:t>
            </a:r>
            <a:r>
              <a:rPr lang="en-US" sz="2200" b="1" dirty="0">
                <a:effectLst>
                  <a:outerShdw blurRad="38100" dist="38100" dir="2700000" algn="tl">
                    <a:srgbClr val="000000">
                      <a:alpha val="43137"/>
                    </a:srgbClr>
                  </a:outerShdw>
                </a:effectLst>
                <a:cs typeface="Times New Roman" pitchFamily="-108" charset="0"/>
              </a:rPr>
              <a:t> pas la </a:t>
            </a:r>
            <a:r>
              <a:rPr lang="en-US" sz="2200" b="1" dirty="0" err="1">
                <a:effectLst>
                  <a:outerShdw blurRad="38100" dist="38100" dir="2700000" algn="tl">
                    <a:srgbClr val="000000">
                      <a:alpha val="43137"/>
                    </a:srgbClr>
                  </a:outerShdw>
                </a:effectLst>
                <a:cs typeface="Times New Roman" pitchFamily="-108" charset="0"/>
              </a:rPr>
              <a:t>survie</a:t>
            </a:r>
            <a:r>
              <a:rPr lang="en-US" sz="2200" b="1" dirty="0">
                <a:effectLst>
                  <a:outerShdw blurRad="38100" dist="38100" dir="2700000" algn="tl">
                    <a:srgbClr val="000000">
                      <a:alpha val="43137"/>
                    </a:srgbClr>
                  </a:outerShdw>
                </a:effectLst>
                <a:cs typeface="Times New Roman" pitchFamily="-108" charset="0"/>
              </a:rPr>
              <a:t>.</a:t>
            </a:r>
          </a:p>
          <a:p>
            <a:pPr marL="457200" indent="-457200" eaLnBrk="0" hangingPunct="0">
              <a:spcBef>
                <a:spcPct val="30000"/>
              </a:spcBef>
              <a:buClr>
                <a:srgbClr val="FF0000"/>
              </a:buClr>
              <a:buFont typeface="+mj-lt"/>
              <a:buAutoNum type="arabicPeriod"/>
            </a:pPr>
            <a:r>
              <a:rPr lang="fr-FR" sz="2200" b="1" dirty="0" smtClean="0">
                <a:effectLst>
                  <a:outerShdw blurRad="38100" dist="38100" dir="2700000" algn="tl">
                    <a:srgbClr val="000000">
                      <a:alpha val="43137"/>
                    </a:srgbClr>
                  </a:outerShdw>
                </a:effectLst>
                <a:cs typeface="Times New Roman" pitchFamily="-108" charset="0"/>
              </a:rPr>
              <a:t>Il </a:t>
            </a:r>
            <a:r>
              <a:rPr lang="fr-FR" sz="2200" b="1" dirty="0">
                <a:effectLst>
                  <a:outerShdw blurRad="38100" dist="38100" dir="2700000" algn="tl">
                    <a:srgbClr val="000000">
                      <a:alpha val="43137"/>
                    </a:srgbClr>
                  </a:outerShdw>
                </a:effectLst>
                <a:cs typeface="Times New Roman" pitchFamily="-108" charset="0"/>
              </a:rPr>
              <a:t>n’y a pas de place pour la chimiothérapie et l’hormonothérapie en </a:t>
            </a:r>
            <a:br>
              <a:rPr lang="fr-FR" sz="2200" b="1" dirty="0">
                <a:effectLst>
                  <a:outerShdw blurRad="38100" dist="38100" dir="2700000" algn="tl">
                    <a:srgbClr val="000000">
                      <a:alpha val="43137"/>
                    </a:srgbClr>
                  </a:outerShdw>
                </a:effectLst>
                <a:cs typeface="Times New Roman" pitchFamily="-108" charset="0"/>
              </a:rPr>
            </a:br>
            <a:r>
              <a:rPr lang="fr-FR" sz="2200" b="1" dirty="0">
                <a:effectLst>
                  <a:outerShdw blurRad="38100" dist="38100" dir="2700000" algn="tl">
                    <a:srgbClr val="000000">
                      <a:alpha val="43137"/>
                    </a:srgbClr>
                  </a:outerShdw>
                </a:effectLst>
                <a:cs typeface="Times New Roman" pitchFamily="-108" charset="0"/>
              </a:rPr>
              <a:t>      situation adjuvante en dehors de protocoles thérapeutiques</a:t>
            </a:r>
            <a:r>
              <a:rPr lang="fr-FR" sz="2200" b="1" dirty="0">
                <a:cs typeface="Times New Roman" pitchFamily="-108" charset="0"/>
              </a:rPr>
              <a: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nSpc>
                <a:spcPct val="80000"/>
              </a:lnSpc>
            </a:pP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PREVENTIF</a:t>
            </a:r>
          </a:p>
        </p:txBody>
      </p:sp>
      <p:sp>
        <p:nvSpPr>
          <p:cNvPr id="3" name="Espace réservé du contenu 2"/>
          <p:cNvSpPr>
            <a:spLocks noGrp="1"/>
          </p:cNvSpPr>
          <p:nvPr>
            <p:ph idx="1"/>
          </p:nvPr>
        </p:nvSpPr>
        <p:spPr>
          <a:xfrm>
            <a:off x="457200" y="1196752"/>
            <a:ext cx="8291264" cy="5112568"/>
          </a:xfrm>
        </p:spPr>
        <p:txBody>
          <a:bodyPr>
            <a:normAutofit fontScale="85000" lnSpcReduction="10000"/>
          </a:bodyPr>
          <a:lstStyle/>
          <a:p>
            <a:pPr algn="just">
              <a:buNone/>
            </a:pPr>
            <a:r>
              <a:rPr lang="fr-FR" b="1" dirty="0" smtClean="0">
                <a:solidFill>
                  <a:srgbClr val="00B050"/>
                </a:solidFill>
                <a:effectLst>
                  <a:outerShdw blurRad="38100" dist="38100" dir="2700000" algn="tl">
                    <a:srgbClr val="000000">
                      <a:alpha val="43137"/>
                    </a:srgbClr>
                  </a:outerShdw>
                </a:effectLst>
              </a:rPr>
              <a:t>1</a:t>
            </a:r>
            <a:r>
              <a:rPr lang="fr-FR" dirty="0" smtClean="0">
                <a:solidFill>
                  <a:srgbClr val="00B050"/>
                </a:solidFill>
                <a:effectLst>
                  <a:outerShdw blurRad="38100" dist="38100" dir="2700000" algn="tl">
                    <a:srgbClr val="000000">
                      <a:alpha val="43137"/>
                    </a:srgbClr>
                  </a:outerShdw>
                </a:effectLst>
              </a:rPr>
              <a:t>. </a:t>
            </a:r>
            <a:r>
              <a:rPr lang="fr-FR" b="1" i="1" dirty="0" smtClean="0">
                <a:solidFill>
                  <a:srgbClr val="00B050"/>
                </a:solidFill>
                <a:effectLst>
                  <a:outerShdw blurRad="38100" dist="38100" dir="2700000" algn="tl">
                    <a:srgbClr val="000000">
                      <a:alpha val="43137"/>
                    </a:srgbClr>
                  </a:outerShdw>
                </a:effectLst>
              </a:rPr>
              <a:t>D’ordre épidémiologique</a:t>
            </a:r>
            <a:r>
              <a:rPr lang="fr-FR" dirty="0" smtClean="0"/>
              <a:t> :</a:t>
            </a:r>
          </a:p>
          <a:p>
            <a:pPr algn="just">
              <a:buClr>
                <a:srgbClr val="FF0000"/>
              </a:buClr>
              <a:buFont typeface="Wingdings" pitchFamily="2" charset="2"/>
              <a:buChar char="Ø"/>
            </a:pPr>
            <a:r>
              <a:rPr lang="fr-FR" dirty="0" smtClean="0"/>
              <a:t> </a:t>
            </a:r>
            <a:r>
              <a:rPr lang="fr-FR" b="1" dirty="0" smtClean="0">
                <a:effectLst>
                  <a:outerShdw blurRad="38100" dist="38100" dir="2700000" algn="tl">
                    <a:srgbClr val="000000">
                      <a:alpha val="43137"/>
                    </a:srgbClr>
                  </a:outerShdw>
                </a:effectLst>
              </a:rPr>
              <a:t>Lutte contre l’obésité et les déséquilibres alimentaires.</a:t>
            </a:r>
          </a:p>
          <a:p>
            <a:pPr algn="just">
              <a:buClr>
                <a:srgbClr val="FF0000"/>
              </a:buClr>
              <a:buFont typeface="Wingdings" pitchFamily="2" charset="2"/>
              <a:buChar char="Ø"/>
            </a:pPr>
            <a:r>
              <a:rPr lang="fr-FR" b="1" dirty="0" smtClean="0">
                <a:effectLst>
                  <a:outerShdw blurRad="38100" dist="38100" dir="2700000" algn="tl">
                    <a:srgbClr val="000000">
                      <a:alpha val="43137"/>
                    </a:srgbClr>
                  </a:outerShdw>
                </a:effectLst>
              </a:rPr>
              <a:t> Lutte contre le Diabète, HTA</a:t>
            </a:r>
          </a:p>
          <a:p>
            <a:pPr algn="just">
              <a:buNone/>
            </a:pPr>
            <a:r>
              <a:rPr lang="fr-FR" b="1" dirty="0" smtClean="0">
                <a:solidFill>
                  <a:srgbClr val="00B050"/>
                </a:solidFill>
                <a:effectLst>
                  <a:outerShdw blurRad="38100" dist="38100" dir="2700000" algn="tl">
                    <a:srgbClr val="000000">
                      <a:alpha val="43137"/>
                    </a:srgbClr>
                  </a:outerShdw>
                </a:effectLst>
              </a:rPr>
              <a:t>2.</a:t>
            </a:r>
            <a:r>
              <a:rPr lang="fr-FR" dirty="0" smtClean="0">
                <a:solidFill>
                  <a:srgbClr val="00B050"/>
                </a:solidFill>
                <a:effectLst>
                  <a:outerShdw blurRad="38100" dist="38100" dir="2700000" algn="tl">
                    <a:srgbClr val="000000">
                      <a:alpha val="43137"/>
                    </a:srgbClr>
                  </a:outerShdw>
                </a:effectLst>
              </a:rPr>
              <a:t> </a:t>
            </a:r>
            <a:r>
              <a:rPr lang="fr-FR" b="1" i="1" dirty="0" smtClean="0">
                <a:solidFill>
                  <a:srgbClr val="00B050"/>
                </a:solidFill>
                <a:effectLst>
                  <a:outerShdw blurRad="38100" dist="38100" dir="2700000" algn="tl">
                    <a:srgbClr val="000000">
                      <a:alpha val="43137"/>
                    </a:srgbClr>
                  </a:outerShdw>
                </a:effectLst>
              </a:rPr>
              <a:t>D’ordre thérapeutique</a:t>
            </a:r>
            <a:r>
              <a:rPr lang="fr-FR" dirty="0" smtClean="0">
                <a:solidFill>
                  <a:srgbClr val="00B050"/>
                </a:solidFill>
                <a:effectLst>
                  <a:outerShdw blurRad="38100" dist="38100" dir="2700000" algn="tl">
                    <a:srgbClr val="000000">
                      <a:alpha val="43137"/>
                    </a:srgbClr>
                  </a:outerShdw>
                </a:effectLst>
              </a:rPr>
              <a:t> : </a:t>
            </a:r>
          </a:p>
          <a:p>
            <a:pPr lvl="0" algn="just">
              <a:buClr>
                <a:srgbClr val="FF0000"/>
              </a:buClr>
              <a:buFont typeface="Wingdings" pitchFamily="2" charset="2"/>
              <a:buChar char="Ø"/>
            </a:pPr>
            <a:r>
              <a:rPr lang="fr-FR" b="1" dirty="0" smtClean="0">
                <a:effectLst>
                  <a:outerShdw blurRad="38100" dist="38100" dir="2700000" algn="tl">
                    <a:srgbClr val="000000">
                      <a:alpha val="43137"/>
                    </a:srgbClr>
                  </a:outerShdw>
                </a:effectLst>
              </a:rPr>
              <a:t>Pas d’</a:t>
            </a:r>
            <a:r>
              <a:rPr lang="fr-FR" b="1" dirty="0" err="1" smtClean="0">
                <a:effectLst>
                  <a:outerShdw blurRad="38100" dist="38100" dir="2700000" algn="tl">
                    <a:srgbClr val="000000">
                      <a:alpha val="43137"/>
                    </a:srgbClr>
                  </a:outerShdw>
                </a:effectLst>
              </a:rPr>
              <a:t>oestrogènes</a:t>
            </a:r>
            <a:r>
              <a:rPr lang="fr-FR" b="1" dirty="0" smtClean="0">
                <a:effectLst>
                  <a:outerShdw blurRad="38100" dist="38100" dir="2700000" algn="tl">
                    <a:srgbClr val="000000">
                      <a:alpha val="43137"/>
                    </a:srgbClr>
                  </a:outerShdw>
                </a:effectLst>
              </a:rPr>
              <a:t> seules au long cours (toujours ajouter un progestatif pendant au moins 10 jours) ; </a:t>
            </a:r>
          </a:p>
          <a:p>
            <a:pPr lvl="0" algn="just">
              <a:buClr>
                <a:srgbClr val="FF0000"/>
              </a:buClr>
              <a:buFont typeface="Wingdings" pitchFamily="2" charset="2"/>
              <a:buChar char="Ø"/>
            </a:pPr>
            <a:r>
              <a:rPr lang="fr-FR" b="1" dirty="0" smtClean="0">
                <a:effectLst>
                  <a:outerShdw blurRad="38100" dist="38100" dir="2700000" algn="tl">
                    <a:srgbClr val="000000">
                      <a:alpha val="43137"/>
                    </a:srgbClr>
                  </a:outerShdw>
                </a:effectLst>
              </a:rPr>
              <a:t>Pas de contraceptifs non androgéniques en cas d’anovulation chronique ou  d’insuffisance lutéale prolongée.</a:t>
            </a:r>
          </a:p>
          <a:p>
            <a:pPr algn="just">
              <a:buNone/>
            </a:pPr>
            <a:r>
              <a:rPr lang="fr-FR" b="1" dirty="0" smtClean="0">
                <a:solidFill>
                  <a:srgbClr val="00B050"/>
                </a:solidFill>
                <a:effectLst>
                  <a:outerShdw blurRad="38100" dist="38100" dir="2700000" algn="tl">
                    <a:srgbClr val="000000">
                      <a:alpha val="43137"/>
                    </a:srgbClr>
                  </a:outerShdw>
                </a:effectLst>
              </a:rPr>
              <a:t>3.</a:t>
            </a:r>
            <a:r>
              <a:rPr lang="fr-FR" dirty="0" smtClean="0">
                <a:solidFill>
                  <a:srgbClr val="00B050"/>
                </a:solidFill>
                <a:effectLst>
                  <a:outerShdw blurRad="38100" dist="38100" dir="2700000" algn="tl">
                    <a:srgbClr val="000000">
                      <a:alpha val="43137"/>
                    </a:srgbClr>
                  </a:outerShdw>
                </a:effectLst>
              </a:rPr>
              <a:t> </a:t>
            </a:r>
            <a:r>
              <a:rPr lang="fr-FR" b="1" i="1" dirty="0" smtClean="0">
                <a:solidFill>
                  <a:srgbClr val="00B050"/>
                </a:solidFill>
                <a:effectLst>
                  <a:outerShdw blurRad="38100" dist="38100" dir="2700000" algn="tl">
                    <a:srgbClr val="000000">
                      <a:alpha val="43137"/>
                    </a:srgbClr>
                  </a:outerShdw>
                </a:effectLst>
              </a:rPr>
              <a:t>Détection et traitement actif des lésions précancéreuses</a:t>
            </a:r>
            <a:r>
              <a:rPr lang="fr-FR" dirty="0" smtClean="0">
                <a:solidFill>
                  <a:srgbClr val="00B050"/>
                </a:solidFill>
                <a:effectLst>
                  <a:outerShdw blurRad="38100" dist="38100" dir="2700000" algn="tl">
                    <a:srgbClr val="000000">
                      <a:alpha val="43137"/>
                    </a:srgbClr>
                  </a:outerShdw>
                </a:effectLst>
              </a:rPr>
              <a:t> </a:t>
            </a:r>
          </a:p>
          <a:p>
            <a:pPr>
              <a:buNone/>
            </a:pPr>
            <a:endParaRPr lang="fr-FR"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92ECAB98-F2F2-4D50-BF4B-C2B6DA7DD4F4}" type="slidenum">
              <a:rPr lang="fr-FR" sz="1400">
                <a:solidFill>
                  <a:schemeClr val="accent2"/>
                </a:solidFill>
              </a:rPr>
              <a:pPr algn="r"/>
              <a:t>109</a:t>
            </a:fld>
            <a:endParaRPr lang="fr-FR" sz="1400">
              <a:solidFill>
                <a:schemeClr val="accent2"/>
              </a:solidFill>
            </a:endParaRPr>
          </a:p>
        </p:txBody>
      </p:sp>
      <p:sp>
        <p:nvSpPr>
          <p:cNvPr id="156676" name="Rectangle 11"/>
          <p:cNvSpPr>
            <a:spLocks noGrp="1" noChangeArrowheads="1"/>
          </p:cNvSpPr>
          <p:nvPr>
            <p:ph type="body" idx="4294967295"/>
          </p:nvPr>
        </p:nvSpPr>
        <p:spPr bwMode="auto">
          <a:xfrm>
            <a:off x="395536" y="548680"/>
            <a:ext cx="8208911" cy="936104"/>
          </a:xfrm>
          <a:prstGeom prst="rect">
            <a:avLst/>
          </a:prstGeom>
          <a:noFill/>
          <a:ln>
            <a:miter lim="800000"/>
            <a:headEnd/>
            <a:tailEnd/>
          </a:ln>
        </p:spPr>
        <p:txBody>
          <a:bodyPr>
            <a:normAutofit/>
          </a:bodyPr>
          <a:lstStyle/>
          <a:p>
            <a:pPr algn="ctr">
              <a:lnSpc>
                <a:spcPct val="80000"/>
              </a:lnSpc>
              <a:buNone/>
            </a:pP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PREVENTIF</a:t>
            </a:r>
            <a:endParaRPr lang="fr-FR" sz="4400" b="1" dirty="0" smtClean="0"/>
          </a:p>
        </p:txBody>
      </p:sp>
      <p:sp>
        <p:nvSpPr>
          <p:cNvPr id="156677" name="Rectangle 11"/>
          <p:cNvSpPr>
            <a:spLocks noChangeArrowheads="1"/>
          </p:cNvSpPr>
          <p:nvPr/>
        </p:nvSpPr>
        <p:spPr bwMode="auto">
          <a:xfrm>
            <a:off x="251178" y="1341438"/>
            <a:ext cx="8713612" cy="5111750"/>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endParaRPr lang="fr-FR" sz="1400" b="1" dirty="0">
              <a:solidFill>
                <a:srgbClr val="00B050"/>
              </a:solidFill>
              <a:effectLst>
                <a:outerShdw blurRad="38100" dist="38100" dir="2700000" algn="tl">
                  <a:srgbClr val="000000">
                    <a:alpha val="43137"/>
                  </a:srgbClr>
                </a:outerShdw>
              </a:effectLst>
            </a:endParaRPr>
          </a:p>
          <a:p>
            <a:pPr marL="365125" indent="-365125" algn="just">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Place des traitements substitutifs de la ménopause :</a:t>
            </a:r>
          </a:p>
          <a:p>
            <a:pPr marL="365125" indent="-365125" algn="just">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Chez les femmes de moins de 50 ans : pas de contre-indication à un traitement hormonal substitutif uniquement </a:t>
            </a:r>
            <a:r>
              <a:rPr lang="fr-FR" sz="2400" b="1" dirty="0" err="1">
                <a:effectLst>
                  <a:outerShdw blurRad="38100" dist="38100" dir="2700000" algn="tl">
                    <a:srgbClr val="000000">
                      <a:alpha val="43137"/>
                    </a:srgbClr>
                  </a:outerShdw>
                </a:effectLst>
              </a:rPr>
              <a:t>oestrogénique</a:t>
            </a:r>
            <a:r>
              <a:rPr lang="fr-FR" sz="2400" b="1" dirty="0">
                <a:effectLst>
                  <a:outerShdw blurRad="38100" dist="38100" dir="2700000" algn="tl">
                    <a:srgbClr val="000000">
                      <a:alpha val="43137"/>
                    </a:srgbClr>
                  </a:outerShdw>
                </a:effectLst>
              </a:rPr>
              <a:t> (traitement de la ménopause secondaire à l’ovariectomie bilatérale)</a:t>
            </a:r>
          </a:p>
          <a:p>
            <a:pPr marL="365125" indent="-365125" algn="just">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Chez les femmes de plus de 50 ans : mêmes indications et contre-indications que la population générale </a:t>
            </a:r>
          </a:p>
          <a:p>
            <a:pPr marL="365125" indent="-365125" algn="just">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Prise en charge globale de la patiente : </a:t>
            </a:r>
          </a:p>
          <a:p>
            <a:pPr marL="365125" indent="-365125" algn="just">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Le suivi du cancer s’intègre dans une prise en charge médicale globale, notamment cardiovasculaire, l’obésité et le diabète étant des facteurs de risque de ce cancer</a:t>
            </a:r>
          </a:p>
        </p:txBody>
      </p:sp>
      <p:grpSp>
        <p:nvGrpSpPr>
          <p:cNvPr id="2" name="Group 12"/>
          <p:cNvGrpSpPr>
            <a:grpSpLocks/>
          </p:cNvGrpSpPr>
          <p:nvPr/>
        </p:nvGrpSpPr>
        <p:grpSpPr bwMode="auto">
          <a:xfrm>
            <a:off x="6300192" y="5733256"/>
            <a:ext cx="2123723" cy="590996"/>
            <a:chOff x="4422" y="119"/>
            <a:chExt cx="1338" cy="463"/>
          </a:xfrm>
        </p:grpSpPr>
        <p:pic>
          <p:nvPicPr>
            <p:cNvPr id="156679"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56680"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4638"/>
            <a:ext cx="8229600" cy="1210146"/>
          </a:xfrm>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1.1. DEFINITION</a:t>
            </a:r>
            <a:r>
              <a:rPr lang="fr-FR" b="1" dirty="0" smtClean="0">
                <a:solidFill>
                  <a:srgbClr val="00B050"/>
                </a:solidFill>
                <a:effectLst>
                  <a:outerShdw blurRad="38100" dist="38100" dir="2700000" algn="tl">
                    <a:srgbClr val="000000">
                      <a:alpha val="43137"/>
                    </a:srgbClr>
                  </a:outerShdw>
                </a:effectLst>
              </a:rPr>
              <a:t/>
            </a:r>
            <a:br>
              <a:rPr lang="fr-FR" b="1" dirty="0" smtClean="0">
                <a:solidFill>
                  <a:srgbClr val="00B050"/>
                </a:solidFill>
                <a:effectLst>
                  <a:outerShdw blurRad="38100" dist="38100" dir="2700000" algn="tl">
                    <a:srgbClr val="000000">
                      <a:alpha val="43137"/>
                    </a:srgbClr>
                  </a:outerShdw>
                </a:effectLst>
              </a:rPr>
            </a:br>
            <a:endParaRPr lang="fr-FR" dirty="0"/>
          </a:p>
        </p:txBody>
      </p:sp>
      <p:sp>
        <p:nvSpPr>
          <p:cNvPr id="6" name="Espace réservé du contenu 5"/>
          <p:cNvSpPr>
            <a:spLocks noGrp="1"/>
          </p:cNvSpPr>
          <p:nvPr>
            <p:ph idx="1"/>
          </p:nvPr>
        </p:nvSpPr>
        <p:spPr>
          <a:xfrm>
            <a:off x="457200" y="980728"/>
            <a:ext cx="8229600" cy="5145435"/>
          </a:xfrm>
        </p:spPr>
        <p:txBody>
          <a:bodyPr>
            <a:normAutofit/>
          </a:bodyPr>
          <a:lstStyle/>
          <a:p>
            <a:pPr algn="just">
              <a:lnSpc>
                <a:spcPct val="200000"/>
              </a:lnSpc>
              <a:buFont typeface="Wingdings" pitchFamily="2" charset="2"/>
              <a:buChar char="Ø"/>
            </a:pPr>
            <a:r>
              <a:rPr lang="fr-FR" b="1" dirty="0">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 Cancer de l’endomètre est une tumeur maligne primitive qui naissent et se développent aux dépens de l’endomètre. </a:t>
            </a:r>
          </a:p>
          <a:p>
            <a:pPr algn="just">
              <a:lnSpc>
                <a:spcPct val="200000"/>
              </a:lnSpc>
              <a:buFont typeface="Wingdings" pitchFamily="2" charset="2"/>
              <a:buChar char="Ø"/>
            </a:pPr>
            <a:r>
              <a:rPr lang="fr-FR" b="1" dirty="0" smtClean="0">
                <a:effectLst>
                  <a:outerShdw blurRad="38100" dist="38100" dir="2700000" algn="tl">
                    <a:srgbClr val="000000">
                      <a:alpha val="43137"/>
                    </a:srgbClr>
                  </a:outerShdw>
                </a:effectLst>
              </a:rPr>
              <a:t>Il s’agit d’un </a:t>
            </a:r>
            <a:r>
              <a:rPr lang="fr-FR" b="1" dirty="0" smtClean="0">
                <a:solidFill>
                  <a:srgbClr val="FF0000"/>
                </a:solidFill>
                <a:effectLst>
                  <a:outerShdw blurRad="38100" dist="38100" dir="2700000" algn="tl">
                    <a:srgbClr val="000000">
                      <a:alpha val="43137"/>
                    </a:srgbClr>
                  </a:outerShdw>
                </a:effectLst>
              </a:rPr>
              <a:t>épithélioma glandulaire</a:t>
            </a:r>
            <a:r>
              <a:rPr lang="fr-FR" b="1" dirty="0" smtClean="0">
                <a:effectLst>
                  <a:outerShdw blurRad="38100" dist="38100" dir="2700000" algn="tl">
                    <a:srgbClr val="000000">
                      <a:alpha val="43137"/>
                    </a:srgbClr>
                  </a:outerShdw>
                </a:effectLst>
              </a:rPr>
              <a:t>, encore appelé </a:t>
            </a:r>
            <a:r>
              <a:rPr lang="fr-FR" b="1" dirty="0" smtClean="0">
                <a:solidFill>
                  <a:srgbClr val="FF0000"/>
                </a:solidFill>
                <a:effectLst>
                  <a:outerShdw blurRad="38100" dist="38100" dir="2700000" algn="tl">
                    <a:srgbClr val="000000">
                      <a:alpha val="43137"/>
                    </a:srgbClr>
                  </a:outerShdw>
                </a:effectLst>
              </a:rPr>
              <a:t>adénocarcinome de l’endomètre</a:t>
            </a:r>
            <a:r>
              <a:rPr lang="fr-FR" b="1" dirty="0" smtClean="0">
                <a:effectLst>
                  <a:outerShdw blurRad="38100" dist="38100" dir="2700000" algn="tl">
                    <a:srgbClr val="000000">
                      <a:alpha val="43137"/>
                    </a:srgbClr>
                  </a:outerShdw>
                </a:effectLst>
              </a:rPr>
              <a:t>. </a:t>
            </a:r>
          </a:p>
          <a:p>
            <a:endParaRPr lang="fr-FR"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rgbClr val="0070C0"/>
                </a:solidFill>
                <a:effectLst>
                  <a:outerShdw blurRad="38100" dist="38100" dir="2700000" algn="tl">
                    <a:srgbClr val="000000">
                      <a:alpha val="43137"/>
                    </a:srgbClr>
                  </a:outerShdw>
                </a:effectLst>
                <a:latin typeface="Comic Sans MS" pitchFamily="66" charset="0"/>
              </a:rPr>
              <a:t>VI. PRONOSTIC</a:t>
            </a:r>
            <a:endParaRPr lang="fr-FR" sz="4000" b="1" dirty="0">
              <a:solidFill>
                <a:srgbClr val="0070C0"/>
              </a:solidFill>
              <a:effectLst>
                <a:outerShdw blurRad="38100" dist="38100" dir="2700000" algn="tl">
                  <a:srgbClr val="000000">
                    <a:alpha val="43137"/>
                  </a:srgbClr>
                </a:outerShdw>
              </a:effectLst>
              <a:latin typeface="Comic Sans MS" pitchFamily="66" charset="0"/>
            </a:endParaRPr>
          </a:p>
        </p:txBody>
      </p:sp>
      <p:sp>
        <p:nvSpPr>
          <p:cNvPr id="3" name="Espace réservé du contenu 2"/>
          <p:cNvSpPr>
            <a:spLocks noGrp="1"/>
          </p:cNvSpPr>
          <p:nvPr>
            <p:ph idx="1"/>
          </p:nvPr>
        </p:nvSpPr>
        <p:spPr>
          <a:xfrm>
            <a:off x="457200" y="1268760"/>
            <a:ext cx="8363272" cy="5040560"/>
          </a:xfrm>
        </p:spPr>
        <p:txBody>
          <a:bodyPr>
            <a:normAutofit lnSpcReduction="10000"/>
          </a:bodyPr>
          <a:lstStyle/>
          <a:p>
            <a:pPr algn="just"/>
            <a:r>
              <a:rPr lang="fr-FR" sz="2800" b="1" dirty="0" smtClean="0">
                <a:effectLst>
                  <a:outerShdw blurRad="38100" dist="38100" dir="2700000" algn="tl">
                    <a:srgbClr val="000000">
                      <a:alpha val="43137"/>
                    </a:srgbClr>
                  </a:outerShdw>
                </a:effectLst>
              </a:rPr>
              <a:t>Association </a:t>
            </a:r>
            <a:r>
              <a:rPr lang="fr-FR" sz="2800" b="1" dirty="0" err="1" smtClean="0">
                <a:effectLst>
                  <a:outerShdw blurRad="38100" dist="38100" dir="2700000" algn="tl">
                    <a:srgbClr val="000000">
                      <a:alpha val="43137"/>
                    </a:srgbClr>
                  </a:outerShdw>
                </a:effectLst>
              </a:rPr>
              <a:t>radiochirurgicale</a:t>
            </a:r>
            <a:r>
              <a:rPr lang="fr-FR" sz="2800" b="1" dirty="0" smtClean="0">
                <a:effectLst>
                  <a:outerShdw blurRad="38100" dist="38100" dir="2700000" algn="tl">
                    <a:srgbClr val="000000">
                      <a:alpha val="43137"/>
                    </a:srgbClr>
                  </a:outerShdw>
                </a:effectLst>
              </a:rPr>
              <a:t> améliore le pronostic des patientes. </a:t>
            </a:r>
          </a:p>
          <a:p>
            <a:pPr algn="just">
              <a:buNone/>
            </a:pPr>
            <a:endParaRPr lang="fr-FR" sz="2800" b="1" dirty="0" smtClean="0">
              <a:effectLst>
                <a:outerShdw blurRad="38100" dist="38100" dir="2700000" algn="tl">
                  <a:srgbClr val="000000">
                    <a:alpha val="43137"/>
                  </a:srgbClr>
                </a:outerShdw>
              </a:effectLst>
            </a:endParaRPr>
          </a:p>
          <a:p>
            <a:pPr algn="just"/>
            <a:r>
              <a:rPr lang="fr-FR" sz="2800" b="1" dirty="0" smtClean="0">
                <a:effectLst>
                  <a:outerShdw blurRad="38100" dist="38100" dir="2700000" algn="tl">
                    <a:srgbClr val="000000">
                      <a:alpha val="43137"/>
                    </a:srgbClr>
                  </a:outerShdw>
                </a:effectLst>
              </a:rPr>
              <a:t>4 sur 5 patientes sont opérées. </a:t>
            </a:r>
          </a:p>
          <a:p>
            <a:pPr algn="just">
              <a:buNone/>
            </a:pPr>
            <a:endParaRPr lang="fr-FR" sz="2800" b="1" dirty="0" smtClean="0">
              <a:effectLst>
                <a:outerShdw blurRad="38100" dist="38100" dir="2700000" algn="tl">
                  <a:srgbClr val="000000">
                    <a:alpha val="43137"/>
                  </a:srgbClr>
                </a:outerShdw>
              </a:effectLst>
            </a:endParaRPr>
          </a:p>
          <a:p>
            <a:pPr algn="just"/>
            <a:r>
              <a:rPr lang="fr-FR" sz="2800" b="1" dirty="0" smtClean="0">
                <a:effectLst>
                  <a:outerShdw blurRad="38100" dist="38100" dir="2700000" algn="tl">
                    <a:srgbClr val="000000">
                      <a:alpha val="43137"/>
                    </a:srgbClr>
                  </a:outerShdw>
                </a:effectLst>
              </a:rPr>
              <a:t>Le taux de survie à 5 ans :</a:t>
            </a:r>
          </a:p>
          <a:p>
            <a:pPr lvl="0" algn="just">
              <a:buFont typeface="Wingdings" pitchFamily="2" charset="2"/>
              <a:buChar char="ü"/>
            </a:pPr>
            <a:r>
              <a:rPr lang="fr-FR" sz="2800" b="1" dirty="0" smtClean="0">
                <a:effectLst>
                  <a:outerShdw blurRad="38100" dist="38100" dir="2700000" algn="tl">
                    <a:srgbClr val="000000">
                      <a:alpha val="43137"/>
                    </a:srgbClr>
                  </a:outerShdw>
                </a:effectLst>
              </a:rPr>
              <a:t>Stade I : </a:t>
            </a:r>
            <a:r>
              <a:rPr lang="fr-FR" sz="2800" b="1" dirty="0" smtClean="0">
                <a:solidFill>
                  <a:srgbClr val="FF0000"/>
                </a:solidFill>
                <a:effectLst>
                  <a:outerShdw blurRad="38100" dist="38100" dir="2700000" algn="tl">
                    <a:srgbClr val="000000">
                      <a:alpha val="43137"/>
                    </a:srgbClr>
                  </a:outerShdw>
                </a:effectLst>
              </a:rPr>
              <a:t>90%</a:t>
            </a:r>
          </a:p>
          <a:p>
            <a:pPr lvl="0" algn="just">
              <a:buFont typeface="Wingdings" pitchFamily="2" charset="2"/>
              <a:buChar char="ü"/>
            </a:pPr>
            <a:r>
              <a:rPr lang="fr-FR" sz="2800" b="1" dirty="0" smtClean="0">
                <a:effectLst>
                  <a:outerShdw blurRad="38100" dist="38100" dir="2700000" algn="tl">
                    <a:srgbClr val="000000">
                      <a:alpha val="43137"/>
                    </a:srgbClr>
                  </a:outerShdw>
                </a:effectLst>
              </a:rPr>
              <a:t>Stade II : </a:t>
            </a:r>
            <a:r>
              <a:rPr lang="fr-FR" sz="2800" b="1" dirty="0" smtClean="0">
                <a:solidFill>
                  <a:srgbClr val="FF0000"/>
                </a:solidFill>
                <a:effectLst>
                  <a:outerShdw blurRad="38100" dist="38100" dir="2700000" algn="tl">
                    <a:srgbClr val="000000">
                      <a:alpha val="43137"/>
                    </a:srgbClr>
                  </a:outerShdw>
                </a:effectLst>
              </a:rPr>
              <a:t>75%</a:t>
            </a:r>
          </a:p>
          <a:p>
            <a:pPr lvl="0" algn="just">
              <a:buFont typeface="Wingdings" pitchFamily="2" charset="2"/>
              <a:buChar char="ü"/>
            </a:pPr>
            <a:r>
              <a:rPr lang="fr-FR" sz="2800" b="1" dirty="0" smtClean="0">
                <a:effectLst>
                  <a:outerShdw blurRad="38100" dist="38100" dir="2700000" algn="tl">
                    <a:srgbClr val="000000">
                      <a:alpha val="43137"/>
                    </a:srgbClr>
                  </a:outerShdw>
                </a:effectLst>
              </a:rPr>
              <a:t>Stade III : </a:t>
            </a:r>
            <a:r>
              <a:rPr lang="fr-FR" sz="2800" b="1" dirty="0" smtClean="0">
                <a:solidFill>
                  <a:srgbClr val="FF0000"/>
                </a:solidFill>
                <a:effectLst>
                  <a:outerShdw blurRad="38100" dist="38100" dir="2700000" algn="tl">
                    <a:srgbClr val="000000">
                      <a:alpha val="43137"/>
                    </a:srgbClr>
                  </a:outerShdw>
                </a:effectLst>
              </a:rPr>
              <a:t>31%</a:t>
            </a:r>
          </a:p>
          <a:p>
            <a:pPr lvl="0" algn="just">
              <a:buFont typeface="Wingdings" pitchFamily="2" charset="2"/>
              <a:buChar char="ü"/>
            </a:pPr>
            <a:r>
              <a:rPr lang="fr-FR" sz="2800" b="1" dirty="0" smtClean="0">
                <a:effectLst>
                  <a:outerShdw blurRad="38100" dist="38100" dir="2700000" algn="tl">
                    <a:srgbClr val="000000">
                      <a:alpha val="43137"/>
                    </a:srgbClr>
                  </a:outerShdw>
                </a:effectLst>
              </a:rPr>
              <a:t>Stade IV : </a:t>
            </a:r>
            <a:r>
              <a:rPr lang="fr-FR" sz="2800" b="1" dirty="0" smtClean="0">
                <a:solidFill>
                  <a:srgbClr val="FF0000"/>
                </a:solidFill>
                <a:effectLst>
                  <a:outerShdw blurRad="38100" dist="38100" dir="2700000" algn="tl">
                    <a:srgbClr val="000000">
                      <a:alpha val="43137"/>
                    </a:srgbClr>
                  </a:outerShdw>
                </a:effectLst>
              </a:rPr>
              <a:t>9.1%</a:t>
            </a:r>
          </a:p>
          <a:p>
            <a:pPr>
              <a:buNone/>
            </a:pPr>
            <a:endParaRPr lang="fr-FR"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42918"/>
            <a:ext cx="8229600" cy="1143008"/>
          </a:xfrm>
        </p:spPr>
        <p:txBody>
          <a:bodyPr>
            <a:normAutofit fontScale="90000"/>
          </a:bodyPr>
          <a:lstStyle/>
          <a:p>
            <a:r>
              <a:rPr lang="fr-FR" b="1" dirty="0" smtClean="0">
                <a:solidFill>
                  <a:srgbClr val="0070C0"/>
                </a:solidFill>
                <a:effectLst>
                  <a:outerShdw blurRad="38100" dist="38100" dir="2700000" algn="tl">
                    <a:srgbClr val="000000">
                      <a:alpha val="43137"/>
                    </a:srgbClr>
                  </a:outerShdw>
                </a:effectLst>
              </a:rPr>
              <a:t>CONCLUSION</a:t>
            </a:r>
            <a:r>
              <a:rPr lang="fr-FR" dirty="0" smtClean="0"/>
              <a:t/>
            </a:r>
            <a:br>
              <a:rPr lang="fr-FR" dirty="0" smtClean="0"/>
            </a:br>
            <a:endParaRPr lang="fr-FR" dirty="0"/>
          </a:p>
        </p:txBody>
      </p:sp>
      <p:sp>
        <p:nvSpPr>
          <p:cNvPr id="3" name="Espace réservé du contenu 2"/>
          <p:cNvSpPr>
            <a:spLocks noGrp="1"/>
          </p:cNvSpPr>
          <p:nvPr>
            <p:ph idx="1"/>
          </p:nvPr>
        </p:nvSpPr>
        <p:spPr>
          <a:xfrm>
            <a:off x="457200" y="1412776"/>
            <a:ext cx="8229600" cy="4713387"/>
          </a:xfrm>
        </p:spPr>
        <p:txBody>
          <a:bodyPr>
            <a:normAutofit fontScale="85000" lnSpcReduction="10000"/>
          </a:bodyPr>
          <a:lstStyle/>
          <a:p>
            <a:pPr algn="just">
              <a:lnSpc>
                <a:spcPct val="200000"/>
              </a:lnSpc>
              <a:buNone/>
            </a:pPr>
            <a:r>
              <a:rPr lang="fr-FR" sz="3300" b="1" dirty="0" smtClean="0">
                <a:effectLst>
                  <a:outerShdw blurRad="38100" dist="38100" dir="2700000" algn="tl">
                    <a:srgbClr val="000000">
                      <a:alpha val="43137"/>
                    </a:srgbClr>
                  </a:outerShdw>
                </a:effectLst>
              </a:rPr>
              <a:t>Le cancer de l’endomètre est une pathologie fréquente mais accessible à un dépistage précoce, compte tenu de la présence de facteurs de risque. </a:t>
            </a:r>
          </a:p>
          <a:p>
            <a:pPr algn="just">
              <a:lnSpc>
                <a:spcPct val="200000"/>
              </a:lnSpc>
              <a:buNone/>
            </a:pPr>
            <a:r>
              <a:rPr lang="fr-FR" sz="3300" b="1" dirty="0" smtClean="0">
                <a:effectLst>
                  <a:outerShdw blurRad="38100" dist="38100" dir="2700000" algn="tl">
                    <a:srgbClr val="000000">
                      <a:alpha val="43137"/>
                    </a:srgbClr>
                  </a:outerShdw>
                </a:effectLst>
              </a:rPr>
              <a:t>Le traitement est avant tout chirurgical puis radiologique</a:t>
            </a:r>
          </a:p>
          <a:p>
            <a:endParaRPr lang="fr-FR"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7" name="Picture 3"/>
          <p:cNvPicPr>
            <a:picLocks noGrp="1" noChangeAspect="1" noChangeArrowheads="1"/>
          </p:cNvPicPr>
          <p:nvPr>
            <p:ph idx="1"/>
          </p:nvPr>
        </p:nvPicPr>
        <p:blipFill>
          <a:blip r:embed="rId2" cstate="print"/>
          <a:srcRect/>
          <a:stretch>
            <a:fillRect/>
          </a:stretch>
        </p:blipFill>
        <p:spPr bwMode="auto">
          <a:xfrm>
            <a:off x="179512" y="260648"/>
            <a:ext cx="8884080"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251519" y="620688"/>
            <a:ext cx="8514029"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539552" y="764704"/>
            <a:ext cx="7776864"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3"/>
          <p:cNvPicPr>
            <a:picLocks noGrp="1" noChangeAspect="1" noChangeArrowheads="1"/>
          </p:cNvPicPr>
          <p:nvPr>
            <p:ph idx="1"/>
          </p:nvPr>
        </p:nvPicPr>
        <p:blipFill>
          <a:blip r:embed="rId2" cstate="print"/>
          <a:srcRect/>
          <a:stretch>
            <a:fillRect/>
          </a:stretch>
        </p:blipFill>
        <p:spPr bwMode="auto">
          <a:xfrm>
            <a:off x="539553" y="404664"/>
            <a:ext cx="8136903" cy="5544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187624" y="1052736"/>
            <a:ext cx="7272808" cy="2554545"/>
          </a:xfrm>
          <a:prstGeom prst="rect">
            <a:avLst/>
          </a:prstGeom>
        </p:spPr>
        <p:txBody>
          <a:bodyPr wrap="square">
            <a:spAutoFit/>
          </a:bodyPr>
          <a:lstStyle/>
          <a:p>
            <a:pPr algn="ctr">
              <a:buNone/>
            </a:pPr>
            <a:r>
              <a:rPr lang="fr-FR" sz="4000" b="1" dirty="0" smtClean="0">
                <a:solidFill>
                  <a:srgbClr val="0070C0"/>
                </a:solidFill>
                <a:effectLst>
                  <a:outerShdw blurRad="38100" dist="38100" dir="2700000" algn="tl">
                    <a:srgbClr val="000000">
                      <a:alpha val="43137"/>
                    </a:srgbClr>
                  </a:outerShdw>
                </a:effectLst>
                <a:latin typeface="Comic Sans MS" pitchFamily="66" charset="0"/>
              </a:rPr>
              <a:t>MERCI DE VOTRE AIMABLE ATTENTION</a:t>
            </a:r>
          </a:p>
          <a:p>
            <a:pPr algn="ctr">
              <a:buNone/>
            </a:pPr>
            <a:endParaRPr lang="fr-FR" sz="4000" b="1" dirty="0" smtClean="0">
              <a:solidFill>
                <a:srgbClr val="0070C0"/>
              </a:solidFill>
              <a:effectLst>
                <a:outerShdw blurRad="38100" dist="38100" dir="2700000" algn="tl">
                  <a:srgbClr val="000000">
                    <a:alpha val="43137"/>
                  </a:srgbClr>
                </a:outerShdw>
              </a:effectLst>
              <a:latin typeface="Comic Sans MS" pitchFamily="66" charset="0"/>
            </a:endParaRPr>
          </a:p>
          <a:p>
            <a:pPr algn="ctr">
              <a:buNone/>
            </a:pPr>
            <a:r>
              <a:rPr lang="fr-FR" sz="4000" b="1" dirty="0" smtClean="0">
                <a:solidFill>
                  <a:srgbClr val="0070C0"/>
                </a:solidFill>
                <a:effectLst>
                  <a:outerShdw blurRad="38100" dist="38100" dir="2700000" algn="tl">
                    <a:srgbClr val="000000">
                      <a:alpha val="43137"/>
                    </a:srgbClr>
                  </a:outerShdw>
                </a:effectLst>
                <a:latin typeface="Comic Sans MS" pitchFamily="66" charset="0"/>
              </a:rPr>
              <a:t>A BIENTÔT A NIAMEY</a:t>
            </a:r>
            <a:endParaRPr lang="fr-FR" sz="4000" b="1" dirty="0">
              <a:solidFill>
                <a:srgbClr val="0070C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1.1. DEFINITION</a:t>
            </a:r>
            <a:endParaRPr lang="fr-FR" sz="3200" dirty="0"/>
          </a:p>
        </p:txBody>
      </p:sp>
      <p:sp>
        <p:nvSpPr>
          <p:cNvPr id="3" name="Espace réservé du contenu 2"/>
          <p:cNvSpPr>
            <a:spLocks noGrp="1"/>
          </p:cNvSpPr>
          <p:nvPr>
            <p:ph idx="1"/>
          </p:nvPr>
        </p:nvSpPr>
        <p:spPr>
          <a:xfrm>
            <a:off x="611560" y="1340768"/>
            <a:ext cx="8136904" cy="5160066"/>
          </a:xfrm>
        </p:spPr>
        <p:txBody>
          <a:bodyPr>
            <a:normAutofit fontScale="85000" lnSpcReduction="10000"/>
          </a:bodyPr>
          <a:lstStyle/>
          <a:p>
            <a:pPr algn="ctr">
              <a:lnSpc>
                <a:spcPct val="150000"/>
              </a:lnSpc>
            </a:pPr>
            <a:r>
              <a:rPr lang="fr-FR" sz="3300" b="1" dirty="0" smtClean="0">
                <a:solidFill>
                  <a:srgbClr val="00B050"/>
                </a:solidFill>
                <a:effectLst>
                  <a:outerShdw blurRad="38100" dist="38100" dir="2700000" algn="tl">
                    <a:srgbClr val="000000">
                      <a:alpha val="43137"/>
                    </a:srgbClr>
                  </a:outerShdw>
                </a:effectLst>
              </a:rPr>
              <a:t>Cette définition élimine d’autres tumeurs dont il faut connaître l’existence :</a:t>
            </a:r>
          </a:p>
          <a:p>
            <a:pPr lvl="0" algn="just">
              <a:lnSpc>
                <a:spcPct val="170000"/>
              </a:lnSpc>
              <a:buFont typeface="Wingdings" pitchFamily="2" charset="2"/>
              <a:buChar char="ü"/>
            </a:pPr>
            <a:r>
              <a:rPr lang="fr-FR" sz="2800" b="1" dirty="0" smtClean="0">
                <a:effectLst>
                  <a:outerShdw blurRad="38100" dist="38100" dir="2700000" algn="tl">
                    <a:srgbClr val="000000">
                      <a:alpha val="43137"/>
                    </a:srgbClr>
                  </a:outerShdw>
                </a:effectLst>
              </a:rPr>
              <a:t>les métastases à l’endomètre, en particulier ovariennes,</a:t>
            </a:r>
          </a:p>
          <a:p>
            <a:pPr lvl="0" algn="just">
              <a:lnSpc>
                <a:spcPct val="170000"/>
              </a:lnSpc>
              <a:buFont typeface="Wingdings" pitchFamily="2" charset="2"/>
              <a:buChar char="ü"/>
            </a:pPr>
            <a:r>
              <a:rPr lang="fr-FR" sz="2800" b="1" dirty="0" smtClean="0">
                <a:effectLst>
                  <a:outerShdw blurRad="38100" dist="38100" dir="2700000" algn="tl">
                    <a:srgbClr val="000000">
                      <a:alpha val="43137"/>
                    </a:srgbClr>
                  </a:outerShdw>
                </a:effectLst>
              </a:rPr>
              <a:t>les épithéliomas malpighiens prenant leur origine au niveau du col utérin,</a:t>
            </a:r>
          </a:p>
          <a:p>
            <a:pPr lvl="0" algn="just">
              <a:lnSpc>
                <a:spcPct val="170000"/>
              </a:lnSpc>
              <a:buFont typeface="Wingdings" pitchFamily="2" charset="2"/>
              <a:buChar char="ü"/>
            </a:pPr>
            <a:r>
              <a:rPr lang="fr-FR" sz="2800" b="1" dirty="0" smtClean="0">
                <a:effectLst>
                  <a:outerShdw blurRad="38100" dist="38100" dir="2700000" algn="tl">
                    <a:srgbClr val="000000">
                      <a:alpha val="43137"/>
                    </a:srgbClr>
                  </a:outerShdw>
                </a:effectLst>
              </a:rPr>
              <a:t>les sarcomes utérins, assez rares et d’évolution gravissime.</a:t>
            </a:r>
          </a:p>
          <a:p>
            <a:pPr lvl="0" algn="just">
              <a:lnSpc>
                <a:spcPct val="170000"/>
              </a:lnSpc>
              <a:buFont typeface="Wingdings" pitchFamily="2" charset="2"/>
              <a:buChar char="ü"/>
            </a:pPr>
            <a:r>
              <a:rPr lang="fr-FR" sz="2800" b="1" dirty="0" smtClean="0">
                <a:effectLst>
                  <a:outerShdw blurRad="38100" dist="38100" dir="2700000" algn="tl">
                    <a:srgbClr val="000000">
                      <a:alpha val="43137"/>
                    </a:srgbClr>
                  </a:outerShdw>
                </a:effectLst>
              </a:rPr>
              <a:t>Les tumeurs d’origine placentaire (choriocarcinome)</a:t>
            </a:r>
          </a:p>
          <a:p>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1.2. RAPPELS</a:t>
            </a:r>
            <a:endParaRPr lang="fr-FR" sz="3600" b="1" dirty="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pic>
        <p:nvPicPr>
          <p:cNvPr id="38914" name="Picture 2"/>
          <p:cNvPicPr>
            <a:picLocks noGrp="1" noChangeAspect="1" noChangeArrowheads="1"/>
          </p:cNvPicPr>
          <p:nvPr>
            <p:ph idx="1"/>
          </p:nvPr>
        </p:nvPicPr>
        <p:blipFill>
          <a:blip r:embed="rId2" cstate="print"/>
          <a:srcRect/>
          <a:stretch>
            <a:fillRect/>
          </a:stretch>
        </p:blipFill>
        <p:spPr bwMode="auto">
          <a:xfrm>
            <a:off x="827584" y="1052736"/>
            <a:ext cx="6984776"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1.2. RAPPELS</a:t>
            </a:r>
            <a:endParaRPr lang="fr-FR" sz="3600" dirty="0"/>
          </a:p>
        </p:txBody>
      </p:sp>
      <p:pic>
        <p:nvPicPr>
          <p:cNvPr id="4" name="Espace réservé du contenu 3"/>
          <p:cNvPicPr>
            <a:picLocks noGrp="1"/>
          </p:cNvPicPr>
          <p:nvPr>
            <p:ph idx="1"/>
          </p:nvPr>
        </p:nvPicPr>
        <p:blipFill>
          <a:blip r:embed="rId2" cstate="print"/>
          <a:srcRect t="7870"/>
          <a:stretch>
            <a:fillRect/>
          </a:stretch>
        </p:blipFill>
        <p:spPr bwMode="auto">
          <a:xfrm>
            <a:off x="642910" y="1428736"/>
            <a:ext cx="8043890" cy="4714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Comic Sans MS" pitchFamily="66" charset="0"/>
                <a:cs typeface="Arial" pitchFamily="34" charset="0"/>
              </a:rPr>
              <a:t>II. EPIDEMIOLOGIE</a:t>
            </a:r>
            <a:endParaRPr lang="fr-FR" sz="3600" b="1" dirty="0">
              <a:solidFill>
                <a:srgbClr val="0070C0"/>
              </a:solidFill>
              <a:effectLst>
                <a:outerShdw blurRad="38100" dist="38100" dir="2700000" algn="tl">
                  <a:srgbClr val="000000">
                    <a:alpha val="43137"/>
                  </a:srgbClr>
                </a:outerShdw>
              </a:effectLst>
              <a:latin typeface="Comic Sans MS" pitchFamily="66" charset="0"/>
              <a:cs typeface="Arial" pitchFamily="34" charset="0"/>
            </a:endParaRPr>
          </a:p>
        </p:txBody>
      </p:sp>
      <p:sp>
        <p:nvSpPr>
          <p:cNvPr id="4" name="Espace réservé du contenu 3"/>
          <p:cNvSpPr>
            <a:spLocks noGrp="1"/>
          </p:cNvSpPr>
          <p:nvPr>
            <p:ph sz="half" idx="1"/>
          </p:nvPr>
        </p:nvSpPr>
        <p:spPr>
          <a:xfrm>
            <a:off x="457200" y="1600200"/>
            <a:ext cx="4186238" cy="4686320"/>
          </a:xfrm>
        </p:spPr>
        <p:txBody>
          <a:bodyPr>
            <a:noAutofit/>
          </a:bodyPr>
          <a:lstStyle/>
          <a:p>
            <a:pPr>
              <a:lnSpc>
                <a:spcPct val="200000"/>
              </a:lnSpc>
              <a:buNone/>
            </a:pPr>
            <a:r>
              <a:rPr lang="fr-FR" sz="24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2.1. INCIDENCE</a:t>
            </a:r>
          </a:p>
          <a:p>
            <a:pPr>
              <a:lnSpc>
                <a:spcPct val="200000"/>
              </a:lnSpc>
              <a:buNone/>
            </a:pPr>
            <a:endParaRPr lang="fr-FR" sz="2400" b="1" dirty="0" smtClean="0">
              <a:solidFill>
                <a:srgbClr val="00B050"/>
              </a:solidFill>
              <a:effectLst>
                <a:outerShdw blurRad="38100" dist="38100" dir="2700000" algn="tl">
                  <a:srgbClr val="000000">
                    <a:alpha val="43137"/>
                  </a:srgbClr>
                </a:outerShdw>
              </a:effectLst>
              <a:latin typeface="Arial" pitchFamily="34" charset="0"/>
              <a:cs typeface="Arial" pitchFamily="34" charset="0"/>
            </a:endParaRPr>
          </a:p>
          <a:p>
            <a:pPr>
              <a:lnSpc>
                <a:spcPct val="200000"/>
              </a:lnSpc>
              <a:buNone/>
            </a:pPr>
            <a:r>
              <a:rPr lang="fr-FR" sz="24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2.2. HISTOIRE NATURELLE</a:t>
            </a:r>
          </a:p>
          <a:p>
            <a:pPr>
              <a:lnSpc>
                <a:spcPct val="200000"/>
              </a:lnSpc>
              <a:buNone/>
            </a:pPr>
            <a:r>
              <a:rPr lang="fr-FR" sz="24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a:t>
            </a:r>
          </a:p>
          <a:p>
            <a:pPr>
              <a:lnSpc>
                <a:spcPct val="200000"/>
              </a:lnSpc>
              <a:buNone/>
            </a:pPr>
            <a:r>
              <a:rPr lang="fr-FR" sz="24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2.3. FACTEURS DE RISQUE</a:t>
            </a:r>
            <a:endParaRPr lang="fr-FR" sz="24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Espace réservé du contenu 5" descr="hystéroscopie.jpg"/>
          <p:cNvPicPr>
            <a:picLocks noGrp="1" noChangeAspect="1"/>
          </p:cNvPicPr>
          <p:nvPr>
            <p:ph sz="half" idx="2"/>
          </p:nvPr>
        </p:nvPicPr>
        <p:blipFill>
          <a:blip r:embed="rId2" cstate="print"/>
          <a:srcRect/>
          <a:stretch>
            <a:fillRect/>
          </a:stretch>
        </p:blipFill>
        <p:spPr bwMode="auto">
          <a:xfrm>
            <a:off x="5148064" y="1268760"/>
            <a:ext cx="2880320" cy="2232248"/>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148064" y="3501008"/>
            <a:ext cx="2952328"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5800" y="1"/>
            <a:ext cx="7772400" cy="1357297"/>
          </a:xfrm>
        </p:spPr>
        <p:txBody>
          <a:bodyPr>
            <a:normAutofit/>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a:t>
            </a:r>
            <a:endParaRPr lang="fr-FR" sz="4000" b="1" dirty="0">
              <a:solidFill>
                <a:srgbClr val="C00000"/>
              </a:solidFill>
            </a:endParaRPr>
          </a:p>
        </p:txBody>
      </p:sp>
      <p:sp>
        <p:nvSpPr>
          <p:cNvPr id="5" name="Sous-titre 4"/>
          <p:cNvSpPr>
            <a:spLocks noGrp="1"/>
          </p:cNvSpPr>
          <p:nvPr>
            <p:ph type="subTitle" idx="1"/>
          </p:nvPr>
        </p:nvSpPr>
        <p:spPr>
          <a:xfrm>
            <a:off x="571472" y="928670"/>
            <a:ext cx="7816952" cy="5143536"/>
          </a:xfrm>
        </p:spPr>
        <p:txBody>
          <a:bodyPr>
            <a:noAutofit/>
          </a:bodyPr>
          <a:lstStyle/>
          <a:p>
            <a:pPr algn="l">
              <a:lnSpc>
                <a:spcPct val="150000"/>
              </a:lnSpc>
            </a:pPr>
            <a:r>
              <a:rPr lang="fr-FR" b="1" dirty="0" smtClean="0">
                <a:solidFill>
                  <a:srgbClr val="FF0000"/>
                </a:solidFill>
                <a:effectLst>
                  <a:outerShdw blurRad="38100" dist="38100" dir="2700000" algn="tl">
                    <a:srgbClr val="000000">
                      <a:alpha val="43137"/>
                    </a:srgbClr>
                  </a:outerShdw>
                </a:effectLst>
              </a:rPr>
              <a:t>Cancer de l’endomètre  </a:t>
            </a:r>
          </a:p>
          <a:p>
            <a:pPr algn="l">
              <a:lnSpc>
                <a:spcPct val="150000"/>
              </a:lnSpc>
              <a:buClr>
                <a:srgbClr val="0070C0"/>
              </a:buClr>
              <a:buFont typeface="Wingdings" pitchFamily="2" charset="2"/>
              <a:buChar char="Ø"/>
            </a:pPr>
            <a:r>
              <a:rPr lang="fr-FR" sz="2400" b="1" dirty="0" smtClean="0">
                <a:solidFill>
                  <a:schemeClr val="tx1"/>
                </a:solidFill>
                <a:effectLst>
                  <a:outerShdw blurRad="38100" dist="38100" dir="2700000" algn="tl">
                    <a:srgbClr val="000000">
                      <a:alpha val="43137"/>
                    </a:srgbClr>
                  </a:outerShdw>
                </a:effectLst>
              </a:rPr>
              <a:t>Incidence mondiale  : </a:t>
            </a:r>
            <a:r>
              <a:rPr lang="fr-FR" sz="2400" b="1" dirty="0" smtClean="0">
                <a:solidFill>
                  <a:srgbClr val="FF0000"/>
                </a:solidFill>
                <a:effectLst>
                  <a:outerShdw blurRad="38100" dist="38100" dir="2700000" algn="tl">
                    <a:srgbClr val="000000">
                      <a:alpha val="43137"/>
                    </a:srgbClr>
                  </a:outerShdw>
                </a:effectLst>
              </a:rPr>
              <a:t>13.6 à 20 pour 100 000 femmes. </a:t>
            </a:r>
            <a:endParaRPr lang="fr-FR" sz="2400" b="1" dirty="0" smtClean="0">
              <a:solidFill>
                <a:srgbClr val="FFC000"/>
              </a:solidFill>
              <a:effectLst>
                <a:outerShdw blurRad="38100" dist="38100" dir="2700000" algn="tl">
                  <a:srgbClr val="000000">
                    <a:alpha val="43137"/>
                  </a:srgbClr>
                </a:outerShdw>
              </a:effectLst>
            </a:endParaRPr>
          </a:p>
          <a:p>
            <a:pPr algn="l">
              <a:lnSpc>
                <a:spcPct val="150000"/>
              </a:lnSpc>
              <a:buClr>
                <a:srgbClr val="0070C0"/>
              </a:buClr>
              <a:buFont typeface="Wingdings" pitchFamily="2" charset="2"/>
              <a:buChar char="Ø"/>
            </a:pPr>
            <a:r>
              <a:rPr lang="fr-FR" sz="2400" b="1" dirty="0" smtClean="0">
                <a:solidFill>
                  <a:srgbClr val="FF0000"/>
                </a:solidFill>
                <a:effectLst>
                  <a:outerShdw blurRad="38100" dist="38100" dir="2700000" algn="tl">
                    <a:srgbClr val="000000">
                      <a:alpha val="43137"/>
                    </a:srgbClr>
                  </a:outerShdw>
                </a:effectLst>
              </a:rPr>
              <a:t>3</a:t>
            </a:r>
            <a:r>
              <a:rPr lang="fr-FR" sz="2400" b="1" baseline="30000" dirty="0" smtClean="0">
                <a:solidFill>
                  <a:srgbClr val="FF0000"/>
                </a:solidFill>
                <a:effectLst>
                  <a:outerShdw blurRad="38100" dist="38100" dir="2700000" algn="tl">
                    <a:srgbClr val="000000">
                      <a:alpha val="43137"/>
                    </a:srgbClr>
                  </a:outerShdw>
                </a:effectLst>
              </a:rPr>
              <a:t>ème</a:t>
            </a:r>
            <a:r>
              <a:rPr lang="fr-FR" sz="2400" b="1" dirty="0" smtClean="0">
                <a:solidFill>
                  <a:srgbClr val="FF0000"/>
                </a:solidFill>
                <a:effectLst>
                  <a:outerShdw blurRad="38100" dist="38100" dir="2700000" algn="tl">
                    <a:srgbClr val="000000">
                      <a:alpha val="43137"/>
                    </a:srgbClr>
                  </a:outerShdw>
                </a:effectLst>
              </a:rPr>
              <a:t> </a:t>
            </a:r>
            <a:r>
              <a:rPr lang="fr-FR" sz="2400" b="1" dirty="0" smtClean="0">
                <a:solidFill>
                  <a:schemeClr val="tx1"/>
                </a:solidFill>
                <a:effectLst>
                  <a:outerShdw blurRad="38100" dist="38100" dir="2700000" algn="tl">
                    <a:srgbClr val="000000">
                      <a:alpha val="43137"/>
                    </a:srgbClr>
                  </a:outerShdw>
                </a:effectLst>
              </a:rPr>
              <a:t>cancer de la femme: sein et col utérin</a:t>
            </a:r>
          </a:p>
          <a:p>
            <a:pPr algn="l">
              <a:lnSpc>
                <a:spcPct val="150000"/>
              </a:lnSpc>
              <a:buClr>
                <a:srgbClr val="0070C0"/>
              </a:buClr>
              <a:buFont typeface="Wingdings" pitchFamily="2" charset="2"/>
              <a:buChar char="Ø"/>
            </a:pPr>
            <a:r>
              <a:rPr lang="fr-FR" sz="2400" b="1" dirty="0" smtClean="0">
                <a:solidFill>
                  <a:srgbClr val="FF0000"/>
                </a:solidFill>
                <a:effectLst>
                  <a:outerShdw blurRad="38100" dist="38100" dir="2700000" algn="tl">
                    <a:srgbClr val="000000">
                      <a:alpha val="43137"/>
                    </a:srgbClr>
                  </a:outerShdw>
                </a:effectLst>
              </a:rPr>
              <a:t>6</a:t>
            </a:r>
            <a:r>
              <a:rPr lang="fr-FR" sz="2400" b="1" baseline="30000" dirty="0" smtClean="0">
                <a:solidFill>
                  <a:srgbClr val="FF0000"/>
                </a:solidFill>
                <a:effectLst>
                  <a:outerShdw blurRad="38100" dist="38100" dir="2700000" algn="tl">
                    <a:srgbClr val="000000">
                      <a:alpha val="43137"/>
                    </a:srgbClr>
                  </a:outerShdw>
                </a:effectLst>
              </a:rPr>
              <a:t>ème</a:t>
            </a:r>
            <a:r>
              <a:rPr lang="fr-FR" sz="2400" b="1" dirty="0" smtClean="0">
                <a:solidFill>
                  <a:srgbClr val="FF0000"/>
                </a:solidFill>
                <a:effectLst>
                  <a:outerShdw blurRad="38100" dist="38100" dir="2700000" algn="tl">
                    <a:srgbClr val="000000">
                      <a:alpha val="43137"/>
                    </a:srgbClr>
                  </a:outerShdw>
                </a:effectLst>
              </a:rPr>
              <a:t> </a:t>
            </a:r>
            <a:r>
              <a:rPr lang="fr-FR" sz="2400" b="1" dirty="0" smtClean="0">
                <a:solidFill>
                  <a:schemeClr val="tx1"/>
                </a:solidFill>
                <a:effectLst>
                  <a:outerShdw blurRad="38100" dist="38100" dir="2700000" algn="tl">
                    <a:srgbClr val="000000">
                      <a:alpha val="43137"/>
                    </a:srgbClr>
                  </a:outerShdw>
                </a:effectLst>
              </a:rPr>
              <a:t> cancer  par ordre de fréquence chez la femme</a:t>
            </a:r>
          </a:p>
          <a:p>
            <a:pPr algn="l">
              <a:lnSpc>
                <a:spcPct val="150000"/>
              </a:lnSpc>
              <a:buClr>
                <a:srgbClr val="0070C0"/>
              </a:buClr>
              <a:buFont typeface="Wingdings" pitchFamily="2" charset="2"/>
              <a:buChar char="Ø"/>
            </a:pPr>
            <a:r>
              <a:rPr lang="fr-FR" sz="2400" b="1" dirty="0" smtClean="0">
                <a:solidFill>
                  <a:schemeClr val="tx1"/>
                </a:solidFill>
                <a:effectLst>
                  <a:outerShdw blurRad="38100" dist="38100" dir="2700000" algn="tl">
                    <a:srgbClr val="000000">
                      <a:alpha val="43137"/>
                    </a:srgbClr>
                  </a:outerShdw>
                </a:effectLst>
              </a:rPr>
              <a:t>Grande variabilité:</a:t>
            </a:r>
          </a:p>
          <a:p>
            <a:pPr algn="l">
              <a:lnSpc>
                <a:spcPct val="150000"/>
              </a:lnSpc>
              <a:buFont typeface="Wingdings" pitchFamily="2" charset="2"/>
              <a:buChar char="ü"/>
            </a:pPr>
            <a:r>
              <a:rPr lang="fr-FR" sz="2400" b="1" dirty="0" smtClean="0">
                <a:solidFill>
                  <a:srgbClr val="00B050"/>
                </a:solidFill>
                <a:effectLst>
                  <a:outerShdw blurRad="38100" dist="38100" dir="2700000" algn="tl">
                    <a:srgbClr val="000000">
                      <a:alpha val="43137"/>
                    </a:srgbClr>
                  </a:outerShdw>
                </a:effectLst>
              </a:rPr>
              <a:t>Répartition Géographique,</a:t>
            </a:r>
          </a:p>
          <a:p>
            <a:pPr algn="l">
              <a:lnSpc>
                <a:spcPct val="150000"/>
              </a:lnSpc>
              <a:buFont typeface="Wingdings" pitchFamily="2" charset="2"/>
              <a:buChar char="ü"/>
            </a:pPr>
            <a:r>
              <a:rPr lang="fr-FR" sz="2400" b="1" dirty="0" smtClean="0">
                <a:solidFill>
                  <a:srgbClr val="00B050"/>
                </a:solidFill>
                <a:effectLst>
                  <a:outerShdw blurRad="38100" dist="38100" dir="2700000" algn="tl">
                    <a:srgbClr val="000000">
                      <a:alpha val="43137"/>
                    </a:srgbClr>
                  </a:outerShdw>
                </a:effectLst>
              </a:rPr>
              <a:t> Selon l’âge des patientes, </a:t>
            </a:r>
          </a:p>
          <a:p>
            <a:pPr algn="l">
              <a:lnSpc>
                <a:spcPct val="150000"/>
              </a:lnSpc>
              <a:buFont typeface="Wingdings" pitchFamily="2" charset="2"/>
              <a:buChar char="ü"/>
            </a:pPr>
            <a:r>
              <a:rPr lang="fr-FR" sz="2400" b="1" dirty="0" smtClean="0">
                <a:solidFill>
                  <a:srgbClr val="00B050"/>
                </a:solidFill>
                <a:effectLst>
                  <a:outerShdw blurRad="38100" dist="38100" dir="2700000" algn="tl">
                    <a:srgbClr val="000000">
                      <a:alpha val="43137"/>
                    </a:srgbClr>
                  </a:outerShdw>
                </a:effectLst>
              </a:rPr>
              <a:t>Selon la race des patientes</a:t>
            </a:r>
            <a:endParaRPr lang="fr-FR" sz="2400" b="1" dirty="0">
              <a:solidFill>
                <a:srgbClr val="00B050"/>
              </a:solidFill>
              <a:effectLst>
                <a:outerShdw blurRad="38100" dist="38100" dir="2700000" algn="tl">
                  <a:srgbClr val="000000">
                    <a:alpha val="43137"/>
                  </a:srgbClr>
                </a:outerShdw>
              </a:effectLst>
            </a:endParaRPr>
          </a:p>
        </p:txBody>
      </p:sp>
      <p:sp>
        <p:nvSpPr>
          <p:cNvPr id="6" name="Espace réservé du numéro de diapositive 5"/>
          <p:cNvSpPr>
            <a:spLocks noGrp="1"/>
          </p:cNvSpPr>
          <p:nvPr>
            <p:ph type="sldNum" sz="quarter" idx="12"/>
          </p:nvPr>
        </p:nvSpPr>
        <p:spPr/>
        <p:txBody>
          <a:bodyPr/>
          <a:lstStyle/>
          <a:p>
            <a:fld id="{63E29301-3388-4F9F-9F29-AC67A036706D}" type="slidenum">
              <a:rPr lang="fr-FR" smtClean="0"/>
              <a:pPr/>
              <a:t>16</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box(in)">
                                      <p:cBhvr>
                                        <p:cTn id="7" dur="500"/>
                                        <p:tgtEl>
                                          <p:spTgt spid="5">
                                            <p:txEl>
                                              <p:pRg st="5" end="5"/>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box(in)">
                                      <p:cBhvr>
                                        <p:cTn id="10" dur="500"/>
                                        <p:tgtEl>
                                          <p:spTgt spid="5">
                                            <p:txEl>
                                              <p:pRg st="6" end="6"/>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box(in)">
                                      <p:cBhvr>
                                        <p:cTn id="1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480"/>
            <a:ext cx="8229600" cy="1000132"/>
          </a:xfrm>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a:t>
            </a:r>
            <a:r>
              <a:rPr lang="fr-FR" dirty="0" smtClean="0"/>
              <a:t>	</a:t>
            </a:r>
            <a:br>
              <a:rPr lang="fr-FR" dirty="0" smtClean="0"/>
            </a:br>
            <a:endParaRPr lang="fr-FR" dirty="0"/>
          </a:p>
        </p:txBody>
      </p:sp>
      <p:pic>
        <p:nvPicPr>
          <p:cNvPr id="1026" name="Picture 2" descr="C:\Users\user\Desktop\GLOBOCAN_MAP2_33338869[1].png"/>
          <p:cNvPicPr>
            <a:picLocks noGrp="1" noChangeAspect="1" noChangeArrowheads="1"/>
          </p:cNvPicPr>
          <p:nvPr>
            <p:ph idx="1"/>
          </p:nvPr>
        </p:nvPicPr>
        <p:blipFill>
          <a:blip r:embed="rId3" cstate="print"/>
          <a:srcRect/>
          <a:stretch>
            <a:fillRect/>
          </a:stretch>
        </p:blipFill>
        <p:spPr bwMode="auto">
          <a:xfrm>
            <a:off x="357158" y="1285860"/>
            <a:ext cx="8143932" cy="5072098"/>
          </a:xfrm>
          <a:prstGeom prst="rect">
            <a:avLst/>
          </a:prstGeom>
          <a:noFill/>
        </p:spPr>
      </p:pic>
      <p:sp>
        <p:nvSpPr>
          <p:cNvPr id="4" name="Espace réservé du numéro de diapositive 3"/>
          <p:cNvSpPr>
            <a:spLocks noGrp="1"/>
          </p:cNvSpPr>
          <p:nvPr>
            <p:ph type="sldNum" sz="quarter" idx="12"/>
          </p:nvPr>
        </p:nvSpPr>
        <p:spPr/>
        <p:txBody>
          <a:bodyPr/>
          <a:lstStyle/>
          <a:p>
            <a:fld id="{63E29301-3388-4F9F-9F29-AC67A036706D}" type="slidenum">
              <a:rPr lang="fr-FR" smtClean="0"/>
              <a:pPr/>
              <a:t>17</a:t>
            </a:fld>
            <a:endParaRPr lang="fr-F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globocan.iarc.fr/Factsheets/populations/graphs/bc9002.png"/>
          <p:cNvPicPr>
            <a:picLocks noChangeAspect="1" noChangeArrowheads="1"/>
          </p:cNvPicPr>
          <p:nvPr/>
        </p:nvPicPr>
        <p:blipFill>
          <a:blip r:embed="rId2" cstate="print"/>
          <a:srcRect/>
          <a:stretch>
            <a:fillRect/>
          </a:stretch>
        </p:blipFill>
        <p:spPr bwMode="auto">
          <a:xfrm>
            <a:off x="1043608" y="1857364"/>
            <a:ext cx="6480720" cy="4235932"/>
          </a:xfrm>
          <a:prstGeom prst="rect">
            <a:avLst/>
          </a:prstGeom>
          <a:noFill/>
        </p:spPr>
      </p:pic>
      <p:sp>
        <p:nvSpPr>
          <p:cNvPr id="3" name="Titre 2"/>
          <p:cNvSpPr>
            <a:spLocks noGrp="1"/>
          </p:cNvSpPr>
          <p:nvPr>
            <p:ph type="title"/>
          </p:nvPr>
        </p:nvSpPr>
        <p:spPr>
          <a:xfrm>
            <a:off x="457200" y="274638"/>
            <a:ext cx="8229600" cy="1368412"/>
          </a:xfrm>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a:t>
            </a:r>
            <a:b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2800" b="1" dirty="0" smtClean="0">
                <a:solidFill>
                  <a:srgbClr val="00B050"/>
                </a:solidFill>
                <a:effectLst>
                  <a:outerShdw blurRad="38100" dist="38100" dir="2700000" algn="tl">
                    <a:srgbClr val="000000">
                      <a:alpha val="43137"/>
                    </a:srgbClr>
                  </a:outerShdw>
                </a:effectLst>
              </a:rPr>
              <a:t>Cancers féminins dans le monde, 2008</a:t>
            </a:r>
            <a:endParaRPr lang="fr-FR" sz="2800" b="1" dirty="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globocan.iarc.fr/Factsheets/populations/graphs/bc9662.png"/>
          <p:cNvPicPr>
            <a:picLocks noChangeAspect="1" noChangeArrowheads="1"/>
          </p:cNvPicPr>
          <p:nvPr/>
        </p:nvPicPr>
        <p:blipFill>
          <a:blip r:embed="rId2" cstate="print"/>
          <a:srcRect/>
          <a:stretch>
            <a:fillRect/>
          </a:stretch>
        </p:blipFill>
        <p:spPr bwMode="auto">
          <a:xfrm>
            <a:off x="357158" y="1500174"/>
            <a:ext cx="7887250" cy="4786346"/>
          </a:xfrm>
          <a:prstGeom prst="rect">
            <a:avLst/>
          </a:prstGeom>
          <a:noFill/>
        </p:spPr>
      </p:pic>
      <p:sp>
        <p:nvSpPr>
          <p:cNvPr id="3" name="Titre 2"/>
          <p:cNvSpPr>
            <a:spLocks noGrp="1"/>
          </p:cNvSpPr>
          <p:nvPr>
            <p:ph type="title"/>
          </p:nvPr>
        </p:nvSpPr>
        <p:spPr>
          <a:xfrm>
            <a:off x="457200" y="274638"/>
            <a:ext cx="8229600" cy="1011222"/>
          </a:xfrm>
        </p:spPr>
        <p:txBody>
          <a:bodyPr>
            <a:normAutofit/>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 </a:t>
            </a:r>
            <a:r>
              <a:rPr lang="fr-FR" sz="2800" b="1" dirty="0" smtClean="0">
                <a:solidFill>
                  <a:srgbClr val="00B050"/>
                </a:solidFill>
                <a:effectLst>
                  <a:outerShdw blurRad="38100" dist="38100" dir="2700000" algn="tl">
                    <a:srgbClr val="000000">
                      <a:alpha val="43137"/>
                    </a:srgbClr>
                  </a:outerShdw>
                </a:effectLst>
              </a:rPr>
              <a:t/>
            </a:r>
            <a:br>
              <a:rPr lang="fr-FR" sz="2800" b="1" dirty="0" smtClean="0">
                <a:solidFill>
                  <a:srgbClr val="00B050"/>
                </a:solidFill>
                <a:effectLst>
                  <a:outerShdw blurRad="38100" dist="38100" dir="2700000" algn="tl">
                    <a:srgbClr val="000000">
                      <a:alpha val="43137"/>
                    </a:srgbClr>
                  </a:outerShdw>
                </a:effectLst>
              </a:rPr>
            </a:br>
            <a:r>
              <a:rPr lang="fr-FR" sz="2800" b="1" dirty="0" smtClean="0">
                <a:solidFill>
                  <a:srgbClr val="00B050"/>
                </a:solidFill>
                <a:effectLst>
                  <a:outerShdw blurRad="38100" dist="38100" dir="2700000" algn="tl">
                    <a:srgbClr val="000000">
                      <a:alpha val="43137"/>
                    </a:srgbClr>
                  </a:outerShdw>
                </a:effectLst>
              </a:rPr>
              <a:t>Cancers féminins en Afrique 2008: </a:t>
            </a:r>
            <a:r>
              <a:rPr lang="fr-FR" sz="2400" b="1" dirty="0" smtClean="0">
                <a:effectLst>
                  <a:outerShdw blurRad="38100" dist="38100" dir="2700000" algn="tl">
                    <a:srgbClr val="000000">
                      <a:alpha val="43137"/>
                    </a:srgbClr>
                  </a:outerShdw>
                </a:effectLst>
              </a:rPr>
              <a:t>10</a:t>
            </a:r>
            <a:r>
              <a:rPr lang="fr-FR" sz="2400" b="1" baseline="30000" dirty="0" smtClean="0">
                <a:effectLst>
                  <a:outerShdw blurRad="38100" dist="38100" dir="2700000" algn="tl">
                    <a:srgbClr val="000000">
                      <a:alpha val="43137"/>
                    </a:srgbClr>
                  </a:outerShdw>
                </a:effectLst>
              </a:rPr>
              <a:t>ème</a:t>
            </a:r>
            <a:r>
              <a:rPr lang="fr-FR" sz="2400" b="1" dirty="0" smtClean="0">
                <a:effectLst>
                  <a:outerShdw blurRad="38100" dist="38100" dir="2700000" algn="tl">
                    <a:srgbClr val="000000">
                      <a:alpha val="43137"/>
                    </a:srgbClr>
                  </a:outerShdw>
                </a:effectLst>
              </a:rPr>
              <a:t> position</a:t>
            </a:r>
            <a:endParaRPr lang="fr-FR"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2656"/>
            <a:ext cx="8229600" cy="792088"/>
          </a:xfrm>
        </p:spPr>
        <p:txBody>
          <a:bodyPr>
            <a:normAutofit/>
          </a:bodyPr>
          <a:lstStyle/>
          <a:p>
            <a:pPr algn="ctr"/>
            <a:r>
              <a:rPr lang="fr-FR" sz="3600" b="1" dirty="0" smtClean="0">
                <a:solidFill>
                  <a:srgbClr val="00B050"/>
                </a:solidFill>
                <a:effectLst>
                  <a:outerShdw blurRad="38100" dist="38100" dir="2700000" algn="tl">
                    <a:srgbClr val="000000">
                      <a:alpha val="43137"/>
                    </a:srgbClr>
                  </a:outerShdw>
                </a:effectLst>
                <a:latin typeface="Comic Sans MS" pitchFamily="66" charset="0"/>
              </a:rPr>
              <a:t>PLAN (1/2)</a:t>
            </a:r>
            <a:endParaRPr lang="fr-FR" sz="3600" b="1" dirty="0">
              <a:solidFill>
                <a:srgbClr val="00B050"/>
              </a:solidFill>
              <a:effectLst>
                <a:outerShdw blurRad="38100" dist="38100" dir="2700000" algn="tl">
                  <a:srgbClr val="000000">
                    <a:alpha val="43137"/>
                  </a:srgbClr>
                </a:outerShdw>
              </a:effectLst>
              <a:latin typeface="Comic Sans MS" pitchFamily="66" charset="0"/>
            </a:endParaRPr>
          </a:p>
        </p:txBody>
      </p:sp>
      <p:sp>
        <p:nvSpPr>
          <p:cNvPr id="3" name="Espace réservé du contenu 2"/>
          <p:cNvSpPr>
            <a:spLocks noGrp="1"/>
          </p:cNvSpPr>
          <p:nvPr>
            <p:ph idx="1"/>
          </p:nvPr>
        </p:nvSpPr>
        <p:spPr>
          <a:xfrm>
            <a:off x="928662" y="1285860"/>
            <a:ext cx="7758138" cy="5357850"/>
          </a:xfrm>
        </p:spPr>
        <p:txBody>
          <a:bodyPr>
            <a:normAutofit lnSpcReduction="10000"/>
          </a:bodyPr>
          <a:lstStyle/>
          <a:p>
            <a:pPr>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fr-FR" sz="2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INTRODUCTION</a:t>
            </a:r>
          </a:p>
          <a:p>
            <a:pPr marL="571500" indent="-571500">
              <a:buAutoNum type="romanUcPeriod"/>
            </a:pPr>
            <a:r>
              <a:rPr lang="fr-FR" sz="2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GENERALITES</a:t>
            </a:r>
          </a:p>
          <a:p>
            <a:pPr marL="571500" indent="-571500">
              <a:buNone/>
            </a:pPr>
            <a:r>
              <a:rPr lang="fr-FR" sz="2600" b="1" dirty="0" smtClean="0">
                <a:effectLst>
                  <a:outerShdw blurRad="38100" dist="38100" dir="2700000" algn="tl">
                    <a:srgbClr val="000000">
                      <a:alpha val="43137"/>
                    </a:srgbClr>
                  </a:outerShdw>
                </a:effectLst>
                <a:cs typeface="Arial" pitchFamily="34" charset="0"/>
              </a:rPr>
              <a:t>1.1 Définition</a:t>
            </a:r>
          </a:p>
          <a:p>
            <a:pPr marL="571500" indent="-571500">
              <a:buNone/>
            </a:pPr>
            <a:r>
              <a:rPr lang="fr-FR" sz="2600" b="1" dirty="0" smtClean="0">
                <a:effectLst>
                  <a:outerShdw blurRad="38100" dist="38100" dir="2700000" algn="tl">
                    <a:srgbClr val="000000">
                      <a:alpha val="43137"/>
                    </a:srgbClr>
                  </a:outerShdw>
                </a:effectLst>
                <a:cs typeface="Arial" pitchFamily="34" charset="0"/>
              </a:rPr>
              <a:t>1.2 Rappels</a:t>
            </a:r>
          </a:p>
          <a:p>
            <a:pPr marL="571500" indent="-571500">
              <a:buNone/>
            </a:pPr>
            <a:r>
              <a:rPr lang="fr-FR" sz="2600" b="1" dirty="0" smtClean="0">
                <a:solidFill>
                  <a:srgbClr val="0070C0"/>
                </a:solidFill>
                <a:effectLst>
                  <a:outerShdw blurRad="38100" dist="38100" dir="2700000" algn="tl">
                    <a:srgbClr val="000000">
                      <a:alpha val="43137"/>
                    </a:srgbClr>
                  </a:outerShdw>
                </a:effectLst>
                <a:latin typeface="Comic Sans MS" pitchFamily="66" charset="0"/>
                <a:cs typeface="Arial" pitchFamily="34" charset="0"/>
              </a:rPr>
              <a:t>II. </a:t>
            </a:r>
            <a:r>
              <a:rPr lang="fr-FR" sz="2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ÉPIDÉMIOLOGIE</a:t>
            </a:r>
          </a:p>
          <a:p>
            <a:pPr marL="571500" indent="-571500">
              <a:buNone/>
            </a:pPr>
            <a:r>
              <a:rPr lang="fr-FR" sz="2600" b="1" dirty="0" smtClean="0">
                <a:effectLst>
                  <a:outerShdw blurRad="38100" dist="38100" dir="2700000" algn="tl">
                    <a:srgbClr val="000000">
                      <a:alpha val="43137"/>
                    </a:srgbClr>
                  </a:outerShdw>
                </a:effectLst>
                <a:latin typeface="Times New Roman" pitchFamily="18" charset="0"/>
                <a:cs typeface="Times New Roman" pitchFamily="18" charset="0"/>
              </a:rPr>
              <a:t>2.1. </a:t>
            </a:r>
            <a:r>
              <a:rPr lang="fr-FR" sz="2600" b="1" dirty="0" smtClean="0">
                <a:effectLst>
                  <a:outerShdw blurRad="38100" dist="38100" dir="2700000" algn="tl">
                    <a:srgbClr val="000000">
                      <a:alpha val="43137"/>
                    </a:srgbClr>
                  </a:outerShdw>
                </a:effectLst>
                <a:cs typeface="Times New Roman" pitchFamily="18" charset="0"/>
              </a:rPr>
              <a:t>Incidence</a:t>
            </a:r>
          </a:p>
          <a:p>
            <a:pPr marL="571500" indent="-571500">
              <a:buNone/>
            </a:pPr>
            <a:r>
              <a:rPr lang="fr-FR" sz="2600" b="1" dirty="0" smtClean="0">
                <a:effectLst>
                  <a:outerShdw blurRad="38100" dist="38100" dir="2700000" algn="tl">
                    <a:srgbClr val="000000">
                      <a:alpha val="43137"/>
                    </a:srgbClr>
                  </a:outerShdw>
                </a:effectLst>
                <a:cs typeface="Times New Roman" pitchFamily="18" charset="0"/>
              </a:rPr>
              <a:t>2.2. Histoire naturelle</a:t>
            </a:r>
          </a:p>
          <a:p>
            <a:pPr marL="571500" indent="-571500">
              <a:buNone/>
            </a:pPr>
            <a:r>
              <a:rPr lang="fr-FR" sz="2600" b="1" dirty="0" smtClean="0">
                <a:effectLst>
                  <a:outerShdw blurRad="38100" dist="38100" dir="2700000" algn="tl">
                    <a:srgbClr val="000000">
                      <a:alpha val="43137"/>
                    </a:srgbClr>
                  </a:outerShdw>
                </a:effectLst>
                <a:cs typeface="Times New Roman" pitchFamily="18" charset="0"/>
              </a:rPr>
              <a:t>2.3. Facteurs de risque</a:t>
            </a:r>
          </a:p>
          <a:p>
            <a:pPr marL="571500" indent="-571500">
              <a:buNone/>
            </a:pPr>
            <a:r>
              <a:rPr lang="fr-FR" sz="2600" b="1" dirty="0" smtClean="0">
                <a:solidFill>
                  <a:srgbClr val="0070C0"/>
                </a:solidFill>
                <a:effectLst>
                  <a:outerShdw blurRad="38100" dist="38100" dir="2700000" algn="tl">
                    <a:srgbClr val="000000">
                      <a:alpha val="43137"/>
                    </a:srgbClr>
                  </a:outerShdw>
                </a:effectLst>
                <a:latin typeface="Comic Sans MS" pitchFamily="66" charset="0"/>
                <a:cs typeface="Times New Roman" pitchFamily="18" charset="0"/>
              </a:rPr>
              <a:t>III. </a:t>
            </a:r>
            <a:r>
              <a:rPr lang="fr-FR" sz="2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ETUDE ANATOMOPATHOLOGIQUE</a:t>
            </a:r>
          </a:p>
          <a:p>
            <a:pPr marL="571500" indent="-571500">
              <a:buNone/>
            </a:pPr>
            <a:r>
              <a:rPr lang="fr-FR" sz="2600" b="1" dirty="0" smtClean="0">
                <a:effectLst>
                  <a:outerShdw blurRad="38100" dist="38100" dir="2700000" algn="tl">
                    <a:srgbClr val="000000">
                      <a:alpha val="43137"/>
                    </a:srgbClr>
                  </a:outerShdw>
                </a:effectLst>
                <a:cs typeface="Times New Roman" pitchFamily="18" charset="0"/>
              </a:rPr>
              <a:t>3.1. Macroscopie</a:t>
            </a:r>
          </a:p>
          <a:p>
            <a:pPr marL="571500" indent="-571500">
              <a:buNone/>
            </a:pPr>
            <a:r>
              <a:rPr lang="fr-FR" sz="2600" b="1" dirty="0" smtClean="0">
                <a:effectLst>
                  <a:outerShdw blurRad="38100" dist="38100" dir="2700000" algn="tl">
                    <a:srgbClr val="000000">
                      <a:alpha val="43137"/>
                    </a:srgbClr>
                  </a:outerShdw>
                </a:effectLst>
                <a:cs typeface="Times New Roman" pitchFamily="18" charset="0"/>
              </a:rPr>
              <a:t>3.2. Microscopie</a:t>
            </a:r>
          </a:p>
          <a:p>
            <a:pPr marL="571500" indent="-571500">
              <a:buNone/>
            </a:pPr>
            <a:r>
              <a:rPr lang="fr-FR" sz="2600" b="1" dirty="0" smtClean="0">
                <a:effectLst>
                  <a:outerShdw blurRad="38100" dist="38100" dir="2700000" algn="tl">
                    <a:srgbClr val="000000">
                      <a:alpha val="43137"/>
                    </a:srgbClr>
                  </a:outerShdw>
                </a:effectLst>
                <a:cs typeface="Times New Roman" pitchFamily="18" charset="0"/>
              </a:rPr>
              <a:t>3.3. Extension</a:t>
            </a:r>
          </a:p>
        </p:txBody>
      </p:sp>
      <p:sp>
        <p:nvSpPr>
          <p:cNvPr id="4" name="Espace réservé du numéro de diapositive 3"/>
          <p:cNvSpPr>
            <a:spLocks noGrp="1"/>
          </p:cNvSpPr>
          <p:nvPr>
            <p:ph type="sldNum" sz="quarter" idx="12"/>
          </p:nvPr>
        </p:nvSpPr>
        <p:spPr/>
        <p:txBody>
          <a:bodyPr/>
          <a:lstStyle/>
          <a:p>
            <a:fld id="{1D60D406-F1BD-4D9F-B1F7-2C0CB6897246}" type="slidenum">
              <a:rPr lang="fr-FR" smtClean="0"/>
              <a:pPr/>
              <a:t>2</a:t>
            </a:fld>
            <a:endParaRPr lang="fr-FR"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76672"/>
            <a:ext cx="8229600" cy="1296144"/>
          </a:xfrm>
        </p:spPr>
        <p:txBody>
          <a:bodyPr>
            <a:normAutofit fontScale="90000"/>
          </a:bodyPr>
          <a:lstStyle/>
          <a:p>
            <a:pPr algn="ctr"/>
            <a:r>
              <a:rPr lang="fr-FR" sz="31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SITUATION DU CANCER DU SEIN AU NIGER</a:t>
            </a:r>
            <a:r>
              <a:rPr lang="fr-FR" sz="3600" b="1" dirty="0" smtClean="0">
                <a:solidFill>
                  <a:srgbClr val="0070C0"/>
                </a:solidFill>
                <a:effectLst>
                  <a:outerShdw blurRad="38100" dist="38100" dir="2700000" algn="tl">
                    <a:srgbClr val="000000">
                      <a:alpha val="43137"/>
                    </a:srgbClr>
                  </a:outerShdw>
                </a:effectLst>
                <a:latin typeface="Comic Sans MS" pitchFamily="66" charset="0"/>
              </a:rPr>
              <a:t/>
            </a:r>
            <a:br>
              <a:rPr lang="fr-FR" sz="3600" b="1" dirty="0" smtClean="0">
                <a:solidFill>
                  <a:srgbClr val="0070C0"/>
                </a:solidFill>
                <a:effectLst>
                  <a:outerShdw blurRad="38100" dist="38100" dir="2700000" algn="tl">
                    <a:srgbClr val="000000">
                      <a:alpha val="43137"/>
                    </a:srgbClr>
                  </a:outerShdw>
                </a:effectLst>
                <a:latin typeface="Comic Sans MS" pitchFamily="66" charset="0"/>
              </a:rPr>
            </a:br>
            <a:r>
              <a:rPr lang="fr-FR" sz="2700" b="1" dirty="0" smtClean="0">
                <a:solidFill>
                  <a:srgbClr val="00B050"/>
                </a:solidFill>
                <a:effectLst>
                  <a:outerShdw blurRad="38100" dist="38100" dir="2700000" algn="tl">
                    <a:srgbClr val="000000">
                      <a:alpha val="43137"/>
                    </a:srgbClr>
                  </a:outerShdw>
                </a:effectLst>
                <a:latin typeface="+mn-lt"/>
              </a:rPr>
              <a:t>Cancers les plus fréquents c</a:t>
            </a:r>
            <a:r>
              <a:rPr lang="ha-Latn-NG" sz="2700" b="1" dirty="0" smtClean="0">
                <a:solidFill>
                  <a:srgbClr val="00B050"/>
                </a:solidFill>
                <a:effectLst>
                  <a:outerShdw blurRad="38100" dist="38100" dir="2700000" algn="tl">
                    <a:srgbClr val="000000">
                      <a:alpha val="43137"/>
                    </a:srgbClr>
                  </a:outerShdw>
                </a:effectLst>
                <a:latin typeface="+mn-lt"/>
              </a:rPr>
              <a:t>hez la femme </a:t>
            </a:r>
            <a:r>
              <a:rPr lang="fr-FR" sz="2700" b="1" dirty="0" smtClean="0">
                <a:solidFill>
                  <a:srgbClr val="00B050"/>
                </a:solidFill>
                <a:effectLst>
                  <a:outerShdw blurRad="38100" dist="38100" dir="2700000" algn="tl">
                    <a:srgbClr val="000000">
                      <a:alpha val="43137"/>
                    </a:srgbClr>
                  </a:outerShdw>
                </a:effectLst>
                <a:latin typeface="+mn-lt"/>
              </a:rPr>
              <a:t/>
            </a:r>
            <a:br>
              <a:rPr lang="fr-FR" sz="2700" b="1" dirty="0" smtClean="0">
                <a:solidFill>
                  <a:srgbClr val="00B050"/>
                </a:solidFill>
                <a:effectLst>
                  <a:outerShdw blurRad="38100" dist="38100" dir="2700000" algn="tl">
                    <a:srgbClr val="000000">
                      <a:alpha val="43137"/>
                    </a:srgbClr>
                  </a:outerShdw>
                </a:effectLst>
                <a:latin typeface="+mn-lt"/>
              </a:rPr>
            </a:br>
            <a:r>
              <a:rPr lang="ha-Latn-NG" sz="2700" b="1" dirty="0" smtClean="0">
                <a:solidFill>
                  <a:srgbClr val="00B050"/>
                </a:solidFill>
                <a:effectLst>
                  <a:outerShdw blurRad="38100" dist="38100" dir="2700000" algn="tl">
                    <a:srgbClr val="000000">
                      <a:alpha val="43137"/>
                    </a:srgbClr>
                  </a:outerShdw>
                </a:effectLst>
                <a:latin typeface="+mn-lt"/>
              </a:rPr>
              <a:t>(2940 cas</a:t>
            </a:r>
            <a:r>
              <a:rPr lang="fr-FR" sz="2700" b="1" dirty="0" smtClean="0">
                <a:solidFill>
                  <a:srgbClr val="00B050"/>
                </a:solidFill>
                <a:effectLst>
                  <a:outerShdw blurRad="38100" dist="38100" dir="2700000" algn="tl">
                    <a:srgbClr val="000000">
                      <a:alpha val="43137"/>
                    </a:srgbClr>
                  </a:outerShdw>
                </a:effectLst>
                <a:latin typeface="+mn-lt"/>
              </a:rPr>
              <a:t>:</a:t>
            </a:r>
            <a:r>
              <a:rPr lang="fr-FR" sz="2700" b="1" dirty="0" smtClean="0">
                <a:solidFill>
                  <a:schemeClr val="tx1"/>
                </a:solidFill>
                <a:effectLst>
                  <a:outerShdw blurRad="38100" dist="38100" dir="2700000" algn="tl">
                    <a:srgbClr val="000000">
                      <a:alpha val="43137"/>
                    </a:srgbClr>
                  </a:outerShdw>
                </a:effectLst>
                <a:latin typeface="+mn-lt"/>
              </a:rPr>
              <a:t> 1992_2006 </a:t>
            </a:r>
            <a:r>
              <a:rPr lang="ha-Latn-NG" sz="2700" b="1" dirty="0" smtClean="0">
                <a:solidFill>
                  <a:srgbClr val="00B050"/>
                </a:solidFill>
                <a:effectLst>
                  <a:outerShdw blurRad="38100" dist="38100" dir="2700000" algn="tl">
                    <a:srgbClr val="000000">
                      <a:alpha val="43137"/>
                    </a:srgbClr>
                  </a:outerShdw>
                </a:effectLst>
                <a:latin typeface="+mn-lt"/>
              </a:rPr>
              <a:t>) </a:t>
            </a:r>
            <a:endParaRPr lang="fr-FR" sz="2700" dirty="0">
              <a:solidFill>
                <a:srgbClr val="00B050"/>
              </a:solidFill>
              <a:effectLst>
                <a:outerShdw blurRad="38100" dist="38100" dir="2700000" algn="tl">
                  <a:srgbClr val="000000">
                    <a:alpha val="43137"/>
                  </a:srgbClr>
                </a:outerShdw>
              </a:effectLst>
              <a:latin typeface="+mn-lt"/>
            </a:endParaRPr>
          </a:p>
        </p:txBody>
      </p:sp>
      <p:graphicFrame>
        <p:nvGraphicFramePr>
          <p:cNvPr id="9" name="Espace réservé du contenu 8"/>
          <p:cNvGraphicFramePr>
            <a:graphicFrameLocks noGrp="1"/>
          </p:cNvGraphicFramePr>
          <p:nvPr>
            <p:ph idx="1"/>
          </p:nvPr>
        </p:nvGraphicFramePr>
        <p:xfrm>
          <a:off x="428596" y="1643050"/>
          <a:ext cx="8229600" cy="45323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764704"/>
            <a:ext cx="8229600" cy="1080120"/>
          </a:xfrm>
        </p:spPr>
        <p:txBody>
          <a:bodyPr>
            <a:normAutofit fontScale="90000"/>
          </a:bodyPr>
          <a:lstStyle/>
          <a:p>
            <a:pPr algn="ctr"/>
            <a:r>
              <a:rPr lang="fr-FR" sz="31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FREQUENCE DES CANCERS GYNECOLOGIQUES ET MAMMAIRES: </a:t>
            </a:r>
            <a:r>
              <a:rPr lang="fr-FR" sz="31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MIG</a:t>
            </a:r>
            <a:r>
              <a:rPr lang="fr-FR" sz="3100" b="1" dirty="0" smtClean="0">
                <a:solidFill>
                  <a:srgbClr val="0070C0"/>
                </a:solidFill>
              </a:rPr>
              <a:t/>
            </a:r>
            <a:br>
              <a:rPr lang="fr-FR" sz="3100" b="1" dirty="0" smtClean="0">
                <a:solidFill>
                  <a:srgbClr val="0070C0"/>
                </a:solidFill>
              </a:rPr>
            </a:br>
            <a:r>
              <a:rPr lang="fr-FR" dirty="0" smtClean="0"/>
              <a:t/>
            </a:r>
            <a:br>
              <a:rPr lang="fr-FR" dirty="0" smtClean="0"/>
            </a:br>
            <a:endParaRPr lang="fr-FR" dirty="0"/>
          </a:p>
        </p:txBody>
      </p:sp>
      <p:pic>
        <p:nvPicPr>
          <p:cNvPr id="49154" name="Graphique 1"/>
          <p:cNvPicPr>
            <a:picLocks noChangeArrowheads="1"/>
          </p:cNvPicPr>
          <p:nvPr/>
        </p:nvPicPr>
        <p:blipFill>
          <a:blip r:embed="rId2" cstate="print"/>
          <a:srcRect/>
          <a:stretch>
            <a:fillRect/>
          </a:stretch>
        </p:blipFill>
        <p:spPr bwMode="auto">
          <a:xfrm>
            <a:off x="1043608" y="1484784"/>
            <a:ext cx="6912768" cy="4608512"/>
          </a:xfrm>
          <a:prstGeom prst="rect">
            <a:avLst/>
          </a:prstGeom>
          <a:noFill/>
          <a:ln w="9525">
            <a:noFill/>
            <a:miter lim="800000"/>
            <a:headEnd/>
            <a:tailEnd/>
          </a:ln>
        </p:spPr>
      </p:pic>
      <p:sp>
        <p:nvSpPr>
          <p:cNvPr id="5" name="Rectangle 4"/>
          <p:cNvSpPr/>
          <p:nvPr/>
        </p:nvSpPr>
        <p:spPr>
          <a:xfrm>
            <a:off x="1403648" y="5733256"/>
            <a:ext cx="6336704" cy="830997"/>
          </a:xfrm>
          <a:prstGeom prst="rect">
            <a:avLst/>
          </a:prstGeom>
        </p:spPr>
        <p:txBody>
          <a:bodyPr wrap="square">
            <a:spAutoFit/>
          </a:bodyPr>
          <a:lstStyle/>
          <a:p>
            <a:pPr algn="ctr"/>
            <a:r>
              <a:rPr lang="fr-FR" sz="2400" b="1" dirty="0" smtClean="0">
                <a:solidFill>
                  <a:srgbClr val="FF0000"/>
                </a:solidFill>
                <a:effectLst>
                  <a:outerShdw blurRad="38100" dist="38100" dir="2700000" algn="tl">
                    <a:srgbClr val="000000">
                      <a:alpha val="43137"/>
                    </a:srgbClr>
                  </a:outerShdw>
                </a:effectLst>
              </a:rPr>
              <a:t>469 cas  </a:t>
            </a:r>
            <a:r>
              <a:rPr lang="fr-FR" sz="2400" b="1" dirty="0" smtClean="0">
                <a:effectLst>
                  <a:outerShdw blurRad="38100" dist="38100" dir="2700000" algn="tl">
                    <a:srgbClr val="000000">
                      <a:alpha val="43137"/>
                    </a:srgbClr>
                  </a:outerShdw>
                </a:effectLst>
              </a:rPr>
              <a:t>du  1</a:t>
            </a:r>
            <a:r>
              <a:rPr lang="fr-FR" sz="2400" b="1" baseline="30000" dirty="0" smtClean="0">
                <a:effectLst>
                  <a:outerShdw blurRad="38100" dist="38100" dir="2700000" algn="tl">
                    <a:srgbClr val="000000">
                      <a:alpha val="43137"/>
                    </a:srgbClr>
                  </a:outerShdw>
                </a:effectLst>
              </a:rPr>
              <a:t>er</a:t>
            </a:r>
            <a:r>
              <a:rPr lang="fr-FR" sz="2400" b="1" dirty="0" smtClean="0">
                <a:effectLst>
                  <a:outerShdw blurRad="38100" dist="38100" dir="2700000" algn="tl">
                    <a:srgbClr val="000000">
                      <a:alpha val="43137"/>
                    </a:srgbClr>
                  </a:outerShdw>
                </a:effectLst>
              </a:rPr>
              <a:t>  Janvier 2006</a:t>
            </a:r>
            <a:br>
              <a:rPr lang="fr-FR" sz="2400" b="1" dirty="0" smtClean="0">
                <a:effectLst>
                  <a:outerShdw blurRad="38100" dist="38100" dir="2700000" algn="tl">
                    <a:srgbClr val="000000">
                      <a:alpha val="43137"/>
                    </a:srgbClr>
                  </a:outerShdw>
                </a:effectLst>
              </a:rPr>
            </a:br>
            <a:r>
              <a:rPr lang="fr-FR" sz="2400" b="1" dirty="0" smtClean="0">
                <a:effectLst>
                  <a:outerShdw blurRad="38100" dist="38100" dir="2700000" algn="tl">
                    <a:srgbClr val="000000">
                      <a:alpha val="43137"/>
                    </a:srgbClr>
                  </a:outerShdw>
                </a:effectLst>
              </a:rPr>
              <a:t>au 31 Décembre 2009 (4 ANS).</a:t>
            </a:r>
            <a:endParaRPr lang="fr-FR" sz="2400" dirty="0">
              <a:effectLst>
                <a:outerShdw blurRad="38100" dist="38100" dir="2700000" algn="tl">
                  <a:srgbClr val="000000">
                    <a:alpha val="43137"/>
                  </a:srgbClr>
                </a:outerShdw>
              </a:effectLst>
            </a:endParaRPr>
          </a:p>
        </p:txBody>
      </p:sp>
      <p:sp>
        <p:nvSpPr>
          <p:cNvPr id="6" name="Espace réservé du numéro de diapositive 5"/>
          <p:cNvSpPr>
            <a:spLocks noGrp="1"/>
          </p:cNvSpPr>
          <p:nvPr>
            <p:ph type="sldNum" sz="quarter" idx="12"/>
          </p:nvPr>
        </p:nvSpPr>
        <p:spPr/>
        <p:txBody>
          <a:bodyPr/>
          <a:lstStyle/>
          <a:p>
            <a:fld id="{349924A6-DAB2-4BC0-92EC-D1099D232D82}" type="slidenum">
              <a:rPr lang="fr-FR" smtClean="0"/>
              <a:pPr/>
              <a:t>21</a:t>
            </a:fld>
            <a:endParaRPr lang="fr-FR"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FREQUENCE DES CANCERS GYNECOLOGIQUES ET MAMMAIRES: </a:t>
            </a:r>
            <a:r>
              <a:rPr lang="fr-FR" sz="24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MIG</a:t>
            </a:r>
            <a:endParaRPr lang="fr-FR" sz="2400" dirty="0">
              <a:latin typeface="Arial" pitchFamily="34" charset="0"/>
              <a:cs typeface="Arial" pitchFamily="34" charset="0"/>
            </a:endParaRPr>
          </a:p>
        </p:txBody>
      </p:sp>
      <p:pic>
        <p:nvPicPr>
          <p:cNvPr id="50178" name="Graphique 3"/>
          <p:cNvPicPr>
            <a:picLocks noChangeArrowheads="1"/>
          </p:cNvPicPr>
          <p:nvPr/>
        </p:nvPicPr>
        <p:blipFill>
          <a:blip r:embed="rId2" cstate="print"/>
          <a:srcRect/>
          <a:stretch>
            <a:fillRect/>
          </a:stretch>
        </p:blipFill>
        <p:spPr bwMode="auto">
          <a:xfrm>
            <a:off x="611560" y="1844824"/>
            <a:ext cx="8064896" cy="4608513"/>
          </a:xfrm>
          <a:prstGeom prst="rect">
            <a:avLst/>
          </a:prstGeom>
          <a:noFill/>
          <a:ln w="9525">
            <a:noFill/>
            <a:miter lim="800000"/>
            <a:headEnd/>
            <a:tailEnd/>
          </a:ln>
        </p:spPr>
      </p:pic>
      <p:sp>
        <p:nvSpPr>
          <p:cNvPr id="4" name="Espace réservé du numéro de diapositive 3"/>
          <p:cNvSpPr>
            <a:spLocks noGrp="1"/>
          </p:cNvSpPr>
          <p:nvPr>
            <p:ph type="sldNum" sz="quarter" idx="12"/>
          </p:nvPr>
        </p:nvSpPr>
        <p:spPr/>
        <p:txBody>
          <a:bodyPr/>
          <a:lstStyle/>
          <a:p>
            <a:fld id="{349924A6-DAB2-4BC0-92EC-D1099D232D82}" type="slidenum">
              <a:rPr lang="fr-FR" smtClean="0"/>
              <a:pPr/>
              <a:t>22</a:t>
            </a:fld>
            <a:endParaRPr lang="fr-FR"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TYPES DE CANCERS GYNECOLOGIQUES ET MAMMAIRES: </a:t>
            </a:r>
            <a:r>
              <a:rPr lang="fr-FR" sz="24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MIG </a:t>
            </a:r>
            <a:r>
              <a:rPr lang="fr-FR" sz="2400" b="1" dirty="0" smtClean="0">
                <a:effectLst>
                  <a:outerShdw blurRad="38100" dist="38100" dir="2700000" algn="tl">
                    <a:srgbClr val="000000">
                      <a:alpha val="43137"/>
                    </a:srgbClr>
                  </a:outerShdw>
                </a:effectLst>
              </a:rPr>
              <a:t>(4</a:t>
            </a:r>
            <a:r>
              <a:rPr lang="fr-FR" sz="2400" b="1" baseline="30000" dirty="0" smtClean="0">
                <a:effectLst>
                  <a:outerShdw blurRad="38100" dist="38100" dir="2700000" algn="tl">
                    <a:srgbClr val="000000">
                      <a:alpha val="43137"/>
                    </a:srgbClr>
                  </a:outerShdw>
                </a:effectLst>
              </a:rPr>
              <a:t>ème</a:t>
            </a:r>
            <a:r>
              <a:rPr lang="fr-FR" sz="2400" b="1" dirty="0" smtClean="0">
                <a:effectLst>
                  <a:outerShdw blurRad="38100" dist="38100" dir="2700000" algn="tl">
                    <a:srgbClr val="000000">
                      <a:alpha val="43137"/>
                    </a:srgbClr>
                  </a:outerShdw>
                </a:effectLst>
              </a:rPr>
              <a:t> position)</a:t>
            </a:r>
            <a:endParaRPr lang="fr-FR" sz="2400" dirty="0"/>
          </a:p>
        </p:txBody>
      </p:sp>
      <p:graphicFrame>
        <p:nvGraphicFramePr>
          <p:cNvPr id="4" name="Graphique 3"/>
          <p:cNvGraphicFramePr/>
          <p:nvPr/>
        </p:nvGraphicFramePr>
        <p:xfrm>
          <a:off x="395536" y="1340768"/>
          <a:ext cx="8143932" cy="5229200"/>
        </p:xfrm>
        <a:graphic>
          <a:graphicData uri="http://schemas.openxmlformats.org/drawingml/2006/chart">
            <c:chart xmlns:c="http://schemas.openxmlformats.org/drawingml/2006/chart" xmlns:r="http://schemas.openxmlformats.org/officeDocument/2006/relationships" r:id="rId2"/>
          </a:graphicData>
        </a:graphic>
      </p:graphicFrame>
      <p:sp>
        <p:nvSpPr>
          <p:cNvPr id="5" name="Espace réservé du numéro de diapositive 4"/>
          <p:cNvSpPr>
            <a:spLocks noGrp="1"/>
          </p:cNvSpPr>
          <p:nvPr>
            <p:ph type="sldNum" sz="quarter" idx="12"/>
          </p:nvPr>
        </p:nvSpPr>
        <p:spPr/>
        <p:txBody>
          <a:bodyPr/>
          <a:lstStyle/>
          <a:p>
            <a:fld id="{349924A6-DAB2-4BC0-92EC-D1099D232D82}" type="slidenum">
              <a:rPr lang="fr-FR" smtClean="0"/>
              <a:pPr/>
              <a:t>23</a:t>
            </a:fld>
            <a:endParaRPr lang="fr-FR"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a:t>
            </a:r>
            <a:b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200" dirty="0" smtClean="0"/>
              <a:t> </a:t>
            </a:r>
            <a:r>
              <a:rPr lang="fr-FR" sz="3200" b="1" dirty="0" smtClean="0">
                <a:solidFill>
                  <a:srgbClr val="00B050"/>
                </a:solidFill>
                <a:effectLst>
                  <a:outerShdw blurRad="38100" dist="38100" dir="2700000" algn="tl">
                    <a:srgbClr val="000000">
                      <a:alpha val="43137"/>
                    </a:srgbClr>
                  </a:outerShdw>
                </a:effectLst>
              </a:rPr>
              <a:t>FRANCE: 2010 </a:t>
            </a:r>
            <a:endParaRPr lang="fr-FR" sz="3200" b="1" dirty="0">
              <a:solidFill>
                <a:srgbClr val="00B05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457200" y="1556792"/>
            <a:ext cx="8229600" cy="4176464"/>
          </a:xfrm>
        </p:spPr>
        <p:txBody>
          <a:bodyPr>
            <a:normAutofit fontScale="92500"/>
          </a:bodyPr>
          <a:lstStyle/>
          <a:p>
            <a:pPr algn="just">
              <a:lnSpc>
                <a:spcPct val="150000"/>
              </a:lnSpc>
            </a:pPr>
            <a:r>
              <a:rPr lang="fr-FR" sz="2800" b="1" dirty="0" smtClean="0">
                <a:solidFill>
                  <a:srgbClr val="FF0000"/>
                </a:solidFill>
                <a:effectLst>
                  <a:outerShdw blurRad="38100" dist="38100" dir="2700000" algn="tl">
                    <a:srgbClr val="000000">
                      <a:alpha val="43137"/>
                    </a:srgbClr>
                  </a:outerShdw>
                </a:effectLst>
              </a:rPr>
              <a:t>6 560 nouveaux cas annuels </a:t>
            </a:r>
            <a:r>
              <a:rPr lang="fr-FR" sz="2800" b="1" dirty="0" smtClean="0">
                <a:effectLst>
                  <a:outerShdw blurRad="38100" dist="38100" dir="2700000" algn="tl">
                    <a:srgbClr val="000000">
                      <a:alpha val="43137"/>
                    </a:srgbClr>
                  </a:outerShdw>
                </a:effectLst>
              </a:rPr>
              <a:t>de cancer de l’endomètre.</a:t>
            </a:r>
          </a:p>
          <a:p>
            <a:pPr algn="just">
              <a:lnSpc>
                <a:spcPct val="150000"/>
              </a:lnSpc>
            </a:pPr>
            <a:r>
              <a:rPr lang="fr-FR" sz="2800" b="1" dirty="0" smtClean="0">
                <a:solidFill>
                  <a:srgbClr val="FF0000"/>
                </a:solidFill>
                <a:effectLst>
                  <a:outerShdw blurRad="38100" dist="38100" dir="2700000" algn="tl">
                    <a:srgbClr val="000000">
                      <a:alpha val="43137"/>
                    </a:srgbClr>
                  </a:outerShdw>
                </a:effectLst>
              </a:rPr>
              <a:t>4,4 % </a:t>
            </a:r>
            <a:r>
              <a:rPr lang="fr-FR" sz="2800" b="1" dirty="0" smtClean="0">
                <a:effectLst>
                  <a:outerShdw blurRad="38100" dist="38100" dir="2700000" algn="tl">
                    <a:srgbClr val="000000">
                      <a:alpha val="43137"/>
                    </a:srgbClr>
                  </a:outerShdw>
                </a:effectLst>
              </a:rPr>
              <a:t>des nouveaux cancers féminins</a:t>
            </a:r>
          </a:p>
          <a:p>
            <a:pPr algn="just">
              <a:lnSpc>
                <a:spcPct val="150000"/>
              </a:lnSpc>
            </a:pPr>
            <a:r>
              <a:rPr lang="fr-FR" sz="2800" b="1" dirty="0" smtClean="0">
                <a:effectLst>
                  <a:outerShdw blurRad="38100" dist="38100" dir="2700000" algn="tl">
                    <a:srgbClr val="000000">
                      <a:alpha val="43137"/>
                    </a:srgbClr>
                  </a:outerShdw>
                </a:effectLst>
              </a:rPr>
              <a:t> Incidence de </a:t>
            </a:r>
            <a:r>
              <a:rPr lang="fr-FR" sz="2800" b="1" dirty="0" smtClean="0">
                <a:solidFill>
                  <a:srgbClr val="FF0000"/>
                </a:solidFill>
                <a:effectLst>
                  <a:outerShdw blurRad="38100" dist="38100" dir="2700000" algn="tl">
                    <a:srgbClr val="000000">
                      <a:alpha val="43137"/>
                    </a:srgbClr>
                  </a:outerShdw>
                </a:effectLst>
              </a:rPr>
              <a:t>13,6 pour 100 000 femmes</a:t>
            </a:r>
            <a:r>
              <a:rPr lang="fr-FR" sz="2800" b="1" dirty="0" smtClean="0">
                <a:effectLst>
                  <a:outerShdw blurRad="38100" dist="38100" dir="2700000" algn="tl">
                    <a:srgbClr val="000000">
                      <a:alpha val="43137"/>
                    </a:srgbClr>
                  </a:outerShdw>
                </a:effectLst>
              </a:rPr>
              <a:t>.</a:t>
            </a:r>
          </a:p>
          <a:p>
            <a:pPr algn="just">
              <a:lnSpc>
                <a:spcPct val="150000"/>
              </a:lnSpc>
            </a:pPr>
            <a:r>
              <a:rPr lang="fr-FR" sz="2800" b="1" dirty="0" smtClean="0">
                <a:solidFill>
                  <a:srgbClr val="FF0000"/>
                </a:solidFill>
                <a:effectLst>
                  <a:outerShdw blurRad="38100" dist="38100" dir="2700000" algn="tl">
                    <a:srgbClr val="000000">
                      <a:alpha val="43137"/>
                    </a:srgbClr>
                  </a:outerShdw>
                </a:effectLst>
              </a:rPr>
              <a:t>1 900 décès</a:t>
            </a:r>
            <a:r>
              <a:rPr lang="fr-FR" sz="2800" b="1" dirty="0" smtClean="0">
                <a:effectLst>
                  <a:outerShdw blurRad="38100" dist="38100" dir="2700000" algn="tl">
                    <a:srgbClr val="000000">
                      <a:alpha val="43137"/>
                    </a:srgbClr>
                  </a:outerShdw>
                </a:effectLst>
              </a:rPr>
              <a:t>, soit </a:t>
            </a:r>
            <a:r>
              <a:rPr lang="fr-FR" sz="2800" b="1" dirty="0" smtClean="0">
                <a:solidFill>
                  <a:srgbClr val="FF0000"/>
                </a:solidFill>
                <a:effectLst>
                  <a:outerShdw blurRad="38100" dist="38100" dir="2700000" algn="tl">
                    <a:srgbClr val="000000">
                      <a:alpha val="43137"/>
                    </a:srgbClr>
                  </a:outerShdw>
                </a:effectLst>
              </a:rPr>
              <a:t>2,3 % </a:t>
            </a:r>
            <a:r>
              <a:rPr lang="fr-FR" sz="2800" b="1" dirty="0" smtClean="0">
                <a:effectLst>
                  <a:outerShdw blurRad="38100" dist="38100" dir="2700000" algn="tl">
                    <a:srgbClr val="000000">
                      <a:alpha val="43137"/>
                    </a:srgbClr>
                  </a:outerShdw>
                </a:effectLst>
              </a:rPr>
              <a:t>des décès féminins par cancer. </a:t>
            </a:r>
          </a:p>
          <a:p>
            <a:pPr algn="just">
              <a:lnSpc>
                <a:spcPct val="150000"/>
              </a:lnSpc>
            </a:pPr>
            <a:r>
              <a:rPr lang="fr-FR" sz="2800" b="1" dirty="0" smtClean="0">
                <a:effectLst>
                  <a:outerShdw blurRad="38100" dist="38100" dir="2700000" algn="tl">
                    <a:srgbClr val="000000">
                      <a:alpha val="43137"/>
                    </a:srgbClr>
                  </a:outerShdw>
                </a:effectLst>
              </a:rPr>
              <a:t>Probabilité d’avoir un cancer de l’endomètre pendant sa vie est de </a:t>
            </a:r>
            <a:r>
              <a:rPr lang="fr-FR" sz="2800" b="1" dirty="0" smtClean="0">
                <a:solidFill>
                  <a:srgbClr val="FF0000"/>
                </a:solidFill>
                <a:effectLst>
                  <a:outerShdw blurRad="38100" dist="38100" dir="2700000" algn="tl">
                    <a:srgbClr val="000000">
                      <a:alpha val="43137"/>
                    </a:srgbClr>
                  </a:outerShdw>
                </a:effectLst>
              </a:rPr>
              <a:t>1,7 % </a:t>
            </a:r>
            <a:r>
              <a:rPr lang="fr-FR" sz="2800" b="1" dirty="0" smtClean="0">
                <a:effectLst>
                  <a:outerShdw blurRad="38100" dist="38100" dir="2700000" algn="tl">
                    <a:srgbClr val="000000">
                      <a:alpha val="43137"/>
                    </a:srgbClr>
                  </a:outerShdw>
                </a:effectLst>
              </a:rPr>
              <a:t>pour une française.</a:t>
            </a:r>
            <a:endParaRPr lang="fr-FR" sz="2800" b="1" dirty="0">
              <a:effectLst>
                <a:outerShdw blurRad="38100" dist="38100" dir="2700000" algn="tl">
                  <a:srgbClr val="000000">
                    <a:alpha val="43137"/>
                  </a:srgbClr>
                </a:outerShdw>
              </a:effectLst>
            </a:endParaRPr>
          </a:p>
        </p:txBody>
      </p:sp>
      <p:sp>
        <p:nvSpPr>
          <p:cNvPr id="4" name="Rectangle 3"/>
          <p:cNvSpPr/>
          <p:nvPr/>
        </p:nvSpPr>
        <p:spPr>
          <a:xfrm>
            <a:off x="827584" y="5805264"/>
            <a:ext cx="8316416" cy="615553"/>
          </a:xfrm>
          <a:prstGeom prst="rect">
            <a:avLst/>
          </a:prstGeom>
        </p:spPr>
        <p:txBody>
          <a:bodyPr wrap="square">
            <a:spAutoFit/>
          </a:bodyPr>
          <a:lstStyle/>
          <a:p>
            <a:r>
              <a:rPr lang="fr-FR" b="1" dirty="0" smtClean="0">
                <a:solidFill>
                  <a:srgbClr val="0070C0"/>
                </a:solidFill>
                <a:effectLst>
                  <a:outerShdw blurRad="38100" dist="38100" dir="2700000" algn="tl">
                    <a:srgbClr val="000000">
                      <a:alpha val="43137"/>
                    </a:srgbClr>
                  </a:outerShdw>
                </a:effectLst>
              </a:rPr>
              <a:t>Vinatier D., Collinet P., Poncelet E., Farine M.-O. </a:t>
            </a:r>
          </a:p>
          <a:p>
            <a:r>
              <a:rPr lang="fr-FR" sz="1600" b="1" dirty="0" smtClean="0">
                <a:solidFill>
                  <a:srgbClr val="0070C0"/>
                </a:solidFill>
                <a:effectLst>
                  <a:outerShdw blurRad="38100" dist="38100" dir="2700000" algn="tl">
                    <a:srgbClr val="000000">
                      <a:alpha val="43137"/>
                    </a:srgbClr>
                  </a:outerShdw>
                </a:effectLst>
              </a:rPr>
              <a:t>Cancer de l’endomètre. EMC (Elsevier Masson SAS, Paris), Gynécologie, 620-A-10, 2008.</a:t>
            </a:r>
            <a:endParaRPr lang="fr-FR" sz="1600" b="1" dirty="0">
              <a:solidFill>
                <a:srgbClr val="0070C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11222"/>
          </a:xfrm>
        </p:spPr>
        <p:txBody>
          <a:bodyPr>
            <a:normAutofit fontScale="90000"/>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a:t>
            </a:r>
            <a:b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Mortalité</a:t>
            </a: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endParaRPr lang="fr-FR" sz="3600" b="1" dirty="0"/>
          </a:p>
        </p:txBody>
      </p:sp>
      <p:pic>
        <p:nvPicPr>
          <p:cNvPr id="3074" name="Picture 2" descr="C:\Users\user\Desktop\GLOBOCAN_MAP2_35344214[1].png"/>
          <p:cNvPicPr>
            <a:picLocks noGrp="1" noChangeAspect="1" noChangeArrowheads="1"/>
          </p:cNvPicPr>
          <p:nvPr>
            <p:ph idx="1"/>
          </p:nvPr>
        </p:nvPicPr>
        <p:blipFill>
          <a:blip r:embed="rId3" cstate="print"/>
          <a:srcRect/>
          <a:stretch>
            <a:fillRect/>
          </a:stretch>
        </p:blipFill>
        <p:spPr bwMode="auto">
          <a:xfrm>
            <a:off x="1554691" y="1600200"/>
            <a:ext cx="6034617" cy="4525963"/>
          </a:xfrm>
          <a:prstGeom prst="rect">
            <a:avLst/>
          </a:prstGeom>
          <a:noFill/>
        </p:spPr>
      </p:pic>
      <p:sp>
        <p:nvSpPr>
          <p:cNvPr id="4" name="Espace réservé du numéro de diapositive 3"/>
          <p:cNvSpPr>
            <a:spLocks noGrp="1"/>
          </p:cNvSpPr>
          <p:nvPr>
            <p:ph type="sldNum" sz="quarter" idx="12"/>
          </p:nvPr>
        </p:nvSpPr>
        <p:spPr/>
        <p:txBody>
          <a:bodyPr/>
          <a:lstStyle/>
          <a:p>
            <a:fld id="{63E29301-3388-4F9F-9F29-AC67A036706D}" type="slidenum">
              <a:rPr lang="fr-FR" smtClean="0"/>
              <a:pPr/>
              <a:t>25</a:t>
            </a:fld>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a:t>
            </a: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br>
            <a:endParaRPr lang="fr-FR" dirty="0"/>
          </a:p>
        </p:txBody>
      </p:sp>
      <p:sp>
        <p:nvSpPr>
          <p:cNvPr id="5" name="Espace réservé du contenu 4"/>
          <p:cNvSpPr>
            <a:spLocks noGrp="1"/>
          </p:cNvSpPr>
          <p:nvPr>
            <p:ph idx="1"/>
          </p:nvPr>
        </p:nvSpPr>
        <p:spPr>
          <a:xfrm>
            <a:off x="457200" y="1142984"/>
            <a:ext cx="8229600" cy="4786346"/>
          </a:xfrm>
        </p:spPr>
        <p:txBody>
          <a:bodyPr>
            <a:normAutofit fontScale="92500"/>
          </a:bodyPr>
          <a:lstStyle/>
          <a:p>
            <a:pPr>
              <a:buNone/>
            </a:pPr>
            <a:r>
              <a:rPr lang="fr-FR" b="1" dirty="0" smtClean="0">
                <a:solidFill>
                  <a:srgbClr val="00B050"/>
                </a:solidFill>
                <a:effectLst>
                  <a:outerShdw blurRad="38100" dist="38100" dir="2700000" algn="tl">
                    <a:srgbClr val="000000">
                      <a:alpha val="43137"/>
                    </a:srgbClr>
                  </a:outerShdw>
                </a:effectLst>
              </a:rPr>
              <a:t>AGE DES PATIENTES</a:t>
            </a:r>
          </a:p>
          <a:p>
            <a:pPr algn="just">
              <a:lnSpc>
                <a:spcPct val="150000"/>
              </a:lnSpc>
            </a:pPr>
            <a:r>
              <a:rPr lang="fr-FR" sz="2800" b="1" dirty="0" smtClean="0">
                <a:effectLst>
                  <a:outerShdw blurRad="38100" dist="38100" dir="2700000" algn="tl">
                    <a:srgbClr val="000000">
                      <a:alpha val="43137"/>
                    </a:srgbClr>
                  </a:outerShdw>
                </a:effectLst>
              </a:rPr>
              <a:t>Le cancer de l’endomètre est un cancer de la </a:t>
            </a:r>
            <a:r>
              <a:rPr lang="fr-FR" sz="2800" b="1" dirty="0" smtClean="0">
                <a:solidFill>
                  <a:srgbClr val="FFC000"/>
                </a:solidFill>
                <a:effectLst>
                  <a:outerShdw blurRad="38100" dist="38100" dir="2700000" algn="tl">
                    <a:srgbClr val="000000">
                      <a:alpha val="43137"/>
                    </a:srgbClr>
                  </a:outerShdw>
                </a:effectLst>
              </a:rPr>
              <a:t>femme ménopausée</a:t>
            </a:r>
            <a:r>
              <a:rPr lang="fr-FR" sz="2800" b="1" dirty="0" smtClean="0">
                <a:effectLst>
                  <a:outerShdw blurRad="38100" dist="38100" dir="2700000" algn="tl">
                    <a:srgbClr val="000000">
                      <a:alpha val="43137"/>
                    </a:srgbClr>
                  </a:outerShdw>
                </a:effectLst>
              </a:rPr>
              <a:t> (75-80 % des cas).</a:t>
            </a:r>
          </a:p>
          <a:p>
            <a:pPr algn="just">
              <a:lnSpc>
                <a:spcPct val="150000"/>
              </a:lnSpc>
            </a:pPr>
            <a:r>
              <a:rPr lang="fr-FR" sz="2800" b="1" dirty="0" smtClean="0">
                <a:effectLst>
                  <a:outerShdw blurRad="38100" dist="38100" dir="2700000" algn="tl">
                    <a:srgbClr val="000000">
                      <a:alpha val="43137"/>
                    </a:srgbClr>
                  </a:outerShdw>
                </a:effectLst>
              </a:rPr>
              <a:t> L’âge médian est </a:t>
            </a:r>
            <a:r>
              <a:rPr lang="fr-FR" sz="2800" b="1" dirty="0" smtClean="0">
                <a:solidFill>
                  <a:srgbClr val="FF0000"/>
                </a:solidFill>
                <a:effectLst>
                  <a:outerShdw blurRad="38100" dist="38100" dir="2700000" algn="tl">
                    <a:srgbClr val="000000">
                      <a:alpha val="43137"/>
                    </a:srgbClr>
                  </a:outerShdw>
                </a:effectLst>
              </a:rPr>
              <a:t>61 ans</a:t>
            </a:r>
            <a:r>
              <a:rPr lang="fr-FR" sz="2800" b="1" dirty="0" smtClean="0">
                <a:effectLst>
                  <a:outerShdw blurRad="38100" dist="38100" dir="2700000" algn="tl">
                    <a:srgbClr val="000000">
                      <a:alpha val="43137"/>
                    </a:srgbClr>
                  </a:outerShdw>
                </a:effectLst>
              </a:rPr>
              <a:t>. </a:t>
            </a:r>
          </a:p>
          <a:p>
            <a:pPr algn="just">
              <a:lnSpc>
                <a:spcPct val="150000"/>
              </a:lnSpc>
            </a:pPr>
            <a:r>
              <a:rPr lang="fr-FR" sz="2800" b="1" dirty="0" smtClean="0">
                <a:solidFill>
                  <a:srgbClr val="FF0000"/>
                </a:solidFill>
                <a:effectLst>
                  <a:outerShdw blurRad="38100" dist="38100" dir="2700000" algn="tl">
                    <a:srgbClr val="000000">
                      <a:alpha val="43137"/>
                    </a:srgbClr>
                  </a:outerShdw>
                </a:effectLst>
              </a:rPr>
              <a:t>5% </a:t>
            </a:r>
            <a:r>
              <a:rPr lang="fr-FR" sz="2800" b="1" dirty="0" smtClean="0">
                <a:effectLst>
                  <a:outerShdw blurRad="38100" dist="38100" dir="2700000" algn="tl">
                    <a:srgbClr val="000000">
                      <a:alpha val="43137"/>
                    </a:srgbClr>
                  </a:outerShdw>
                </a:effectLst>
              </a:rPr>
              <a:t>des patientes ont </a:t>
            </a:r>
            <a:r>
              <a:rPr lang="fr-FR" sz="2800" b="1" dirty="0" smtClean="0">
                <a:solidFill>
                  <a:srgbClr val="0070C0"/>
                </a:solidFill>
                <a:effectLst>
                  <a:outerShdw blurRad="38100" dist="38100" dir="2700000" algn="tl">
                    <a:srgbClr val="000000">
                      <a:alpha val="43137"/>
                    </a:srgbClr>
                  </a:outerShdw>
                </a:effectLst>
              </a:rPr>
              <a:t>moins de 40 ans.</a:t>
            </a:r>
          </a:p>
          <a:p>
            <a:pPr algn="just">
              <a:lnSpc>
                <a:spcPct val="150000"/>
              </a:lnSpc>
            </a:pPr>
            <a:r>
              <a:rPr lang="fr-FR" sz="2800" b="1" dirty="0" smtClean="0">
                <a:effectLst>
                  <a:outerShdw blurRad="38100" dist="38100" dir="2700000" algn="tl">
                    <a:srgbClr val="000000">
                      <a:alpha val="43137"/>
                    </a:srgbClr>
                  </a:outerShdw>
                </a:effectLst>
              </a:rPr>
              <a:t> Incidence augmente avec l’âge pour atteindre des taux de </a:t>
            </a:r>
            <a:r>
              <a:rPr lang="fr-FR" sz="2800" b="1" dirty="0" smtClean="0">
                <a:solidFill>
                  <a:srgbClr val="FF0000"/>
                </a:solidFill>
                <a:effectLst>
                  <a:outerShdw blurRad="38100" dist="38100" dir="2700000" algn="tl">
                    <a:srgbClr val="000000">
                      <a:alpha val="43137"/>
                    </a:srgbClr>
                  </a:outerShdw>
                </a:effectLst>
              </a:rPr>
              <a:t>53 pour 100 000 </a:t>
            </a:r>
            <a:r>
              <a:rPr lang="fr-FR" sz="2800" b="1" dirty="0" smtClean="0">
                <a:effectLst>
                  <a:outerShdw blurRad="38100" dist="38100" dir="2700000" algn="tl">
                    <a:srgbClr val="000000">
                      <a:alpha val="43137"/>
                    </a:srgbClr>
                  </a:outerShdw>
                </a:effectLst>
              </a:rPr>
              <a:t>chez la femme de plus de </a:t>
            </a:r>
            <a:r>
              <a:rPr lang="fr-FR" sz="2800" b="1" dirty="0" smtClean="0">
                <a:solidFill>
                  <a:srgbClr val="0070C0"/>
                </a:solidFill>
                <a:effectLst>
                  <a:outerShdw blurRad="38100" dist="38100" dir="2700000" algn="tl">
                    <a:srgbClr val="000000">
                      <a:alpha val="43137"/>
                    </a:srgbClr>
                  </a:outerShdw>
                </a:effectLst>
              </a:rPr>
              <a:t>64 ans</a:t>
            </a:r>
            <a:r>
              <a:rPr lang="fr-FR" sz="2800" b="1" dirty="0" smtClean="0">
                <a:effectLst>
                  <a:outerShdw blurRad="38100" dist="38100" dir="2700000" algn="tl">
                    <a:srgbClr val="000000">
                      <a:alpha val="43137"/>
                    </a:srgbClr>
                  </a:outerShdw>
                </a:effectLst>
              </a:rPr>
              <a:t>. </a:t>
            </a:r>
            <a:endParaRPr lang="fr-FR" sz="2800" b="1" dirty="0">
              <a:effectLst>
                <a:outerShdw blurRad="38100" dist="38100" dir="2700000" algn="tl">
                  <a:srgbClr val="000000">
                    <a:alpha val="43137"/>
                  </a:srgbClr>
                </a:outerShdw>
              </a:effectLst>
            </a:endParaRPr>
          </a:p>
        </p:txBody>
      </p:sp>
      <p:sp>
        <p:nvSpPr>
          <p:cNvPr id="6" name="Rectangle 5"/>
          <p:cNvSpPr/>
          <p:nvPr/>
        </p:nvSpPr>
        <p:spPr>
          <a:xfrm>
            <a:off x="500034" y="5786454"/>
            <a:ext cx="8429684" cy="646331"/>
          </a:xfrm>
          <a:prstGeom prst="rect">
            <a:avLst/>
          </a:prstGeom>
        </p:spPr>
        <p:txBody>
          <a:bodyPr wrap="square">
            <a:spAutoFit/>
          </a:bodyPr>
          <a:lstStyle/>
          <a:p>
            <a:r>
              <a:rPr lang="fr-FR" b="1" dirty="0" smtClean="0">
                <a:solidFill>
                  <a:srgbClr val="0070C0"/>
                </a:solidFill>
                <a:effectLst>
                  <a:outerShdw blurRad="38100" dist="38100" dir="2700000" algn="tl">
                    <a:srgbClr val="000000">
                      <a:alpha val="43137"/>
                    </a:srgbClr>
                  </a:outerShdw>
                </a:effectLst>
              </a:rPr>
              <a:t>Vinatier D., Collinet P., Poncelet E., Farine M.-O. </a:t>
            </a:r>
          </a:p>
          <a:p>
            <a:r>
              <a:rPr lang="fr-FR" b="1" dirty="0" smtClean="0">
                <a:solidFill>
                  <a:srgbClr val="0070C0"/>
                </a:solidFill>
                <a:effectLst>
                  <a:outerShdw blurRad="38100" dist="38100" dir="2700000" algn="tl">
                    <a:srgbClr val="000000">
                      <a:alpha val="43137"/>
                    </a:srgbClr>
                  </a:outerShdw>
                </a:effectLst>
              </a:rPr>
              <a:t>Cancer de l’endomètre. EMC (Elsevier Masson SAS, Paris), Gynécologie, 620-A-10, 2008.</a:t>
            </a:r>
            <a:endParaRPr lang="fr-FR" b="1" dirty="0">
              <a:solidFill>
                <a:srgbClr val="0070C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a:t>
            </a:r>
            <a:endParaRPr lang="fr-FR" dirty="0"/>
          </a:p>
        </p:txBody>
      </p:sp>
      <p:sp>
        <p:nvSpPr>
          <p:cNvPr id="5" name="Espace réservé du contenu 4"/>
          <p:cNvSpPr>
            <a:spLocks noGrp="1"/>
          </p:cNvSpPr>
          <p:nvPr>
            <p:ph sz="half" idx="1"/>
          </p:nvPr>
        </p:nvSpPr>
        <p:spPr>
          <a:xfrm>
            <a:off x="457200" y="1785926"/>
            <a:ext cx="4038600" cy="4340237"/>
          </a:xfrm>
        </p:spPr>
        <p:txBody>
          <a:bodyPr/>
          <a:lstStyle/>
          <a:p>
            <a:pPr algn="ctr">
              <a:buNone/>
            </a:pPr>
            <a:r>
              <a:rPr lang="fr-FR" b="1" dirty="0" smtClean="0">
                <a:solidFill>
                  <a:srgbClr val="00B050"/>
                </a:solidFill>
                <a:effectLst>
                  <a:outerShdw blurRad="38100" dist="38100" dir="2700000" algn="tl">
                    <a:srgbClr val="000000">
                      <a:alpha val="43137"/>
                    </a:srgbClr>
                  </a:outerShdw>
                </a:effectLst>
              </a:rPr>
              <a:t>AGE DES PATIENTES</a:t>
            </a:r>
          </a:p>
          <a:p>
            <a:pPr algn="ctr">
              <a:buNone/>
            </a:pPr>
            <a:r>
              <a:rPr lang="fr-FR" b="1" dirty="0" smtClean="0">
                <a:solidFill>
                  <a:srgbClr val="00B050"/>
                </a:solidFill>
                <a:effectLst>
                  <a:outerShdw blurRad="38100" dist="38100" dir="2700000" algn="tl">
                    <a:srgbClr val="000000">
                      <a:alpha val="43137"/>
                    </a:srgbClr>
                  </a:outerShdw>
                </a:effectLst>
              </a:rPr>
              <a:t>A LA MATERNITE I.G.</a:t>
            </a:r>
          </a:p>
          <a:p>
            <a:pPr algn="just">
              <a:buNone/>
            </a:pPr>
            <a:endParaRPr lang="fr-FR" b="1" dirty="0" smtClean="0">
              <a:solidFill>
                <a:srgbClr val="0070C0"/>
              </a:solidFill>
              <a:effectLst>
                <a:outerShdw blurRad="38100" dist="38100" dir="2700000" algn="tl">
                  <a:srgbClr val="000000">
                    <a:alpha val="43137"/>
                  </a:srgbClr>
                </a:outerShdw>
              </a:effectLst>
            </a:endParaRPr>
          </a:p>
          <a:p>
            <a:pPr algn="just">
              <a:buNone/>
            </a:pPr>
            <a:r>
              <a:rPr lang="fr-FR" b="1" dirty="0" smtClean="0">
                <a:solidFill>
                  <a:srgbClr val="0070C0"/>
                </a:solidFill>
                <a:effectLst>
                  <a:outerShdw blurRad="38100" dist="38100" dir="2700000" algn="tl">
                    <a:srgbClr val="000000">
                      <a:alpha val="43137"/>
                    </a:srgbClr>
                  </a:outerShdw>
                </a:effectLst>
              </a:rPr>
              <a:t>Age moyen </a:t>
            </a:r>
            <a:r>
              <a:rPr lang="fr-FR" b="1" dirty="0" smtClean="0">
                <a:effectLst>
                  <a:outerShdw blurRad="38100" dist="38100" dir="2700000" algn="tl">
                    <a:srgbClr val="000000">
                      <a:alpha val="43137"/>
                    </a:srgbClr>
                  </a:outerShdw>
                </a:effectLst>
              </a:rPr>
              <a:t>des patientes: </a:t>
            </a:r>
            <a:r>
              <a:rPr lang="fr-FR" b="1" dirty="0" smtClean="0">
                <a:solidFill>
                  <a:srgbClr val="FF0000"/>
                </a:solidFill>
                <a:effectLst>
                  <a:outerShdw blurRad="38100" dist="38100" dir="2700000" algn="tl">
                    <a:srgbClr val="000000">
                      <a:alpha val="43137"/>
                    </a:srgbClr>
                  </a:outerShdw>
                </a:effectLst>
              </a:rPr>
              <a:t>58,26 ans, </a:t>
            </a:r>
            <a:r>
              <a:rPr lang="fr-FR" dirty="0" smtClean="0"/>
              <a:t>[</a:t>
            </a:r>
            <a:r>
              <a:rPr lang="fr-FR" b="1" dirty="0" smtClean="0">
                <a:solidFill>
                  <a:srgbClr val="FF0000"/>
                </a:solidFill>
                <a:effectLst>
                  <a:outerShdw blurRad="38100" dist="38100" dir="2700000" algn="tl">
                    <a:srgbClr val="000000">
                      <a:alpha val="43137"/>
                    </a:srgbClr>
                  </a:outerShdw>
                </a:effectLst>
              </a:rPr>
              <a:t>41 à 70 ans</a:t>
            </a:r>
            <a:r>
              <a:rPr lang="fr-FR" dirty="0" smtClean="0"/>
              <a:t>]</a:t>
            </a:r>
          </a:p>
          <a:p>
            <a:pPr algn="just">
              <a:buNone/>
            </a:pPr>
            <a:r>
              <a:rPr lang="fr-FR" dirty="0" smtClean="0"/>
              <a:t> </a:t>
            </a:r>
            <a:endParaRPr lang="fr-FR" b="1" dirty="0" smtClean="0">
              <a:solidFill>
                <a:srgbClr val="FF0000"/>
              </a:solidFill>
              <a:effectLst>
                <a:outerShdw blurRad="38100" dist="38100" dir="2700000" algn="tl">
                  <a:srgbClr val="000000">
                    <a:alpha val="43137"/>
                  </a:srgbClr>
                </a:outerShdw>
              </a:effectLst>
            </a:endParaRPr>
          </a:p>
          <a:p>
            <a:pPr>
              <a:buNone/>
            </a:pPr>
            <a:endParaRPr lang="fr-FR" dirty="0"/>
          </a:p>
        </p:txBody>
      </p:sp>
      <p:pic>
        <p:nvPicPr>
          <p:cNvPr id="24578" name="Graphique 13"/>
          <p:cNvPicPr>
            <a:picLocks noChangeArrowheads="1"/>
          </p:cNvPicPr>
          <p:nvPr/>
        </p:nvPicPr>
        <p:blipFill>
          <a:blip r:embed="rId2" cstate="print"/>
          <a:srcRect/>
          <a:stretch>
            <a:fillRect/>
          </a:stretch>
        </p:blipFill>
        <p:spPr bwMode="auto">
          <a:xfrm>
            <a:off x="4643438" y="2071678"/>
            <a:ext cx="4071966" cy="4000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5800" y="404665"/>
            <a:ext cx="7772400" cy="1152128"/>
          </a:xfrm>
        </p:spPr>
        <p:txBody>
          <a:bodyPr>
            <a:normAutofit/>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2.1. INCIDENCE</a:t>
            </a:r>
            <a:r>
              <a:rPr lang="fr-FR" sz="3200" dirty="0" smtClean="0">
                <a:latin typeface="Arial" pitchFamily="34" charset="0"/>
                <a:cs typeface="Arial" pitchFamily="34" charset="0"/>
              </a:rPr>
              <a:t/>
            </a:r>
            <a:br>
              <a:rPr lang="fr-FR" sz="3200" dirty="0" smtClean="0">
                <a:latin typeface="Arial" pitchFamily="34" charset="0"/>
                <a:cs typeface="Arial" pitchFamily="34" charset="0"/>
              </a:rPr>
            </a:br>
            <a:r>
              <a:rPr lang="fr-FR" sz="2800" b="1"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Variations Raciales </a:t>
            </a:r>
            <a:endParaRPr lang="fr-FR" sz="2800" b="1" dirty="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Sous-titre 4"/>
          <p:cNvSpPr>
            <a:spLocks noGrp="1"/>
          </p:cNvSpPr>
          <p:nvPr>
            <p:ph type="subTitle" idx="1"/>
          </p:nvPr>
        </p:nvSpPr>
        <p:spPr>
          <a:xfrm>
            <a:off x="755576" y="1484784"/>
            <a:ext cx="7632848" cy="4824536"/>
          </a:xfrm>
        </p:spPr>
        <p:txBody>
          <a:bodyPr>
            <a:normAutofit/>
          </a:bodyPr>
          <a:lstStyle/>
          <a:p>
            <a:pPr algn="l">
              <a:lnSpc>
                <a:spcPct val="200000"/>
              </a:lnSpc>
            </a:pPr>
            <a:r>
              <a:rPr lang="fr-FR" b="1" dirty="0" smtClean="0">
                <a:solidFill>
                  <a:srgbClr val="00B050"/>
                </a:solidFill>
                <a:effectLst>
                  <a:outerShdw blurRad="38100" dist="38100" dir="2700000" algn="tl">
                    <a:srgbClr val="000000">
                      <a:alpha val="43137"/>
                    </a:srgbClr>
                  </a:outerShdw>
                </a:effectLst>
              </a:rPr>
              <a:t>Etats Unis d’Amérique</a:t>
            </a:r>
          </a:p>
          <a:p>
            <a:pPr algn="just">
              <a:lnSpc>
                <a:spcPct val="150000"/>
              </a:lnSpc>
              <a:buFont typeface="Wingdings" pitchFamily="2" charset="2"/>
              <a:buChar char="Ø"/>
            </a:pPr>
            <a:r>
              <a:rPr lang="fr-FR" sz="2800" b="1" dirty="0" smtClean="0">
                <a:solidFill>
                  <a:schemeClr val="tx1"/>
                </a:solidFill>
                <a:effectLst>
                  <a:outerShdw blurRad="38100" dist="38100" dir="2700000" algn="tl">
                    <a:srgbClr val="000000">
                      <a:alpha val="43137"/>
                    </a:srgbClr>
                  </a:outerShdw>
                </a:effectLst>
              </a:rPr>
              <a:t>Cancer endomètre = </a:t>
            </a:r>
            <a:r>
              <a:rPr lang="fr-FR" sz="2800" b="1" dirty="0" smtClean="0">
                <a:solidFill>
                  <a:srgbClr val="FF0000"/>
                </a:solidFill>
                <a:effectLst>
                  <a:outerShdw blurRad="38100" dist="38100" dir="2700000" algn="tl">
                    <a:srgbClr val="000000">
                      <a:alpha val="43137"/>
                    </a:srgbClr>
                  </a:outerShdw>
                </a:effectLst>
              </a:rPr>
              <a:t>1</a:t>
            </a:r>
            <a:r>
              <a:rPr lang="fr-FR" sz="2800" b="1" baseline="30000" dirty="0" smtClean="0">
                <a:solidFill>
                  <a:srgbClr val="FF0000"/>
                </a:solidFill>
                <a:effectLst>
                  <a:outerShdw blurRad="38100" dist="38100" dir="2700000" algn="tl">
                    <a:srgbClr val="000000">
                      <a:alpha val="43137"/>
                    </a:srgbClr>
                  </a:outerShdw>
                </a:effectLst>
              </a:rPr>
              <a:t>er</a:t>
            </a:r>
            <a:r>
              <a:rPr lang="fr-FR" sz="2800" b="1" dirty="0" smtClean="0">
                <a:solidFill>
                  <a:srgbClr val="FF0000"/>
                </a:solidFill>
                <a:effectLst>
                  <a:outerShdw blurRad="38100" dist="38100" dir="2700000" algn="tl">
                    <a:srgbClr val="000000">
                      <a:alpha val="43137"/>
                    </a:srgbClr>
                  </a:outerShdw>
                </a:effectLst>
              </a:rPr>
              <a:t>  cancer gynécologique</a:t>
            </a:r>
          </a:p>
          <a:p>
            <a:pPr algn="just">
              <a:lnSpc>
                <a:spcPct val="150000"/>
              </a:lnSpc>
              <a:buFont typeface="Wingdings" pitchFamily="2" charset="2"/>
              <a:buChar char="Ø"/>
            </a:pPr>
            <a:r>
              <a:rPr lang="fr-FR" sz="2800" b="1" dirty="0" smtClean="0">
                <a:solidFill>
                  <a:srgbClr val="00B050"/>
                </a:solidFill>
                <a:effectLst>
                  <a:outerShdw blurRad="38100" dist="38100" dir="2700000" algn="tl">
                    <a:srgbClr val="000000">
                      <a:alpha val="43137"/>
                    </a:srgbClr>
                  </a:outerShdw>
                </a:effectLst>
              </a:rPr>
              <a:t>Incidence</a:t>
            </a:r>
          </a:p>
          <a:p>
            <a:pPr algn="just">
              <a:lnSpc>
                <a:spcPct val="150000"/>
              </a:lnSpc>
              <a:buFont typeface="Wingdings" pitchFamily="2" charset="2"/>
              <a:buChar char="ü"/>
            </a:pPr>
            <a:r>
              <a:rPr lang="fr-FR" sz="2800" b="1" dirty="0" smtClean="0">
                <a:solidFill>
                  <a:schemeClr val="tx1"/>
                </a:solidFill>
                <a:effectLst>
                  <a:outerShdw blurRad="38100" dist="38100" dir="2700000" algn="tl">
                    <a:srgbClr val="000000">
                      <a:alpha val="43137"/>
                    </a:srgbClr>
                  </a:outerShdw>
                </a:effectLst>
              </a:rPr>
              <a:t>Femmes  de race  blanche : I </a:t>
            </a:r>
            <a:r>
              <a:rPr lang="fr-FR" sz="2800" b="1" dirty="0" smtClean="0">
                <a:solidFill>
                  <a:srgbClr val="FF0000"/>
                </a:solidFill>
                <a:effectLst>
                  <a:outerShdw blurRad="38100" dist="38100" dir="2700000" algn="tl">
                    <a:srgbClr val="000000">
                      <a:alpha val="43137"/>
                    </a:srgbClr>
                  </a:outerShdw>
                </a:effectLst>
              </a:rPr>
              <a:t>= 22,4/100 000</a:t>
            </a:r>
          </a:p>
          <a:p>
            <a:pPr algn="just">
              <a:lnSpc>
                <a:spcPct val="150000"/>
              </a:lnSpc>
              <a:buFont typeface="Wingdings" pitchFamily="2" charset="2"/>
              <a:buChar char="ü"/>
            </a:pPr>
            <a:r>
              <a:rPr lang="fr-FR" sz="2800" b="1" dirty="0" smtClean="0">
                <a:solidFill>
                  <a:schemeClr val="tx1"/>
                </a:solidFill>
                <a:effectLst>
                  <a:outerShdw blurRad="38100" dist="38100" dir="2700000" algn="tl">
                    <a:srgbClr val="000000">
                      <a:alpha val="43137"/>
                    </a:srgbClr>
                  </a:outerShdw>
                </a:effectLst>
              </a:rPr>
              <a:t>Femmes  de noire: I= </a:t>
            </a:r>
            <a:r>
              <a:rPr lang="fr-FR" sz="2800" b="1" dirty="0" smtClean="0">
                <a:solidFill>
                  <a:srgbClr val="FF0000"/>
                </a:solidFill>
                <a:effectLst>
                  <a:outerShdw blurRad="38100" dist="38100" dir="2700000" algn="tl">
                    <a:srgbClr val="000000">
                      <a:alpha val="43137"/>
                    </a:srgbClr>
                  </a:outerShdw>
                </a:effectLst>
              </a:rPr>
              <a:t>13,6/100 000</a:t>
            </a:r>
          </a:p>
          <a:p>
            <a:pPr algn="just">
              <a:lnSpc>
                <a:spcPct val="150000"/>
              </a:lnSpc>
            </a:pPr>
            <a:endParaRPr lang="fr-FR" sz="2800" b="1" dirty="0" smtClean="0">
              <a:solidFill>
                <a:schemeClr val="tx1"/>
              </a:solidFill>
            </a:endParaRPr>
          </a:p>
        </p:txBody>
      </p:sp>
      <p:sp>
        <p:nvSpPr>
          <p:cNvPr id="6" name="Espace réservé du numéro de diapositive 5"/>
          <p:cNvSpPr>
            <a:spLocks noGrp="1"/>
          </p:cNvSpPr>
          <p:nvPr>
            <p:ph type="sldNum" sz="quarter" idx="12"/>
          </p:nvPr>
        </p:nvSpPr>
        <p:spPr/>
        <p:txBody>
          <a:bodyPr/>
          <a:lstStyle/>
          <a:p>
            <a:fld id="{63E29301-3388-4F9F-9F29-AC67A036706D}" type="slidenum">
              <a:rPr lang="fr-FR" smtClean="0"/>
              <a:pPr/>
              <a:t>28</a:t>
            </a:fld>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2.2. HISTOIRE NATURELLE</a:t>
            </a:r>
            <a:endParaRPr lang="fr-FR" sz="3600" dirty="0"/>
          </a:p>
        </p:txBody>
      </p:sp>
      <p:sp>
        <p:nvSpPr>
          <p:cNvPr id="3" name="Espace réservé du contenu 2"/>
          <p:cNvSpPr>
            <a:spLocks noGrp="1"/>
          </p:cNvSpPr>
          <p:nvPr>
            <p:ph idx="1"/>
          </p:nvPr>
        </p:nvSpPr>
        <p:spPr>
          <a:xfrm>
            <a:off x="457200" y="1412776"/>
            <a:ext cx="8229600" cy="5256584"/>
          </a:xfrm>
        </p:spPr>
        <p:txBody>
          <a:bodyPr>
            <a:normAutofit fontScale="92500" lnSpcReduction="20000"/>
          </a:bodyPr>
          <a:lstStyle/>
          <a:p>
            <a:pPr algn="just">
              <a:lnSpc>
                <a:spcPct val="120000"/>
              </a:lnSpc>
            </a:pPr>
            <a:r>
              <a:rPr lang="fr-FR" b="1" dirty="0" smtClean="0">
                <a:effectLst>
                  <a:outerShdw blurRad="38100" dist="38100" dir="2700000" algn="tl">
                    <a:srgbClr val="000000">
                      <a:alpha val="43137"/>
                    </a:srgbClr>
                  </a:outerShdw>
                </a:effectLst>
              </a:rPr>
              <a:t>Le cancer de l’endomètre est </a:t>
            </a:r>
            <a:r>
              <a:rPr lang="fr-FR" b="1" dirty="0" smtClean="0">
                <a:solidFill>
                  <a:srgbClr val="FF0000"/>
                </a:solidFill>
                <a:effectLst>
                  <a:outerShdw blurRad="38100" dist="38100" dir="2700000" algn="tl">
                    <a:srgbClr val="000000">
                      <a:alpha val="43137"/>
                    </a:srgbClr>
                  </a:outerShdw>
                </a:effectLst>
              </a:rPr>
              <a:t>hormodépendant. </a:t>
            </a:r>
          </a:p>
          <a:p>
            <a:pPr algn="just">
              <a:lnSpc>
                <a:spcPct val="120000"/>
              </a:lnSpc>
            </a:pPr>
            <a:r>
              <a:rPr lang="fr-FR" b="1" dirty="0" smtClean="0">
                <a:solidFill>
                  <a:srgbClr val="FF0000"/>
                </a:solidFill>
                <a:effectLst>
                  <a:outerShdw blurRad="38100" dist="38100" dir="2700000" algn="tl">
                    <a:srgbClr val="000000">
                      <a:alpha val="43137"/>
                    </a:srgbClr>
                  </a:outerShdw>
                </a:effectLst>
              </a:rPr>
              <a:t>L’hyperoestrogénie</a:t>
            </a:r>
            <a:r>
              <a:rPr lang="fr-FR" b="1" dirty="0" smtClean="0">
                <a:effectLst>
                  <a:outerShdw blurRad="38100" dist="38100" dir="2700000" algn="tl">
                    <a:srgbClr val="000000">
                      <a:alpha val="43137"/>
                    </a:srgbClr>
                  </a:outerShdw>
                </a:effectLst>
              </a:rPr>
              <a:t> est un facteur important dans l’apparition du cancer de l’endomètre. </a:t>
            </a:r>
          </a:p>
          <a:p>
            <a:pPr algn="just">
              <a:lnSpc>
                <a:spcPct val="120000"/>
              </a:lnSpc>
            </a:pPr>
            <a:r>
              <a:rPr lang="fr-FR" b="1" dirty="0" smtClean="0">
                <a:effectLst>
                  <a:outerShdw blurRad="38100" dist="38100" dir="2700000" algn="tl">
                    <a:srgbClr val="000000">
                      <a:alpha val="43137"/>
                    </a:srgbClr>
                  </a:outerShdw>
                </a:effectLst>
              </a:rPr>
              <a:t>Il existe un rôle </a:t>
            </a:r>
            <a:r>
              <a:rPr lang="fr-FR" b="1" dirty="0" smtClean="0">
                <a:solidFill>
                  <a:srgbClr val="00B050"/>
                </a:solidFill>
                <a:effectLst>
                  <a:outerShdw blurRad="38100" dist="38100" dir="2700000" algn="tl">
                    <a:srgbClr val="000000">
                      <a:alpha val="43137"/>
                    </a:srgbClr>
                  </a:outerShdw>
                </a:effectLst>
              </a:rPr>
              <a:t>protecteur de la progestérone </a:t>
            </a:r>
            <a:r>
              <a:rPr lang="fr-FR" b="1" dirty="0" smtClean="0">
                <a:effectLst>
                  <a:outerShdw blurRad="38100" dist="38100" dir="2700000" algn="tl">
                    <a:srgbClr val="000000">
                      <a:alpha val="43137"/>
                    </a:srgbClr>
                  </a:outerShdw>
                </a:effectLst>
              </a:rPr>
              <a:t>dans le cancer de l’endomètre. </a:t>
            </a:r>
          </a:p>
          <a:p>
            <a:pPr algn="just">
              <a:lnSpc>
                <a:spcPct val="120000"/>
              </a:lnSpc>
            </a:pPr>
            <a:r>
              <a:rPr lang="fr-FR" b="1" dirty="0" smtClean="0">
                <a:effectLst>
                  <a:outerShdw blurRad="38100" dist="38100" dir="2700000" algn="tl">
                    <a:srgbClr val="000000">
                      <a:alpha val="43137"/>
                    </a:srgbClr>
                  </a:outerShdw>
                </a:effectLst>
              </a:rPr>
              <a:t>Le cancer de l’endomètre se développe le plus souvent (</a:t>
            </a:r>
            <a:r>
              <a:rPr lang="fr-FR" b="1" dirty="0" smtClean="0">
                <a:solidFill>
                  <a:srgbClr val="FF0000"/>
                </a:solidFill>
                <a:effectLst>
                  <a:outerShdw blurRad="38100" dist="38100" dir="2700000" algn="tl">
                    <a:srgbClr val="000000">
                      <a:alpha val="43137"/>
                    </a:srgbClr>
                  </a:outerShdw>
                </a:effectLst>
              </a:rPr>
              <a:t>85% </a:t>
            </a:r>
            <a:r>
              <a:rPr lang="fr-FR" b="1" dirty="0" smtClean="0">
                <a:effectLst>
                  <a:outerShdw blurRad="38100" dist="38100" dir="2700000" algn="tl">
                    <a:srgbClr val="000000">
                      <a:alpha val="43137"/>
                    </a:srgbClr>
                  </a:outerShdw>
                </a:effectLst>
              </a:rPr>
              <a:t>des cas) à partir d’un </a:t>
            </a:r>
            <a:r>
              <a:rPr lang="fr-FR" b="1" dirty="0" smtClean="0">
                <a:solidFill>
                  <a:srgbClr val="FF0000"/>
                </a:solidFill>
                <a:effectLst>
                  <a:outerShdw blurRad="38100" dist="38100" dir="2700000" algn="tl">
                    <a:srgbClr val="000000">
                      <a:alpha val="43137"/>
                    </a:srgbClr>
                  </a:outerShdw>
                </a:effectLst>
              </a:rPr>
              <a:t>endomètre hyperplasique présentant des atypies cellulaires. </a:t>
            </a:r>
          </a:p>
          <a:p>
            <a:pPr algn="just">
              <a:lnSpc>
                <a:spcPct val="120000"/>
              </a:lnSpc>
            </a:pPr>
            <a:r>
              <a:rPr lang="fr-FR" b="1" dirty="0" smtClean="0">
                <a:effectLst>
                  <a:outerShdw blurRad="38100" dist="38100" dir="2700000" algn="tl">
                    <a:srgbClr val="000000">
                      <a:alpha val="43137"/>
                    </a:srgbClr>
                  </a:outerShdw>
                </a:effectLst>
              </a:rPr>
              <a:t>Dans </a:t>
            </a:r>
            <a:r>
              <a:rPr lang="fr-FR" b="1" dirty="0" smtClean="0">
                <a:solidFill>
                  <a:srgbClr val="FF0000"/>
                </a:solidFill>
                <a:effectLst>
                  <a:outerShdw blurRad="38100" dist="38100" dir="2700000" algn="tl">
                    <a:srgbClr val="000000">
                      <a:alpha val="43137"/>
                    </a:srgbClr>
                  </a:outerShdw>
                </a:effectLst>
              </a:rPr>
              <a:t>15% </a:t>
            </a:r>
            <a:r>
              <a:rPr lang="fr-FR" b="1" dirty="0" smtClean="0">
                <a:effectLst>
                  <a:outerShdw blurRad="38100" dist="38100" dir="2700000" algn="tl">
                    <a:srgbClr val="000000">
                      <a:alpha val="43137"/>
                    </a:srgbClr>
                  </a:outerShdw>
                </a:effectLst>
              </a:rPr>
              <a:t>des cas, il peut survenir sur un </a:t>
            </a:r>
            <a:r>
              <a:rPr lang="fr-FR" b="1" dirty="0" smtClean="0">
                <a:solidFill>
                  <a:srgbClr val="FF0000"/>
                </a:solidFill>
                <a:effectLst>
                  <a:outerShdw blurRad="38100" dist="38100" dir="2700000" algn="tl">
                    <a:srgbClr val="000000">
                      <a:alpha val="43137"/>
                    </a:srgbClr>
                  </a:outerShdw>
                </a:effectLst>
              </a:rPr>
              <a:t>endomètre atrophique</a:t>
            </a:r>
            <a:r>
              <a:rPr lang="fr-FR" dirty="0" smtClean="0"/>
              <a:t>.</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76672"/>
            <a:ext cx="8229600" cy="720080"/>
          </a:xfrm>
        </p:spPr>
        <p:txBody>
          <a:bodyPr>
            <a:normAutofit/>
          </a:bodyPr>
          <a:lstStyle/>
          <a:p>
            <a:pPr algn="ctr"/>
            <a:r>
              <a:rPr lang="fr-FR" sz="3600" b="1" dirty="0" smtClean="0">
                <a:solidFill>
                  <a:srgbClr val="00B050"/>
                </a:solidFill>
                <a:effectLst>
                  <a:outerShdw blurRad="38100" dist="38100" dir="2700000" algn="tl">
                    <a:srgbClr val="000000">
                      <a:alpha val="43137"/>
                    </a:srgbClr>
                  </a:outerShdw>
                </a:effectLst>
                <a:latin typeface="Comic Sans MS" pitchFamily="66" charset="0"/>
              </a:rPr>
              <a:t>PLAN (2/2)</a:t>
            </a:r>
            <a:endParaRPr lang="fr-FR" sz="3600" dirty="0">
              <a:solidFill>
                <a:srgbClr val="00B050"/>
              </a:solidFill>
              <a:latin typeface="Comic Sans MS" pitchFamily="66" charset="0"/>
            </a:endParaRPr>
          </a:p>
        </p:txBody>
      </p:sp>
      <p:sp>
        <p:nvSpPr>
          <p:cNvPr id="3" name="Espace réservé du contenu 2"/>
          <p:cNvSpPr>
            <a:spLocks noGrp="1"/>
          </p:cNvSpPr>
          <p:nvPr>
            <p:ph idx="1"/>
          </p:nvPr>
        </p:nvSpPr>
        <p:spPr>
          <a:xfrm>
            <a:off x="971600" y="1196752"/>
            <a:ext cx="7815242" cy="5184576"/>
          </a:xfrm>
        </p:spPr>
        <p:txBody>
          <a:bodyPr>
            <a:normAutofit lnSpcReduction="10000"/>
          </a:bodyPr>
          <a:lstStyle/>
          <a:p>
            <a:pPr algn="just">
              <a:buNone/>
            </a:pPr>
            <a:r>
              <a:rPr lang="fr-FR" sz="2400" b="1" dirty="0" smtClean="0">
                <a:solidFill>
                  <a:srgbClr val="0070C0"/>
                </a:solidFill>
                <a:effectLst>
                  <a:outerShdw blurRad="38100" dist="38100" dir="2700000" algn="tl">
                    <a:srgbClr val="000000">
                      <a:alpha val="43137"/>
                    </a:srgbClr>
                  </a:outerShdw>
                </a:effectLst>
                <a:latin typeface="Comic Sans MS" pitchFamily="66" charset="0"/>
              </a:rPr>
              <a:t>IV. </a:t>
            </a:r>
            <a:r>
              <a:rPr lang="fr-FR" sz="2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DIAGNOSTIC.</a:t>
            </a:r>
          </a:p>
          <a:p>
            <a:pPr algn="just">
              <a:buNone/>
            </a:pPr>
            <a:r>
              <a:rPr lang="fr-FR" sz="2600" b="1" dirty="0" smtClean="0">
                <a:effectLst>
                  <a:outerShdw blurRad="38100" dist="38100" dir="2700000" algn="tl">
                    <a:srgbClr val="000000">
                      <a:alpha val="43137"/>
                    </a:srgbClr>
                  </a:outerShdw>
                </a:effectLst>
              </a:rPr>
              <a:t>4.1. Diagnostic positif</a:t>
            </a:r>
          </a:p>
          <a:p>
            <a:pPr algn="just">
              <a:buNone/>
            </a:pPr>
            <a:r>
              <a:rPr lang="fr-FR" sz="2600" b="1" dirty="0" smtClean="0">
                <a:effectLst>
                  <a:outerShdw blurRad="38100" dist="38100" dir="2700000" algn="tl">
                    <a:srgbClr val="000000">
                      <a:alpha val="43137"/>
                    </a:srgbClr>
                  </a:outerShdw>
                </a:effectLst>
              </a:rPr>
              <a:t>4.2. Bilan d’extension</a:t>
            </a:r>
          </a:p>
          <a:p>
            <a:pPr algn="just">
              <a:buNone/>
            </a:pPr>
            <a:r>
              <a:rPr lang="fr-FR" sz="2600" b="1" dirty="0" smtClean="0">
                <a:effectLst>
                  <a:outerShdw blurRad="38100" dist="38100" dir="2700000" algn="tl">
                    <a:srgbClr val="000000">
                      <a:alpha val="43137"/>
                    </a:srgbClr>
                  </a:outerShdw>
                </a:effectLst>
              </a:rPr>
              <a:t>4.3. Classification</a:t>
            </a:r>
          </a:p>
          <a:p>
            <a:pPr algn="just">
              <a:buNone/>
            </a:pPr>
            <a:r>
              <a:rPr lang="fr-FR" sz="2600" b="1" dirty="0" smtClean="0">
                <a:effectLst>
                  <a:outerShdw blurRad="38100" dist="38100" dir="2700000" algn="tl">
                    <a:srgbClr val="000000">
                      <a:alpha val="43137"/>
                    </a:srgbClr>
                  </a:outerShdw>
                </a:effectLst>
              </a:rPr>
              <a:t>4.4. Facteurs Pronostiques</a:t>
            </a:r>
          </a:p>
          <a:p>
            <a:pPr algn="just">
              <a:buNone/>
            </a:pPr>
            <a:r>
              <a:rPr lang="fr-FR" sz="2600" b="1" dirty="0" smtClean="0">
                <a:effectLst>
                  <a:outerShdw blurRad="38100" dist="38100" dir="2700000" algn="tl">
                    <a:srgbClr val="000000">
                      <a:alpha val="43137"/>
                    </a:srgbClr>
                  </a:outerShdw>
                </a:effectLst>
              </a:rPr>
              <a:t>4.5. Diagnostic différentiel</a:t>
            </a:r>
          </a:p>
          <a:p>
            <a:pPr algn="just">
              <a:lnSpc>
                <a:spcPct val="110000"/>
              </a:lnSpc>
              <a:buNone/>
            </a:pPr>
            <a:r>
              <a:rPr lang="fr-FR" sz="2600" b="1" dirty="0" smtClean="0">
                <a:solidFill>
                  <a:srgbClr val="0070C0"/>
                </a:solidFill>
                <a:effectLst>
                  <a:outerShdw blurRad="38100" dist="38100" dir="2700000" algn="tl">
                    <a:srgbClr val="000000">
                      <a:alpha val="43137"/>
                    </a:srgbClr>
                  </a:outerShdw>
                </a:effectLst>
                <a:latin typeface="Comic Sans MS" pitchFamily="66" charset="0"/>
              </a:rPr>
              <a:t>V</a:t>
            </a:r>
            <a:r>
              <a:rPr lang="fr-FR" sz="2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TRAITEMENT.</a:t>
            </a:r>
          </a:p>
          <a:p>
            <a:pPr algn="just">
              <a:lnSpc>
                <a:spcPct val="110000"/>
              </a:lnSpc>
              <a:buNone/>
            </a:pPr>
            <a:r>
              <a:rPr lang="fr-FR" sz="2600" b="1" dirty="0" smtClean="0">
                <a:effectLst>
                  <a:outerShdw blurRad="38100" dist="38100" dir="2700000" algn="tl">
                    <a:srgbClr val="000000">
                      <a:alpha val="43137"/>
                    </a:srgbClr>
                  </a:outerShdw>
                </a:effectLst>
                <a:cs typeface="Arial" pitchFamily="34" charset="0"/>
              </a:rPr>
              <a:t>5.1. Traitement curatif</a:t>
            </a:r>
          </a:p>
          <a:p>
            <a:pPr algn="just">
              <a:lnSpc>
                <a:spcPct val="110000"/>
              </a:lnSpc>
              <a:buNone/>
            </a:pPr>
            <a:r>
              <a:rPr lang="fr-FR" sz="2600" b="1" dirty="0" smtClean="0">
                <a:effectLst>
                  <a:outerShdw blurRad="38100" dist="38100" dir="2700000" algn="tl">
                    <a:srgbClr val="000000">
                      <a:alpha val="43137"/>
                    </a:srgbClr>
                  </a:outerShdw>
                </a:effectLst>
                <a:cs typeface="Arial" pitchFamily="34" charset="0"/>
              </a:rPr>
              <a:t>5.2. Traitement Préventif</a:t>
            </a:r>
          </a:p>
          <a:p>
            <a:pPr algn="just">
              <a:lnSpc>
                <a:spcPct val="110000"/>
              </a:lnSpc>
              <a:buNone/>
            </a:pPr>
            <a:r>
              <a:rPr lang="fr-FR" sz="2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VI. PRONOSTIC.</a:t>
            </a:r>
          </a:p>
          <a:p>
            <a:pPr algn="just">
              <a:lnSpc>
                <a:spcPct val="110000"/>
              </a:lnSpc>
              <a:buNone/>
            </a:pPr>
            <a:r>
              <a:rPr lang="fr-FR" sz="2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CONCLUSION</a:t>
            </a:r>
          </a:p>
        </p:txBody>
      </p:sp>
      <p:sp>
        <p:nvSpPr>
          <p:cNvPr id="4" name="Espace réservé du numéro de diapositive 3"/>
          <p:cNvSpPr>
            <a:spLocks noGrp="1"/>
          </p:cNvSpPr>
          <p:nvPr>
            <p:ph type="sldNum" sz="quarter" idx="12"/>
          </p:nvPr>
        </p:nvSpPr>
        <p:spPr/>
        <p:txBody>
          <a:bodyPr/>
          <a:lstStyle/>
          <a:p>
            <a:fld id="{1D60D406-F1BD-4D9F-B1F7-2C0CB6897246}" type="slidenum">
              <a:rPr lang="fr-FR" smtClean="0"/>
              <a:pPr/>
              <a:t>3</a:t>
            </a:fld>
            <a:endParaRPr lang="fr-FR"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2.2. HISTOIRE NATURELLE</a:t>
            </a:r>
            <a:endParaRPr lang="fr-FR" sz="3600" dirty="0"/>
          </a:p>
        </p:txBody>
      </p:sp>
      <p:sp>
        <p:nvSpPr>
          <p:cNvPr id="3" name="Espace réservé du contenu 2"/>
          <p:cNvSpPr>
            <a:spLocks noGrp="1"/>
          </p:cNvSpPr>
          <p:nvPr>
            <p:ph idx="1"/>
          </p:nvPr>
        </p:nvSpPr>
        <p:spPr/>
        <p:txBody>
          <a:bodyPr>
            <a:normAutofit/>
          </a:bodyPr>
          <a:lstStyle/>
          <a:p>
            <a:pPr lvl="0" algn="just">
              <a:buNone/>
            </a:pPr>
            <a:r>
              <a:rPr lang="fr-FR" b="1" i="1" dirty="0" smtClean="0">
                <a:solidFill>
                  <a:srgbClr val="FFC000"/>
                </a:solidFill>
                <a:effectLst>
                  <a:outerShdw blurRad="38100" dist="38100" dir="2700000" algn="tl">
                    <a:srgbClr val="000000">
                      <a:alpha val="43137"/>
                    </a:srgbClr>
                  </a:outerShdw>
                </a:effectLst>
              </a:rPr>
              <a:t>Les lésions précancéreuses</a:t>
            </a:r>
            <a:r>
              <a:rPr lang="fr-FR" b="1" dirty="0" smtClean="0">
                <a:solidFill>
                  <a:srgbClr val="FFC000"/>
                </a:solidFill>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a:t>
            </a:r>
          </a:p>
          <a:p>
            <a:pPr lvl="0" algn="just">
              <a:buNone/>
            </a:pPr>
            <a:endParaRPr lang="fr-FR" b="1" dirty="0" smtClean="0">
              <a:solidFill>
                <a:srgbClr val="FF0000"/>
              </a:solidFill>
              <a:effectLst>
                <a:outerShdw blurRad="38100" dist="38100" dir="2700000" algn="tl">
                  <a:srgbClr val="000000">
                    <a:alpha val="43137"/>
                  </a:srgbClr>
                </a:outerShdw>
              </a:effectLst>
            </a:endParaRPr>
          </a:p>
          <a:p>
            <a:pPr lvl="0" algn="just">
              <a:buFont typeface="Wingdings" pitchFamily="2" charset="2"/>
              <a:buChar char="Ø"/>
            </a:pPr>
            <a:r>
              <a:rPr lang="fr-FR" sz="2800" b="1" dirty="0" smtClean="0">
                <a:solidFill>
                  <a:srgbClr val="FF0000"/>
                </a:solidFill>
                <a:effectLst>
                  <a:outerShdw blurRad="38100" dist="38100" dir="2700000" algn="tl">
                    <a:srgbClr val="000000">
                      <a:alpha val="43137"/>
                    </a:srgbClr>
                  </a:outerShdw>
                </a:effectLst>
              </a:rPr>
              <a:t>l’hyperplasie simple ou glandulo-kystique </a:t>
            </a:r>
            <a:r>
              <a:rPr lang="fr-FR" sz="2800" b="1" dirty="0" smtClean="0">
                <a:effectLst>
                  <a:outerShdw blurRad="38100" dist="38100" dir="2700000" algn="tl">
                    <a:srgbClr val="000000">
                      <a:alpha val="43137"/>
                    </a:srgbClr>
                  </a:outerShdw>
                </a:effectLst>
              </a:rPr>
              <a:t>(évolution rarement vers le cancer).</a:t>
            </a:r>
          </a:p>
          <a:p>
            <a:pPr lvl="0" algn="just">
              <a:buNone/>
            </a:pPr>
            <a:endParaRPr lang="fr-FR" sz="2800" b="1" dirty="0" smtClean="0">
              <a:effectLst>
                <a:outerShdw blurRad="38100" dist="38100" dir="2700000" algn="tl">
                  <a:srgbClr val="000000">
                    <a:alpha val="43137"/>
                  </a:srgbClr>
                </a:outerShdw>
              </a:effectLst>
            </a:endParaRPr>
          </a:p>
          <a:p>
            <a:pPr lvl="0" algn="just">
              <a:buFont typeface="Wingdings" pitchFamily="2" charset="2"/>
              <a:buChar char="Ø"/>
            </a:pPr>
            <a:r>
              <a:rPr lang="fr-FR" sz="2800" b="1" dirty="0" smtClean="0">
                <a:solidFill>
                  <a:srgbClr val="FF0000"/>
                </a:solidFill>
                <a:effectLst>
                  <a:outerShdw blurRad="38100" dist="38100" dir="2700000" algn="tl">
                    <a:srgbClr val="000000">
                      <a:alpha val="43137"/>
                    </a:srgbClr>
                  </a:outerShdw>
                </a:effectLst>
              </a:rPr>
              <a:t>les hyperplasies adénomateuses ou atypiques </a:t>
            </a:r>
            <a:r>
              <a:rPr lang="fr-FR" sz="2800" b="1" dirty="0" smtClean="0">
                <a:effectLst>
                  <a:outerShdw blurRad="38100" dist="38100" dir="2700000" algn="tl">
                    <a:srgbClr val="000000">
                      <a:alpha val="43137"/>
                    </a:srgbClr>
                  </a:outerShdw>
                </a:effectLst>
              </a:rPr>
              <a:t>de l’endomètre ou même le « cancer in situ » (évolution très fréquente).</a:t>
            </a:r>
          </a:p>
          <a:p>
            <a:pPr>
              <a:buNone/>
            </a:pP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normAutofit/>
          </a:bodyPr>
          <a:lstStyle/>
          <a:p>
            <a:pPr eaLnBrk="1" hangingPunct="1"/>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2.2. HISTOIRE NATURELLE</a:t>
            </a:r>
            <a:endParaRPr lang="fr-FR" sz="36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sp>
        <p:nvSpPr>
          <p:cNvPr id="37891" name="Rectangle 3"/>
          <p:cNvSpPr>
            <a:spLocks noGrp="1" noChangeArrowheads="1"/>
          </p:cNvSpPr>
          <p:nvPr>
            <p:ph idx="1"/>
          </p:nvPr>
        </p:nvSpPr>
        <p:spPr bwMode="auto">
          <a:xfrm>
            <a:off x="395536" y="1700809"/>
            <a:ext cx="8062664" cy="4399956"/>
          </a:xfrm>
          <a:noFill/>
          <a:ln>
            <a:miter lim="800000"/>
            <a:headEnd/>
            <a:tailEnd/>
          </a:ln>
        </p:spPr>
        <p:txBody>
          <a:bodyPr wrap="square" lIns="91440" tIns="45720" rIns="91440" bIns="45720" numCol="1" anchor="t" anchorCtr="0" compatLnSpc="1">
            <a:prstTxWarp prst="textNoShape">
              <a:avLst/>
            </a:prstTxWarp>
          </a:bodyPr>
          <a:lstStyle/>
          <a:p>
            <a:pPr eaLnBrk="1" hangingPunct="1"/>
            <a:r>
              <a:rPr lang="fr-FR" b="1" dirty="0" smtClean="0">
                <a:solidFill>
                  <a:srgbClr val="FF0000"/>
                </a:solidFill>
                <a:effectLst>
                  <a:outerShdw blurRad="38100" dist="38100" dir="2700000" algn="tl">
                    <a:srgbClr val="000000">
                      <a:alpha val="43137"/>
                    </a:srgbClr>
                  </a:outerShdw>
                </a:effectLst>
              </a:rPr>
              <a:t>Cancer hormono dépendant </a:t>
            </a:r>
          </a:p>
        </p:txBody>
      </p:sp>
      <p:sp>
        <p:nvSpPr>
          <p:cNvPr id="37892" name="AutoShape 5"/>
          <p:cNvSpPr>
            <a:spLocks noChangeArrowheads="1"/>
          </p:cNvSpPr>
          <p:nvPr/>
        </p:nvSpPr>
        <p:spPr bwMode="auto">
          <a:xfrm>
            <a:off x="539552" y="4077072"/>
            <a:ext cx="8064624" cy="762000"/>
          </a:xfrm>
          <a:prstGeom prst="rightArrow">
            <a:avLst>
              <a:gd name="adj1" fmla="val 50000"/>
              <a:gd name="adj2" fmla="val 289688"/>
            </a:avLst>
          </a:prstGeom>
          <a:solidFill>
            <a:schemeClr val="accent1"/>
          </a:solidFill>
          <a:ln w="12700">
            <a:solidFill>
              <a:schemeClr val="tx1"/>
            </a:solidFill>
            <a:miter lim="800000"/>
            <a:headEnd/>
            <a:tailEnd/>
          </a:ln>
        </p:spPr>
        <p:txBody>
          <a:bodyPr wrap="none" anchor="ctr"/>
          <a:lstStyle/>
          <a:p>
            <a:endParaRPr lang="fr-FR" dirty="0"/>
          </a:p>
        </p:txBody>
      </p:sp>
      <p:sp>
        <p:nvSpPr>
          <p:cNvPr id="272390" name="Text Box 6"/>
          <p:cNvSpPr txBox="1">
            <a:spLocks noChangeArrowheads="1"/>
          </p:cNvSpPr>
          <p:nvPr/>
        </p:nvSpPr>
        <p:spPr bwMode="auto">
          <a:xfrm>
            <a:off x="395536" y="4800600"/>
            <a:ext cx="1738064" cy="707886"/>
          </a:xfrm>
          <a:prstGeom prst="rect">
            <a:avLst/>
          </a:prstGeom>
          <a:noFill/>
          <a:ln w="12700">
            <a:noFill/>
            <a:miter lim="800000"/>
            <a:headEnd/>
            <a:tailEnd/>
          </a:ln>
          <a:effectLst/>
        </p:spPr>
        <p:txBody>
          <a:bodyPr wrap="square">
            <a:spAutoFit/>
          </a:bodyPr>
          <a:lstStyle/>
          <a:p>
            <a:pPr algn="ctr" eaLnBrk="0" hangingPunct="0">
              <a:spcBef>
                <a:spcPct val="50000"/>
              </a:spcBef>
            </a:pPr>
            <a:r>
              <a:rPr lang="fr-FR" sz="2000" b="1" dirty="0">
                <a:solidFill>
                  <a:srgbClr val="0070C0"/>
                </a:solidFill>
                <a:effectLst>
                  <a:outerShdw blurRad="38100" dist="38100" dir="2700000" algn="tl">
                    <a:srgbClr val="FFFFFF"/>
                  </a:outerShdw>
                </a:effectLst>
              </a:rPr>
              <a:t>Endomètre Normal</a:t>
            </a:r>
            <a:endParaRPr lang="fr-FR" sz="2000" dirty="0">
              <a:solidFill>
                <a:srgbClr val="0070C0"/>
              </a:solidFill>
            </a:endParaRPr>
          </a:p>
        </p:txBody>
      </p:sp>
      <p:pic>
        <p:nvPicPr>
          <p:cNvPr id="37894" name="Picture 7"/>
          <p:cNvPicPr>
            <a:picLocks noChangeAspect="1" noChangeArrowheads="1"/>
          </p:cNvPicPr>
          <p:nvPr/>
        </p:nvPicPr>
        <p:blipFill>
          <a:blip r:embed="rId2" cstate="print"/>
          <a:srcRect/>
          <a:stretch>
            <a:fillRect/>
          </a:stretch>
        </p:blipFill>
        <p:spPr bwMode="auto">
          <a:xfrm>
            <a:off x="4639733" y="2743200"/>
            <a:ext cx="1897945" cy="1219200"/>
          </a:xfrm>
          <a:prstGeom prst="rect">
            <a:avLst/>
          </a:prstGeom>
          <a:noFill/>
          <a:ln w="9525">
            <a:noFill/>
            <a:miter lim="800000"/>
            <a:headEnd/>
            <a:tailEnd/>
          </a:ln>
        </p:spPr>
      </p:pic>
      <p:pic>
        <p:nvPicPr>
          <p:cNvPr id="37895" name="Picture 8"/>
          <p:cNvPicPr>
            <a:picLocks noChangeAspect="1" noChangeArrowheads="1"/>
          </p:cNvPicPr>
          <p:nvPr/>
        </p:nvPicPr>
        <p:blipFill>
          <a:blip r:embed="rId3" cstate="print"/>
          <a:srcRect/>
          <a:stretch>
            <a:fillRect/>
          </a:stretch>
        </p:blipFill>
        <p:spPr bwMode="auto">
          <a:xfrm>
            <a:off x="440267" y="2743200"/>
            <a:ext cx="1828800" cy="1181100"/>
          </a:xfrm>
          <a:prstGeom prst="rect">
            <a:avLst/>
          </a:prstGeom>
          <a:noFill/>
          <a:ln w="9525">
            <a:noFill/>
            <a:miter lim="800000"/>
            <a:headEnd/>
            <a:tailEnd/>
          </a:ln>
        </p:spPr>
      </p:pic>
      <p:sp>
        <p:nvSpPr>
          <p:cNvPr id="272393" name="Text Box 9"/>
          <p:cNvSpPr txBox="1">
            <a:spLocks noChangeArrowheads="1"/>
          </p:cNvSpPr>
          <p:nvPr/>
        </p:nvSpPr>
        <p:spPr bwMode="auto">
          <a:xfrm>
            <a:off x="2133600" y="4800601"/>
            <a:ext cx="2057400" cy="400110"/>
          </a:xfrm>
          <a:prstGeom prst="rect">
            <a:avLst/>
          </a:prstGeom>
          <a:noFill/>
          <a:ln w="12700">
            <a:noFill/>
            <a:miter lim="800000"/>
            <a:headEnd/>
            <a:tailEnd/>
          </a:ln>
          <a:effectLst/>
        </p:spPr>
        <p:txBody>
          <a:bodyPr>
            <a:spAutoFit/>
          </a:bodyPr>
          <a:lstStyle/>
          <a:p>
            <a:pPr lvl="1" eaLnBrk="0" hangingPunct="0">
              <a:spcBef>
                <a:spcPct val="50000"/>
              </a:spcBef>
            </a:pPr>
            <a:r>
              <a:rPr lang="fr-FR" sz="2000" b="1" dirty="0">
                <a:solidFill>
                  <a:srgbClr val="C00000"/>
                </a:solidFill>
                <a:effectLst>
                  <a:outerShdw blurRad="38100" dist="38100" dir="2700000" algn="tl">
                    <a:srgbClr val="FFFFFF"/>
                  </a:outerShdw>
                </a:effectLst>
              </a:rPr>
              <a:t>Hyperplasie </a:t>
            </a:r>
            <a:endParaRPr lang="fr-FR" sz="2000" dirty="0">
              <a:solidFill>
                <a:srgbClr val="C00000"/>
              </a:solidFill>
            </a:endParaRPr>
          </a:p>
        </p:txBody>
      </p:sp>
      <p:sp>
        <p:nvSpPr>
          <p:cNvPr id="272394" name="Text Box 10"/>
          <p:cNvSpPr txBox="1">
            <a:spLocks noChangeArrowheads="1"/>
          </p:cNvSpPr>
          <p:nvPr/>
        </p:nvSpPr>
        <p:spPr bwMode="auto">
          <a:xfrm>
            <a:off x="4267200" y="4724401"/>
            <a:ext cx="2286000" cy="861774"/>
          </a:xfrm>
          <a:prstGeom prst="rect">
            <a:avLst/>
          </a:prstGeom>
          <a:noFill/>
          <a:ln w="12700">
            <a:noFill/>
            <a:miter lim="800000"/>
            <a:headEnd/>
            <a:tailEnd/>
          </a:ln>
          <a:effectLst/>
        </p:spPr>
        <p:txBody>
          <a:bodyPr>
            <a:spAutoFit/>
          </a:bodyPr>
          <a:lstStyle/>
          <a:p>
            <a:pPr eaLnBrk="0" hangingPunct="0">
              <a:spcBef>
                <a:spcPct val="50000"/>
              </a:spcBef>
            </a:pPr>
            <a:r>
              <a:rPr lang="fr-FR" sz="2000" b="1" dirty="0">
                <a:solidFill>
                  <a:srgbClr val="FFC000"/>
                </a:solidFill>
                <a:effectLst>
                  <a:outerShdw blurRad="38100" dist="38100" dir="2700000" algn="tl">
                    <a:srgbClr val="000000">
                      <a:alpha val="43137"/>
                    </a:srgbClr>
                  </a:outerShdw>
                </a:effectLst>
              </a:rPr>
              <a:t>Hyperplasie</a:t>
            </a:r>
          </a:p>
          <a:p>
            <a:pPr eaLnBrk="0" hangingPunct="0">
              <a:spcBef>
                <a:spcPct val="50000"/>
              </a:spcBef>
            </a:pPr>
            <a:r>
              <a:rPr lang="fr-FR" sz="2000" b="1" dirty="0">
                <a:solidFill>
                  <a:srgbClr val="FFC000"/>
                </a:solidFill>
                <a:effectLst>
                  <a:outerShdw blurRad="38100" dist="38100" dir="2700000" algn="tl">
                    <a:srgbClr val="000000">
                      <a:alpha val="43137"/>
                    </a:srgbClr>
                  </a:outerShdw>
                </a:effectLst>
              </a:rPr>
              <a:t> glandulo Kystique </a:t>
            </a:r>
          </a:p>
        </p:txBody>
      </p:sp>
      <p:pic>
        <p:nvPicPr>
          <p:cNvPr id="37898" name="Picture 11"/>
          <p:cNvPicPr>
            <a:picLocks noChangeAspect="1" noChangeArrowheads="1"/>
          </p:cNvPicPr>
          <p:nvPr/>
        </p:nvPicPr>
        <p:blipFill>
          <a:blip r:embed="rId4" cstate="print"/>
          <a:srcRect/>
          <a:stretch>
            <a:fillRect/>
          </a:stretch>
        </p:blipFill>
        <p:spPr bwMode="auto">
          <a:xfrm>
            <a:off x="2472267" y="2743200"/>
            <a:ext cx="1892300" cy="1219200"/>
          </a:xfrm>
          <a:prstGeom prst="rect">
            <a:avLst/>
          </a:prstGeom>
          <a:noFill/>
          <a:ln w="9525">
            <a:noFill/>
            <a:miter lim="800000"/>
            <a:headEnd/>
            <a:tailEnd/>
          </a:ln>
        </p:spPr>
      </p:pic>
      <p:pic>
        <p:nvPicPr>
          <p:cNvPr id="37899" name="Picture 12"/>
          <p:cNvPicPr>
            <a:picLocks noChangeAspect="1" noChangeArrowheads="1"/>
          </p:cNvPicPr>
          <p:nvPr/>
        </p:nvPicPr>
        <p:blipFill>
          <a:blip r:embed="rId5" cstate="print"/>
          <a:srcRect/>
          <a:stretch>
            <a:fillRect/>
          </a:stretch>
        </p:blipFill>
        <p:spPr bwMode="auto">
          <a:xfrm>
            <a:off x="6874934" y="2743200"/>
            <a:ext cx="1896533" cy="1193800"/>
          </a:xfrm>
          <a:prstGeom prst="rect">
            <a:avLst/>
          </a:prstGeom>
          <a:noFill/>
          <a:ln w="9525">
            <a:noFill/>
            <a:miter lim="800000"/>
            <a:headEnd/>
            <a:tailEnd/>
          </a:ln>
        </p:spPr>
      </p:pic>
      <p:sp>
        <p:nvSpPr>
          <p:cNvPr id="272397" name="Text Box 13"/>
          <p:cNvSpPr txBox="1">
            <a:spLocks noChangeArrowheads="1"/>
          </p:cNvSpPr>
          <p:nvPr/>
        </p:nvSpPr>
        <p:spPr bwMode="auto">
          <a:xfrm>
            <a:off x="6934200" y="4724400"/>
            <a:ext cx="1981200" cy="457200"/>
          </a:xfrm>
          <a:prstGeom prst="rect">
            <a:avLst/>
          </a:prstGeom>
          <a:noFill/>
          <a:ln w="12700">
            <a:noFill/>
            <a:miter lim="800000"/>
            <a:headEnd/>
            <a:tailEnd/>
          </a:ln>
          <a:effectLst/>
        </p:spPr>
        <p:txBody>
          <a:bodyPr>
            <a:spAutoFit/>
          </a:bodyPr>
          <a:lstStyle/>
          <a:p>
            <a:pPr eaLnBrk="0" hangingPunct="0">
              <a:spcBef>
                <a:spcPct val="50000"/>
              </a:spcBef>
            </a:pPr>
            <a:r>
              <a:rPr lang="fr-FR" sz="2400" b="1" dirty="0">
                <a:solidFill>
                  <a:srgbClr val="FF0000"/>
                </a:solidFill>
                <a:effectLst>
                  <a:outerShdw blurRad="38100" dist="38100" dir="2700000" algn="tl">
                    <a:srgbClr val="FFFFFF"/>
                  </a:outerShdw>
                </a:effectLst>
                <a:latin typeface="Times" pitchFamily="-108" charset="0"/>
              </a:rPr>
              <a:t>Cancer</a:t>
            </a:r>
          </a:p>
        </p:txBody>
      </p:sp>
      <p:sp>
        <p:nvSpPr>
          <p:cNvPr id="272398" name="Text Box 14"/>
          <p:cNvSpPr txBox="1">
            <a:spLocks noChangeArrowheads="1"/>
          </p:cNvSpPr>
          <p:nvPr/>
        </p:nvSpPr>
        <p:spPr bwMode="auto">
          <a:xfrm>
            <a:off x="914400" y="5562600"/>
            <a:ext cx="5943600" cy="1015663"/>
          </a:xfrm>
          <a:prstGeom prst="rect">
            <a:avLst/>
          </a:prstGeom>
          <a:noFill/>
          <a:ln w="12700">
            <a:noFill/>
            <a:miter lim="800000"/>
            <a:headEnd/>
            <a:tailEnd/>
          </a:ln>
          <a:effectLst/>
        </p:spPr>
        <p:txBody>
          <a:bodyPr>
            <a:spAutoFit/>
          </a:bodyPr>
          <a:lstStyle/>
          <a:p>
            <a:pPr eaLnBrk="0" hangingPunct="0">
              <a:spcBef>
                <a:spcPct val="50000"/>
              </a:spcBef>
              <a:buFontTx/>
              <a:buChar char="•"/>
            </a:pPr>
            <a:r>
              <a:rPr lang="fr-FR" sz="2400" b="1" dirty="0">
                <a:solidFill>
                  <a:srgbClr val="FF0000"/>
                </a:solidFill>
                <a:effectLst>
                  <a:outerShdw blurRad="38100" dist="38100" dir="2700000" algn="tl">
                    <a:srgbClr val="FFFFFF"/>
                  </a:outerShdw>
                </a:effectLst>
                <a:latin typeface="Arial" pitchFamily="34" charset="0"/>
                <a:cs typeface="Arial" pitchFamily="34" charset="0"/>
              </a:rPr>
              <a:t>Rôle initiateur des estrogènes </a:t>
            </a:r>
          </a:p>
          <a:p>
            <a:pPr eaLnBrk="0" hangingPunct="0">
              <a:spcBef>
                <a:spcPct val="50000"/>
              </a:spcBef>
              <a:buFontTx/>
              <a:buChar char="•"/>
            </a:pPr>
            <a:r>
              <a:rPr lang="fr-FR" sz="2400" b="1" dirty="0">
                <a:solidFill>
                  <a:srgbClr val="00B050"/>
                </a:solidFill>
                <a:effectLst>
                  <a:outerShdw blurRad="38100" dist="38100" dir="2700000" algn="tl">
                    <a:srgbClr val="FFFFFF"/>
                  </a:outerShdw>
                </a:effectLst>
                <a:latin typeface="Arial" pitchFamily="34" charset="0"/>
                <a:cs typeface="Arial" pitchFamily="34" charset="0"/>
              </a:rPr>
              <a:t>Rôle protecteur de la progestérone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rPr>
              <a:t>2.3. FACTEURS DE RISQUE</a:t>
            </a:r>
            <a:endParaRPr lang="fr-FR" sz="3600" b="1" dirty="0">
              <a:solidFill>
                <a:srgbClr val="0070C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457200" y="1340768"/>
            <a:ext cx="8229600" cy="5328592"/>
          </a:xfrm>
        </p:spPr>
        <p:txBody>
          <a:bodyPr>
            <a:normAutofit fontScale="92500"/>
          </a:bodyPr>
          <a:lstStyle/>
          <a:p>
            <a:pPr algn="ctr">
              <a:buNone/>
            </a:pPr>
            <a:r>
              <a:rPr lang="fr-FR" b="1" dirty="0" smtClean="0">
                <a:solidFill>
                  <a:srgbClr val="FF0000"/>
                </a:solidFill>
                <a:effectLst>
                  <a:outerShdw blurRad="38100" dist="38100" dir="2700000" algn="tl">
                    <a:srgbClr val="000000">
                      <a:alpha val="43137"/>
                    </a:srgbClr>
                  </a:outerShdw>
                </a:effectLst>
              </a:rPr>
              <a:t>Centrés sur l’âge et l’hyperoestrogénie. </a:t>
            </a:r>
          </a:p>
          <a:p>
            <a:pPr lvl="0" algn="ctr">
              <a:buNone/>
            </a:pPr>
            <a:r>
              <a:rPr lang="fr-FR" b="1" dirty="0" smtClean="0">
                <a:solidFill>
                  <a:srgbClr val="FFC000"/>
                </a:solidFill>
                <a:effectLst>
                  <a:outerShdw blurRad="38100" dist="38100" dir="2700000" algn="tl">
                    <a:srgbClr val="000000">
                      <a:alpha val="43137"/>
                    </a:srgbClr>
                  </a:outerShdw>
                </a:effectLst>
              </a:rPr>
              <a:t>L’âge est un facteur important</a:t>
            </a:r>
            <a:r>
              <a:rPr lang="fr-FR" dirty="0" smtClean="0">
                <a:solidFill>
                  <a:srgbClr val="FFC000"/>
                </a:solidFill>
                <a:effectLst>
                  <a:outerShdw blurRad="38100" dist="38100" dir="2700000" algn="tl">
                    <a:srgbClr val="000000">
                      <a:alpha val="43137"/>
                    </a:srgbClr>
                  </a:outerShdw>
                </a:effectLst>
              </a:rPr>
              <a:t>. </a:t>
            </a:r>
          </a:p>
          <a:p>
            <a:pPr lvl="0" algn="just">
              <a:lnSpc>
                <a:spcPct val="150000"/>
              </a:lnSpc>
            </a:pPr>
            <a:r>
              <a:rPr lang="fr-FR" sz="2800" b="1" dirty="0" smtClean="0">
                <a:effectLst>
                  <a:outerShdw blurRad="38100" dist="38100" dir="2700000" algn="tl">
                    <a:srgbClr val="000000">
                      <a:alpha val="43137"/>
                    </a:srgbClr>
                  </a:outerShdw>
                </a:effectLst>
              </a:rPr>
              <a:t>L’âge habituel d’apparition est tardif souvent post-ménopausique, </a:t>
            </a:r>
            <a:r>
              <a:rPr lang="fr-FR" sz="2800" b="1" dirty="0" smtClean="0">
                <a:solidFill>
                  <a:srgbClr val="FF0000"/>
                </a:solidFill>
                <a:effectLst>
                  <a:outerShdw blurRad="38100" dist="38100" dir="2700000" algn="tl">
                    <a:srgbClr val="000000">
                      <a:alpha val="43137"/>
                    </a:srgbClr>
                  </a:outerShdw>
                </a:effectLst>
              </a:rPr>
              <a:t>50 à 65 ans, avec un âge médian de 61 ans. </a:t>
            </a:r>
          </a:p>
          <a:p>
            <a:pPr lvl="0" algn="just">
              <a:lnSpc>
                <a:spcPct val="150000"/>
              </a:lnSpc>
            </a:pPr>
            <a:r>
              <a:rPr lang="fr-FR" sz="2800" b="1" dirty="0" smtClean="0">
                <a:effectLst>
                  <a:outerShdw blurRad="38100" dist="38100" dir="2700000" algn="tl">
                    <a:srgbClr val="000000">
                      <a:alpha val="43137"/>
                    </a:srgbClr>
                  </a:outerShdw>
                </a:effectLst>
              </a:rPr>
              <a:t>Mais des femmes plus jeunes, pré-ménopausiques ou même en activité génitale, peuvent être atteintes </a:t>
            </a:r>
          </a:p>
          <a:p>
            <a:pPr lvl="0" algn="just">
              <a:lnSpc>
                <a:spcPct val="150000"/>
              </a:lnSpc>
              <a:buNone/>
            </a:pPr>
            <a:r>
              <a:rPr lang="fr-FR" sz="2800" b="1" dirty="0" smtClean="0">
                <a:effectLst>
                  <a:outerShdw blurRad="38100" dist="38100" dir="2700000" algn="tl">
                    <a:srgbClr val="000000">
                      <a:alpha val="43137"/>
                    </a:srgbClr>
                  </a:outerShdw>
                </a:effectLst>
              </a:rPr>
              <a:t>       (</a:t>
            </a:r>
            <a:r>
              <a:rPr lang="fr-FR" sz="2800" b="1" dirty="0" smtClean="0">
                <a:solidFill>
                  <a:srgbClr val="FF0000"/>
                </a:solidFill>
                <a:effectLst>
                  <a:outerShdw blurRad="38100" dist="38100" dir="2700000" algn="tl">
                    <a:srgbClr val="000000">
                      <a:alpha val="43137"/>
                    </a:srgbClr>
                  </a:outerShdw>
                </a:effectLst>
              </a:rPr>
              <a:t>5 % avant 40 ans,  25% avant la ménopause</a:t>
            </a:r>
            <a:r>
              <a:rPr lang="fr-FR" sz="2800" b="1" dirty="0" smtClean="0">
                <a:effectLst>
                  <a:outerShdw blurRad="38100" dist="38100" dir="2700000" algn="tl">
                    <a:srgbClr val="000000">
                      <a:alpha val="43137"/>
                    </a:srgbClr>
                  </a:outerShdw>
                </a:effectLst>
              </a:rPr>
              <a:t>).</a:t>
            </a:r>
          </a:p>
          <a:p>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rPr>
              <a:t>2.3. FACTEURS DE RISQUE</a:t>
            </a:r>
            <a:endParaRPr lang="fr-FR" sz="3600" dirty="0"/>
          </a:p>
        </p:txBody>
      </p:sp>
      <p:sp>
        <p:nvSpPr>
          <p:cNvPr id="3" name="Espace réservé du contenu 2"/>
          <p:cNvSpPr>
            <a:spLocks noGrp="1"/>
          </p:cNvSpPr>
          <p:nvPr>
            <p:ph idx="1"/>
          </p:nvPr>
        </p:nvSpPr>
        <p:spPr>
          <a:xfrm>
            <a:off x="457200" y="1196752"/>
            <a:ext cx="8229600" cy="5256584"/>
          </a:xfrm>
        </p:spPr>
        <p:txBody>
          <a:bodyPr>
            <a:normAutofit fontScale="70000" lnSpcReduction="20000"/>
          </a:bodyPr>
          <a:lstStyle/>
          <a:p>
            <a:pPr lvl="0" algn="ctr">
              <a:buNone/>
            </a:pPr>
            <a:r>
              <a:rPr lang="fr-FR" sz="3400" b="1" dirty="0" smtClean="0">
                <a:solidFill>
                  <a:srgbClr val="FF0000"/>
                </a:solidFill>
                <a:effectLst>
                  <a:outerShdw blurRad="38100" dist="38100" dir="2700000" algn="tl">
                    <a:srgbClr val="000000">
                      <a:alpha val="43137"/>
                    </a:srgbClr>
                  </a:outerShdw>
                </a:effectLst>
              </a:rPr>
              <a:t>L’influence des œstrogènes est certaine  (cancer hormonodépendant): </a:t>
            </a:r>
          </a:p>
          <a:p>
            <a:pPr lvl="0" algn="ctr">
              <a:buNone/>
            </a:pPr>
            <a:endParaRPr lang="fr-FR" b="1" dirty="0" smtClean="0">
              <a:solidFill>
                <a:srgbClr val="FFC000"/>
              </a:solidFill>
              <a:effectLst>
                <a:outerShdw blurRad="38100" dist="38100" dir="2700000" algn="tl">
                  <a:srgbClr val="000000">
                    <a:alpha val="43137"/>
                  </a:srgbClr>
                </a:outerShdw>
              </a:effectLst>
            </a:endParaRP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Antécédent d’anovulation, de stérilité, d’hyperoestrogénie endogène, d’insuffisance lutéale ;</a:t>
            </a: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Traitements ostrogéniques  (THS) au long cours non compensés par des progestatifs ;</a:t>
            </a: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Tamoxifène (X7 en 3 ans)</a:t>
            </a: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Obésité intervient par la conversion d’androgène en œstrogènes dans le tissu adipeux ; </a:t>
            </a: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Diabète et l’hypertension sont souvent associés.</a:t>
            </a: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Nulliparité</a:t>
            </a: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Puberté précoce et ménopause tardive</a:t>
            </a: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Tumeurs sécrètantes ovariennes</a:t>
            </a:r>
          </a:p>
          <a:p>
            <a:pPr lvl="0" algn="just">
              <a:buClr>
                <a:srgbClr val="FF0000"/>
              </a:buClr>
              <a:buFont typeface="Wingdings" pitchFamily="2" charset="2"/>
              <a:buChar char="ü"/>
            </a:pPr>
            <a:r>
              <a:rPr lang="fr-FR" sz="3400" b="1" dirty="0" smtClean="0">
                <a:effectLst>
                  <a:outerShdw blurRad="38100" dist="38100" dir="2700000" algn="tl">
                    <a:srgbClr val="000000">
                      <a:alpha val="43137"/>
                    </a:srgbClr>
                  </a:outerShdw>
                </a:effectLst>
              </a:rPr>
              <a:t>Pilule séquentielle</a:t>
            </a:r>
          </a:p>
          <a:p>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2.3. FACTEURS DE RISQUE</a:t>
            </a:r>
            <a:endParaRPr lang="fr-FR" sz="3600" dirty="0">
              <a:latin typeface="Arial" pitchFamily="34" charset="0"/>
              <a:cs typeface="Arial" pitchFamily="34" charset="0"/>
            </a:endParaRPr>
          </a:p>
        </p:txBody>
      </p:sp>
      <p:sp>
        <p:nvSpPr>
          <p:cNvPr id="3" name="Espace réservé du contenu 2"/>
          <p:cNvSpPr>
            <a:spLocks noGrp="1"/>
          </p:cNvSpPr>
          <p:nvPr>
            <p:ph idx="1"/>
          </p:nvPr>
        </p:nvSpPr>
        <p:spPr>
          <a:xfrm>
            <a:off x="457200" y="1268760"/>
            <a:ext cx="8229600" cy="4857403"/>
          </a:xfrm>
        </p:spPr>
        <p:txBody>
          <a:bodyPr>
            <a:normAutofit/>
          </a:bodyPr>
          <a:lstStyle/>
          <a:p>
            <a:pPr lvl="0" algn="just"/>
            <a:endParaRPr lang="fr-FR" b="1" i="1" dirty="0" smtClean="0">
              <a:solidFill>
                <a:srgbClr val="FFC000"/>
              </a:solidFill>
              <a:effectLst>
                <a:outerShdw blurRad="38100" dist="38100" dir="2700000" algn="tl">
                  <a:srgbClr val="000000">
                    <a:alpha val="43137"/>
                  </a:srgbClr>
                </a:outerShdw>
              </a:effectLst>
            </a:endParaRPr>
          </a:p>
          <a:p>
            <a:pPr lvl="0" algn="just"/>
            <a:r>
              <a:rPr lang="fr-FR" b="1" i="1" dirty="0" smtClean="0">
                <a:solidFill>
                  <a:srgbClr val="FFC000"/>
                </a:solidFill>
                <a:effectLst>
                  <a:outerShdw blurRad="38100" dist="38100" dir="2700000" algn="tl">
                    <a:srgbClr val="000000">
                      <a:alpha val="43137"/>
                    </a:srgbClr>
                  </a:outerShdw>
                </a:effectLst>
              </a:rPr>
              <a:t>Antécédents familiaux: </a:t>
            </a:r>
            <a:r>
              <a:rPr lang="fr-FR" sz="2800" b="1" dirty="0" smtClean="0">
                <a:solidFill>
                  <a:srgbClr val="00B050"/>
                </a:solidFill>
                <a:effectLst>
                  <a:outerShdw blurRad="38100" dist="38100" dir="2700000" algn="tl">
                    <a:srgbClr val="000000">
                      <a:alpha val="43137"/>
                    </a:srgbClr>
                  </a:outerShdw>
                </a:effectLst>
              </a:rPr>
              <a:t>Syndrome de LYNCH</a:t>
            </a:r>
          </a:p>
          <a:p>
            <a:pPr>
              <a:buFont typeface="Wingdings" pitchFamily="2" charset="2"/>
              <a:buChar char="ü"/>
            </a:pPr>
            <a:r>
              <a:rPr lang="fr-FR" sz="2800" b="1" dirty="0" smtClean="0">
                <a:effectLst>
                  <a:outerShdw blurRad="38100" dist="38100" dir="2700000" algn="tl">
                    <a:srgbClr val="000000">
                      <a:alpha val="43137"/>
                    </a:srgbClr>
                  </a:outerShdw>
                </a:effectLst>
              </a:rPr>
              <a:t>Risque élevé (40 %)</a:t>
            </a:r>
          </a:p>
          <a:p>
            <a:pPr>
              <a:buFont typeface="Wingdings" pitchFamily="2" charset="2"/>
              <a:buChar char="ü"/>
            </a:pPr>
            <a:r>
              <a:rPr lang="fr-FR" sz="2800" b="1" dirty="0" smtClean="0">
                <a:effectLst>
                  <a:outerShdw blurRad="38100" dist="38100" dir="2700000" algn="tl">
                    <a:srgbClr val="000000">
                      <a:alpha val="43137"/>
                    </a:srgbClr>
                  </a:outerShdw>
                </a:effectLst>
              </a:rPr>
              <a:t>Âge de survenue plus précoce (50 ans environ)</a:t>
            </a:r>
          </a:p>
          <a:p>
            <a:pPr>
              <a:buFont typeface="Wingdings" pitchFamily="2" charset="2"/>
              <a:buChar char="ü"/>
            </a:pPr>
            <a:r>
              <a:rPr lang="fr-FR" sz="2800" b="1" dirty="0" smtClean="0">
                <a:effectLst>
                  <a:outerShdw blurRad="38100" dist="38100" dir="2700000" algn="tl">
                    <a:srgbClr val="000000">
                      <a:alpha val="43137"/>
                    </a:srgbClr>
                  </a:outerShdw>
                </a:effectLst>
              </a:rPr>
              <a:t>Pronostic identique</a:t>
            </a:r>
          </a:p>
          <a:p>
            <a:pPr>
              <a:buFont typeface="Wingdings" pitchFamily="2" charset="2"/>
              <a:buChar char="ü"/>
            </a:pPr>
            <a:r>
              <a:rPr lang="fr-FR" sz="2800" b="1" dirty="0" smtClean="0">
                <a:effectLst>
                  <a:outerShdw blurRad="38100" dist="38100" dir="2700000" algn="tl">
                    <a:srgbClr val="000000">
                      <a:alpha val="43137"/>
                    </a:srgbClr>
                  </a:outerShdw>
                </a:effectLst>
              </a:rPr>
              <a:t>++ Formes </a:t>
            </a:r>
            <a:r>
              <a:rPr lang="fr-FR" sz="2800" b="1" dirty="0" err="1" smtClean="0">
                <a:effectLst>
                  <a:outerShdw blurRad="38100" dist="38100" dir="2700000" algn="tl">
                    <a:srgbClr val="000000">
                      <a:alpha val="43137"/>
                    </a:srgbClr>
                  </a:outerShdw>
                </a:effectLst>
              </a:rPr>
              <a:t>endométrioïdes</a:t>
            </a:r>
            <a:endParaRPr lang="fr-FR" b="1" dirty="0" smtClean="0">
              <a:solidFill>
                <a:srgbClr val="FFC000"/>
              </a:solidFill>
              <a:effectLst>
                <a:outerShdw blurRad="38100" dist="38100" dir="2700000" algn="tl">
                  <a:srgbClr val="000000">
                    <a:alpha val="43137"/>
                  </a:srgbClr>
                </a:outerShdw>
              </a:effectLst>
            </a:endParaRPr>
          </a:p>
          <a:p>
            <a:pPr lvl="0" algn="just"/>
            <a:r>
              <a:rPr lang="fr-FR" b="1" dirty="0" smtClean="0">
                <a:solidFill>
                  <a:srgbClr val="FFC000"/>
                </a:solidFill>
                <a:effectLst>
                  <a:outerShdw blurRad="38100" dist="38100" dir="2700000" algn="tl">
                    <a:srgbClr val="000000">
                      <a:alpha val="43137"/>
                    </a:srgbClr>
                  </a:outerShdw>
                </a:effectLst>
              </a:rPr>
              <a:t>Cancers génétiquement liés </a:t>
            </a:r>
            <a:r>
              <a:rPr lang="fr-FR" sz="2800" b="1" dirty="0" smtClean="0">
                <a:effectLst>
                  <a:outerShdw blurRad="38100" dist="38100" dir="2700000" algn="tl">
                    <a:srgbClr val="000000">
                      <a:alpha val="43137"/>
                    </a:srgbClr>
                  </a:outerShdw>
                </a:effectLst>
              </a:rPr>
              <a:t>(sein, ovaire, côlon).</a:t>
            </a:r>
            <a:r>
              <a:rPr lang="fr-FR" sz="2800" b="1" i="1" dirty="0" smtClean="0">
                <a:effectLst>
                  <a:outerShdw blurRad="38100" dist="38100" dir="2700000" algn="tl">
                    <a:srgbClr val="000000">
                      <a:alpha val="43137"/>
                    </a:srgbClr>
                  </a:outerShdw>
                </a:effectLst>
              </a:rPr>
              <a:t> </a:t>
            </a:r>
            <a:endParaRPr lang="fr-FR" sz="2800" b="1" dirty="0" smtClean="0">
              <a:effectLst>
                <a:outerShdw blurRad="38100" dist="38100" dir="2700000" algn="tl">
                  <a:srgbClr val="000000">
                    <a:alpha val="43137"/>
                  </a:srgbClr>
                </a:outerShdw>
              </a:effectLst>
            </a:endParaRPr>
          </a:p>
          <a:p>
            <a:pPr>
              <a:buNone/>
            </a:pP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2.3. FACTEURS DE RISQUE</a:t>
            </a:r>
            <a:endParaRPr lang="fr-FR" sz="2800" dirty="0"/>
          </a:p>
        </p:txBody>
      </p:sp>
      <p:sp>
        <p:nvSpPr>
          <p:cNvPr id="5" name="Rectangle 4"/>
          <p:cNvSpPr/>
          <p:nvPr/>
        </p:nvSpPr>
        <p:spPr>
          <a:xfrm>
            <a:off x="467544" y="1340768"/>
            <a:ext cx="8496944" cy="5170646"/>
          </a:xfrm>
          <a:prstGeom prst="rect">
            <a:avLst/>
          </a:prstGeom>
        </p:spPr>
        <p:txBody>
          <a:bodyPr wrap="square">
            <a:spAutoFit/>
          </a:bodyPr>
          <a:lstStyle/>
          <a:p>
            <a:r>
              <a:rPr lang="fr-FR" sz="2200" b="1" dirty="0" smtClean="0">
                <a:solidFill>
                  <a:srgbClr val="FF0000"/>
                </a:solidFill>
                <a:effectLst>
                  <a:outerShdw blurRad="38100" dist="38100" dir="2700000" algn="tl">
                    <a:srgbClr val="000000">
                      <a:alpha val="43137"/>
                    </a:srgbClr>
                  </a:outerShdw>
                </a:effectLst>
                <a:cs typeface="Times New Roman" pitchFamily="18" charset="0"/>
              </a:rPr>
              <a:t>Facteurs de risque                                                                           R.R. </a:t>
            </a:r>
          </a:p>
          <a:p>
            <a:pPr algn="just">
              <a:lnSpc>
                <a:spcPct val="200000"/>
              </a:lnSpc>
            </a:pPr>
            <a:r>
              <a:rPr lang="fr-FR" sz="2200" b="1" dirty="0" smtClean="0">
                <a:effectLst>
                  <a:outerShdw blurRad="38100" dist="38100" dir="2700000" algn="tl">
                    <a:srgbClr val="000000">
                      <a:alpha val="43137"/>
                    </a:srgbClr>
                  </a:outerShdw>
                </a:effectLst>
                <a:cs typeface="Times New Roman" pitchFamily="18" charset="0"/>
              </a:rPr>
              <a:t>Âge avancé                                                                                       2-3</a:t>
            </a:r>
          </a:p>
          <a:p>
            <a:pPr algn="just">
              <a:lnSpc>
                <a:spcPct val="200000"/>
              </a:lnSpc>
            </a:pPr>
            <a:r>
              <a:rPr lang="fr-FR" sz="2200" b="1" dirty="0" smtClean="0">
                <a:solidFill>
                  <a:srgbClr val="FFC000"/>
                </a:solidFill>
                <a:effectLst>
                  <a:outerShdw blurRad="38100" dist="38100" dir="2700000" algn="tl">
                    <a:srgbClr val="000000">
                      <a:alpha val="43137"/>
                    </a:srgbClr>
                  </a:outerShdw>
                </a:effectLst>
                <a:cs typeface="Times New Roman" pitchFamily="18" charset="0"/>
              </a:rPr>
              <a:t>Habitant en Amérique du Nord ou Europe occidentale        3-18</a:t>
            </a:r>
          </a:p>
          <a:p>
            <a:pPr algn="just">
              <a:lnSpc>
                <a:spcPct val="200000"/>
              </a:lnSpc>
            </a:pPr>
            <a:r>
              <a:rPr lang="fr-FR" sz="2200" b="1" dirty="0" smtClean="0">
                <a:effectLst>
                  <a:outerShdw blurRad="38100" dist="38100" dir="2700000" algn="tl">
                    <a:srgbClr val="000000">
                      <a:alpha val="43137"/>
                    </a:srgbClr>
                  </a:outerShdw>
                </a:effectLst>
                <a:cs typeface="Times New Roman" pitchFamily="18" charset="0"/>
              </a:rPr>
              <a:t>Éducation élevée                                                                           1,5 - 2</a:t>
            </a:r>
          </a:p>
          <a:p>
            <a:pPr algn="just">
              <a:lnSpc>
                <a:spcPct val="200000"/>
              </a:lnSpc>
            </a:pPr>
            <a:r>
              <a:rPr lang="fr-FR" sz="2200" b="1" dirty="0" smtClean="0">
                <a:effectLst>
                  <a:outerShdw blurRad="38100" dist="38100" dir="2700000" algn="tl">
                    <a:srgbClr val="000000">
                      <a:alpha val="43137"/>
                    </a:srgbClr>
                  </a:outerShdw>
                </a:effectLst>
                <a:cs typeface="Times New Roman" pitchFamily="18" charset="0"/>
              </a:rPr>
              <a:t>Race blanche                                                                                   2</a:t>
            </a:r>
          </a:p>
          <a:p>
            <a:pPr algn="just">
              <a:lnSpc>
                <a:spcPct val="200000"/>
              </a:lnSpc>
            </a:pPr>
            <a:r>
              <a:rPr lang="fr-FR" sz="2200" b="1" dirty="0" smtClean="0">
                <a:solidFill>
                  <a:srgbClr val="FFC000"/>
                </a:solidFill>
                <a:effectLst>
                  <a:outerShdw blurRad="38100" dist="38100" dir="2700000" algn="tl">
                    <a:srgbClr val="000000">
                      <a:alpha val="43137"/>
                    </a:srgbClr>
                  </a:outerShdw>
                </a:effectLst>
                <a:cs typeface="Times New Roman" pitchFamily="18" charset="0"/>
              </a:rPr>
              <a:t>Obésité                                                                                               2-5</a:t>
            </a:r>
          </a:p>
          <a:p>
            <a:pPr algn="just">
              <a:lnSpc>
                <a:spcPct val="200000"/>
              </a:lnSpc>
            </a:pPr>
            <a:r>
              <a:rPr lang="fr-FR" sz="2200" b="1" dirty="0" smtClean="0">
                <a:effectLst>
                  <a:outerShdw blurRad="38100" dist="38100" dir="2700000" algn="tl">
                    <a:srgbClr val="000000">
                      <a:alpha val="43137"/>
                    </a:srgbClr>
                  </a:outerShdw>
                </a:effectLst>
                <a:cs typeface="Times New Roman" pitchFamily="18" charset="0"/>
              </a:rPr>
              <a:t>Diabète, hypertension artérielle, maladie thyroïdienne          1,3-3</a:t>
            </a:r>
          </a:p>
          <a:p>
            <a:pPr algn="just">
              <a:lnSpc>
                <a:spcPct val="200000"/>
              </a:lnSpc>
            </a:pPr>
            <a:r>
              <a:rPr lang="fr-FR" sz="2200" b="1" dirty="0" smtClean="0">
                <a:solidFill>
                  <a:srgbClr val="00B050"/>
                </a:solidFill>
                <a:effectLst>
                  <a:outerShdw blurRad="38100" dist="38100" dir="2700000" algn="tl">
                    <a:srgbClr val="000000">
                      <a:alpha val="43137"/>
                    </a:srgbClr>
                  </a:outerShdw>
                </a:effectLst>
                <a:cs typeface="Times New Roman" pitchFamily="18" charset="0"/>
              </a:rPr>
              <a:t>Tabagisme                                                                                        0,5</a:t>
            </a:r>
            <a:endParaRPr lang="fr-FR" sz="2200" b="1" dirty="0">
              <a:solidFill>
                <a:srgbClr val="00B050"/>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2.3. FACTEURS DE RISQUE</a:t>
            </a:r>
            <a:endParaRPr lang="fr-FR" sz="2800" dirty="0"/>
          </a:p>
        </p:txBody>
      </p:sp>
      <p:sp>
        <p:nvSpPr>
          <p:cNvPr id="5" name="Espace réservé du contenu 4"/>
          <p:cNvSpPr>
            <a:spLocks noGrp="1"/>
          </p:cNvSpPr>
          <p:nvPr>
            <p:ph idx="1"/>
          </p:nvPr>
        </p:nvSpPr>
        <p:spPr>
          <a:xfrm>
            <a:off x="457200" y="1340768"/>
            <a:ext cx="8229600" cy="5184576"/>
          </a:xfrm>
        </p:spPr>
        <p:txBody>
          <a:bodyPr>
            <a:normAutofit lnSpcReduction="10000"/>
          </a:bodyPr>
          <a:lstStyle/>
          <a:p>
            <a:pPr>
              <a:buNone/>
            </a:pPr>
            <a:r>
              <a:rPr lang="fr-FR" sz="2400" b="1" dirty="0" smtClean="0">
                <a:solidFill>
                  <a:srgbClr val="FF0000"/>
                </a:solidFill>
                <a:effectLst>
                  <a:outerShdw blurRad="38100" dist="38100" dir="2700000" algn="tl">
                    <a:srgbClr val="000000">
                      <a:alpha val="43137"/>
                    </a:srgbClr>
                  </a:outerShdw>
                </a:effectLst>
                <a:cs typeface="Times New Roman" pitchFamily="18" charset="0"/>
              </a:rPr>
              <a:t>Facteurs de risque                                                          R.R. </a:t>
            </a:r>
          </a:p>
          <a:p>
            <a:pPr algn="just">
              <a:lnSpc>
                <a:spcPct val="150000"/>
              </a:lnSpc>
            </a:pPr>
            <a:r>
              <a:rPr lang="fr-FR" sz="2400" b="1" dirty="0" smtClean="0">
                <a:solidFill>
                  <a:srgbClr val="FFC000"/>
                </a:solidFill>
                <a:effectLst>
                  <a:outerShdw blurRad="38100" dist="38100" dir="2700000" algn="tl">
                    <a:srgbClr val="000000">
                      <a:alpha val="43137"/>
                    </a:srgbClr>
                  </a:outerShdw>
                </a:effectLst>
                <a:cs typeface="Times New Roman" pitchFamily="18" charset="0"/>
              </a:rPr>
              <a:t>Nulliparité                                                                   3</a:t>
            </a:r>
          </a:p>
          <a:p>
            <a:pPr algn="just">
              <a:lnSpc>
                <a:spcPct val="150000"/>
              </a:lnSpc>
            </a:pPr>
            <a:r>
              <a:rPr lang="fr-FR" sz="2400" b="1" dirty="0" smtClean="0">
                <a:effectLst>
                  <a:outerShdw blurRad="38100" dist="38100" dir="2700000" algn="tl">
                    <a:srgbClr val="000000">
                      <a:alpha val="43137"/>
                    </a:srgbClr>
                  </a:outerShdw>
                </a:effectLst>
                <a:cs typeface="Times New Roman" pitchFamily="18" charset="0"/>
              </a:rPr>
              <a:t>Infertilité                                                                    2 - 3</a:t>
            </a:r>
          </a:p>
          <a:p>
            <a:pPr algn="just">
              <a:lnSpc>
                <a:spcPct val="150000"/>
              </a:lnSpc>
            </a:pPr>
            <a:r>
              <a:rPr lang="fr-FR" sz="2400" b="1" dirty="0" smtClean="0">
                <a:effectLst>
                  <a:outerShdw blurRad="38100" dist="38100" dir="2700000" algn="tl">
                    <a:srgbClr val="000000">
                      <a:alpha val="43137"/>
                    </a:srgbClr>
                  </a:outerShdw>
                </a:effectLst>
                <a:cs typeface="Times New Roman" pitchFamily="18" charset="0"/>
              </a:rPr>
              <a:t>Irrégularité menstruelle                                          1,5</a:t>
            </a:r>
          </a:p>
          <a:p>
            <a:pPr algn="just">
              <a:lnSpc>
                <a:spcPct val="150000"/>
              </a:lnSpc>
            </a:pPr>
            <a:r>
              <a:rPr lang="fr-FR" sz="2400" b="1" dirty="0" smtClean="0">
                <a:effectLst>
                  <a:outerShdw blurRad="38100" dist="38100" dir="2700000" algn="tl">
                    <a:srgbClr val="000000">
                      <a:alpha val="43137"/>
                    </a:srgbClr>
                  </a:outerShdw>
                </a:effectLst>
                <a:cs typeface="Times New Roman" pitchFamily="18" charset="0"/>
              </a:rPr>
              <a:t>Âge tardif de la ménopause                                    2-3                               </a:t>
            </a:r>
          </a:p>
          <a:p>
            <a:pPr algn="just">
              <a:lnSpc>
                <a:spcPct val="150000"/>
              </a:lnSpc>
            </a:pPr>
            <a:r>
              <a:rPr lang="fr-FR" sz="2400" b="1" dirty="0" smtClean="0">
                <a:effectLst>
                  <a:outerShdw blurRad="38100" dist="38100" dir="2700000" algn="tl">
                    <a:srgbClr val="000000">
                      <a:alpha val="43137"/>
                    </a:srgbClr>
                  </a:outerShdw>
                </a:effectLst>
                <a:cs typeface="Times New Roman" pitchFamily="18" charset="0"/>
              </a:rPr>
              <a:t>Âge précoce de la puberté                                      1,5-2</a:t>
            </a:r>
          </a:p>
          <a:p>
            <a:pPr algn="just">
              <a:lnSpc>
                <a:spcPct val="150000"/>
              </a:lnSpc>
            </a:pPr>
            <a:r>
              <a:rPr lang="fr-FR" sz="2400" b="1" dirty="0" smtClean="0">
                <a:solidFill>
                  <a:srgbClr val="FFC000"/>
                </a:solidFill>
                <a:effectLst>
                  <a:outerShdw blurRad="38100" dist="38100" dir="2700000" algn="tl">
                    <a:srgbClr val="000000">
                      <a:alpha val="43137"/>
                    </a:srgbClr>
                  </a:outerShdw>
                </a:effectLst>
                <a:cs typeface="Times New Roman" pitchFamily="18" charset="0"/>
              </a:rPr>
              <a:t>Prise d’œstrogènes prolongée                                10-20</a:t>
            </a:r>
          </a:p>
          <a:p>
            <a:pPr algn="just">
              <a:lnSpc>
                <a:spcPct val="150000"/>
              </a:lnSpc>
            </a:pPr>
            <a:r>
              <a:rPr lang="fr-FR" sz="2400" b="1" dirty="0" smtClean="0">
                <a:effectLst>
                  <a:outerShdw blurRad="38100" dist="38100" dir="2700000" algn="tl">
                    <a:srgbClr val="000000">
                      <a:alpha val="43137"/>
                    </a:srgbClr>
                  </a:outerShdw>
                </a:effectLst>
                <a:cs typeface="Times New Roman" pitchFamily="18" charset="0"/>
              </a:rPr>
              <a:t>Contraception orale prolongée                              0,3-0,5</a:t>
            </a:r>
          </a:p>
          <a:p>
            <a:pPr algn="just">
              <a:lnSpc>
                <a:spcPct val="150000"/>
              </a:lnSpc>
            </a:pPr>
            <a:r>
              <a:rPr lang="fr-FR" sz="2400" b="1" dirty="0" smtClean="0">
                <a:solidFill>
                  <a:srgbClr val="FFC000"/>
                </a:solidFill>
                <a:effectLst>
                  <a:outerShdw blurRad="38100" dist="38100" dir="2700000" algn="tl">
                    <a:srgbClr val="000000">
                      <a:alpha val="43137"/>
                    </a:srgbClr>
                  </a:outerShdw>
                </a:effectLst>
                <a:cs typeface="Times New Roman" pitchFamily="18" charset="0"/>
              </a:rPr>
              <a:t>Tumeur ovarienne sécrétant                                  &gt; 5</a:t>
            </a:r>
          </a:p>
          <a:p>
            <a:endParaRPr lang="fr-FR"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fr-FR" sz="24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fr-F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2.3. FACTEURS DE RISQUE</a:t>
            </a:r>
            <a:endParaRPr lang="fr-FR" sz="3600" dirty="0"/>
          </a:p>
        </p:txBody>
      </p:sp>
      <p:sp>
        <p:nvSpPr>
          <p:cNvPr id="6" name="Espace réservé du contenu 5"/>
          <p:cNvSpPr>
            <a:spLocks noGrp="1"/>
          </p:cNvSpPr>
          <p:nvPr>
            <p:ph idx="1"/>
          </p:nvPr>
        </p:nvSpPr>
        <p:spPr>
          <a:xfrm>
            <a:off x="323528" y="1600200"/>
            <a:ext cx="8820472" cy="4781128"/>
          </a:xfrm>
        </p:spPr>
        <p:txBody>
          <a:bodyPr>
            <a:normAutofit/>
          </a:bodyPr>
          <a:lstStyle/>
          <a:p>
            <a:pPr lvl="0">
              <a:buNone/>
            </a:pPr>
            <a:r>
              <a:rPr lang="fr-FR" b="1" dirty="0" smtClean="0">
                <a:solidFill>
                  <a:srgbClr val="00B050"/>
                </a:solidFill>
                <a:effectLst>
                  <a:outerShdw blurRad="38100" dist="38100" dir="2700000" algn="tl">
                    <a:srgbClr val="000000">
                      <a:alpha val="43137"/>
                    </a:srgbClr>
                  </a:outerShdw>
                </a:effectLst>
              </a:rPr>
              <a:t>Facteurs protecteurs:</a:t>
            </a:r>
            <a:endParaRPr lang="fr-FR" dirty="0" smtClean="0">
              <a:solidFill>
                <a:srgbClr val="00B050"/>
              </a:solidFill>
              <a:effectLst>
                <a:outerShdw blurRad="38100" dist="38100" dir="2700000" algn="tl">
                  <a:srgbClr val="000000">
                    <a:alpha val="43137"/>
                  </a:srgbClr>
                </a:outerShdw>
              </a:effectLst>
            </a:endParaRPr>
          </a:p>
          <a:p>
            <a:pPr lvl="0" algn="just">
              <a:lnSpc>
                <a:spcPct val="200000"/>
              </a:lnSpc>
            </a:pPr>
            <a:r>
              <a:rPr lang="fr-FR" b="1" dirty="0" smtClean="0">
                <a:effectLst>
                  <a:outerShdw blurRad="38100" dist="38100" dir="2700000" algn="tl">
                    <a:srgbClr val="000000">
                      <a:alpha val="43137"/>
                    </a:srgbClr>
                  </a:outerShdw>
                </a:effectLst>
              </a:rPr>
              <a:t>Consommation de fruits et légumes</a:t>
            </a:r>
          </a:p>
          <a:p>
            <a:pPr lvl="0" algn="just">
              <a:lnSpc>
                <a:spcPct val="200000"/>
              </a:lnSpc>
            </a:pPr>
            <a:r>
              <a:rPr lang="fr-FR" b="1" dirty="0" smtClean="0">
                <a:effectLst>
                  <a:outerShdw blurRad="38100" dist="38100" dir="2700000" algn="tl">
                    <a:srgbClr val="000000">
                      <a:alpha val="43137"/>
                    </a:srgbClr>
                  </a:outerShdw>
                </a:effectLst>
              </a:rPr>
              <a:t>Tabac</a:t>
            </a:r>
          </a:p>
          <a:p>
            <a:pPr lvl="0" algn="just">
              <a:lnSpc>
                <a:spcPct val="200000"/>
              </a:lnSpc>
            </a:pPr>
            <a:r>
              <a:rPr lang="fr-FR" b="1" dirty="0" smtClean="0">
                <a:effectLst>
                  <a:outerShdw blurRad="38100" dist="38100" dir="2700000" algn="tl">
                    <a:srgbClr val="000000">
                      <a:alpha val="43137"/>
                    </a:srgbClr>
                  </a:outerShdw>
                </a:effectLst>
              </a:rPr>
              <a:t>Contraception orale : 12 mois – protection 10 ans</a:t>
            </a:r>
          </a:p>
          <a:p>
            <a:endParaRPr lang="fr-F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507288" cy="1143000"/>
          </a:xfrm>
        </p:spPr>
        <p:txBody>
          <a:bodyPr>
            <a:normAutofit fontScale="90000"/>
          </a:bodyPr>
          <a:lstStyle/>
          <a:p>
            <a:r>
              <a:rPr lang="fr-FR" sz="3600" b="1" dirty="0" smtClean="0">
                <a:solidFill>
                  <a:srgbClr val="0070C0"/>
                </a:solidFill>
                <a:effectLst>
                  <a:outerShdw blurRad="38100" dist="38100" dir="2700000" algn="tl">
                    <a:srgbClr val="000000">
                      <a:alpha val="43137"/>
                    </a:srgbClr>
                  </a:outerShdw>
                </a:effectLst>
                <a:latin typeface="Comic Sans MS" pitchFamily="66" charset="0"/>
              </a:rPr>
              <a:t>III. ETUDE ANATOMOPATHOLOGIQUE</a:t>
            </a:r>
            <a:endParaRPr lang="fr-FR" sz="3600" dirty="0">
              <a:latin typeface="Comic Sans MS" pitchFamily="66" charset="0"/>
            </a:endParaRPr>
          </a:p>
        </p:txBody>
      </p:sp>
      <p:sp>
        <p:nvSpPr>
          <p:cNvPr id="9" name="Espace réservé du contenu 8"/>
          <p:cNvSpPr>
            <a:spLocks noGrp="1"/>
          </p:cNvSpPr>
          <p:nvPr>
            <p:ph sz="half" idx="1"/>
          </p:nvPr>
        </p:nvSpPr>
        <p:spPr>
          <a:xfrm>
            <a:off x="457200" y="1484784"/>
            <a:ext cx="4038600" cy="4641379"/>
          </a:xfrm>
        </p:spPr>
        <p:txBody>
          <a:bodyPr/>
          <a:lstStyle/>
          <a:p>
            <a:pPr marL="571500" indent="-571500" algn="just">
              <a:lnSpc>
                <a:spcPct val="30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3.1. Macroscopie</a:t>
            </a:r>
          </a:p>
          <a:p>
            <a:pPr marL="571500" indent="-571500" algn="just">
              <a:lnSpc>
                <a:spcPct val="30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3.2. Microscopie</a:t>
            </a:r>
          </a:p>
          <a:p>
            <a:pPr marL="571500" indent="-571500" algn="just">
              <a:lnSpc>
                <a:spcPct val="30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3.3. Extension</a:t>
            </a:r>
          </a:p>
          <a:p>
            <a:endParaRPr lang="fr-FR" dirty="0"/>
          </a:p>
        </p:txBody>
      </p:sp>
      <p:pic>
        <p:nvPicPr>
          <p:cNvPr id="6" name="Picture 6"/>
          <p:cNvPicPr>
            <a:picLocks noChangeAspect="1" noChangeArrowheads="1"/>
          </p:cNvPicPr>
          <p:nvPr/>
        </p:nvPicPr>
        <p:blipFill>
          <a:blip r:embed="rId2" cstate="print"/>
          <a:srcRect/>
          <a:stretch>
            <a:fillRect/>
          </a:stretch>
        </p:blipFill>
        <p:spPr bwMode="auto">
          <a:xfrm>
            <a:off x="4932040" y="1412776"/>
            <a:ext cx="3600400" cy="2376264"/>
          </a:xfrm>
          <a:prstGeom prst="rect">
            <a:avLst/>
          </a:prstGeom>
          <a:noFill/>
          <a:ln w="9525">
            <a:noFill/>
            <a:miter lim="800000"/>
            <a:headEnd/>
            <a:tailEnd/>
          </a:ln>
        </p:spPr>
      </p:pic>
      <p:pic>
        <p:nvPicPr>
          <p:cNvPr id="7" name="Picture 5"/>
          <p:cNvPicPr>
            <a:picLocks noChangeAspect="1" noChangeArrowheads="1"/>
          </p:cNvPicPr>
          <p:nvPr/>
        </p:nvPicPr>
        <p:blipFill>
          <a:blip r:embed="rId3" cstate="print"/>
          <a:srcRect/>
          <a:stretch>
            <a:fillRect/>
          </a:stretch>
        </p:blipFill>
        <p:spPr bwMode="auto">
          <a:xfrm>
            <a:off x="4932040" y="3789040"/>
            <a:ext cx="3603250"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3.1. ASPECTS MACROSCOPIQUES</a:t>
            </a:r>
            <a:endParaRPr lang="fr-FR" sz="36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Espace réservé du contenu 5"/>
          <p:cNvSpPr>
            <a:spLocks noGrp="1"/>
          </p:cNvSpPr>
          <p:nvPr>
            <p:ph idx="1"/>
          </p:nvPr>
        </p:nvSpPr>
        <p:spPr>
          <a:xfrm>
            <a:off x="457200" y="1600200"/>
            <a:ext cx="8229600" cy="4709120"/>
          </a:xfrm>
        </p:spPr>
        <p:txBody>
          <a:bodyPr>
            <a:normAutofit fontScale="92500"/>
          </a:bodyPr>
          <a:lstStyle/>
          <a:p>
            <a:pPr algn="just">
              <a:lnSpc>
                <a:spcPct val="150000"/>
              </a:lnSpc>
            </a:pPr>
            <a:r>
              <a:rPr lang="fr-FR" b="1" dirty="0" smtClean="0">
                <a:effectLst>
                  <a:outerShdw blurRad="38100" dist="38100" dir="2700000" algn="tl">
                    <a:srgbClr val="000000">
                      <a:alpha val="43137"/>
                    </a:srgbClr>
                  </a:outerShdw>
                </a:effectLst>
              </a:rPr>
              <a:t>Le cancer de l’endomètre se présente habituellement sous la forme </a:t>
            </a:r>
            <a:r>
              <a:rPr lang="fr-FR" b="1" dirty="0" smtClean="0">
                <a:solidFill>
                  <a:srgbClr val="FF0000"/>
                </a:solidFill>
                <a:effectLst>
                  <a:outerShdw blurRad="38100" dist="38100" dir="2700000" algn="tl">
                    <a:srgbClr val="000000">
                      <a:alpha val="43137"/>
                    </a:srgbClr>
                  </a:outerShdw>
                </a:effectLst>
              </a:rPr>
              <a:t>d’une masse végétante très friable, d’aspect polyploïde, qui envahit la cavité utérine</a:t>
            </a:r>
            <a:r>
              <a:rPr lang="fr-FR" b="1" dirty="0" smtClean="0">
                <a:effectLst>
                  <a:outerShdw blurRad="38100" dist="38100" dir="2700000" algn="tl">
                    <a:srgbClr val="000000">
                      <a:alpha val="43137"/>
                    </a:srgbClr>
                  </a:outerShdw>
                </a:effectLst>
              </a:rPr>
              <a:t>. </a:t>
            </a:r>
          </a:p>
          <a:p>
            <a:pPr algn="just">
              <a:lnSpc>
                <a:spcPct val="150000"/>
              </a:lnSpc>
            </a:pPr>
            <a:r>
              <a:rPr lang="fr-FR" b="1" dirty="0" smtClean="0">
                <a:effectLst>
                  <a:outerShdw blurRad="38100" dist="38100" dir="2700000" algn="tl">
                    <a:srgbClr val="000000">
                      <a:alpha val="43137"/>
                    </a:srgbClr>
                  </a:outerShdw>
                </a:effectLst>
              </a:rPr>
              <a:t>Mais il peut s’agir d’un polype d’aspect banal, d’une hyperplasie irrégulière de la muqueuse.</a:t>
            </a:r>
          </a:p>
          <a:p>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INTRODUCTION</a:t>
            </a:r>
            <a:endParaRPr lang="fr-FR" sz="4800" b="1" dirty="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4" descr="Kendometre"/>
          <p:cNvPicPr>
            <a:picLocks noGrp="1" noChangeAspect="1" noChangeArrowheads="1"/>
          </p:cNvPicPr>
          <p:nvPr>
            <p:ph sz="half" idx="1"/>
          </p:nvPr>
        </p:nvPicPr>
        <p:blipFill>
          <a:blip r:embed="rId2" cstate="print"/>
          <a:srcRect/>
          <a:stretch>
            <a:fillRect/>
          </a:stretch>
        </p:blipFill>
        <p:spPr bwMode="auto">
          <a:xfrm>
            <a:off x="467544" y="2132856"/>
            <a:ext cx="3960440" cy="3744415"/>
          </a:xfrm>
          <a:prstGeom prst="rect">
            <a:avLst/>
          </a:prstGeom>
          <a:noFill/>
          <a:ln w="9525">
            <a:noFill/>
            <a:miter lim="800000"/>
            <a:headEnd/>
            <a:tailEnd/>
          </a:ln>
        </p:spPr>
      </p:pic>
      <p:pic>
        <p:nvPicPr>
          <p:cNvPr id="7" name="Picture 5"/>
          <p:cNvPicPr>
            <a:picLocks noGrp="1" noChangeAspect="1" noChangeArrowheads="1"/>
          </p:cNvPicPr>
          <p:nvPr>
            <p:ph sz="half" idx="2"/>
          </p:nvPr>
        </p:nvPicPr>
        <p:blipFill>
          <a:blip r:embed="rId3" cstate="print"/>
          <a:srcRect/>
          <a:stretch>
            <a:fillRect/>
          </a:stretch>
        </p:blipFill>
        <p:spPr bwMode="auto">
          <a:xfrm>
            <a:off x="4648200" y="2132856"/>
            <a:ext cx="4038600" cy="3744415"/>
          </a:xfrm>
          <a:prstGeom prst="rect">
            <a:avLst/>
          </a:prstGeom>
          <a:noFill/>
          <a:ln w="9525">
            <a:noFill/>
            <a:miter lim="800000"/>
            <a:headEnd/>
            <a:tailEnd/>
          </a:ln>
        </p:spPr>
      </p:pic>
      <p:sp>
        <p:nvSpPr>
          <p:cNvPr id="8" name="Rectangle 7"/>
          <p:cNvSpPr/>
          <p:nvPr/>
        </p:nvSpPr>
        <p:spPr>
          <a:xfrm>
            <a:off x="251520" y="6021289"/>
            <a:ext cx="8640960" cy="400110"/>
          </a:xfrm>
          <a:prstGeom prst="rect">
            <a:avLst/>
          </a:prstGeom>
        </p:spPr>
        <p:txBody>
          <a:bodyPr wrap="square">
            <a:spAutoFit/>
          </a:bodyPr>
          <a:lstStyle/>
          <a:p>
            <a:pPr algn="ctr"/>
            <a:r>
              <a:rPr lang="fr-FR" sz="2000" b="1" dirty="0" smtClean="0">
                <a:solidFill>
                  <a:srgbClr val="002060"/>
                </a:solidFill>
                <a:effectLst>
                  <a:outerShdw blurRad="38100" dist="38100" dir="2700000" algn="tl">
                    <a:srgbClr val="000000">
                      <a:alpha val="43137"/>
                    </a:srgbClr>
                  </a:outerShdw>
                </a:effectLst>
              </a:rPr>
              <a:t>Ph. DESCAMPS, L.CATALA, C.LACOEUILLE, M.MEDZADDRI, P.CELLIER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rmAutofit/>
          </a:bodyPr>
          <a:lstStyle/>
          <a:p>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3.2. ASPECTS MICROSCOPIQUES</a:t>
            </a:r>
            <a:endParaRPr lang="fr-FR" sz="2800" dirty="0"/>
          </a:p>
        </p:txBody>
      </p:sp>
      <p:sp>
        <p:nvSpPr>
          <p:cNvPr id="3" name="Espace réservé du contenu 2"/>
          <p:cNvSpPr>
            <a:spLocks noGrp="1"/>
          </p:cNvSpPr>
          <p:nvPr>
            <p:ph idx="1"/>
          </p:nvPr>
        </p:nvSpPr>
        <p:spPr>
          <a:xfrm>
            <a:off x="395536" y="1196752"/>
            <a:ext cx="8748464" cy="5328592"/>
          </a:xfrm>
        </p:spPr>
        <p:txBody>
          <a:bodyPr>
            <a:normAutofit fontScale="47500" lnSpcReduction="20000"/>
          </a:bodyPr>
          <a:lstStyle/>
          <a:p>
            <a:pPr algn="ctr">
              <a:buNone/>
            </a:pPr>
            <a:r>
              <a:rPr lang="fr-FR" sz="5100" b="1" dirty="0" smtClean="0">
                <a:solidFill>
                  <a:srgbClr val="00B050"/>
                </a:solidFill>
                <a:effectLst>
                  <a:outerShdw blurRad="38100" dist="38100" dir="2700000" algn="tl">
                    <a:srgbClr val="000000">
                      <a:alpha val="43137"/>
                    </a:srgbClr>
                  </a:outerShdw>
                </a:effectLst>
              </a:rPr>
              <a:t>Classification des tumeurs de l’endomètre de L’OMS (2003)</a:t>
            </a:r>
          </a:p>
          <a:p>
            <a:pPr algn="just">
              <a:lnSpc>
                <a:spcPct val="170000"/>
              </a:lnSpc>
              <a:buFont typeface="Wingdings" pitchFamily="2" charset="2"/>
              <a:buChar char="Ø"/>
            </a:pPr>
            <a:r>
              <a:rPr lang="fr-FR" sz="3800" b="1" dirty="0" smtClean="0">
                <a:solidFill>
                  <a:srgbClr val="FFC000"/>
                </a:solidFill>
                <a:effectLst>
                  <a:outerShdw blurRad="38100" dist="38100" dir="2700000" algn="tl">
                    <a:srgbClr val="000000">
                      <a:alpha val="43137"/>
                    </a:srgbClr>
                  </a:outerShdw>
                </a:effectLst>
              </a:rPr>
              <a:t>TUMEURS ÉPITHÉLIALES</a:t>
            </a:r>
          </a:p>
          <a:p>
            <a:pPr algn="just">
              <a:lnSpc>
                <a:spcPct val="170000"/>
              </a:lnSpc>
              <a:buNone/>
            </a:pPr>
            <a:r>
              <a:rPr lang="fr-FR" sz="3800" b="1" dirty="0" smtClean="0">
                <a:solidFill>
                  <a:srgbClr val="0070C0"/>
                </a:solidFill>
                <a:effectLst>
                  <a:outerShdw blurRad="38100" dist="38100" dir="2700000" algn="tl">
                    <a:srgbClr val="000000">
                      <a:alpha val="43137"/>
                    </a:srgbClr>
                  </a:outerShdw>
                </a:effectLst>
              </a:rPr>
              <a:t>CARCINOME ENDOMÉTRIAL                                    HYPERPLASIE ENDOMÉTRIALE</a:t>
            </a:r>
          </a:p>
          <a:p>
            <a:pPr algn="just">
              <a:lnSpc>
                <a:spcPct val="170000"/>
              </a:lnSpc>
              <a:buFont typeface="Wingdings" pitchFamily="2" charset="2"/>
              <a:buChar char="ü"/>
            </a:pPr>
            <a:r>
              <a:rPr lang="pt-BR" b="1" dirty="0" smtClean="0">
                <a:effectLst>
                  <a:outerShdw blurRad="38100" dist="38100" dir="2700000" algn="tl">
                    <a:srgbClr val="000000">
                      <a:alpha val="43137"/>
                    </a:srgbClr>
                  </a:outerShdw>
                </a:effectLst>
              </a:rPr>
              <a:t>Adénocarcinome endométrioïde                                    Hyperplasie simple</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Adénocarcinome mucineux                                             Hyperplasie complexe</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Adénocarcinome séreux                                                   Hyperplasie simple atypique</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Adénocarcinome à cellules claires                                 Hyperplasie complexe atypique</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 Adénocarcinome à cellules mixtes                                </a:t>
            </a:r>
            <a:r>
              <a:rPr lang="fr-FR" sz="2900" b="1" dirty="0" smtClean="0">
                <a:effectLst>
                  <a:outerShdw blurRad="38100" dist="38100" dir="2700000" algn="tl">
                    <a:srgbClr val="000000">
                      <a:alpha val="43137"/>
                    </a:srgbClr>
                  </a:outerShdw>
                </a:effectLst>
              </a:rPr>
              <a:t>POLYPE ENDOMÉTRIAL</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Adénocarcinome à cellules </a:t>
            </a:r>
            <a:r>
              <a:rPr lang="fr-FR" sz="2900" b="1" dirty="0" smtClean="0">
                <a:effectLst>
                  <a:outerShdw blurRad="38100" dist="38100" dir="2700000" algn="tl">
                    <a:srgbClr val="000000">
                      <a:alpha val="43137"/>
                    </a:srgbClr>
                  </a:outerShdw>
                </a:effectLst>
              </a:rPr>
              <a:t>squameuses                          </a:t>
            </a:r>
            <a:r>
              <a:rPr lang="fr-FR" sz="2600" b="1" dirty="0" smtClean="0">
                <a:effectLst>
                  <a:outerShdw blurRad="38100" dist="38100" dir="2700000" algn="tl">
                    <a:srgbClr val="000000">
                      <a:alpha val="43137"/>
                    </a:srgbClr>
                  </a:outerShdw>
                </a:effectLst>
              </a:rPr>
              <a:t>LÉSION INDUITE PAR LE TAMOXIFÈNE</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Carcinome à cellules transitionnelles</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Carcinome à petites cellules</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Carcinome indifférencié</a:t>
            </a:r>
          </a:p>
          <a:p>
            <a:pPr algn="just">
              <a:lnSpc>
                <a:spcPct val="170000"/>
              </a:lnSpc>
              <a:buFont typeface="Wingdings" pitchFamily="2" charset="2"/>
              <a:buChar char="ü"/>
            </a:pPr>
            <a:r>
              <a:rPr lang="fr-FR" b="1" dirty="0" smtClean="0">
                <a:effectLst>
                  <a:outerShdw blurRad="38100" dist="38100" dir="2700000" algn="tl">
                    <a:srgbClr val="000000">
                      <a:alpha val="43137"/>
                    </a:srgbClr>
                  </a:outerShdw>
                </a:effectLst>
              </a:rPr>
              <a:t>Autres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3.2. ASPECTS MICROSCOPIQUES</a:t>
            </a:r>
            <a:endParaRPr lang="fr-FR" sz="3600" dirty="0"/>
          </a:p>
        </p:txBody>
      </p:sp>
      <p:sp>
        <p:nvSpPr>
          <p:cNvPr id="3" name="Espace réservé du contenu 2"/>
          <p:cNvSpPr>
            <a:spLocks noGrp="1"/>
          </p:cNvSpPr>
          <p:nvPr>
            <p:ph idx="1"/>
          </p:nvPr>
        </p:nvSpPr>
        <p:spPr>
          <a:xfrm>
            <a:off x="683568" y="1124744"/>
            <a:ext cx="7992888" cy="5328592"/>
          </a:xfrm>
        </p:spPr>
        <p:txBody>
          <a:bodyPr>
            <a:normAutofit fontScale="92500" lnSpcReduction="20000"/>
          </a:bodyPr>
          <a:lstStyle/>
          <a:p>
            <a:pPr algn="just">
              <a:lnSpc>
                <a:spcPct val="150000"/>
              </a:lnSpc>
              <a:buFont typeface="Wingdings" pitchFamily="2" charset="2"/>
              <a:buChar char="Ø"/>
            </a:pPr>
            <a:r>
              <a:rPr lang="fr-FR" sz="2400" b="1" dirty="0" smtClean="0">
                <a:solidFill>
                  <a:srgbClr val="FFC000"/>
                </a:solidFill>
                <a:effectLst>
                  <a:outerShdw blurRad="38100" dist="38100" dir="2700000" algn="tl">
                    <a:srgbClr val="000000">
                      <a:alpha val="43137"/>
                    </a:srgbClr>
                  </a:outerShdw>
                </a:effectLst>
              </a:rPr>
              <a:t>TUMEURS MÉSENCHYMATEUSES</a:t>
            </a:r>
          </a:p>
          <a:p>
            <a:pPr algn="just">
              <a:lnSpc>
                <a:spcPct val="150000"/>
              </a:lnSpc>
              <a:buNone/>
            </a:pPr>
            <a:r>
              <a:rPr lang="fr-FR" sz="2400" b="1" dirty="0" smtClean="0">
                <a:solidFill>
                  <a:srgbClr val="00B050"/>
                </a:solidFill>
                <a:effectLst>
                  <a:outerShdw blurRad="38100" dist="38100" dir="2700000" algn="tl">
                    <a:srgbClr val="000000">
                      <a:alpha val="43137"/>
                    </a:srgbClr>
                  </a:outerShdw>
                </a:effectLst>
              </a:rPr>
              <a:t>TUMEUR DU STROMA ENDOMÉTRIAL</a:t>
            </a:r>
          </a:p>
          <a:p>
            <a:pPr algn="just">
              <a:lnSpc>
                <a:spcPct val="150000"/>
              </a:lnSpc>
              <a:buFont typeface="Wingdings" pitchFamily="2" charset="2"/>
              <a:buChar char="ü"/>
            </a:pPr>
            <a:r>
              <a:rPr lang="fr-FR" sz="2400" b="1" dirty="0" smtClean="0">
                <a:effectLst>
                  <a:outerShdw blurRad="38100" dist="38100" dir="2700000" algn="tl">
                    <a:srgbClr val="000000">
                      <a:alpha val="43137"/>
                    </a:srgbClr>
                  </a:outerShdw>
                </a:effectLst>
              </a:rPr>
              <a:t>Sarcome du stroma </a:t>
            </a:r>
            <a:r>
              <a:rPr lang="fr-FR" sz="2400" b="1" dirty="0" err="1" smtClean="0">
                <a:effectLst>
                  <a:outerShdw blurRad="38100" dist="38100" dir="2700000" algn="tl">
                    <a:srgbClr val="000000">
                      <a:alpha val="43137"/>
                    </a:srgbClr>
                  </a:outerShdw>
                </a:effectLst>
              </a:rPr>
              <a:t>endométrial</a:t>
            </a:r>
            <a:r>
              <a:rPr lang="fr-FR" sz="2400" b="1" dirty="0" smtClean="0">
                <a:effectLst>
                  <a:outerShdw blurRad="38100" dist="38100" dir="2700000" algn="tl">
                    <a:srgbClr val="000000">
                      <a:alpha val="43137"/>
                    </a:srgbClr>
                  </a:outerShdw>
                </a:effectLst>
              </a:rPr>
              <a:t> de bas grade</a:t>
            </a:r>
          </a:p>
          <a:p>
            <a:pPr algn="just">
              <a:lnSpc>
                <a:spcPct val="150000"/>
              </a:lnSpc>
              <a:buFont typeface="Wingdings" pitchFamily="2" charset="2"/>
              <a:buChar char="ü"/>
            </a:pPr>
            <a:r>
              <a:rPr lang="fr-FR" sz="2400" b="1" dirty="0" smtClean="0">
                <a:effectLst>
                  <a:outerShdw blurRad="38100" dist="38100" dir="2700000" algn="tl">
                    <a:srgbClr val="000000">
                      <a:alpha val="43137"/>
                    </a:srgbClr>
                  </a:outerShdw>
                </a:effectLst>
              </a:rPr>
              <a:t>Nodule du stroma </a:t>
            </a:r>
            <a:r>
              <a:rPr lang="fr-FR" sz="2400" b="1" dirty="0" err="1" smtClean="0">
                <a:effectLst>
                  <a:outerShdw blurRad="38100" dist="38100" dir="2700000" algn="tl">
                    <a:srgbClr val="000000">
                      <a:alpha val="43137"/>
                    </a:srgbClr>
                  </a:outerShdw>
                </a:effectLst>
              </a:rPr>
              <a:t>endométrial</a:t>
            </a:r>
            <a:endParaRPr lang="fr-FR" sz="2400" b="1" dirty="0" smtClean="0">
              <a:effectLst>
                <a:outerShdw blurRad="38100" dist="38100" dir="2700000" algn="tl">
                  <a:srgbClr val="000000">
                    <a:alpha val="43137"/>
                  </a:srgbClr>
                </a:outerShdw>
              </a:effectLst>
            </a:endParaRPr>
          </a:p>
          <a:p>
            <a:pPr algn="just">
              <a:lnSpc>
                <a:spcPct val="150000"/>
              </a:lnSpc>
              <a:buFont typeface="Wingdings" pitchFamily="2" charset="2"/>
              <a:buChar char="ü"/>
            </a:pPr>
            <a:r>
              <a:rPr lang="pt-BR" sz="2400" b="1" dirty="0" smtClean="0">
                <a:effectLst>
                  <a:outerShdw blurRad="38100" dist="38100" dir="2700000" algn="tl">
                    <a:srgbClr val="000000">
                      <a:alpha val="43137"/>
                    </a:srgbClr>
                  </a:outerShdw>
                </a:effectLst>
              </a:rPr>
              <a:t>Sarcome endométrial indifférencié</a:t>
            </a:r>
          </a:p>
          <a:p>
            <a:pPr algn="just">
              <a:lnSpc>
                <a:spcPct val="150000"/>
              </a:lnSpc>
              <a:buNone/>
            </a:pPr>
            <a:r>
              <a:rPr lang="fr-FR" sz="2400" b="1" dirty="0" smtClean="0">
                <a:solidFill>
                  <a:srgbClr val="00B050"/>
                </a:solidFill>
                <a:effectLst>
                  <a:outerShdw blurRad="38100" dist="38100" dir="2700000" algn="tl">
                    <a:srgbClr val="000000">
                      <a:alpha val="43137"/>
                    </a:srgbClr>
                  </a:outerShdw>
                </a:effectLst>
              </a:rPr>
              <a:t>TUMEURS MÉSENCHYMATEUSES DIVERSES</a:t>
            </a:r>
          </a:p>
          <a:p>
            <a:pPr algn="just">
              <a:lnSpc>
                <a:spcPct val="150000"/>
              </a:lnSpc>
              <a:buNone/>
            </a:pPr>
            <a:r>
              <a:rPr lang="fr-FR" sz="2400" b="1" dirty="0" smtClean="0">
                <a:solidFill>
                  <a:srgbClr val="00B050"/>
                </a:solidFill>
                <a:effectLst>
                  <a:outerShdw blurRad="38100" dist="38100" dir="2700000" algn="tl">
                    <a:srgbClr val="000000">
                      <a:alpha val="43137"/>
                    </a:srgbClr>
                  </a:outerShdw>
                </a:effectLst>
              </a:rPr>
              <a:t>TUMEUR DU MUSCLE LISSE MYOMÉTRIAL</a:t>
            </a:r>
            <a:endParaRPr lang="fr-FR" sz="2400" b="1" dirty="0" smtClean="0"/>
          </a:p>
          <a:p>
            <a:pPr algn="just">
              <a:lnSpc>
                <a:spcPct val="150000"/>
              </a:lnSpc>
              <a:buFont typeface="Wingdings" pitchFamily="2" charset="2"/>
              <a:buChar char="Ø"/>
            </a:pPr>
            <a:r>
              <a:rPr lang="fr-FR" sz="2400" b="1" dirty="0" smtClean="0">
                <a:solidFill>
                  <a:srgbClr val="FFC000"/>
                </a:solidFill>
                <a:effectLst>
                  <a:outerShdw blurRad="38100" dist="38100" dir="2700000" algn="tl">
                    <a:srgbClr val="000000">
                      <a:alpha val="43137"/>
                    </a:srgbClr>
                  </a:outerShdw>
                </a:effectLst>
              </a:rPr>
              <a:t>TUMEURS MIXTES ÉPITHÉLIALES ET MÉSENCHYMATEUSES</a:t>
            </a:r>
          </a:p>
          <a:p>
            <a:pPr algn="just">
              <a:lnSpc>
                <a:spcPct val="150000"/>
              </a:lnSpc>
              <a:buFont typeface="Wingdings" pitchFamily="2" charset="2"/>
              <a:buChar char="ü"/>
            </a:pPr>
            <a:r>
              <a:rPr lang="fr-FR" sz="2400" b="1" dirty="0" smtClean="0">
                <a:effectLst>
                  <a:outerShdw blurRad="38100" dist="38100" dir="2700000" algn="tl">
                    <a:srgbClr val="000000">
                      <a:alpha val="43137"/>
                    </a:srgbClr>
                  </a:outerShdw>
                </a:effectLst>
              </a:rPr>
              <a:t>CARCINOSARCOME ADÉNOFIBROME</a:t>
            </a:r>
          </a:p>
          <a:p>
            <a:pPr algn="just">
              <a:lnSpc>
                <a:spcPct val="150000"/>
              </a:lnSpc>
              <a:buFont typeface="Wingdings" pitchFamily="2" charset="2"/>
              <a:buChar char="ü"/>
            </a:pPr>
            <a:r>
              <a:rPr lang="fr-FR" sz="2400" b="1" dirty="0" smtClean="0">
                <a:effectLst>
                  <a:outerShdw blurRad="38100" dist="38100" dir="2700000" algn="tl">
                    <a:srgbClr val="000000">
                      <a:alpha val="43137"/>
                    </a:srgbClr>
                  </a:outerShdw>
                </a:effectLst>
              </a:rPr>
              <a:t>ADENOSARCOME ADÉNOMYOME</a:t>
            </a:r>
            <a:endParaRPr lang="fr-FR"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354162"/>
          </a:xfrm>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3.2. ASPECTS MICROSCOPIQUES</a:t>
            </a:r>
            <a:r>
              <a:rPr lang="fr-FR" dirty="0" smtClean="0">
                <a:solidFill>
                  <a:srgbClr val="00B050"/>
                </a:solidFill>
                <a:effectLst>
                  <a:outerShdw blurRad="38100" dist="38100" dir="2700000" algn="tl">
                    <a:srgbClr val="000000">
                      <a:alpha val="43137"/>
                    </a:srgbClr>
                  </a:outerShdw>
                </a:effectLst>
              </a:rPr>
              <a:t/>
            </a:r>
            <a:br>
              <a:rPr lang="fr-FR" dirty="0" smtClean="0">
                <a:solidFill>
                  <a:srgbClr val="00B050"/>
                </a:solidFill>
                <a:effectLst>
                  <a:outerShdw blurRad="38100" dist="38100" dir="2700000" algn="tl">
                    <a:srgbClr val="000000">
                      <a:alpha val="43137"/>
                    </a:srgbClr>
                  </a:outerShdw>
                </a:effectLst>
              </a:rPr>
            </a:br>
            <a:endParaRPr lang="fr-FR" dirty="0"/>
          </a:p>
        </p:txBody>
      </p:sp>
      <p:sp>
        <p:nvSpPr>
          <p:cNvPr id="3" name="Espace réservé du contenu 2"/>
          <p:cNvSpPr>
            <a:spLocks noGrp="1"/>
          </p:cNvSpPr>
          <p:nvPr>
            <p:ph idx="1"/>
          </p:nvPr>
        </p:nvSpPr>
        <p:spPr>
          <a:xfrm>
            <a:off x="457200" y="1268760"/>
            <a:ext cx="8229600" cy="5328592"/>
          </a:xfrm>
        </p:spPr>
        <p:txBody>
          <a:bodyPr>
            <a:normAutofit fontScale="85000" lnSpcReduction="10000"/>
          </a:bodyPr>
          <a:lstStyle/>
          <a:p>
            <a:pPr algn="just">
              <a:lnSpc>
                <a:spcPct val="200000"/>
              </a:lnSpc>
            </a:pPr>
            <a:r>
              <a:rPr lang="fr-FR" b="1" dirty="0" smtClean="0">
                <a:effectLst>
                  <a:outerShdw blurRad="38100" dist="38100" dir="2700000" algn="tl">
                    <a:srgbClr val="000000">
                      <a:alpha val="43137"/>
                    </a:srgbClr>
                  </a:outerShdw>
                </a:effectLst>
              </a:rPr>
              <a:t>Dans </a:t>
            </a:r>
            <a:r>
              <a:rPr lang="fr-FR" b="1" dirty="0" smtClean="0">
                <a:solidFill>
                  <a:srgbClr val="FF0000"/>
                </a:solidFill>
                <a:effectLst>
                  <a:outerShdw blurRad="38100" dist="38100" dir="2700000" algn="tl">
                    <a:srgbClr val="000000">
                      <a:alpha val="43137"/>
                    </a:srgbClr>
                  </a:outerShdw>
                </a:effectLst>
              </a:rPr>
              <a:t>85% des cas</a:t>
            </a:r>
            <a:r>
              <a:rPr lang="fr-FR" b="1" dirty="0" smtClean="0">
                <a:effectLst>
                  <a:outerShdw blurRad="38100" dist="38100" dir="2700000" algn="tl">
                    <a:srgbClr val="000000">
                      <a:alpha val="43137"/>
                    </a:srgbClr>
                  </a:outerShdw>
                </a:effectLst>
              </a:rPr>
              <a:t>, Il s’agit le plus souvent d’un cancer glandulaire ou adénocarcinome </a:t>
            </a:r>
            <a:r>
              <a:rPr lang="fr-FR" b="1" dirty="0" err="1" smtClean="0">
                <a:effectLst>
                  <a:outerShdw blurRad="38100" dist="38100" dir="2700000" algn="tl">
                    <a:srgbClr val="000000">
                      <a:alpha val="43137"/>
                    </a:srgbClr>
                  </a:outerShdw>
                </a:effectLst>
              </a:rPr>
              <a:t>endométrioïde</a:t>
            </a:r>
            <a:r>
              <a:rPr lang="fr-FR" b="1" dirty="0" smtClean="0">
                <a:effectLst>
                  <a:outerShdw blurRad="38100" dist="38100" dir="2700000" algn="tl">
                    <a:srgbClr val="000000">
                      <a:alpha val="43137"/>
                    </a:srgbClr>
                  </a:outerShdw>
                </a:effectLst>
              </a:rPr>
              <a:t>. </a:t>
            </a:r>
          </a:p>
          <a:p>
            <a:pPr algn="just">
              <a:lnSpc>
                <a:spcPct val="200000"/>
              </a:lnSpc>
            </a:pPr>
            <a:r>
              <a:rPr lang="fr-FR" b="1" dirty="0" smtClean="0">
                <a:effectLst>
                  <a:outerShdw blurRad="38100" dist="38100" dir="2700000" algn="tl">
                    <a:srgbClr val="000000">
                      <a:alpha val="43137"/>
                    </a:srgbClr>
                  </a:outerShdw>
                </a:effectLst>
              </a:rPr>
              <a:t>Dans </a:t>
            </a:r>
            <a:r>
              <a:rPr lang="fr-FR" b="1" dirty="0" smtClean="0">
                <a:solidFill>
                  <a:srgbClr val="FF0000"/>
                </a:solidFill>
                <a:effectLst>
                  <a:outerShdw blurRad="38100" dist="38100" dir="2700000" algn="tl">
                    <a:srgbClr val="000000">
                      <a:alpha val="43137"/>
                    </a:srgbClr>
                  </a:outerShdw>
                </a:effectLst>
              </a:rPr>
              <a:t>18% des cas</a:t>
            </a:r>
            <a:r>
              <a:rPr lang="fr-FR" b="1" dirty="0" smtClean="0">
                <a:effectLst>
                  <a:outerShdw blurRad="38100" dist="38100" dir="2700000" algn="tl">
                    <a:srgbClr val="000000">
                      <a:alpha val="43137"/>
                    </a:srgbClr>
                  </a:outerShdw>
                </a:effectLst>
              </a:rPr>
              <a:t>, il s’agit de carcinomes </a:t>
            </a:r>
            <a:r>
              <a:rPr lang="fr-FR" b="1" dirty="0" err="1" smtClean="0">
                <a:effectLst>
                  <a:outerShdw blurRad="38100" dist="38100" dir="2700000" algn="tl">
                    <a:srgbClr val="000000">
                      <a:alpha val="43137"/>
                    </a:srgbClr>
                  </a:outerShdw>
                </a:effectLst>
              </a:rPr>
              <a:t>adénosquameux</a:t>
            </a:r>
            <a:endParaRPr lang="fr-FR" b="1" dirty="0" smtClean="0">
              <a:effectLst>
                <a:outerShdw blurRad="38100" dist="38100" dir="2700000" algn="tl">
                  <a:srgbClr val="000000">
                    <a:alpha val="43137"/>
                  </a:srgbClr>
                </a:outerShdw>
              </a:effectLst>
            </a:endParaRPr>
          </a:p>
          <a:p>
            <a:pPr algn="just">
              <a:lnSpc>
                <a:spcPct val="200000"/>
              </a:lnSpc>
            </a:pPr>
            <a:r>
              <a:rPr lang="fr-FR" b="1" dirty="0" smtClean="0">
                <a:effectLst>
                  <a:outerShdw blurRad="38100" dist="38100" dir="2700000" algn="tl">
                    <a:srgbClr val="000000">
                      <a:alpha val="43137"/>
                    </a:srgbClr>
                  </a:outerShdw>
                </a:effectLst>
              </a:rPr>
              <a:t>Dans </a:t>
            </a:r>
            <a:r>
              <a:rPr lang="fr-FR" b="1" dirty="0" smtClean="0">
                <a:solidFill>
                  <a:srgbClr val="FF0000"/>
                </a:solidFill>
                <a:effectLst>
                  <a:outerShdw blurRad="38100" dist="38100" dir="2700000" algn="tl">
                    <a:srgbClr val="000000">
                      <a:alpha val="43137"/>
                    </a:srgbClr>
                  </a:outerShdw>
                </a:effectLst>
              </a:rPr>
              <a:t>2% des cas</a:t>
            </a:r>
            <a:r>
              <a:rPr lang="fr-FR" b="1" dirty="0" smtClean="0">
                <a:effectLst>
                  <a:outerShdw blurRad="38100" dist="38100" dir="2700000" algn="tl">
                    <a:srgbClr val="000000">
                      <a:alpha val="43137"/>
                    </a:srgbClr>
                  </a:outerShdw>
                </a:effectLst>
              </a:rPr>
              <a:t>, il s’agit de carcinomes à cellules claires, de mauvais pronostic</a:t>
            </a:r>
            <a:r>
              <a:rPr lang="fr-FR" dirty="0" smtClean="0"/>
              <a:t>.</a:t>
            </a:r>
          </a:p>
          <a:p>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3.2. ASPECTS MICROSCOPIQUES</a:t>
            </a:r>
            <a:endParaRPr lang="fr-FR" sz="3600"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457200" y="1700808"/>
            <a:ext cx="4038600" cy="3682607"/>
          </a:xfrm>
          <a:prstGeom prst="rect">
            <a:avLst/>
          </a:prstGeom>
          <a:noFill/>
          <a:ln w="9525">
            <a:noFill/>
            <a:miter lim="800000"/>
            <a:headEnd/>
            <a:tailEnd/>
          </a:ln>
        </p:spPr>
      </p:pic>
      <p:sp>
        <p:nvSpPr>
          <p:cNvPr id="8" name="Rectangle 7"/>
          <p:cNvSpPr/>
          <p:nvPr/>
        </p:nvSpPr>
        <p:spPr>
          <a:xfrm>
            <a:off x="395536" y="5434775"/>
            <a:ext cx="3816424" cy="658520"/>
          </a:xfrm>
          <a:prstGeom prst="rect">
            <a:avLst/>
          </a:prstGeom>
        </p:spPr>
        <p:txBody>
          <a:bodyPr wrap="square">
            <a:spAutoFit/>
          </a:bodyPr>
          <a:lstStyle/>
          <a:p>
            <a:pPr algn="ctr"/>
            <a:r>
              <a:rPr lang="pt-BR" b="1" dirty="0" smtClean="0">
                <a:effectLst>
                  <a:outerShdw blurRad="38100" dist="38100" dir="2700000" algn="tl">
                    <a:srgbClr val="000000">
                      <a:alpha val="43137"/>
                    </a:srgbClr>
                  </a:outerShdw>
                </a:effectLst>
              </a:rPr>
              <a:t>Adénocarcinome endométrioïde de grade 1 (x 20).</a:t>
            </a:r>
            <a:endParaRPr lang="fr-FR" b="1" dirty="0">
              <a:effectLst>
                <a:outerShdw blurRad="38100" dist="38100" dir="2700000" algn="tl">
                  <a:srgbClr val="000000">
                    <a:alpha val="43137"/>
                  </a:srgbClr>
                </a:outerShdw>
              </a:effectLst>
            </a:endParaRPr>
          </a:p>
        </p:txBody>
      </p:sp>
      <p:pic>
        <p:nvPicPr>
          <p:cNvPr id="1027" name="Picture 3"/>
          <p:cNvPicPr>
            <a:picLocks noGrp="1" noChangeAspect="1" noChangeArrowheads="1"/>
          </p:cNvPicPr>
          <p:nvPr>
            <p:ph sz="half" idx="2"/>
          </p:nvPr>
        </p:nvPicPr>
        <p:blipFill>
          <a:blip r:embed="rId3" cstate="print"/>
          <a:srcRect/>
          <a:stretch>
            <a:fillRect/>
          </a:stretch>
        </p:blipFill>
        <p:spPr bwMode="auto">
          <a:xfrm>
            <a:off x="4788024" y="1484785"/>
            <a:ext cx="3816424" cy="2160239"/>
          </a:xfrm>
          <a:prstGeom prst="rect">
            <a:avLst/>
          </a:prstGeom>
          <a:noFill/>
          <a:ln w="9525">
            <a:noFill/>
            <a:miter lim="800000"/>
            <a:headEnd/>
            <a:tailEnd/>
          </a:ln>
        </p:spPr>
      </p:pic>
      <p:sp>
        <p:nvSpPr>
          <p:cNvPr id="10" name="Rectangle 9"/>
          <p:cNvSpPr/>
          <p:nvPr/>
        </p:nvSpPr>
        <p:spPr>
          <a:xfrm>
            <a:off x="4788024" y="3645024"/>
            <a:ext cx="4032448" cy="369332"/>
          </a:xfrm>
          <a:prstGeom prst="rect">
            <a:avLst/>
          </a:prstGeom>
        </p:spPr>
        <p:txBody>
          <a:bodyPr wrap="square">
            <a:spAutoFit/>
          </a:bodyPr>
          <a:lstStyle/>
          <a:p>
            <a:r>
              <a:rPr lang="fr-FR" b="1" dirty="0" smtClean="0"/>
              <a:t> </a:t>
            </a:r>
            <a:r>
              <a:rPr lang="fr-FR" b="1" dirty="0" smtClean="0">
                <a:effectLst>
                  <a:outerShdw blurRad="38100" dist="38100" dir="2700000" algn="tl">
                    <a:srgbClr val="000000">
                      <a:alpha val="43137"/>
                    </a:srgbClr>
                  </a:outerShdw>
                </a:effectLst>
              </a:rPr>
              <a:t>Adénocarcinome séreux (x 20).</a:t>
            </a:r>
            <a:endParaRPr lang="fr-FR" dirty="0">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a:blip r:embed="rId4" cstate="print"/>
          <a:srcRect/>
          <a:stretch>
            <a:fillRect/>
          </a:stretch>
        </p:blipFill>
        <p:spPr bwMode="auto">
          <a:xfrm>
            <a:off x="4788024" y="4005064"/>
            <a:ext cx="3816425" cy="1957958"/>
          </a:xfrm>
          <a:prstGeom prst="rect">
            <a:avLst/>
          </a:prstGeom>
          <a:noFill/>
          <a:ln w="9525">
            <a:noFill/>
            <a:miter lim="800000"/>
            <a:headEnd/>
            <a:tailEnd/>
          </a:ln>
        </p:spPr>
      </p:pic>
      <p:sp>
        <p:nvSpPr>
          <p:cNvPr id="12" name="Rectangle 11"/>
          <p:cNvSpPr/>
          <p:nvPr/>
        </p:nvSpPr>
        <p:spPr>
          <a:xfrm>
            <a:off x="4644008" y="6198990"/>
            <a:ext cx="4104456" cy="369332"/>
          </a:xfrm>
          <a:prstGeom prst="rect">
            <a:avLst/>
          </a:prstGeom>
        </p:spPr>
        <p:txBody>
          <a:bodyPr wrap="square">
            <a:spAutoFit/>
          </a:bodyPr>
          <a:lstStyle/>
          <a:p>
            <a:r>
              <a:rPr lang="fr-FR" b="1" dirty="0" smtClean="0">
                <a:effectLst>
                  <a:outerShdw blurRad="38100" dist="38100" dir="2700000" algn="tl">
                    <a:srgbClr val="000000">
                      <a:alpha val="43137"/>
                    </a:srgbClr>
                  </a:outerShdw>
                </a:effectLst>
              </a:rPr>
              <a:t>Adénocarcinome à cellules claires (x 20).</a:t>
            </a:r>
            <a:endParaRPr lang="fr-F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3.2. ASPECTS MICROSCOPIQUES</a:t>
            </a:r>
            <a:endParaRPr lang="fr-FR" sz="3600" dirty="0"/>
          </a:p>
        </p:txBody>
      </p:sp>
      <p:sp>
        <p:nvSpPr>
          <p:cNvPr id="3" name="Espace réservé du contenu 2"/>
          <p:cNvSpPr>
            <a:spLocks noGrp="1"/>
          </p:cNvSpPr>
          <p:nvPr>
            <p:ph idx="1"/>
          </p:nvPr>
        </p:nvSpPr>
        <p:spPr>
          <a:xfrm>
            <a:off x="457200" y="1340768"/>
            <a:ext cx="8507288" cy="5112568"/>
          </a:xfrm>
        </p:spPr>
        <p:txBody>
          <a:bodyPr>
            <a:normAutofit/>
          </a:bodyPr>
          <a:lstStyle/>
          <a:p>
            <a:pPr algn="just">
              <a:buNone/>
            </a:pPr>
            <a:r>
              <a:rPr lang="fr-FR" sz="2400" b="1" dirty="0" smtClean="0">
                <a:effectLst>
                  <a:outerShdw blurRad="38100" dist="38100" dir="2700000" algn="tl">
                    <a:srgbClr val="000000">
                      <a:alpha val="43137"/>
                    </a:srgbClr>
                  </a:outerShdw>
                </a:effectLst>
              </a:rPr>
              <a:t>      Les </a:t>
            </a:r>
            <a:r>
              <a:rPr lang="fr-FR" sz="2400" b="1" dirty="0" smtClean="0">
                <a:solidFill>
                  <a:srgbClr val="FF0000"/>
                </a:solidFill>
                <a:effectLst>
                  <a:outerShdw blurRad="38100" dist="38100" dir="2700000" algn="tl">
                    <a:srgbClr val="000000">
                      <a:alpha val="43137"/>
                    </a:srgbClr>
                  </a:outerShdw>
                </a:effectLst>
              </a:rPr>
              <a:t>adénocarcinomes endométrioïdes </a:t>
            </a:r>
            <a:r>
              <a:rPr lang="fr-FR" sz="2400" b="1" dirty="0" smtClean="0">
                <a:effectLst>
                  <a:outerShdw blurRad="38100" dist="38100" dir="2700000" algn="tl">
                    <a:srgbClr val="000000">
                      <a:alpha val="43137"/>
                    </a:srgbClr>
                  </a:outerShdw>
                </a:effectLst>
              </a:rPr>
              <a:t>sont classés sur le grade architectural qui traduit le degré de différenciation de la tumeur</a:t>
            </a:r>
          </a:p>
          <a:p>
            <a:pPr algn="just">
              <a:lnSpc>
                <a:spcPct val="200000"/>
              </a:lnSpc>
              <a:buFont typeface="Wingdings" pitchFamily="2" charset="2"/>
              <a:buChar char="Ø"/>
            </a:pPr>
            <a:r>
              <a:rPr lang="fr-FR" sz="2400" b="1" dirty="0" smtClean="0">
                <a:solidFill>
                  <a:srgbClr val="FFC000"/>
                </a:solidFill>
                <a:effectLst>
                  <a:outerShdw blurRad="38100" dist="38100" dir="2700000" algn="tl">
                    <a:srgbClr val="000000">
                      <a:alpha val="43137"/>
                    </a:srgbClr>
                  </a:outerShdw>
                </a:effectLst>
              </a:rPr>
              <a:t>Grade 1:  </a:t>
            </a:r>
            <a:r>
              <a:rPr lang="fr-FR" sz="2400" b="1" dirty="0" smtClean="0">
                <a:effectLst>
                  <a:outerShdw blurRad="38100" dist="38100" dir="2700000" algn="tl">
                    <a:srgbClr val="000000">
                      <a:alpha val="43137"/>
                    </a:srgbClr>
                  </a:outerShdw>
                </a:effectLst>
              </a:rPr>
              <a:t>Pas plus de 5 % de la tumeur sont composés de zones solides (</a:t>
            </a:r>
            <a:r>
              <a:rPr lang="fr-FR" sz="2400" b="1" dirty="0" smtClean="0">
                <a:solidFill>
                  <a:srgbClr val="FF0000"/>
                </a:solidFill>
                <a:effectLst>
                  <a:outerShdw blurRad="38100" dist="38100" dir="2700000" algn="tl">
                    <a:srgbClr val="000000">
                      <a:alpha val="43137"/>
                    </a:srgbClr>
                  </a:outerShdw>
                </a:effectLst>
              </a:rPr>
              <a:t>contingent indifférencié</a:t>
            </a:r>
            <a:r>
              <a:rPr lang="fr-FR" sz="2400" b="1" dirty="0" smtClean="0">
                <a:effectLst>
                  <a:outerShdw blurRad="38100" dist="38100" dir="2700000" algn="tl">
                    <a:srgbClr val="000000">
                      <a:alpha val="43137"/>
                    </a:srgbClr>
                  </a:outerShdw>
                </a:effectLst>
              </a:rPr>
              <a:t>)</a:t>
            </a:r>
          </a:p>
          <a:p>
            <a:pPr algn="just">
              <a:lnSpc>
                <a:spcPct val="200000"/>
              </a:lnSpc>
              <a:buFont typeface="Wingdings" pitchFamily="2" charset="2"/>
              <a:buChar char="Ø"/>
            </a:pPr>
            <a:r>
              <a:rPr lang="fr-FR" sz="2400" b="1" dirty="0" smtClean="0">
                <a:solidFill>
                  <a:srgbClr val="FFC000"/>
                </a:solidFill>
                <a:effectLst>
                  <a:outerShdw blurRad="38100" dist="38100" dir="2700000" algn="tl">
                    <a:srgbClr val="000000">
                      <a:alpha val="43137"/>
                    </a:srgbClr>
                  </a:outerShdw>
                </a:effectLst>
              </a:rPr>
              <a:t>Grade 2:  </a:t>
            </a:r>
            <a:r>
              <a:rPr lang="fr-FR" sz="2400" b="1" dirty="0" smtClean="0">
                <a:effectLst>
                  <a:outerShdw blurRad="38100" dist="38100" dir="2700000" algn="tl">
                    <a:srgbClr val="000000">
                      <a:alpha val="43137"/>
                    </a:srgbClr>
                  </a:outerShdw>
                </a:effectLst>
              </a:rPr>
              <a:t>6-50 % de la tumeur sont composés de zones solides</a:t>
            </a:r>
          </a:p>
          <a:p>
            <a:pPr algn="just">
              <a:lnSpc>
                <a:spcPct val="200000"/>
              </a:lnSpc>
              <a:buFont typeface="Wingdings" pitchFamily="2" charset="2"/>
              <a:buChar char="Ø"/>
            </a:pPr>
            <a:r>
              <a:rPr lang="fr-FR" sz="2400" b="1" dirty="0" smtClean="0">
                <a:solidFill>
                  <a:srgbClr val="FFC000"/>
                </a:solidFill>
                <a:effectLst>
                  <a:outerShdw blurRad="38100" dist="38100" dir="2700000" algn="tl">
                    <a:srgbClr val="000000">
                      <a:alpha val="43137"/>
                    </a:srgbClr>
                  </a:outerShdw>
                </a:effectLst>
              </a:rPr>
              <a:t>Grade 3:  </a:t>
            </a:r>
            <a:r>
              <a:rPr lang="fr-FR" sz="2400" b="1" dirty="0" smtClean="0">
                <a:effectLst>
                  <a:outerShdw blurRad="38100" dist="38100" dir="2700000" algn="tl">
                    <a:srgbClr val="000000">
                      <a:alpha val="43137"/>
                    </a:srgbClr>
                  </a:outerShdw>
                </a:effectLst>
              </a:rPr>
              <a:t>Plus de 50 % de la tumeur sont composés de zones solides </a:t>
            </a:r>
            <a:endParaRPr lang="fr-FR"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82154"/>
          </a:xfrm>
        </p:spPr>
        <p:txBody>
          <a:bodyPr>
            <a:normAutofit/>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3.2. ASPECTS MICROSCOPIQUES</a:t>
            </a:r>
            <a:b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200" b="1" dirty="0" smtClean="0">
                <a:solidFill>
                  <a:srgbClr val="FF0000"/>
                </a:solidFill>
                <a:effectLst>
                  <a:outerShdw blurRad="38100" dist="38100" dir="2700000" algn="tl">
                    <a:srgbClr val="000000">
                      <a:alpha val="43137"/>
                    </a:srgbClr>
                  </a:outerShdw>
                </a:effectLst>
              </a:rPr>
              <a:t> adénocarcinomes endométrioïdes </a:t>
            </a:r>
            <a:endParaRPr lang="fr-FR" sz="3200"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683568" y="1556792"/>
            <a:ext cx="2674640" cy="4464496"/>
          </a:xfrm>
          <a:prstGeom prst="rect">
            <a:avLst/>
          </a:prstGeom>
          <a:noFill/>
          <a:ln w="9525">
            <a:noFill/>
            <a:miter lim="800000"/>
            <a:headEnd/>
            <a:tailEnd/>
          </a:ln>
        </p:spPr>
      </p:pic>
      <p:sp>
        <p:nvSpPr>
          <p:cNvPr id="7" name="Rectangle 6"/>
          <p:cNvSpPr/>
          <p:nvPr/>
        </p:nvSpPr>
        <p:spPr>
          <a:xfrm>
            <a:off x="1187624" y="6165304"/>
            <a:ext cx="1584176" cy="369332"/>
          </a:xfrm>
          <a:prstGeom prst="rect">
            <a:avLst/>
          </a:prstGeom>
        </p:spPr>
        <p:txBody>
          <a:bodyPr wrap="square">
            <a:spAutoFit/>
          </a:bodyPr>
          <a:lstStyle/>
          <a:p>
            <a:pPr eaLnBrk="0" hangingPunct="0">
              <a:spcBef>
                <a:spcPct val="50000"/>
              </a:spcBef>
            </a:pPr>
            <a:r>
              <a:rPr lang="fr-FR" b="1" dirty="0" smtClean="0">
                <a:solidFill>
                  <a:srgbClr val="FF0000"/>
                </a:solidFill>
                <a:effectLst>
                  <a:outerShdw blurRad="38100" dist="38100" dir="2700000" algn="tl">
                    <a:srgbClr val="000000">
                      <a:alpha val="43137"/>
                    </a:srgbClr>
                  </a:outerShdw>
                </a:effectLst>
                <a:latin typeface="Times New Roman" pitchFamily="-108" charset="0"/>
              </a:rPr>
              <a:t>Grade 1</a:t>
            </a:r>
            <a:endParaRPr lang="fr-FR" b="1" dirty="0">
              <a:solidFill>
                <a:srgbClr val="FF0000"/>
              </a:solidFill>
              <a:effectLst>
                <a:outerShdw blurRad="38100" dist="38100" dir="2700000" algn="tl">
                  <a:srgbClr val="000000">
                    <a:alpha val="43137"/>
                  </a:srgbClr>
                </a:outerShdw>
              </a:effectLst>
              <a:latin typeface="Times New Roman" pitchFamily="-108" charset="0"/>
            </a:endParaRPr>
          </a:p>
        </p:txBody>
      </p:sp>
      <p:pic>
        <p:nvPicPr>
          <p:cNvPr id="2051" name="Picture 3"/>
          <p:cNvPicPr>
            <a:picLocks noChangeAspect="1" noChangeArrowheads="1"/>
          </p:cNvPicPr>
          <p:nvPr/>
        </p:nvPicPr>
        <p:blipFill>
          <a:blip r:embed="rId3" cstate="print"/>
          <a:srcRect/>
          <a:stretch>
            <a:fillRect/>
          </a:stretch>
        </p:blipFill>
        <p:spPr bwMode="auto">
          <a:xfrm>
            <a:off x="3491879" y="1543050"/>
            <a:ext cx="2376265" cy="4478238"/>
          </a:xfrm>
          <a:prstGeom prst="rect">
            <a:avLst/>
          </a:prstGeom>
          <a:noFill/>
          <a:ln w="9525">
            <a:noFill/>
            <a:miter lim="800000"/>
            <a:headEnd/>
            <a:tailEnd/>
          </a:ln>
        </p:spPr>
      </p:pic>
      <p:sp>
        <p:nvSpPr>
          <p:cNvPr id="9" name="Rectangle 8"/>
          <p:cNvSpPr/>
          <p:nvPr/>
        </p:nvSpPr>
        <p:spPr>
          <a:xfrm>
            <a:off x="3923928" y="6165304"/>
            <a:ext cx="1533256" cy="369332"/>
          </a:xfrm>
          <a:prstGeom prst="rect">
            <a:avLst/>
          </a:prstGeom>
        </p:spPr>
        <p:txBody>
          <a:bodyPr wrap="square">
            <a:spAutoFit/>
          </a:bodyPr>
          <a:lstStyle/>
          <a:p>
            <a:pPr eaLnBrk="0" hangingPunct="0">
              <a:spcBef>
                <a:spcPct val="50000"/>
              </a:spcBef>
            </a:pPr>
            <a:r>
              <a:rPr lang="fr-FR" b="1" dirty="0" smtClean="0">
                <a:solidFill>
                  <a:srgbClr val="FF0000"/>
                </a:solidFill>
                <a:effectLst>
                  <a:outerShdw blurRad="38100" dist="38100" dir="2700000" algn="tl">
                    <a:srgbClr val="000000">
                      <a:alpha val="43137"/>
                    </a:srgbClr>
                  </a:outerShdw>
                </a:effectLst>
                <a:latin typeface="Times New Roman" pitchFamily="-108" charset="0"/>
              </a:rPr>
              <a:t>Grade 2</a:t>
            </a:r>
            <a:endParaRPr lang="fr-FR" b="1" dirty="0">
              <a:solidFill>
                <a:srgbClr val="FF0000"/>
              </a:solidFill>
              <a:effectLst>
                <a:outerShdw blurRad="38100" dist="38100" dir="2700000" algn="tl">
                  <a:srgbClr val="000000">
                    <a:alpha val="43137"/>
                  </a:srgbClr>
                </a:outerShdw>
              </a:effectLst>
              <a:latin typeface="Times New Roman" pitchFamily="-108" charset="0"/>
            </a:endParaRPr>
          </a:p>
        </p:txBody>
      </p:sp>
      <p:pic>
        <p:nvPicPr>
          <p:cNvPr id="2052" name="Picture 4"/>
          <p:cNvPicPr>
            <a:picLocks noGrp="1" noChangeAspect="1" noChangeArrowheads="1"/>
          </p:cNvPicPr>
          <p:nvPr>
            <p:ph sz="half" idx="2"/>
          </p:nvPr>
        </p:nvPicPr>
        <p:blipFill>
          <a:blip r:embed="rId4" cstate="print"/>
          <a:srcRect/>
          <a:stretch>
            <a:fillRect/>
          </a:stretch>
        </p:blipFill>
        <p:spPr bwMode="auto">
          <a:xfrm>
            <a:off x="6084168" y="1556792"/>
            <a:ext cx="2602632" cy="4464496"/>
          </a:xfrm>
          <a:prstGeom prst="rect">
            <a:avLst/>
          </a:prstGeom>
          <a:noFill/>
          <a:ln w="9525">
            <a:noFill/>
            <a:miter lim="800000"/>
            <a:headEnd/>
            <a:tailEnd/>
          </a:ln>
        </p:spPr>
      </p:pic>
      <p:sp>
        <p:nvSpPr>
          <p:cNvPr id="11" name="Rectangle 10"/>
          <p:cNvSpPr/>
          <p:nvPr/>
        </p:nvSpPr>
        <p:spPr>
          <a:xfrm>
            <a:off x="6732240" y="6237312"/>
            <a:ext cx="1152128" cy="369332"/>
          </a:xfrm>
          <a:prstGeom prst="rect">
            <a:avLst/>
          </a:prstGeom>
        </p:spPr>
        <p:txBody>
          <a:bodyPr wrap="square">
            <a:spAutoFit/>
          </a:bodyPr>
          <a:lstStyle/>
          <a:p>
            <a:r>
              <a:rPr lang="fr-FR" b="1" dirty="0" smtClean="0">
                <a:solidFill>
                  <a:srgbClr val="FF0000"/>
                </a:solidFill>
                <a:effectLst>
                  <a:outerShdw blurRad="38100" dist="38100" dir="2700000" algn="tl">
                    <a:srgbClr val="000000">
                      <a:alpha val="43137"/>
                    </a:srgbClr>
                  </a:outerShdw>
                </a:effectLst>
              </a:rPr>
              <a:t>Grade 3</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3.2. ASPECTS MICROSCOPIQUES</a:t>
            </a:r>
            <a:endParaRPr lang="fr-FR" sz="3600" dirty="0"/>
          </a:p>
        </p:txBody>
      </p:sp>
      <p:sp>
        <p:nvSpPr>
          <p:cNvPr id="6" name="Espace réservé du contenu 5"/>
          <p:cNvSpPr>
            <a:spLocks noGrp="1"/>
          </p:cNvSpPr>
          <p:nvPr>
            <p:ph idx="1"/>
          </p:nvPr>
        </p:nvSpPr>
        <p:spPr>
          <a:xfrm>
            <a:off x="457200" y="1268760"/>
            <a:ext cx="8435280" cy="5328592"/>
          </a:xfrm>
        </p:spPr>
        <p:txBody>
          <a:bodyPr>
            <a:normAutofit fontScale="70000" lnSpcReduction="20000"/>
          </a:bodyPr>
          <a:lstStyle/>
          <a:p>
            <a:pPr algn="ctr">
              <a:buNone/>
            </a:pPr>
            <a:r>
              <a:rPr lang="fr-FR" sz="3400" b="1" dirty="0" smtClean="0">
                <a:solidFill>
                  <a:srgbClr val="00B050"/>
                </a:solidFill>
                <a:effectLst>
                  <a:outerShdw blurRad="38100" dist="38100" dir="2700000" algn="tl">
                    <a:srgbClr val="000000">
                      <a:alpha val="43137"/>
                    </a:srgbClr>
                  </a:outerShdw>
                </a:effectLst>
              </a:rPr>
              <a:t>Informations attendues de l’examen histologique</a:t>
            </a:r>
            <a:r>
              <a:rPr lang="fr-FR" sz="3400" b="1" dirty="0" smtClean="0">
                <a:effectLst>
                  <a:outerShdw blurRad="38100" dist="38100" dir="2700000" algn="tl">
                    <a:srgbClr val="000000">
                      <a:alpha val="43137"/>
                    </a:srgbClr>
                  </a:outerShdw>
                </a:effectLst>
              </a:rPr>
              <a:t>.</a:t>
            </a:r>
          </a:p>
          <a:p>
            <a:pPr algn="ctr">
              <a:buNone/>
            </a:pPr>
            <a:endParaRPr lang="fr-FR" sz="3400" b="1" dirty="0" smtClean="0">
              <a:effectLst>
                <a:outerShdw blurRad="38100" dist="38100" dir="2700000" algn="tl">
                  <a:srgbClr val="000000">
                    <a:alpha val="43137"/>
                  </a:srgbClr>
                </a:outerShdw>
              </a:effectLst>
            </a:endParaRPr>
          </a:p>
          <a:p>
            <a:pPr>
              <a:buFont typeface="Wingdings" pitchFamily="2" charset="2"/>
              <a:buChar char="Ø"/>
            </a:pPr>
            <a:r>
              <a:rPr lang="fr-FR" b="1" dirty="0" smtClean="0">
                <a:solidFill>
                  <a:srgbClr val="FFC000"/>
                </a:solidFill>
                <a:effectLst>
                  <a:outerShdw blurRad="38100" dist="38100" dir="2700000" algn="tl">
                    <a:srgbClr val="000000">
                      <a:alpha val="43137"/>
                    </a:srgbClr>
                  </a:outerShdw>
                </a:effectLst>
              </a:rPr>
              <a:t>Informations qui déterminent le choix du traitement</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Type histologique - Grade</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Profondeur de pénétration du myomètre</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Extension au col</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Invasion vasculaire et lymphatique</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Envahissement ganglionnaire</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Métastases à distance</a:t>
            </a:r>
          </a:p>
          <a:p>
            <a:pPr>
              <a:buFont typeface="Wingdings" pitchFamily="2" charset="2"/>
              <a:buChar char="Ø"/>
            </a:pPr>
            <a:r>
              <a:rPr lang="fr-FR" b="1" dirty="0" smtClean="0">
                <a:solidFill>
                  <a:srgbClr val="FFC000"/>
                </a:solidFill>
                <a:effectLst>
                  <a:outerShdw blurRad="38100" dist="38100" dir="2700000" algn="tl">
                    <a:srgbClr val="000000">
                      <a:alpha val="43137"/>
                    </a:srgbClr>
                  </a:outerShdw>
                </a:effectLst>
              </a:rPr>
              <a:t>Informations qui déterminent les modalités d’application des</a:t>
            </a:r>
          </a:p>
          <a:p>
            <a:pPr>
              <a:buNone/>
            </a:pPr>
            <a:r>
              <a:rPr lang="fr-FR" b="1" dirty="0" smtClean="0">
                <a:solidFill>
                  <a:srgbClr val="FFC000"/>
                </a:solidFill>
                <a:effectLst>
                  <a:outerShdw blurRad="38100" dist="38100" dir="2700000" algn="tl">
                    <a:srgbClr val="000000">
                      <a:alpha val="43137"/>
                    </a:srgbClr>
                  </a:outerShdw>
                </a:effectLst>
              </a:rPr>
              <a:t>        traitements</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Taille de l’utérus</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Atteinte </a:t>
            </a:r>
            <a:r>
              <a:rPr lang="fr-FR" b="1" dirty="0" err="1" smtClean="0">
                <a:effectLst>
                  <a:outerShdw blurRad="38100" dist="38100" dir="2700000" algn="tl">
                    <a:srgbClr val="000000">
                      <a:alpha val="43137"/>
                    </a:srgbClr>
                  </a:outerShdw>
                </a:effectLst>
              </a:rPr>
              <a:t>annexielle</a:t>
            </a:r>
            <a:endParaRPr lang="fr-FR" b="1" dirty="0" smtClean="0">
              <a:effectLst>
                <a:outerShdw blurRad="38100" dist="38100" dir="2700000" algn="tl">
                  <a:srgbClr val="000000">
                    <a:alpha val="43137"/>
                  </a:srgbClr>
                </a:outerShdw>
              </a:effectLst>
            </a:endParaRP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Volume tumoral</a:t>
            </a:r>
          </a:p>
          <a:p>
            <a:pPr marL="514350" indent="-514350">
              <a:buClr>
                <a:srgbClr val="0070C0"/>
              </a:buClr>
              <a:buFont typeface="+mj-lt"/>
              <a:buAutoNum type="arabicPeriod"/>
            </a:pPr>
            <a:r>
              <a:rPr lang="fr-FR" b="1" dirty="0" smtClean="0">
                <a:effectLst>
                  <a:outerShdw blurRad="38100" dist="38100" dir="2700000" algn="tl">
                    <a:srgbClr val="000000">
                      <a:alpha val="43137"/>
                    </a:srgbClr>
                  </a:outerShdw>
                </a:effectLst>
              </a:rPr>
              <a:t>Ascite</a:t>
            </a:r>
            <a:endParaRPr lang="fr-F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3.2. ASPECTS MICROSCOPIQUES</a:t>
            </a:r>
            <a:endParaRPr lang="fr-FR" sz="2800" dirty="0"/>
          </a:p>
        </p:txBody>
      </p:sp>
      <p:sp>
        <p:nvSpPr>
          <p:cNvPr id="6" name="Espace réservé du contenu 5"/>
          <p:cNvSpPr>
            <a:spLocks noGrp="1"/>
          </p:cNvSpPr>
          <p:nvPr>
            <p:ph idx="1"/>
          </p:nvPr>
        </p:nvSpPr>
        <p:spPr>
          <a:xfrm>
            <a:off x="827584" y="1196752"/>
            <a:ext cx="8316416" cy="5328592"/>
          </a:xfrm>
        </p:spPr>
        <p:txBody>
          <a:bodyPr>
            <a:normAutofit fontScale="55000" lnSpcReduction="20000"/>
          </a:bodyPr>
          <a:lstStyle/>
          <a:p>
            <a:pPr algn="ctr">
              <a:buNone/>
            </a:pPr>
            <a:r>
              <a:rPr lang="fr-FR" sz="4400" b="1" dirty="0" smtClean="0">
                <a:solidFill>
                  <a:srgbClr val="00B050"/>
                </a:solidFill>
                <a:effectLst>
                  <a:outerShdw blurRad="38100" dist="38100" dir="2700000" algn="tl">
                    <a:srgbClr val="000000">
                      <a:alpha val="43137"/>
                    </a:srgbClr>
                  </a:outerShdw>
                </a:effectLst>
              </a:rPr>
              <a:t>Compte rendu de l’examen histologique.</a:t>
            </a:r>
          </a:p>
          <a:p>
            <a:pPr>
              <a:buFont typeface="Wingdings" pitchFamily="2" charset="2"/>
              <a:buChar char="Ø"/>
            </a:pPr>
            <a:r>
              <a:rPr lang="fr-FR" sz="3600" b="1" dirty="0" smtClean="0">
                <a:solidFill>
                  <a:srgbClr val="FFC000"/>
                </a:solidFill>
                <a:effectLst>
                  <a:outerShdw blurRad="38100" dist="38100" dir="2700000" algn="tl">
                    <a:srgbClr val="000000">
                      <a:alpha val="43137"/>
                    </a:srgbClr>
                  </a:outerShdw>
                </a:effectLst>
              </a:rPr>
              <a:t>Examen macroscopique : six rubriques</a:t>
            </a:r>
          </a:p>
          <a:p>
            <a:pPr algn="just">
              <a:buNone/>
            </a:pPr>
            <a:r>
              <a:rPr lang="fr-FR" b="1" dirty="0" smtClean="0">
                <a:solidFill>
                  <a:srgbClr val="FF0000"/>
                </a:solidFill>
                <a:effectLst>
                  <a:outerShdw blurRad="38100" dist="38100" dir="2700000" algn="tl">
                    <a:srgbClr val="000000">
                      <a:alpha val="43137"/>
                    </a:srgbClr>
                  </a:outerShdw>
                </a:effectLst>
              </a:rPr>
              <a:t>1. </a:t>
            </a:r>
            <a:r>
              <a:rPr lang="fr-FR" b="1" dirty="0" smtClean="0">
                <a:effectLst>
                  <a:outerShdw blurRad="38100" dist="38100" dir="2700000" algn="tl">
                    <a:srgbClr val="000000">
                      <a:alpha val="43137"/>
                    </a:srgbClr>
                  </a:outerShdw>
                </a:effectLst>
              </a:rPr>
              <a:t>Taille de l’utérus</a:t>
            </a:r>
          </a:p>
          <a:p>
            <a:pPr algn="just">
              <a:buNone/>
            </a:pPr>
            <a:r>
              <a:rPr lang="fr-FR" b="1" dirty="0" smtClean="0">
                <a:solidFill>
                  <a:srgbClr val="FF0000"/>
                </a:solidFill>
                <a:effectLst>
                  <a:outerShdw blurRad="38100" dist="38100" dir="2700000" algn="tl">
                    <a:srgbClr val="000000">
                      <a:alpha val="43137"/>
                    </a:srgbClr>
                  </a:outerShdw>
                </a:effectLst>
              </a:rPr>
              <a:t>2</a:t>
            </a:r>
            <a:r>
              <a:rPr lang="fr-FR" b="1" dirty="0" smtClean="0">
                <a:effectLst>
                  <a:outerShdw blurRad="38100" dist="38100" dir="2700000" algn="tl">
                    <a:srgbClr val="000000">
                      <a:alpha val="43137"/>
                    </a:srgbClr>
                  </a:outerShdw>
                </a:effectLst>
              </a:rPr>
              <a:t>. Poids de l’utérus</a:t>
            </a:r>
          </a:p>
          <a:p>
            <a:pPr algn="just">
              <a:buNone/>
            </a:pPr>
            <a:r>
              <a:rPr lang="fr-FR" b="1" dirty="0" smtClean="0">
                <a:solidFill>
                  <a:srgbClr val="FF0000"/>
                </a:solidFill>
                <a:effectLst>
                  <a:outerShdw blurRad="38100" dist="38100" dir="2700000" algn="tl">
                    <a:srgbClr val="000000">
                      <a:alpha val="43137"/>
                    </a:srgbClr>
                  </a:outerShdw>
                </a:effectLst>
              </a:rPr>
              <a:t>3. </a:t>
            </a:r>
            <a:r>
              <a:rPr lang="fr-FR" b="1" dirty="0" smtClean="0">
                <a:effectLst>
                  <a:outerShdw blurRad="38100" dist="38100" dir="2700000" algn="tl">
                    <a:srgbClr val="000000">
                      <a:alpha val="43137"/>
                    </a:srgbClr>
                  </a:outerShdw>
                </a:effectLst>
              </a:rPr>
              <a:t>Mesure de la tumeur</a:t>
            </a:r>
          </a:p>
          <a:p>
            <a:pPr algn="just">
              <a:buNone/>
            </a:pPr>
            <a:r>
              <a:rPr lang="fr-FR" b="1" dirty="0" smtClean="0">
                <a:solidFill>
                  <a:srgbClr val="FF0000"/>
                </a:solidFill>
                <a:effectLst>
                  <a:outerShdw blurRad="38100" dist="38100" dir="2700000" algn="tl">
                    <a:srgbClr val="000000">
                      <a:alpha val="43137"/>
                    </a:srgbClr>
                  </a:outerShdw>
                </a:effectLst>
              </a:rPr>
              <a:t>4</a:t>
            </a:r>
            <a:r>
              <a:rPr lang="fr-FR" b="1" dirty="0" smtClean="0">
                <a:effectLst>
                  <a:outerShdw blurRad="38100" dist="38100" dir="2700000" algn="tl">
                    <a:srgbClr val="000000">
                      <a:alpha val="43137"/>
                    </a:srgbClr>
                  </a:outerShdw>
                </a:effectLst>
              </a:rPr>
              <a:t>. Situation de la tumeur dans l’utérus</a:t>
            </a:r>
          </a:p>
          <a:p>
            <a:pPr algn="just">
              <a:buNone/>
            </a:pPr>
            <a:r>
              <a:rPr lang="fr-FR" b="1" dirty="0" smtClean="0">
                <a:solidFill>
                  <a:srgbClr val="FF0000"/>
                </a:solidFill>
                <a:effectLst>
                  <a:outerShdw blurRad="38100" dist="38100" dir="2700000" algn="tl">
                    <a:srgbClr val="000000">
                      <a:alpha val="43137"/>
                    </a:srgbClr>
                  </a:outerShdw>
                </a:effectLst>
              </a:rPr>
              <a:t>5. </a:t>
            </a:r>
            <a:r>
              <a:rPr lang="fr-FR" b="1" dirty="0" smtClean="0">
                <a:effectLst>
                  <a:outerShdw blurRad="38100" dist="38100" dir="2700000" algn="tl">
                    <a:srgbClr val="000000">
                      <a:alpha val="43137"/>
                    </a:srgbClr>
                  </a:outerShdw>
                </a:effectLst>
              </a:rPr>
              <a:t>Profondeur de pénétration dans l’utérus</a:t>
            </a:r>
          </a:p>
          <a:p>
            <a:pPr algn="just">
              <a:buNone/>
            </a:pPr>
            <a:r>
              <a:rPr lang="fr-FR" b="1" dirty="0" smtClean="0">
                <a:solidFill>
                  <a:srgbClr val="FF0000"/>
                </a:solidFill>
                <a:effectLst>
                  <a:outerShdw blurRad="38100" dist="38100" dir="2700000" algn="tl">
                    <a:srgbClr val="000000">
                      <a:alpha val="43137"/>
                    </a:srgbClr>
                  </a:outerShdw>
                </a:effectLst>
              </a:rPr>
              <a:t>6</a:t>
            </a:r>
            <a:r>
              <a:rPr lang="fr-FR" b="1" dirty="0" smtClean="0">
                <a:effectLst>
                  <a:outerShdw blurRad="38100" dist="38100" dir="2700000" algn="tl">
                    <a:srgbClr val="000000">
                      <a:alpha val="43137"/>
                    </a:srgbClr>
                  </a:outerShdw>
                </a:effectLst>
              </a:rPr>
              <a:t>. Atteinte ou non du col</a:t>
            </a:r>
          </a:p>
          <a:p>
            <a:pPr>
              <a:buFont typeface="Wingdings" pitchFamily="2" charset="2"/>
              <a:buChar char="Ø"/>
            </a:pPr>
            <a:r>
              <a:rPr lang="fr-FR" sz="3600" b="1" dirty="0" smtClean="0">
                <a:solidFill>
                  <a:srgbClr val="FFC000"/>
                </a:solidFill>
                <a:effectLst>
                  <a:outerShdw blurRad="38100" dist="38100" dir="2700000" algn="tl">
                    <a:srgbClr val="000000">
                      <a:alpha val="43137"/>
                    </a:srgbClr>
                  </a:outerShdw>
                </a:effectLst>
              </a:rPr>
              <a:t>Examen microscopique : neuf rubriques</a:t>
            </a:r>
          </a:p>
          <a:p>
            <a:pPr>
              <a:buNone/>
            </a:pPr>
            <a:r>
              <a:rPr lang="fr-FR" b="1" dirty="0" smtClean="0">
                <a:solidFill>
                  <a:srgbClr val="FF0000"/>
                </a:solidFill>
                <a:effectLst>
                  <a:outerShdw blurRad="38100" dist="38100" dir="2700000" algn="tl">
                    <a:srgbClr val="000000">
                      <a:alpha val="43137"/>
                    </a:srgbClr>
                  </a:outerShdw>
                </a:effectLst>
              </a:rPr>
              <a:t>1</a:t>
            </a:r>
            <a:r>
              <a:rPr lang="fr-FR" b="1" dirty="0" smtClean="0">
                <a:effectLst>
                  <a:outerShdw blurRad="38100" dist="38100" dir="2700000" algn="tl">
                    <a:srgbClr val="000000">
                      <a:alpha val="43137"/>
                    </a:srgbClr>
                  </a:outerShdw>
                </a:effectLst>
              </a:rPr>
              <a:t>. Type histologique</a:t>
            </a:r>
          </a:p>
          <a:p>
            <a:pPr>
              <a:buNone/>
            </a:pPr>
            <a:r>
              <a:rPr lang="fr-FR" b="1" dirty="0" smtClean="0">
                <a:solidFill>
                  <a:srgbClr val="FF0000"/>
                </a:solidFill>
                <a:effectLst>
                  <a:outerShdw blurRad="38100" dist="38100" dir="2700000" algn="tl">
                    <a:srgbClr val="000000">
                      <a:alpha val="43137"/>
                    </a:srgbClr>
                  </a:outerShdw>
                </a:effectLst>
              </a:rPr>
              <a:t>2</a:t>
            </a:r>
            <a:r>
              <a:rPr lang="fr-FR" b="1" dirty="0" smtClean="0">
                <a:effectLst>
                  <a:outerShdw blurRad="38100" dist="38100" dir="2700000" algn="tl">
                    <a:srgbClr val="000000">
                      <a:alpha val="43137"/>
                    </a:srgbClr>
                  </a:outerShdw>
                </a:effectLst>
              </a:rPr>
              <a:t>. Grade histologique</a:t>
            </a:r>
          </a:p>
          <a:p>
            <a:pPr>
              <a:buNone/>
            </a:pPr>
            <a:r>
              <a:rPr lang="fr-FR" b="1" dirty="0" smtClean="0">
                <a:solidFill>
                  <a:srgbClr val="FF0000"/>
                </a:solidFill>
                <a:effectLst>
                  <a:outerShdw blurRad="38100" dist="38100" dir="2700000" algn="tl">
                    <a:srgbClr val="000000">
                      <a:alpha val="43137"/>
                    </a:srgbClr>
                  </a:outerShdw>
                </a:effectLst>
              </a:rPr>
              <a:t>3</a:t>
            </a:r>
            <a:r>
              <a:rPr lang="fr-FR" b="1" dirty="0" smtClean="0">
                <a:effectLst>
                  <a:outerShdw blurRad="38100" dist="38100" dir="2700000" algn="tl">
                    <a:srgbClr val="000000">
                      <a:alpha val="43137"/>
                    </a:srgbClr>
                  </a:outerShdw>
                </a:effectLst>
              </a:rPr>
              <a:t>. Envahissement </a:t>
            </a:r>
            <a:r>
              <a:rPr lang="fr-FR" b="1" dirty="0" err="1" smtClean="0">
                <a:effectLst>
                  <a:outerShdw blurRad="38100" dist="38100" dir="2700000" algn="tl">
                    <a:srgbClr val="000000">
                      <a:alpha val="43137"/>
                    </a:srgbClr>
                  </a:outerShdw>
                </a:effectLst>
              </a:rPr>
              <a:t>myométrial</a:t>
            </a:r>
            <a:endParaRPr lang="fr-FR" b="1" dirty="0" smtClean="0">
              <a:effectLst>
                <a:outerShdw blurRad="38100" dist="38100" dir="2700000" algn="tl">
                  <a:srgbClr val="000000">
                    <a:alpha val="43137"/>
                  </a:srgbClr>
                </a:outerShdw>
              </a:effectLst>
            </a:endParaRPr>
          </a:p>
          <a:p>
            <a:pPr>
              <a:buNone/>
            </a:pPr>
            <a:r>
              <a:rPr lang="fr-FR" b="1" dirty="0" smtClean="0">
                <a:solidFill>
                  <a:srgbClr val="FF0000"/>
                </a:solidFill>
                <a:effectLst>
                  <a:outerShdw blurRad="38100" dist="38100" dir="2700000" algn="tl">
                    <a:srgbClr val="000000">
                      <a:alpha val="43137"/>
                    </a:srgbClr>
                  </a:outerShdw>
                </a:effectLst>
              </a:rPr>
              <a:t>4</a:t>
            </a:r>
            <a:r>
              <a:rPr lang="fr-FR" b="1" dirty="0" smtClean="0">
                <a:effectLst>
                  <a:outerShdw blurRad="38100" dist="38100" dir="2700000" algn="tl">
                    <a:srgbClr val="000000">
                      <a:alpha val="43137"/>
                    </a:srgbClr>
                  </a:outerShdw>
                </a:effectLst>
              </a:rPr>
              <a:t>. Présence ou absence d’envahissement vasculaire ou lymphatique</a:t>
            </a:r>
          </a:p>
          <a:p>
            <a:pPr>
              <a:buNone/>
            </a:pPr>
            <a:r>
              <a:rPr lang="fr-FR" b="1" dirty="0" smtClean="0">
                <a:solidFill>
                  <a:srgbClr val="FF0000"/>
                </a:solidFill>
                <a:effectLst>
                  <a:outerShdw blurRad="38100" dist="38100" dir="2700000" algn="tl">
                    <a:srgbClr val="000000">
                      <a:alpha val="43137"/>
                    </a:srgbClr>
                  </a:outerShdw>
                </a:effectLst>
              </a:rPr>
              <a:t>5</a:t>
            </a:r>
            <a:r>
              <a:rPr lang="fr-FR" b="1" dirty="0" smtClean="0">
                <a:effectLst>
                  <a:outerShdw blurRad="38100" dist="38100" dir="2700000" algn="tl">
                    <a:srgbClr val="000000">
                      <a:alpha val="43137"/>
                    </a:srgbClr>
                  </a:outerShdw>
                </a:effectLst>
              </a:rPr>
              <a:t>. Inflammation </a:t>
            </a:r>
            <a:r>
              <a:rPr lang="fr-FR" b="1" dirty="0" err="1" smtClean="0">
                <a:effectLst>
                  <a:outerShdw blurRad="38100" dist="38100" dir="2700000" algn="tl">
                    <a:srgbClr val="000000">
                      <a:alpha val="43137"/>
                    </a:srgbClr>
                  </a:outerShdw>
                </a:effectLst>
              </a:rPr>
              <a:t>périlymphatique</a:t>
            </a:r>
            <a:r>
              <a:rPr lang="fr-FR" b="1" dirty="0" smtClean="0">
                <a:effectLst>
                  <a:outerShdw blurRad="38100" dist="38100" dir="2700000" algn="tl">
                    <a:srgbClr val="000000">
                      <a:alpha val="43137"/>
                    </a:srgbClr>
                  </a:outerShdw>
                </a:effectLst>
              </a:rPr>
              <a:t> (légère, moyenne, importante)</a:t>
            </a:r>
          </a:p>
          <a:p>
            <a:pPr>
              <a:buNone/>
            </a:pPr>
            <a:r>
              <a:rPr lang="fr-FR" b="1" dirty="0" smtClean="0">
                <a:solidFill>
                  <a:srgbClr val="FF0000"/>
                </a:solidFill>
                <a:effectLst>
                  <a:outerShdw blurRad="38100" dist="38100" dir="2700000" algn="tl">
                    <a:srgbClr val="000000">
                      <a:alpha val="43137"/>
                    </a:srgbClr>
                  </a:outerShdw>
                </a:effectLst>
              </a:rPr>
              <a:t>6</a:t>
            </a:r>
            <a:r>
              <a:rPr lang="fr-FR" b="1" dirty="0" smtClean="0">
                <a:effectLst>
                  <a:outerShdw blurRad="38100" dist="38100" dir="2700000" algn="tl">
                    <a:srgbClr val="000000">
                      <a:alpha val="43137"/>
                    </a:srgbClr>
                  </a:outerShdw>
                </a:effectLst>
              </a:rPr>
              <a:t>. Atteinte du col</a:t>
            </a:r>
          </a:p>
          <a:p>
            <a:pPr>
              <a:buNone/>
            </a:pPr>
            <a:r>
              <a:rPr lang="fr-FR" b="1" dirty="0" smtClean="0">
                <a:solidFill>
                  <a:srgbClr val="FF0000"/>
                </a:solidFill>
                <a:effectLst>
                  <a:outerShdw blurRad="38100" dist="38100" dir="2700000" algn="tl">
                    <a:srgbClr val="000000">
                      <a:alpha val="43137"/>
                    </a:srgbClr>
                  </a:outerShdw>
                </a:effectLst>
              </a:rPr>
              <a:t>7</a:t>
            </a:r>
            <a:r>
              <a:rPr lang="fr-FR" b="1" dirty="0" smtClean="0">
                <a:effectLst>
                  <a:outerShdw blurRad="38100" dist="38100" dir="2700000" algn="tl">
                    <a:srgbClr val="000000">
                      <a:alpha val="43137"/>
                    </a:srgbClr>
                  </a:outerShdw>
                </a:effectLst>
              </a:rPr>
              <a:t>. Atteinte ganglionnaire</a:t>
            </a:r>
          </a:p>
          <a:p>
            <a:pPr>
              <a:buNone/>
            </a:pPr>
            <a:r>
              <a:rPr lang="fr-FR" b="1" dirty="0" smtClean="0">
                <a:solidFill>
                  <a:srgbClr val="FF0000"/>
                </a:solidFill>
                <a:effectLst>
                  <a:outerShdw blurRad="38100" dist="38100" dir="2700000" algn="tl">
                    <a:srgbClr val="000000">
                      <a:alpha val="43137"/>
                    </a:srgbClr>
                  </a:outerShdw>
                </a:effectLst>
              </a:rPr>
              <a:t>8</a:t>
            </a:r>
            <a:r>
              <a:rPr lang="fr-FR" b="1" dirty="0" smtClean="0">
                <a:effectLst>
                  <a:outerShdw blurRad="38100" dist="38100" dir="2700000" algn="tl">
                    <a:srgbClr val="000000">
                      <a:alpha val="43137"/>
                    </a:srgbClr>
                  </a:outerShdw>
                </a:effectLst>
              </a:rPr>
              <a:t>. Atteinte </a:t>
            </a:r>
            <a:r>
              <a:rPr lang="fr-FR" b="1" dirty="0" err="1" smtClean="0">
                <a:effectLst>
                  <a:outerShdw blurRad="38100" dist="38100" dir="2700000" algn="tl">
                    <a:srgbClr val="000000">
                      <a:alpha val="43137"/>
                    </a:srgbClr>
                  </a:outerShdw>
                </a:effectLst>
              </a:rPr>
              <a:t>annexielle</a:t>
            </a:r>
            <a:endParaRPr lang="fr-FR" b="1" dirty="0" smtClean="0">
              <a:effectLst>
                <a:outerShdw blurRad="38100" dist="38100" dir="2700000" algn="tl">
                  <a:srgbClr val="000000">
                    <a:alpha val="43137"/>
                  </a:srgbClr>
                </a:outerShdw>
              </a:effectLst>
            </a:endParaRPr>
          </a:p>
          <a:p>
            <a:pPr>
              <a:buNone/>
            </a:pPr>
            <a:r>
              <a:rPr lang="fr-FR" b="1" dirty="0" smtClean="0">
                <a:solidFill>
                  <a:srgbClr val="FF0000"/>
                </a:solidFill>
                <a:effectLst>
                  <a:outerShdw blurRad="38100" dist="38100" dir="2700000" algn="tl">
                    <a:srgbClr val="000000">
                      <a:alpha val="43137"/>
                    </a:srgbClr>
                  </a:outerShdw>
                </a:effectLst>
              </a:rPr>
              <a:t>9</a:t>
            </a:r>
            <a:r>
              <a:rPr lang="fr-FR" b="1" dirty="0" smtClean="0">
                <a:effectLst>
                  <a:outerShdw blurRad="38100" dist="38100" dir="2700000" algn="tl">
                    <a:srgbClr val="000000">
                      <a:alpha val="43137"/>
                    </a:srgbClr>
                  </a:outerShdw>
                </a:effectLst>
              </a:rPr>
              <a:t>. Cytologie péritonéale</a:t>
            </a:r>
            <a:endParaRPr lang="fr-F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nSpc>
                <a:spcPct val="120000"/>
              </a:lnSpc>
            </a:pP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3.3. EXTENSION</a:t>
            </a:r>
          </a:p>
        </p:txBody>
      </p:sp>
      <p:sp>
        <p:nvSpPr>
          <p:cNvPr id="3" name="Espace réservé du contenu 2"/>
          <p:cNvSpPr>
            <a:spLocks noGrp="1"/>
          </p:cNvSpPr>
          <p:nvPr>
            <p:ph idx="1"/>
          </p:nvPr>
        </p:nvSpPr>
        <p:spPr>
          <a:xfrm>
            <a:off x="457200" y="1268760"/>
            <a:ext cx="8229600" cy="5256584"/>
          </a:xfrm>
        </p:spPr>
        <p:txBody>
          <a:bodyPr>
            <a:normAutofit fontScale="70000" lnSpcReduction="20000"/>
          </a:bodyPr>
          <a:lstStyle/>
          <a:p>
            <a:pPr marL="514350" indent="-514350" algn="just">
              <a:lnSpc>
                <a:spcPct val="170000"/>
              </a:lnSpc>
              <a:buAutoNum type="alphaLcParenR"/>
            </a:pPr>
            <a:r>
              <a:rPr lang="fr-FR" b="1" dirty="0" smtClean="0">
                <a:solidFill>
                  <a:srgbClr val="00B050"/>
                </a:solidFill>
                <a:effectLst>
                  <a:outerShdw blurRad="38100" dist="38100" dir="2700000" algn="tl">
                    <a:srgbClr val="000000">
                      <a:alpha val="43137"/>
                    </a:srgbClr>
                  </a:outerShdw>
                </a:effectLst>
              </a:rPr>
              <a:t>Extension locale:  </a:t>
            </a:r>
          </a:p>
          <a:p>
            <a:pPr marL="514350" indent="-514350" algn="just">
              <a:lnSpc>
                <a:spcPct val="170000"/>
              </a:lnSpc>
              <a:buNone/>
            </a:pPr>
            <a:r>
              <a:rPr lang="fr-FR" b="1" dirty="0" smtClean="0">
                <a:effectLst>
                  <a:outerShdw blurRad="38100" dist="38100" dir="2700000" algn="tl">
                    <a:srgbClr val="000000">
                      <a:alpha val="43137"/>
                    </a:srgbClr>
                  </a:outerShdw>
                </a:effectLst>
              </a:rPr>
              <a:t>Elle est lente et se fait en 2 directions :</a:t>
            </a:r>
          </a:p>
          <a:p>
            <a:pPr lvl="0" algn="just">
              <a:lnSpc>
                <a:spcPct val="170000"/>
              </a:lnSpc>
            </a:pPr>
            <a:r>
              <a:rPr lang="fr-FR" b="1" dirty="0" smtClean="0">
                <a:solidFill>
                  <a:srgbClr val="FF0000"/>
                </a:solidFill>
                <a:effectLst>
                  <a:outerShdw blurRad="38100" dist="38100" dir="2700000" algn="tl">
                    <a:srgbClr val="000000">
                      <a:alpha val="43137"/>
                    </a:srgbClr>
                  </a:outerShdw>
                </a:effectLst>
              </a:rPr>
              <a:t>En surface, </a:t>
            </a:r>
            <a:r>
              <a:rPr lang="fr-FR" b="1" dirty="0" smtClean="0">
                <a:effectLst>
                  <a:outerShdw blurRad="38100" dist="38100" dir="2700000" algn="tl">
                    <a:srgbClr val="000000">
                      <a:alpha val="43137"/>
                    </a:srgbClr>
                  </a:outerShdw>
                </a:effectLst>
              </a:rPr>
              <a:t>le cancer  nait le plus souvent au niveau d’une corne utérine et s’étend dans la cavité utérine et en direction de l’isthme, dont l’atteinte est de mauvais pronostic ;</a:t>
            </a:r>
          </a:p>
          <a:p>
            <a:pPr lvl="0" algn="just">
              <a:lnSpc>
                <a:spcPct val="170000"/>
              </a:lnSpc>
            </a:pPr>
            <a:r>
              <a:rPr lang="fr-FR" b="1" dirty="0" smtClean="0">
                <a:solidFill>
                  <a:srgbClr val="FF0000"/>
                </a:solidFill>
                <a:effectLst>
                  <a:outerShdw blurRad="38100" dist="38100" dir="2700000" algn="tl">
                    <a:srgbClr val="000000">
                      <a:alpha val="43137"/>
                    </a:srgbClr>
                  </a:outerShdw>
                </a:effectLst>
              </a:rPr>
              <a:t>En profondeur, </a:t>
            </a:r>
            <a:r>
              <a:rPr lang="fr-FR" b="1" dirty="0" smtClean="0">
                <a:effectLst>
                  <a:outerShdw blurRad="38100" dist="38100" dir="2700000" algn="tl">
                    <a:srgbClr val="000000">
                      <a:alpha val="43137"/>
                    </a:srgbClr>
                  </a:outerShdw>
                </a:effectLst>
              </a:rPr>
              <a:t>le cancer s’étend vers le myomètre, dont l’atteinte est un facteur péjoratif  important car le risque de métastases lymphatiques est proportionnel au degré d’envahissement du muscle utérin.</a:t>
            </a:r>
          </a:p>
          <a:p>
            <a:endParaRPr lang="fr-F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426170"/>
          </a:xfrm>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3.3. EXTENSION</a:t>
            </a:r>
            <a:r>
              <a:rPr lang="fr-FR" b="1" dirty="0" smtClean="0">
                <a:solidFill>
                  <a:srgbClr val="00B050"/>
                </a:solidFill>
                <a:effectLst>
                  <a:outerShdw blurRad="38100" dist="38100" dir="2700000" algn="tl">
                    <a:srgbClr val="000000">
                      <a:alpha val="43137"/>
                    </a:srgbClr>
                  </a:outerShdw>
                </a:effectLst>
              </a:rPr>
              <a:t/>
            </a:r>
            <a:br>
              <a:rPr lang="fr-FR" b="1" dirty="0" smtClean="0">
                <a:solidFill>
                  <a:srgbClr val="00B050"/>
                </a:solidFill>
                <a:effectLst>
                  <a:outerShdw blurRad="38100" dist="38100" dir="2700000" algn="tl">
                    <a:srgbClr val="000000">
                      <a:alpha val="43137"/>
                    </a:srgbClr>
                  </a:outerShdw>
                </a:effectLst>
              </a:rPr>
            </a:br>
            <a:endParaRPr lang="fr-FR" dirty="0"/>
          </a:p>
        </p:txBody>
      </p:sp>
      <p:sp>
        <p:nvSpPr>
          <p:cNvPr id="3" name="Espace réservé du contenu 2"/>
          <p:cNvSpPr>
            <a:spLocks noGrp="1"/>
          </p:cNvSpPr>
          <p:nvPr>
            <p:ph idx="1"/>
          </p:nvPr>
        </p:nvSpPr>
        <p:spPr>
          <a:xfrm>
            <a:off x="457200" y="1412776"/>
            <a:ext cx="8229600" cy="5112568"/>
          </a:xfrm>
        </p:spPr>
        <p:txBody>
          <a:bodyPr>
            <a:normAutofit fontScale="92500" lnSpcReduction="10000"/>
          </a:bodyPr>
          <a:lstStyle/>
          <a:p>
            <a:pPr>
              <a:lnSpc>
                <a:spcPct val="120000"/>
              </a:lnSpc>
              <a:buNone/>
            </a:pPr>
            <a:r>
              <a:rPr lang="fr-FR" b="1" dirty="0" smtClean="0">
                <a:solidFill>
                  <a:srgbClr val="00B050"/>
                </a:solidFill>
                <a:effectLst>
                  <a:outerShdw blurRad="38100" dist="38100" dir="2700000" algn="tl">
                    <a:srgbClr val="000000">
                      <a:alpha val="43137"/>
                    </a:srgbClr>
                  </a:outerShdw>
                </a:effectLst>
              </a:rPr>
              <a:t>b) Extension régionale</a:t>
            </a:r>
            <a:r>
              <a:rPr lang="fr-FR" b="1" dirty="0" smtClean="0">
                <a:solidFill>
                  <a:srgbClr val="00B050"/>
                </a:solidFill>
              </a:rPr>
              <a:t> </a:t>
            </a:r>
            <a:endParaRPr lang="fr-FR" dirty="0" smtClean="0">
              <a:solidFill>
                <a:srgbClr val="00B050"/>
              </a:solidFill>
            </a:endParaRPr>
          </a:p>
          <a:p>
            <a:pPr algn="just">
              <a:lnSpc>
                <a:spcPct val="120000"/>
              </a:lnSpc>
            </a:pPr>
            <a:r>
              <a:rPr lang="fr-FR" b="1" dirty="0" smtClean="0">
                <a:effectLst>
                  <a:outerShdw blurRad="38100" dist="38100" dir="2700000" algn="tl">
                    <a:srgbClr val="000000">
                      <a:alpha val="43137"/>
                    </a:srgbClr>
                  </a:outerShdw>
                </a:effectLst>
              </a:rPr>
              <a:t>Elle se fait de proche en proche et ne se voit que dans les cancers évolués : atteinte des paramètres, du péritoine,  de la vessie, du rectum. </a:t>
            </a:r>
          </a:p>
          <a:p>
            <a:pPr algn="just">
              <a:lnSpc>
                <a:spcPct val="120000"/>
              </a:lnSpc>
            </a:pPr>
            <a:r>
              <a:rPr lang="fr-FR" b="1" dirty="0" smtClean="0">
                <a:effectLst>
                  <a:outerShdw blurRad="38100" dist="38100" dir="2700000" algn="tl">
                    <a:srgbClr val="000000">
                      <a:alpha val="43137"/>
                    </a:srgbClr>
                  </a:outerShdw>
                </a:effectLst>
              </a:rPr>
              <a:t>L’atteinte du vagin (10 à 15%) est de type métastatique. </a:t>
            </a:r>
          </a:p>
          <a:p>
            <a:pPr algn="just">
              <a:lnSpc>
                <a:spcPct val="120000"/>
              </a:lnSpc>
            </a:pPr>
            <a:r>
              <a:rPr lang="fr-FR" b="1" dirty="0" smtClean="0">
                <a:effectLst>
                  <a:outerShdw blurRad="38100" dist="38100" dir="2700000" algn="tl">
                    <a:srgbClr val="000000">
                      <a:alpha val="43137"/>
                    </a:srgbClr>
                  </a:outerShdw>
                </a:effectLst>
              </a:rPr>
              <a:t>Les trompes et les ovaires sont envahis dans 12% des cas. </a:t>
            </a:r>
          </a:p>
          <a:p>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p:cNvPicPr>
            <a:picLocks noChangeAspect="1" noChangeArrowheads="1"/>
          </p:cNvPicPr>
          <p:nvPr/>
        </p:nvPicPr>
        <p:blipFill>
          <a:blip r:embed="rId2" cstate="print"/>
          <a:srcRect/>
          <a:stretch>
            <a:fillRect/>
          </a:stretch>
        </p:blipFill>
        <p:spPr bwMode="auto">
          <a:xfrm>
            <a:off x="971550" y="1052513"/>
            <a:ext cx="7100888" cy="3876685"/>
          </a:xfrm>
          <a:prstGeom prst="rect">
            <a:avLst/>
          </a:prstGeom>
          <a:noFill/>
          <a:ln w="9525">
            <a:solidFill>
              <a:srgbClr val="FF9900"/>
            </a:solidFill>
            <a:miter lim="800000"/>
            <a:headEnd/>
            <a:tailEnd/>
          </a:ln>
          <a:effectLst>
            <a:outerShdw dist="28398" dir="3806097" algn="ctr" rotWithShape="0">
              <a:srgbClr val="000000"/>
            </a:outerShdw>
          </a:effectLst>
        </p:spPr>
      </p:pic>
      <p:sp>
        <p:nvSpPr>
          <p:cNvPr id="437251" name="Text Box 3"/>
          <p:cNvSpPr txBox="1">
            <a:spLocks noChangeArrowheads="1"/>
          </p:cNvSpPr>
          <p:nvPr/>
        </p:nvSpPr>
        <p:spPr bwMode="auto">
          <a:xfrm>
            <a:off x="2807647" y="5445125"/>
            <a:ext cx="2988318" cy="461665"/>
          </a:xfrm>
          <a:prstGeom prst="rect">
            <a:avLst/>
          </a:prstGeom>
          <a:noFill/>
          <a:ln w="9525">
            <a:noFill/>
            <a:miter lim="800000"/>
            <a:headEnd/>
            <a:tailEnd/>
          </a:ln>
          <a:effectLst/>
        </p:spPr>
        <p:txBody>
          <a:bodyPr wrap="none">
            <a:spAutoFit/>
          </a:bodyPr>
          <a:lstStyle/>
          <a:p>
            <a:pPr algn="r" eaLnBrk="0" hangingPunct="0"/>
            <a:r>
              <a:rPr lang="en-US" sz="2400" b="1" dirty="0">
                <a:solidFill>
                  <a:srgbClr val="FF0000"/>
                </a:solidFill>
                <a:effectLst>
                  <a:outerShdw blurRad="38100" dist="38100" dir="2700000" algn="tl">
                    <a:srgbClr val="000000">
                      <a:alpha val="43137"/>
                    </a:srgbClr>
                  </a:outerShdw>
                </a:effectLst>
                <a:latin typeface="Tahoma" pitchFamily="34" charset="0"/>
              </a:rPr>
              <a:t>7.6 million</a:t>
            </a:r>
            <a:r>
              <a:rPr lang="en-US" sz="2400" b="1" i="1" dirty="0">
                <a:effectLst>
                  <a:outerShdw blurRad="38100" dist="38100" dir="2700000" algn="tl">
                    <a:srgbClr val="000000">
                      <a:alpha val="43137"/>
                    </a:srgbClr>
                  </a:outerShdw>
                </a:effectLst>
                <a:latin typeface="Tahoma" pitchFamily="34" charset="0"/>
              </a:rPr>
              <a:t> </a:t>
            </a:r>
            <a:r>
              <a:rPr lang="en-US" sz="2400" b="1" dirty="0">
                <a:effectLst>
                  <a:outerShdw blurRad="38100" dist="38100" dir="2700000" algn="tl">
                    <a:srgbClr val="000000">
                      <a:alpha val="43137"/>
                    </a:srgbClr>
                  </a:outerShdw>
                </a:effectLst>
                <a:latin typeface="Tahoma" pitchFamily="34" charset="0"/>
              </a:rPr>
              <a:t>Deaths</a:t>
            </a:r>
          </a:p>
        </p:txBody>
      </p:sp>
      <p:sp>
        <p:nvSpPr>
          <p:cNvPr id="437252" name="Text Box 4"/>
          <p:cNvSpPr txBox="1">
            <a:spLocks noChangeArrowheads="1"/>
          </p:cNvSpPr>
          <p:nvPr/>
        </p:nvSpPr>
        <p:spPr bwMode="auto">
          <a:xfrm>
            <a:off x="348081" y="4797425"/>
            <a:ext cx="3863557" cy="461665"/>
          </a:xfrm>
          <a:prstGeom prst="rect">
            <a:avLst/>
          </a:prstGeom>
          <a:noFill/>
          <a:ln w="9525">
            <a:noFill/>
            <a:miter lim="800000"/>
            <a:headEnd/>
            <a:tailEnd/>
          </a:ln>
          <a:effectLst/>
        </p:spPr>
        <p:txBody>
          <a:bodyPr wrap="none">
            <a:spAutoFit/>
          </a:bodyPr>
          <a:lstStyle/>
          <a:p>
            <a:pPr algn="r" eaLnBrk="0" hangingPunct="0"/>
            <a:r>
              <a:rPr lang="en-US" sz="2400" b="1" dirty="0">
                <a:solidFill>
                  <a:srgbClr val="FF0000"/>
                </a:solidFill>
                <a:effectLst>
                  <a:outerShdw blurRad="38100" dist="38100" dir="2700000" algn="tl">
                    <a:srgbClr val="000000">
                      <a:alpha val="43137"/>
                    </a:srgbClr>
                  </a:outerShdw>
                </a:effectLst>
                <a:latin typeface="Tahoma" pitchFamily="34" charset="0"/>
              </a:rPr>
              <a:t>12.7 million </a:t>
            </a:r>
            <a:r>
              <a:rPr lang="en-US" sz="2400" b="1" i="1" dirty="0">
                <a:effectLst>
                  <a:outerShdw blurRad="38100" dist="38100" dir="2700000" algn="tl">
                    <a:srgbClr val="000000">
                      <a:alpha val="43137"/>
                    </a:srgbClr>
                  </a:outerShdw>
                </a:effectLst>
                <a:latin typeface="Tahoma" pitchFamily="34" charset="0"/>
              </a:rPr>
              <a:t> </a:t>
            </a:r>
            <a:r>
              <a:rPr lang="en-US" sz="2400" b="1" dirty="0">
                <a:effectLst>
                  <a:outerShdw blurRad="38100" dist="38100" dir="2700000" algn="tl">
                    <a:srgbClr val="000000">
                      <a:alpha val="43137"/>
                    </a:srgbClr>
                  </a:outerShdw>
                </a:effectLst>
                <a:latin typeface="Tahoma" pitchFamily="34" charset="0"/>
              </a:rPr>
              <a:t>New Cases</a:t>
            </a:r>
          </a:p>
        </p:txBody>
      </p:sp>
      <p:sp>
        <p:nvSpPr>
          <p:cNvPr id="437253" name="Text Box 5"/>
          <p:cNvSpPr txBox="1">
            <a:spLocks noChangeArrowheads="1"/>
          </p:cNvSpPr>
          <p:nvPr/>
        </p:nvSpPr>
        <p:spPr bwMode="auto">
          <a:xfrm>
            <a:off x="4248646" y="6021388"/>
            <a:ext cx="4676280" cy="461665"/>
          </a:xfrm>
          <a:prstGeom prst="rect">
            <a:avLst/>
          </a:prstGeom>
          <a:noFill/>
          <a:ln w="9525">
            <a:noFill/>
            <a:miter lim="800000"/>
            <a:headEnd/>
            <a:tailEnd/>
          </a:ln>
          <a:effectLst/>
        </p:spPr>
        <p:txBody>
          <a:bodyPr wrap="none">
            <a:spAutoFit/>
          </a:bodyPr>
          <a:lstStyle/>
          <a:p>
            <a:pPr algn="r" eaLnBrk="0" hangingPunct="0"/>
            <a:r>
              <a:rPr lang="en-US" sz="2400" b="1" dirty="0">
                <a:solidFill>
                  <a:srgbClr val="FF0000"/>
                </a:solidFill>
                <a:effectLst>
                  <a:outerShdw blurRad="38100" dist="38100" dir="2700000" algn="tl">
                    <a:srgbClr val="000000">
                      <a:alpha val="43137"/>
                    </a:srgbClr>
                  </a:outerShdw>
                </a:effectLst>
                <a:latin typeface="Tahoma" pitchFamily="34" charset="0"/>
              </a:rPr>
              <a:t>25 million</a:t>
            </a:r>
            <a:r>
              <a:rPr lang="en-US" sz="2400" b="1" i="1" dirty="0">
                <a:effectLst>
                  <a:outerShdw blurRad="38100" dist="38100" dir="2700000" algn="tl">
                    <a:srgbClr val="000000">
                      <a:alpha val="43137"/>
                    </a:srgbClr>
                  </a:outerShdw>
                </a:effectLst>
                <a:latin typeface="Tahoma" pitchFamily="34" charset="0"/>
              </a:rPr>
              <a:t> </a:t>
            </a:r>
            <a:r>
              <a:rPr lang="en-US" sz="2400" b="1" dirty="0">
                <a:effectLst>
                  <a:outerShdw blurRad="38100" dist="38100" dir="2700000" algn="tl">
                    <a:srgbClr val="000000">
                      <a:alpha val="43137"/>
                    </a:srgbClr>
                  </a:outerShdw>
                </a:effectLst>
                <a:latin typeface="Tahoma" pitchFamily="34" charset="0"/>
              </a:rPr>
              <a:t>Living with Cancer</a:t>
            </a:r>
          </a:p>
        </p:txBody>
      </p:sp>
      <p:sp>
        <p:nvSpPr>
          <p:cNvPr id="437254" name="Rectangle 6"/>
          <p:cNvSpPr>
            <a:spLocks noChangeArrowheads="1"/>
          </p:cNvSpPr>
          <p:nvPr/>
        </p:nvSpPr>
        <p:spPr bwMode="auto">
          <a:xfrm>
            <a:off x="214282" y="260648"/>
            <a:ext cx="8763000" cy="742631"/>
          </a:xfrm>
          <a:prstGeom prst="rect">
            <a:avLst/>
          </a:prstGeom>
          <a:noFill/>
          <a:ln w="12700">
            <a:noFill/>
            <a:miter lim="800000"/>
            <a:headEnd/>
            <a:tailEnd/>
          </a:ln>
          <a:effectLst>
            <a:outerShdw dist="35921" dir="2700000" algn="ctr" rotWithShape="0">
              <a:schemeClr val="bg2"/>
            </a:outerShdw>
          </a:effectLst>
        </p:spPr>
        <p:txBody>
          <a:bodyPr lIns="90488" tIns="44450" rIns="90488" bIns="44450" anchor="ctr"/>
          <a:lstStyle/>
          <a:p>
            <a:pPr algn="ctr"/>
            <a:r>
              <a:rPr lang="it-IT" sz="3200" b="1" dirty="0" smtClean="0">
                <a:solidFill>
                  <a:srgbClr val="0070C0"/>
                </a:solidFill>
                <a:effectLst>
                  <a:outerShdw blurRad="38100" dist="38100" dir="2700000" algn="tl">
                    <a:srgbClr val="000000">
                      <a:alpha val="43137"/>
                    </a:srgbClr>
                  </a:outerShdw>
                </a:effectLst>
              </a:rPr>
              <a:t>INTRODUCTION</a:t>
            </a:r>
            <a:r>
              <a:rPr lang="it-IT" sz="3200" b="1" dirty="0" smtClean="0">
                <a:solidFill>
                  <a:schemeClr val="accent2"/>
                </a:solidFill>
                <a:effectLst>
                  <a:outerShdw blurRad="38100" dist="38100" dir="2700000" algn="tl">
                    <a:srgbClr val="000000">
                      <a:alpha val="43137"/>
                    </a:srgbClr>
                  </a:outerShdw>
                </a:effectLst>
              </a:rPr>
              <a:t> </a:t>
            </a:r>
          </a:p>
          <a:p>
            <a:pPr algn="ctr"/>
            <a:r>
              <a:rPr lang="it-IT" sz="2800" b="1" dirty="0" smtClean="0">
                <a:solidFill>
                  <a:srgbClr val="FF0000"/>
                </a:solidFill>
                <a:effectLst>
                  <a:outerShdw blurRad="38100" dist="38100" dir="2700000" algn="tl">
                    <a:srgbClr val="000000">
                      <a:alpha val="43137"/>
                    </a:srgbClr>
                  </a:outerShdw>
                </a:effectLst>
              </a:rPr>
              <a:t>CANCER </a:t>
            </a:r>
            <a:r>
              <a:rPr lang="it-IT" sz="2800" b="1" dirty="0">
                <a:solidFill>
                  <a:srgbClr val="FF0000"/>
                </a:solidFill>
                <a:effectLst>
                  <a:outerShdw blurRad="38100" dist="38100" dir="2700000" algn="tl">
                    <a:srgbClr val="000000">
                      <a:alpha val="43137"/>
                    </a:srgbClr>
                  </a:outerShdw>
                </a:effectLst>
              </a:rPr>
              <a:t>– DANS LE MONDE </a:t>
            </a:r>
            <a:r>
              <a:rPr lang="it-IT" sz="2800" b="1" dirty="0">
                <a:effectLst>
                  <a:outerShdw blurRad="38100" dist="38100" dir="2700000" algn="tl">
                    <a:srgbClr val="000000">
                      <a:alpha val="43137"/>
                    </a:srgbClr>
                  </a:outerShdw>
                </a:effectLst>
              </a:rPr>
              <a:t>(2008)</a:t>
            </a:r>
            <a:endParaRPr lang="en-GB" sz="2800" b="1" dirty="0">
              <a:effectLst>
                <a:outerShdw blurRad="38100" dist="38100" dir="2700000" algn="tl">
                  <a:srgbClr val="000000">
                    <a:alpha val="43137"/>
                  </a:srgbClr>
                </a:outerShdw>
              </a:effectLst>
            </a:endParaRPr>
          </a:p>
        </p:txBody>
      </p:sp>
      <p:pic>
        <p:nvPicPr>
          <p:cNvPr id="437255" name="Picture 18"/>
          <p:cNvPicPr>
            <a:picLocks noChangeAspect="1" noChangeArrowheads="1"/>
          </p:cNvPicPr>
          <p:nvPr/>
        </p:nvPicPr>
        <p:blipFill>
          <a:blip r:embed="rId3" cstate="print"/>
          <a:srcRect l="16013" t="31912" r="46201" b="55005"/>
          <a:stretch>
            <a:fillRect/>
          </a:stretch>
        </p:blipFill>
        <p:spPr bwMode="auto">
          <a:xfrm>
            <a:off x="6156325" y="5300663"/>
            <a:ext cx="2844800" cy="615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7252">
                                            <p:txEl>
                                              <p:pRg st="0" end="0"/>
                                            </p:txEl>
                                          </p:spTgt>
                                        </p:tgtEl>
                                        <p:attrNameLst>
                                          <p:attrName>style.visibility</p:attrName>
                                        </p:attrNameLst>
                                      </p:cBhvr>
                                      <p:to>
                                        <p:strVal val="visible"/>
                                      </p:to>
                                    </p:set>
                                    <p:animEffect transition="in" filter="box(in)">
                                      <p:cBhvr>
                                        <p:cTn id="7" dur="500"/>
                                        <p:tgtEl>
                                          <p:spTgt spid="437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37251">
                                            <p:txEl>
                                              <p:pRg st="0" end="0"/>
                                            </p:txEl>
                                          </p:spTgt>
                                        </p:tgtEl>
                                        <p:attrNameLst>
                                          <p:attrName>style.visibility</p:attrName>
                                        </p:attrNameLst>
                                      </p:cBhvr>
                                      <p:to>
                                        <p:strVal val="visible"/>
                                      </p:to>
                                    </p:set>
                                    <p:animEffect transition="in" filter="box(in)">
                                      <p:cBhvr>
                                        <p:cTn id="12" dur="500"/>
                                        <p:tgtEl>
                                          <p:spTgt spid="4372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7253">
                                            <p:txEl>
                                              <p:pRg st="0" end="0"/>
                                            </p:txEl>
                                          </p:spTgt>
                                        </p:tgtEl>
                                        <p:attrNameLst>
                                          <p:attrName>style.visibility</p:attrName>
                                        </p:attrNameLst>
                                      </p:cBhvr>
                                      <p:to>
                                        <p:strVal val="visible"/>
                                      </p:to>
                                    </p:set>
                                    <p:anim calcmode="lin" valueType="num">
                                      <p:cBhvr additive="base">
                                        <p:cTn id="17" dur="500" fill="hold"/>
                                        <p:tgtEl>
                                          <p:spTgt spid="43725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3725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3.3. EXTENSION</a:t>
            </a:r>
            <a:endParaRPr lang="fr-FR" sz="3600" dirty="0"/>
          </a:p>
        </p:txBody>
      </p:sp>
      <p:sp>
        <p:nvSpPr>
          <p:cNvPr id="3" name="Espace réservé du contenu 2"/>
          <p:cNvSpPr>
            <a:spLocks noGrp="1"/>
          </p:cNvSpPr>
          <p:nvPr>
            <p:ph idx="1"/>
          </p:nvPr>
        </p:nvSpPr>
        <p:spPr>
          <a:xfrm>
            <a:off x="457200" y="1600200"/>
            <a:ext cx="8229600" cy="4781128"/>
          </a:xfrm>
        </p:spPr>
        <p:txBody>
          <a:bodyPr/>
          <a:lstStyle/>
          <a:p>
            <a:pPr>
              <a:lnSpc>
                <a:spcPct val="120000"/>
              </a:lnSpc>
              <a:buNone/>
            </a:pPr>
            <a:r>
              <a:rPr lang="fr-FR" b="1" dirty="0" smtClean="0">
                <a:solidFill>
                  <a:srgbClr val="00B050"/>
                </a:solidFill>
                <a:effectLst>
                  <a:outerShdw blurRad="38100" dist="38100" dir="2700000" algn="tl">
                    <a:srgbClr val="000000">
                      <a:alpha val="43137"/>
                    </a:srgbClr>
                  </a:outerShdw>
                </a:effectLst>
              </a:rPr>
              <a:t>c) Extension lymphatique </a:t>
            </a:r>
            <a:endParaRPr lang="fr-FR" dirty="0" smtClean="0">
              <a:solidFill>
                <a:srgbClr val="00B050"/>
              </a:solidFill>
              <a:effectLst>
                <a:outerShdw blurRad="38100" dist="38100" dir="2700000" algn="tl">
                  <a:srgbClr val="000000">
                    <a:alpha val="43137"/>
                  </a:srgbClr>
                </a:outerShdw>
              </a:effectLst>
            </a:endParaRPr>
          </a:p>
          <a:p>
            <a:pPr algn="just">
              <a:lnSpc>
                <a:spcPct val="200000"/>
              </a:lnSpc>
              <a:buNone/>
            </a:pPr>
            <a:r>
              <a:rPr lang="fr-FR" b="1" dirty="0" smtClean="0">
                <a:effectLst>
                  <a:outerShdw blurRad="38100" dist="38100" dir="2700000" algn="tl">
                    <a:srgbClr val="000000">
                      <a:alpha val="43137"/>
                    </a:srgbClr>
                  </a:outerShdw>
                </a:effectLst>
              </a:rPr>
              <a:t>    Elle est moins fréquente que celle du cancer du col utérin, sauf en cas d’atteinte de l’isthme ; les cancers du fond utérin sont peu </a:t>
            </a:r>
            <a:r>
              <a:rPr lang="fr-FR" b="1" dirty="0" err="1" smtClean="0">
                <a:effectLst>
                  <a:outerShdw blurRad="38100" dist="38100" dir="2700000" algn="tl">
                    <a:srgbClr val="000000">
                      <a:alpha val="43137"/>
                    </a:srgbClr>
                  </a:outerShdw>
                </a:effectLst>
              </a:rPr>
              <a:t>lymphophiles</a:t>
            </a:r>
            <a:endParaRPr lang="fr-FR" b="1" dirty="0" smtClean="0">
              <a:effectLst>
                <a:outerShdw blurRad="38100" dist="38100" dir="2700000" algn="tl">
                  <a:srgbClr val="000000">
                    <a:alpha val="43137"/>
                  </a:srgbClr>
                </a:outerShdw>
              </a:effectLst>
            </a:endParaRPr>
          </a:p>
          <a:p>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404664"/>
            <a:ext cx="8424936" cy="1512168"/>
          </a:xfrm>
        </p:spPr>
        <p:txBody>
          <a:bodyPr>
            <a:normAutofit fontScale="90000"/>
          </a:bodyPr>
          <a:lstStyle/>
          <a:p>
            <a:r>
              <a:rPr lang="fr-FR" sz="3600" b="1" dirty="0" smtClean="0">
                <a:solidFill>
                  <a:srgbClr val="0070C0"/>
                </a:solidFill>
                <a:effectLst>
                  <a:outerShdw blurRad="38100" dist="38100" dir="2700000" algn="tl">
                    <a:srgbClr val="000000">
                      <a:alpha val="43137"/>
                    </a:srgbClr>
                  </a:outerShdw>
                </a:effectLst>
                <a:latin typeface="Comic Sans MS" pitchFamily="66" charset="0"/>
              </a:rPr>
              <a:t>IV. </a:t>
            </a:r>
            <a:r>
              <a:rPr lang="fr-FR" sz="3600" b="1" dirty="0" smtClean="0">
                <a:solidFill>
                  <a:srgbClr val="0070C0"/>
                </a:solidFill>
                <a:effectLst>
                  <a:outerShdw blurRad="38100" dist="38100" dir="2700000" algn="tl">
                    <a:srgbClr val="000000">
                      <a:alpha val="43137"/>
                    </a:srgbClr>
                  </a:outerShdw>
                </a:effectLst>
                <a:latin typeface="Comic Sans MS" pitchFamily="66" charset="0"/>
                <a:cs typeface="Arial" pitchFamily="34" charset="0"/>
              </a:rPr>
              <a:t>DIAGNOSTIC DU K ENDOMETRE</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endParaRPr lang="fr-FR" dirty="0"/>
          </a:p>
        </p:txBody>
      </p:sp>
      <p:sp>
        <p:nvSpPr>
          <p:cNvPr id="5" name="Espace réservé du contenu 4"/>
          <p:cNvSpPr>
            <a:spLocks noGrp="1"/>
          </p:cNvSpPr>
          <p:nvPr>
            <p:ph sz="half" idx="1"/>
          </p:nvPr>
        </p:nvSpPr>
        <p:spPr>
          <a:xfrm>
            <a:off x="251520" y="1412776"/>
            <a:ext cx="4752528" cy="4713387"/>
          </a:xfrm>
        </p:spPr>
        <p:txBody>
          <a:bodyPr>
            <a:normAutofit/>
          </a:bodyPr>
          <a:lstStyle/>
          <a:p>
            <a:pPr algn="just">
              <a:lnSpc>
                <a:spcPct val="20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4.1. Diagnostic positif</a:t>
            </a:r>
          </a:p>
          <a:p>
            <a:pPr algn="just">
              <a:lnSpc>
                <a:spcPct val="20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4.2. Bilan d’extension</a:t>
            </a:r>
          </a:p>
          <a:p>
            <a:pPr algn="just">
              <a:lnSpc>
                <a:spcPct val="20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4.3. Classification</a:t>
            </a:r>
          </a:p>
          <a:p>
            <a:pPr algn="just">
              <a:lnSpc>
                <a:spcPct val="20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4.4. Facteurs Pronostiques</a:t>
            </a:r>
          </a:p>
          <a:p>
            <a:pPr algn="just">
              <a:lnSpc>
                <a:spcPct val="20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4.5.Diagnostic différentiel</a:t>
            </a:r>
          </a:p>
          <a:p>
            <a:endParaRPr lang="fr-FR" dirty="0"/>
          </a:p>
        </p:txBody>
      </p:sp>
      <p:pic>
        <p:nvPicPr>
          <p:cNvPr id="7" name="Picture 5"/>
          <p:cNvPicPr>
            <a:picLocks noGrp="1" noChangeAspect="1" noChangeArrowheads="1"/>
          </p:cNvPicPr>
          <p:nvPr>
            <p:ph sz="half" idx="2"/>
          </p:nvPr>
        </p:nvPicPr>
        <p:blipFill>
          <a:blip r:embed="rId2" cstate="print"/>
          <a:srcRect/>
          <a:stretch>
            <a:fillRect/>
          </a:stretch>
        </p:blipFill>
        <p:spPr bwMode="auto">
          <a:xfrm>
            <a:off x="5220072" y="1988841"/>
            <a:ext cx="3466728"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4638"/>
            <a:ext cx="8229600" cy="1426170"/>
          </a:xfrm>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 </a:t>
            </a: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br>
            <a:endParaRPr lang="fr-FR" dirty="0"/>
          </a:p>
        </p:txBody>
      </p:sp>
      <p:sp>
        <p:nvSpPr>
          <p:cNvPr id="6" name="Espace réservé du contenu 5"/>
          <p:cNvSpPr>
            <a:spLocks noGrp="1"/>
          </p:cNvSpPr>
          <p:nvPr>
            <p:ph idx="1"/>
          </p:nvPr>
        </p:nvSpPr>
        <p:spPr>
          <a:xfrm>
            <a:off x="539552" y="1313384"/>
            <a:ext cx="8424936" cy="5211960"/>
          </a:xfrm>
        </p:spPr>
        <p:txBody>
          <a:bodyPr>
            <a:normAutofit fontScale="70000" lnSpcReduction="20000"/>
          </a:bodyPr>
          <a:lstStyle/>
          <a:p>
            <a:pPr algn="ctr">
              <a:buNone/>
            </a:pPr>
            <a:r>
              <a:rPr lang="fr-FR" sz="4000" b="1" dirty="0" smtClean="0">
                <a:solidFill>
                  <a:srgbClr val="00B050"/>
                </a:solidFill>
                <a:effectLst>
                  <a:outerShdw blurRad="38100" dist="38100" dir="2700000" algn="tl">
                    <a:srgbClr val="000000">
                      <a:alpha val="43137"/>
                    </a:srgbClr>
                  </a:outerShdw>
                </a:effectLst>
              </a:rPr>
              <a:t>A. Circonstances de découverte: SF</a:t>
            </a:r>
          </a:p>
          <a:p>
            <a:pPr algn="just">
              <a:lnSpc>
                <a:spcPct val="170000"/>
              </a:lnSpc>
              <a:buClr>
                <a:srgbClr val="0070C0"/>
              </a:buClr>
              <a:buFont typeface="Wingdings" pitchFamily="2" charset="2"/>
              <a:buChar char="Ø"/>
            </a:pPr>
            <a:r>
              <a:rPr lang="fr-FR" b="1" dirty="0" smtClean="0">
                <a:solidFill>
                  <a:srgbClr val="FF0000"/>
                </a:solidFill>
                <a:effectLst>
                  <a:outerShdw blurRad="38100" dist="38100" dir="2700000" algn="tl">
                    <a:srgbClr val="000000">
                      <a:alpha val="43137"/>
                    </a:srgbClr>
                  </a:outerShdw>
                </a:effectLst>
              </a:rPr>
              <a:t>Métrorragies </a:t>
            </a:r>
            <a:r>
              <a:rPr lang="fr-FR" b="1" i="1" dirty="0" smtClean="0"/>
              <a:t>:</a:t>
            </a:r>
            <a:r>
              <a:rPr lang="fr-FR" dirty="0" smtClean="0"/>
              <a:t> </a:t>
            </a:r>
            <a:r>
              <a:rPr lang="fr-FR" b="1" dirty="0" smtClean="0">
                <a:effectLst>
                  <a:outerShdw blurRad="38100" dist="38100" dir="2700000" algn="tl">
                    <a:srgbClr val="000000">
                      <a:alpha val="43137"/>
                    </a:srgbClr>
                  </a:outerShdw>
                </a:effectLst>
              </a:rPr>
              <a:t>Maître-symptôme, quasiment constant, 90 % des cas. </a:t>
            </a:r>
          </a:p>
          <a:p>
            <a:pPr algn="just">
              <a:lnSpc>
                <a:spcPct val="170000"/>
              </a:lnSpc>
              <a:buClr>
                <a:srgbClr val="0070C0"/>
              </a:buClr>
              <a:buFont typeface="Wingdings" pitchFamily="2" charset="2"/>
              <a:buChar char="Ø"/>
            </a:pPr>
            <a:r>
              <a:rPr lang="fr-FR" b="1" dirty="0" smtClean="0"/>
              <a:t> </a:t>
            </a:r>
            <a:r>
              <a:rPr lang="fr-FR" b="1" dirty="0" smtClean="0">
                <a:solidFill>
                  <a:srgbClr val="FF0000"/>
                </a:solidFill>
                <a:effectLst>
                  <a:outerShdw blurRad="38100" dist="38100" dir="2700000" algn="tl">
                    <a:srgbClr val="000000">
                      <a:alpha val="43137"/>
                    </a:srgbClr>
                  </a:outerShdw>
                </a:effectLst>
              </a:rPr>
              <a:t>Hydrorrhées</a:t>
            </a:r>
            <a:r>
              <a:rPr lang="fr-FR" dirty="0" smtClean="0">
                <a:solidFill>
                  <a:srgbClr val="FF0000"/>
                </a:solidFill>
                <a:effectLst>
                  <a:outerShdw blurRad="38100" dist="38100" dir="2700000" algn="tl">
                    <a:srgbClr val="000000">
                      <a:alpha val="43137"/>
                    </a:srgbClr>
                  </a:outerShdw>
                </a:effectLst>
              </a:rPr>
              <a:t>, </a:t>
            </a:r>
            <a:r>
              <a:rPr lang="fr-FR" b="1" dirty="0" smtClean="0">
                <a:solidFill>
                  <a:srgbClr val="FF0000"/>
                </a:solidFill>
                <a:effectLst>
                  <a:outerShdw blurRad="38100" dist="38100" dir="2700000" algn="tl">
                    <a:srgbClr val="000000">
                      <a:alpha val="43137"/>
                    </a:srgbClr>
                  </a:outerShdw>
                </a:effectLst>
              </a:rPr>
              <a:t>Leucorrhées sales</a:t>
            </a:r>
            <a:r>
              <a:rPr lang="fr-FR" b="1" i="1" dirty="0" smtClean="0">
                <a:solidFill>
                  <a:srgbClr val="FF0000"/>
                </a:solidFill>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survenant dans le même contexte, évoquant une</a:t>
            </a:r>
            <a:r>
              <a:rPr lang="fr-FR" b="1" dirty="0" smtClean="0">
                <a:solidFill>
                  <a:srgbClr val="FF0000"/>
                </a:solidFill>
                <a:effectLst>
                  <a:outerShdw blurRad="38100" dist="38100" dir="2700000" algn="tl">
                    <a:srgbClr val="000000">
                      <a:alpha val="43137"/>
                    </a:srgbClr>
                  </a:outerShdw>
                </a:effectLst>
              </a:rPr>
              <a:t> </a:t>
            </a:r>
            <a:r>
              <a:rPr lang="fr-FR" b="1" dirty="0" err="1" smtClean="0">
                <a:solidFill>
                  <a:srgbClr val="FF0000"/>
                </a:solidFill>
                <a:effectLst>
                  <a:outerShdw blurRad="38100" dist="38100" dir="2700000" algn="tl">
                    <a:srgbClr val="000000">
                      <a:alpha val="43137"/>
                    </a:srgbClr>
                  </a:outerShdw>
                </a:effectLst>
              </a:rPr>
              <a:t>pyométrie</a:t>
            </a:r>
            <a:r>
              <a:rPr lang="fr-FR" b="1" dirty="0" smtClean="0">
                <a:effectLst>
                  <a:outerShdw blurRad="38100" dist="38100" dir="2700000" algn="tl">
                    <a:srgbClr val="000000">
                      <a:alpha val="43137"/>
                    </a:srgbClr>
                  </a:outerShdw>
                </a:effectLst>
              </a:rPr>
              <a:t>.  Elles peuvent entrainer </a:t>
            </a:r>
            <a:r>
              <a:rPr lang="fr-FR" b="1" dirty="0" smtClean="0">
                <a:solidFill>
                  <a:srgbClr val="FF0000"/>
                </a:solidFill>
                <a:effectLst>
                  <a:outerShdw blurRad="38100" dist="38100" dir="2700000" algn="tl">
                    <a:srgbClr val="000000">
                      <a:alpha val="43137"/>
                    </a:srgbClr>
                  </a:outerShdw>
                </a:effectLst>
              </a:rPr>
              <a:t>une infection</a:t>
            </a:r>
          </a:p>
          <a:p>
            <a:pPr algn="just">
              <a:lnSpc>
                <a:spcPct val="170000"/>
              </a:lnSpc>
              <a:buClr>
                <a:srgbClr val="0070C0"/>
              </a:buClr>
              <a:buFont typeface="Wingdings" pitchFamily="2" charset="2"/>
              <a:buChar char="Ø"/>
            </a:pPr>
            <a:r>
              <a:rPr lang="fr-FR" b="1" dirty="0" smtClean="0">
                <a:solidFill>
                  <a:srgbClr val="FF0000"/>
                </a:solidFill>
                <a:effectLst>
                  <a:outerShdw blurRad="38100" dist="38100" dir="2700000" algn="tl">
                    <a:srgbClr val="000000">
                      <a:alpha val="43137"/>
                    </a:srgbClr>
                  </a:outerShdw>
                </a:effectLst>
              </a:rPr>
              <a:t>Douleurs pelviennes</a:t>
            </a:r>
            <a:r>
              <a:rPr lang="fr-FR" b="1" i="1" dirty="0" smtClean="0">
                <a:solidFill>
                  <a:srgbClr val="FF0000"/>
                </a:solidFill>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traduisant en général une forme évoluée.</a:t>
            </a:r>
          </a:p>
          <a:p>
            <a:pPr algn="just">
              <a:lnSpc>
                <a:spcPct val="170000"/>
              </a:lnSpc>
              <a:buClr>
                <a:srgbClr val="0070C0"/>
              </a:buClr>
              <a:buFont typeface="Wingdings" pitchFamily="2" charset="2"/>
              <a:buChar char="Ø"/>
            </a:pPr>
            <a:r>
              <a:rPr lang="fr-FR" b="1" dirty="0" smtClean="0">
                <a:solidFill>
                  <a:srgbClr val="FF0000"/>
                </a:solidFill>
                <a:effectLst>
                  <a:outerShdw blurRad="38100" dist="38100" dir="2700000" algn="tl">
                    <a:srgbClr val="000000">
                      <a:alpha val="43137"/>
                    </a:srgbClr>
                  </a:outerShdw>
                </a:effectLst>
              </a:rPr>
              <a:t>Découverte fortuite</a:t>
            </a:r>
            <a:r>
              <a:rPr lang="fr-FR" b="1" i="1" dirty="0" smtClean="0">
                <a:solidFill>
                  <a:srgbClr val="FF0000"/>
                </a:solidFill>
                <a:effectLst>
                  <a:outerShdw blurRad="38100" dist="38100" dir="2700000" algn="tl">
                    <a:srgbClr val="000000">
                      <a:alpha val="43137"/>
                    </a:srgbClr>
                  </a:outerShdw>
                </a:effectLst>
              </a:rPr>
              <a:t> </a:t>
            </a:r>
            <a:r>
              <a:rPr lang="fr-FR" b="1" i="1" dirty="0" smtClean="0">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imagerie, examen anatomopathologique d’une pièce d’hystérectomie, frottis cervicovaginal de dépistage.</a:t>
            </a:r>
          </a:p>
          <a:p>
            <a:pPr algn="just">
              <a:lnSpc>
                <a:spcPct val="170000"/>
              </a:lnSpc>
              <a:buClr>
                <a:srgbClr val="0070C0"/>
              </a:buClr>
              <a:buFont typeface="Wingdings" pitchFamily="2" charset="2"/>
              <a:buChar char="Ø"/>
            </a:pPr>
            <a:r>
              <a:rPr lang="fr-FR" b="1" dirty="0" smtClean="0">
                <a:effectLst>
                  <a:outerShdw blurRad="38100" dist="38100" dir="2700000" algn="tl">
                    <a:srgbClr val="000000">
                      <a:alpha val="43137"/>
                    </a:srgbClr>
                  </a:outerShdw>
                </a:effectLst>
              </a:rPr>
              <a:t> </a:t>
            </a:r>
            <a:r>
              <a:rPr lang="fr-FR" b="1" dirty="0" smtClean="0">
                <a:solidFill>
                  <a:srgbClr val="FF0000"/>
                </a:solidFill>
                <a:effectLst>
                  <a:outerShdw blurRad="38100" dist="38100" dir="2700000" algn="tl">
                    <a:srgbClr val="000000">
                      <a:alpha val="43137"/>
                    </a:srgbClr>
                  </a:outerShdw>
                </a:effectLst>
              </a:rPr>
              <a:t>Le cancer n’est que rarement révélé par une métastase</a:t>
            </a:r>
            <a:r>
              <a:rPr lang="fr-FR" b="1" dirty="0" smtClean="0">
                <a:effectLst>
                  <a:outerShdw blurRad="38100" dist="38100" dir="2700000" algn="tl">
                    <a:srgbClr val="000000">
                      <a:alpha val="43137"/>
                    </a:srgbClr>
                  </a:outerShdw>
                </a:effectLst>
              </a:rPr>
              <a:t> :</a:t>
            </a:r>
            <a:r>
              <a:rPr lang="fr-FR" b="1" i="1" dirty="0" smtClean="0">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prévalente ou des signes de compression pelvienne.</a:t>
            </a:r>
          </a:p>
          <a:p>
            <a:pPr>
              <a:lnSpc>
                <a:spcPct val="170000"/>
              </a:lnSpc>
              <a:buNone/>
            </a:pPr>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74638"/>
            <a:ext cx="8229600" cy="1498178"/>
          </a:xfrm>
        </p:spPr>
        <p:txBody>
          <a:bodyPr>
            <a:normAutofit fontScale="90000"/>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b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latin typeface="+mn-lt"/>
                <a:cs typeface="Arial" pitchFamily="34" charset="0"/>
              </a:rPr>
              <a:t>A. </a:t>
            </a:r>
            <a:r>
              <a:rPr lang="fr-FR" sz="3100" b="1" dirty="0" smtClean="0">
                <a:solidFill>
                  <a:srgbClr val="00B050"/>
                </a:solidFill>
                <a:effectLst>
                  <a:outerShdw blurRad="38100" dist="38100" dir="2700000" algn="tl">
                    <a:srgbClr val="000000">
                      <a:alpha val="43137"/>
                    </a:srgbClr>
                  </a:outerShdw>
                </a:effectLst>
                <a:latin typeface="+mn-lt"/>
              </a:rPr>
              <a:t>Circonstances de découverte: SF</a:t>
            </a:r>
            <a:r>
              <a:rPr lang="fr-FR" sz="3200" b="1" dirty="0" smtClean="0">
                <a:solidFill>
                  <a:srgbClr val="00B050"/>
                </a:solidFill>
                <a:effectLst>
                  <a:outerShdw blurRad="38100" dist="38100" dir="2700000" algn="tl">
                    <a:srgbClr val="000000">
                      <a:alpha val="43137"/>
                    </a:srgbClr>
                  </a:outerShdw>
                </a:effectLst>
              </a:rPr>
              <a:t/>
            </a:r>
            <a:br>
              <a:rPr lang="fr-FR" sz="3200" b="1" dirty="0" smtClean="0">
                <a:solidFill>
                  <a:srgbClr val="00B050"/>
                </a:solidFill>
                <a:effectLst>
                  <a:outerShdw blurRad="38100" dist="38100" dir="2700000" algn="tl">
                    <a:srgbClr val="000000">
                      <a:alpha val="43137"/>
                    </a:srgbClr>
                  </a:outerShdw>
                </a:effectLst>
              </a:rPr>
            </a:br>
            <a:endParaRPr lang="fr-FR" sz="3200" dirty="0"/>
          </a:p>
        </p:txBody>
      </p:sp>
      <p:sp>
        <p:nvSpPr>
          <p:cNvPr id="3" name="Espace réservé du contenu 2"/>
          <p:cNvSpPr>
            <a:spLocks noGrp="1"/>
          </p:cNvSpPr>
          <p:nvPr>
            <p:ph sz="half" idx="1"/>
          </p:nvPr>
        </p:nvSpPr>
        <p:spPr>
          <a:xfrm>
            <a:off x="457200" y="1556792"/>
            <a:ext cx="4038600" cy="4752528"/>
          </a:xfrm>
        </p:spPr>
        <p:txBody>
          <a:bodyPr>
            <a:normAutofit fontScale="85000" lnSpcReduction="20000"/>
          </a:bodyPr>
          <a:lstStyle/>
          <a:p>
            <a:pPr>
              <a:buNone/>
            </a:pPr>
            <a:r>
              <a:rPr lang="fr-FR" b="1" dirty="0" smtClean="0">
                <a:solidFill>
                  <a:srgbClr val="FF0000"/>
                </a:solidFill>
                <a:effectLst>
                  <a:outerShdw blurRad="38100" dist="38100" dir="2700000" algn="tl">
                    <a:srgbClr val="000000">
                      <a:alpha val="43137"/>
                    </a:srgbClr>
                  </a:outerShdw>
                </a:effectLst>
              </a:rPr>
              <a:t>Métrorragies </a:t>
            </a:r>
            <a:r>
              <a:rPr lang="fr-FR" b="1" i="1" dirty="0" smtClean="0"/>
              <a:t>:</a:t>
            </a:r>
            <a:r>
              <a:rPr lang="fr-FR" dirty="0" smtClean="0"/>
              <a:t> </a:t>
            </a:r>
            <a:endParaRPr lang="fr-FR" b="1" dirty="0" smtClean="0">
              <a:effectLst>
                <a:outerShdw blurRad="38100" dist="38100" dir="2700000" algn="tl">
                  <a:srgbClr val="000000">
                    <a:alpha val="43137"/>
                  </a:srgbClr>
                </a:outerShdw>
              </a:effectLst>
            </a:endParaRPr>
          </a:p>
          <a:p>
            <a:pPr algn="just">
              <a:buClr>
                <a:srgbClr val="00B050"/>
              </a:buClr>
              <a:buFont typeface="Wingdings" pitchFamily="2" charset="2"/>
              <a:buChar char="ü"/>
            </a:pPr>
            <a:r>
              <a:rPr lang="fr-FR" b="1" dirty="0" smtClean="0">
                <a:effectLst>
                  <a:outerShdw blurRad="38100" dist="38100" dir="2700000" algn="tl">
                    <a:srgbClr val="000000">
                      <a:alpha val="43137"/>
                    </a:srgbClr>
                  </a:outerShdw>
                </a:effectLst>
              </a:rPr>
              <a:t>Spontanées, </a:t>
            </a:r>
          </a:p>
          <a:p>
            <a:pPr algn="just">
              <a:buClr>
                <a:srgbClr val="00B050"/>
              </a:buClr>
              <a:buFont typeface="Wingdings" pitchFamily="2" charset="2"/>
              <a:buChar char="ü"/>
            </a:pPr>
            <a:r>
              <a:rPr lang="fr-FR" b="1" dirty="0" smtClean="0">
                <a:effectLst>
                  <a:outerShdw blurRad="38100" dist="38100" dir="2700000" algn="tl">
                    <a:srgbClr val="000000">
                      <a:alpha val="43137"/>
                    </a:srgbClr>
                  </a:outerShdw>
                </a:effectLst>
              </a:rPr>
              <a:t>Indolores, </a:t>
            </a:r>
          </a:p>
          <a:p>
            <a:pPr algn="just">
              <a:buClr>
                <a:srgbClr val="00B050"/>
              </a:buClr>
              <a:buFont typeface="Wingdings" pitchFamily="2" charset="2"/>
              <a:buChar char="ü"/>
            </a:pPr>
            <a:r>
              <a:rPr lang="fr-FR" b="1" dirty="0" smtClean="0">
                <a:effectLst>
                  <a:outerShdw blurRad="38100" dist="38100" dir="2700000" algn="tl">
                    <a:srgbClr val="000000">
                      <a:alpha val="43137"/>
                    </a:srgbClr>
                  </a:outerShdw>
                </a:effectLst>
              </a:rPr>
              <a:t>Peu abondantes, </a:t>
            </a:r>
          </a:p>
          <a:p>
            <a:pPr algn="just">
              <a:buClr>
                <a:srgbClr val="00B050"/>
              </a:buClr>
              <a:buFont typeface="Wingdings" pitchFamily="2" charset="2"/>
              <a:buChar char="ü"/>
            </a:pPr>
            <a:r>
              <a:rPr lang="fr-FR" b="1" dirty="0" smtClean="0">
                <a:effectLst>
                  <a:outerShdw blurRad="38100" dist="38100" dir="2700000" algn="tl">
                    <a:srgbClr val="000000">
                      <a:alpha val="43137"/>
                    </a:srgbClr>
                  </a:outerShdw>
                </a:effectLst>
              </a:rPr>
              <a:t>Sang noir avec caillots, irrégulière (survenant quelques jours, s’arrêtant et reprenant ensuite) </a:t>
            </a:r>
          </a:p>
          <a:p>
            <a:pPr algn="just">
              <a:buClr>
                <a:srgbClr val="00B050"/>
              </a:buClr>
              <a:buFont typeface="Wingdings" pitchFamily="2" charset="2"/>
              <a:buChar char="ü"/>
            </a:pPr>
            <a:r>
              <a:rPr lang="fr-FR" b="1" dirty="0" smtClean="0">
                <a:effectLst>
                  <a:outerShdw blurRad="38100" dist="38100" dir="2700000" algn="tl">
                    <a:srgbClr val="000000">
                      <a:alpha val="43137"/>
                    </a:srgbClr>
                  </a:outerShdw>
                </a:effectLst>
              </a:rPr>
              <a:t>Survenant chez la femme en péri- ou post ménopause.</a:t>
            </a:r>
          </a:p>
          <a:p>
            <a:pPr algn="just">
              <a:buClr>
                <a:srgbClr val="00B050"/>
              </a:buClr>
              <a:buFont typeface="Wingdings" pitchFamily="2" charset="2"/>
              <a:buChar char="ü"/>
            </a:pPr>
            <a:r>
              <a:rPr lang="fr-FR" b="1" dirty="0" smtClean="0">
                <a:effectLst>
                  <a:outerShdw blurRad="38100" dist="38100" dir="2700000" algn="tl">
                    <a:srgbClr val="000000">
                      <a:alpha val="43137"/>
                    </a:srgbClr>
                  </a:outerShdw>
                </a:effectLst>
              </a:rPr>
              <a:t> Responsables d’une anémie du fait de leur répétition</a:t>
            </a:r>
            <a:endParaRPr lang="fr-FR" dirty="0"/>
          </a:p>
        </p:txBody>
      </p:sp>
      <p:pic>
        <p:nvPicPr>
          <p:cNvPr id="6" name="Picture 5"/>
          <p:cNvPicPr>
            <a:picLocks noGrp="1" noChangeAspect="1" noChangeArrowheads="1"/>
          </p:cNvPicPr>
          <p:nvPr>
            <p:ph sz="half" idx="2"/>
          </p:nvPr>
        </p:nvPicPr>
        <p:blipFill>
          <a:blip r:embed="rId2" cstate="print"/>
          <a:srcRect/>
          <a:stretch>
            <a:fillRect/>
          </a:stretch>
        </p:blipFill>
        <p:spPr bwMode="auto">
          <a:xfrm>
            <a:off x="4644008" y="1916832"/>
            <a:ext cx="4042792" cy="3960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latin typeface="+mn-lt"/>
                <a:cs typeface="Arial" pitchFamily="34" charset="0"/>
              </a:rPr>
              <a:t>B. </a:t>
            </a:r>
            <a:r>
              <a:rPr lang="fr-FR" sz="3100" b="1" dirty="0" smtClean="0">
                <a:solidFill>
                  <a:srgbClr val="00B050"/>
                </a:solidFill>
                <a:effectLst>
                  <a:outerShdw blurRad="38100" dist="38100" dir="2700000" algn="tl">
                    <a:srgbClr val="000000">
                      <a:alpha val="43137"/>
                    </a:srgbClr>
                  </a:outerShdw>
                </a:effectLst>
                <a:latin typeface="+mn-lt"/>
              </a:rPr>
              <a:t>EXAMEN CLINIQUE</a:t>
            </a:r>
            <a:endParaRPr lang="fr-FR" sz="3100" dirty="0">
              <a:solidFill>
                <a:srgbClr val="00B050"/>
              </a:solidFill>
              <a:latin typeface="+mn-lt"/>
            </a:endParaRPr>
          </a:p>
        </p:txBody>
      </p:sp>
      <p:sp>
        <p:nvSpPr>
          <p:cNvPr id="6" name="Espace réservé du contenu 5"/>
          <p:cNvSpPr>
            <a:spLocks noGrp="1"/>
          </p:cNvSpPr>
          <p:nvPr>
            <p:ph idx="1"/>
          </p:nvPr>
        </p:nvSpPr>
        <p:spPr>
          <a:xfrm>
            <a:off x="457200" y="1556792"/>
            <a:ext cx="8363272" cy="5112568"/>
          </a:xfrm>
        </p:spPr>
        <p:txBody>
          <a:bodyPr>
            <a:normAutofit fontScale="70000" lnSpcReduction="20000"/>
          </a:bodyPr>
          <a:lstStyle/>
          <a:p>
            <a:pPr lvl="0" algn="just">
              <a:lnSpc>
                <a:spcPct val="120000"/>
              </a:lnSpc>
              <a:buFont typeface="Wingdings" pitchFamily="2" charset="2"/>
              <a:buChar char="Ø"/>
            </a:pPr>
            <a:r>
              <a:rPr lang="fr-FR" b="1" i="1" dirty="0" smtClean="0">
                <a:solidFill>
                  <a:srgbClr val="FFC000"/>
                </a:solidFill>
                <a:effectLst>
                  <a:outerShdw blurRad="38100" dist="38100" dir="2700000" algn="tl">
                    <a:srgbClr val="000000">
                      <a:alpha val="43137"/>
                    </a:srgbClr>
                  </a:outerShdw>
                </a:effectLst>
              </a:rPr>
              <a:t>L’interrogatoire</a:t>
            </a:r>
            <a:r>
              <a:rPr lang="fr-FR" b="1" i="1" dirty="0" smtClean="0">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recherche des facteurs de risques, une altération de l’état général, d’autres signes fonctionnels, des tares associées.</a:t>
            </a:r>
          </a:p>
          <a:p>
            <a:pPr lvl="0" algn="just">
              <a:lnSpc>
                <a:spcPct val="120000"/>
              </a:lnSpc>
              <a:buNone/>
            </a:pPr>
            <a:endParaRPr lang="fr-FR" b="1" dirty="0" smtClean="0">
              <a:effectLst>
                <a:outerShdw blurRad="38100" dist="38100" dir="2700000" algn="tl">
                  <a:srgbClr val="000000">
                    <a:alpha val="43137"/>
                  </a:srgbClr>
                </a:outerShdw>
              </a:effectLst>
            </a:endParaRPr>
          </a:p>
          <a:p>
            <a:pPr lvl="0" algn="just">
              <a:lnSpc>
                <a:spcPct val="120000"/>
              </a:lnSpc>
              <a:buFont typeface="Wingdings" pitchFamily="2" charset="2"/>
              <a:buChar char="Ø"/>
            </a:pPr>
            <a:r>
              <a:rPr lang="fr-FR" b="1" i="1" dirty="0" smtClean="0">
                <a:solidFill>
                  <a:srgbClr val="FFC000"/>
                </a:solidFill>
                <a:effectLst>
                  <a:outerShdw blurRad="38100" dist="38100" dir="2700000" algn="tl">
                    <a:srgbClr val="000000">
                      <a:alpha val="43137"/>
                    </a:srgbClr>
                  </a:outerShdw>
                </a:effectLst>
              </a:rPr>
              <a:t>Examen Gynécologique</a:t>
            </a:r>
            <a:r>
              <a:rPr lang="fr-FR" b="1" dirty="0" smtClean="0">
                <a:solidFill>
                  <a:srgbClr val="FFC000"/>
                </a:solidFill>
                <a:effectLst>
                  <a:outerShdw blurRad="38100" dist="38100" dir="2700000" algn="tl">
                    <a:srgbClr val="000000">
                      <a:alpha val="43137"/>
                    </a:srgbClr>
                  </a:outerShdw>
                </a:effectLst>
              </a:rPr>
              <a:t> :</a:t>
            </a:r>
          </a:p>
          <a:p>
            <a:pPr algn="just">
              <a:lnSpc>
                <a:spcPct val="120000"/>
              </a:lnSpc>
              <a:buFont typeface="Wingdings" pitchFamily="2" charset="2"/>
              <a:buChar char="ü"/>
            </a:pPr>
            <a:r>
              <a:rPr lang="fr-FR" b="1" dirty="0" smtClean="0">
                <a:effectLst>
                  <a:outerShdw blurRad="38100" dist="38100" dir="2700000" algn="tl">
                    <a:srgbClr val="000000">
                      <a:alpha val="43137"/>
                    </a:srgbClr>
                  </a:outerShdw>
                </a:effectLst>
              </a:rPr>
              <a:t>Inspection de la </a:t>
            </a:r>
            <a:r>
              <a:rPr lang="fr-FR" b="1" dirty="0" err="1" smtClean="0">
                <a:effectLst>
                  <a:outerShdw blurRad="38100" dist="38100" dir="2700000" algn="tl">
                    <a:srgbClr val="000000">
                      <a:alpha val="43137"/>
                    </a:srgbClr>
                  </a:outerShdw>
                </a:effectLst>
              </a:rPr>
              <a:t>trophicité</a:t>
            </a:r>
            <a:r>
              <a:rPr lang="fr-FR" b="1" dirty="0" smtClean="0">
                <a:effectLst>
                  <a:outerShdw blurRad="38100" dist="38100" dir="2700000" algn="tl">
                    <a:srgbClr val="000000">
                      <a:alpha val="43137"/>
                    </a:srgbClr>
                  </a:outerShdw>
                </a:effectLst>
              </a:rPr>
              <a:t> vulvo-vaginale témoin de l’imprégnation </a:t>
            </a:r>
            <a:r>
              <a:rPr lang="fr-FR" b="1" dirty="0" err="1" smtClean="0">
                <a:effectLst>
                  <a:outerShdw blurRad="38100" dist="38100" dir="2700000" algn="tl">
                    <a:srgbClr val="000000">
                      <a:alpha val="43137"/>
                    </a:srgbClr>
                  </a:outerShdw>
                </a:effectLst>
              </a:rPr>
              <a:t>oestrogénique</a:t>
            </a:r>
            <a:r>
              <a:rPr lang="fr-FR" b="1" dirty="0" smtClean="0">
                <a:effectLst>
                  <a:outerShdw blurRad="38100" dist="38100" dir="2700000" algn="tl">
                    <a:srgbClr val="000000">
                      <a:alpha val="43137"/>
                    </a:srgbClr>
                  </a:outerShdw>
                </a:effectLst>
              </a:rPr>
              <a:t> ;</a:t>
            </a:r>
          </a:p>
          <a:p>
            <a:pPr algn="just">
              <a:lnSpc>
                <a:spcPct val="120000"/>
              </a:lnSpc>
              <a:buFont typeface="Wingdings" pitchFamily="2" charset="2"/>
              <a:buChar char="ü"/>
            </a:pPr>
            <a:r>
              <a:rPr lang="fr-FR" b="1" dirty="0" smtClean="0">
                <a:effectLst>
                  <a:outerShdw blurRad="38100" dist="38100" dir="2700000" algn="tl">
                    <a:srgbClr val="000000">
                      <a:alpha val="43137"/>
                    </a:srgbClr>
                  </a:outerShdw>
                </a:effectLst>
              </a:rPr>
              <a:t>Examen au spéculum permet d’apprécier l’état du col et recherche un saignement </a:t>
            </a:r>
            <a:r>
              <a:rPr lang="fr-FR" b="1" dirty="0" err="1" smtClean="0">
                <a:effectLst>
                  <a:outerShdw blurRad="38100" dist="38100" dir="2700000" algn="tl">
                    <a:srgbClr val="000000">
                      <a:alpha val="43137"/>
                    </a:srgbClr>
                  </a:outerShdw>
                </a:effectLst>
              </a:rPr>
              <a:t>endo</a:t>
            </a:r>
            <a:r>
              <a:rPr lang="fr-FR" b="1" dirty="0" smtClean="0">
                <a:effectLst>
                  <a:outerShdw blurRad="38100" dist="38100" dir="2700000" algn="tl">
                    <a:srgbClr val="000000">
                      <a:alpha val="43137"/>
                    </a:srgbClr>
                  </a:outerShdw>
                </a:effectLst>
              </a:rPr>
              <a:t>-utérin ;</a:t>
            </a:r>
          </a:p>
          <a:p>
            <a:pPr algn="just">
              <a:lnSpc>
                <a:spcPct val="120000"/>
              </a:lnSpc>
              <a:buFont typeface="Wingdings" pitchFamily="2" charset="2"/>
              <a:buChar char="ü"/>
            </a:pPr>
            <a:r>
              <a:rPr lang="fr-FR" b="1" dirty="0" smtClean="0">
                <a:effectLst>
                  <a:outerShdw blurRad="38100" dist="38100" dir="2700000" algn="tl">
                    <a:srgbClr val="000000">
                      <a:alpha val="43137"/>
                    </a:srgbClr>
                  </a:outerShdw>
                </a:effectLst>
              </a:rPr>
              <a:t>Toucher vaginal recherche un utérus augmenté de volume, mou et sensible, caractérisant une forme déjà évoluée;</a:t>
            </a:r>
          </a:p>
          <a:p>
            <a:pPr algn="just">
              <a:lnSpc>
                <a:spcPct val="120000"/>
              </a:lnSpc>
              <a:buFont typeface="Wingdings" pitchFamily="2" charset="2"/>
              <a:buChar char="ü"/>
            </a:pPr>
            <a:r>
              <a:rPr lang="fr-FR" b="1" dirty="0" smtClean="0">
                <a:effectLst>
                  <a:outerShdw blurRad="38100" dist="38100" dir="2700000" algn="tl">
                    <a:srgbClr val="000000">
                      <a:alpha val="43137"/>
                    </a:srgbClr>
                  </a:outerShdw>
                </a:effectLst>
              </a:rPr>
              <a:t>Toucher rectal recherche un envahissement des paramètres, de la cloison </a:t>
            </a:r>
            <a:r>
              <a:rPr lang="fr-FR" b="1" dirty="0" err="1" smtClean="0">
                <a:effectLst>
                  <a:outerShdw blurRad="38100" dist="38100" dir="2700000" algn="tl">
                    <a:srgbClr val="000000">
                      <a:alpha val="43137"/>
                    </a:srgbClr>
                  </a:outerShdw>
                </a:effectLst>
              </a:rPr>
              <a:t>rectovaginale</a:t>
            </a:r>
            <a:r>
              <a:rPr lang="fr-FR" b="1" dirty="0" smtClean="0">
                <a:effectLst>
                  <a:outerShdw blurRad="38100" dist="38100" dir="2700000" algn="tl">
                    <a:srgbClr val="000000">
                      <a:alpha val="43137"/>
                    </a:srgbClr>
                  </a:outerShdw>
                </a:effectLst>
              </a:rPr>
              <a:t>, et des nodules au niveau du cul-de-sac de Douglas traduisant une </a:t>
            </a:r>
            <a:r>
              <a:rPr lang="fr-FR" b="1" dirty="0" err="1" smtClean="0">
                <a:effectLst>
                  <a:outerShdw blurRad="38100" dist="38100" dir="2700000" algn="tl">
                    <a:srgbClr val="000000">
                      <a:alpha val="43137"/>
                    </a:srgbClr>
                  </a:outerShdw>
                </a:effectLst>
              </a:rPr>
              <a:t>carcinose</a:t>
            </a:r>
            <a:r>
              <a:rPr lang="fr-FR" b="1" dirty="0" smtClean="0">
                <a:effectLst>
                  <a:outerShdw blurRad="38100" dist="38100" dir="2700000" algn="tl">
                    <a:srgbClr val="000000">
                      <a:alpha val="43137"/>
                    </a:srgbClr>
                  </a:outerShdw>
                </a:effectLst>
              </a:rPr>
              <a:t> péritonéale</a:t>
            </a:r>
          </a:p>
          <a:p>
            <a:pPr>
              <a:buNone/>
            </a:pPr>
            <a:endParaRPr lang="fr-F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B. </a:t>
            </a:r>
            <a:r>
              <a:rPr lang="fr-FR" sz="3100" b="1" dirty="0" smtClean="0">
                <a:solidFill>
                  <a:srgbClr val="00B050"/>
                </a:solidFill>
                <a:effectLst>
                  <a:outerShdw blurRad="38100" dist="38100" dir="2700000" algn="tl">
                    <a:srgbClr val="000000">
                      <a:alpha val="43137"/>
                    </a:srgbClr>
                  </a:outerShdw>
                </a:effectLst>
              </a:rPr>
              <a:t>EXAMEN CLINIQUE</a:t>
            </a:r>
            <a:endParaRPr lang="fr-FR" sz="3100" dirty="0"/>
          </a:p>
        </p:txBody>
      </p:sp>
      <p:sp>
        <p:nvSpPr>
          <p:cNvPr id="3" name="Espace réservé du contenu 2"/>
          <p:cNvSpPr>
            <a:spLocks noGrp="1"/>
          </p:cNvSpPr>
          <p:nvPr>
            <p:ph idx="1"/>
          </p:nvPr>
        </p:nvSpPr>
        <p:spPr>
          <a:xfrm>
            <a:off x="457200" y="1772816"/>
            <a:ext cx="8507288" cy="4896544"/>
          </a:xfrm>
        </p:spPr>
        <p:txBody>
          <a:bodyPr>
            <a:normAutofit fontScale="85000" lnSpcReduction="10000"/>
          </a:bodyPr>
          <a:lstStyle/>
          <a:p>
            <a:pPr lvl="0" algn="just">
              <a:lnSpc>
                <a:spcPct val="120000"/>
              </a:lnSpc>
            </a:pPr>
            <a:r>
              <a:rPr lang="fr-FR" b="1" dirty="0" smtClean="0">
                <a:solidFill>
                  <a:srgbClr val="FFC000"/>
                </a:solidFill>
                <a:effectLst>
                  <a:outerShdw blurRad="38100" dist="38100" dir="2700000" algn="tl">
                    <a:srgbClr val="000000">
                      <a:alpha val="43137"/>
                    </a:srgbClr>
                  </a:outerShdw>
                </a:effectLst>
              </a:rPr>
              <a:t>Examen </a:t>
            </a:r>
            <a:r>
              <a:rPr lang="fr-FR" b="1" dirty="0" err="1" smtClean="0">
                <a:solidFill>
                  <a:srgbClr val="FFC000"/>
                </a:solidFill>
                <a:effectLst>
                  <a:outerShdw blurRad="38100" dist="38100" dir="2700000" algn="tl">
                    <a:srgbClr val="000000">
                      <a:alpha val="43137"/>
                    </a:srgbClr>
                  </a:outerShdw>
                </a:effectLst>
              </a:rPr>
              <a:t>sénologique</a:t>
            </a:r>
            <a:r>
              <a:rPr lang="fr-FR" b="1" dirty="0" smtClean="0">
                <a:solidFill>
                  <a:srgbClr val="FFC000"/>
                </a:solidFill>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complet doit être réalisé. </a:t>
            </a:r>
          </a:p>
          <a:p>
            <a:pPr lvl="0" algn="just">
              <a:lnSpc>
                <a:spcPct val="120000"/>
              </a:lnSpc>
            </a:pPr>
            <a:r>
              <a:rPr lang="fr-FR" b="1" dirty="0" smtClean="0">
                <a:solidFill>
                  <a:srgbClr val="FFC000"/>
                </a:solidFill>
                <a:effectLst>
                  <a:outerShdw blurRad="38100" dist="38100" dir="2700000" algn="tl">
                    <a:srgbClr val="000000">
                      <a:alpha val="43137"/>
                    </a:srgbClr>
                  </a:outerShdw>
                </a:effectLst>
              </a:rPr>
              <a:t>Examen Général </a:t>
            </a:r>
            <a:r>
              <a:rPr lang="fr-FR" b="1" dirty="0" smtClean="0">
                <a:effectLst>
                  <a:outerShdw blurRad="38100" dist="38100" dir="2700000" algn="tl">
                    <a:srgbClr val="000000">
                      <a:alpha val="43137"/>
                    </a:srgbClr>
                  </a:outerShdw>
                </a:effectLst>
              </a:rPr>
              <a:t>: il conditionne les indications thérapeutiques (la présence d’une tare organique peut contre indiquer une chirurgie)</a:t>
            </a:r>
          </a:p>
          <a:p>
            <a:pPr algn="just">
              <a:lnSpc>
                <a:spcPct val="120000"/>
              </a:lnSpc>
              <a:buNone/>
            </a:pPr>
            <a:r>
              <a:rPr lang="fr-FR" b="1" dirty="0" smtClean="0">
                <a:effectLst>
                  <a:outerShdw blurRad="38100" dist="38100" dir="2700000" algn="tl">
                    <a:srgbClr val="000000">
                      <a:alpha val="43137"/>
                    </a:srgbClr>
                  </a:outerShdw>
                </a:effectLst>
              </a:rPr>
              <a:t>• Recherche d’</a:t>
            </a:r>
            <a:r>
              <a:rPr lang="fr-FR" b="1" dirty="0" err="1" smtClean="0">
                <a:effectLst>
                  <a:outerShdw blurRad="38100" dist="38100" dir="2700000" algn="tl">
                    <a:srgbClr val="000000">
                      <a:alpha val="43137"/>
                    </a:srgbClr>
                  </a:outerShdw>
                </a:effectLst>
              </a:rPr>
              <a:t>adénomégalies</a:t>
            </a:r>
            <a:r>
              <a:rPr lang="fr-FR" b="1" dirty="0" smtClean="0">
                <a:effectLst>
                  <a:outerShdw blurRad="38100" dist="38100" dir="2700000" algn="tl">
                    <a:srgbClr val="000000">
                      <a:alpha val="43137"/>
                    </a:srgbClr>
                  </a:outerShdw>
                </a:effectLst>
              </a:rPr>
              <a:t> métastatiques (sans oublier le ganglion de </a:t>
            </a:r>
            <a:r>
              <a:rPr lang="fr-FR" b="1" dirty="0" err="1" smtClean="0">
                <a:effectLst>
                  <a:outerShdw blurRad="38100" dist="38100" dir="2700000" algn="tl">
                    <a:srgbClr val="000000">
                      <a:alpha val="43137"/>
                    </a:srgbClr>
                  </a:outerShdw>
                </a:effectLst>
              </a:rPr>
              <a:t>Troisier</a:t>
            </a:r>
            <a:r>
              <a:rPr lang="fr-FR" b="1" dirty="0" smtClean="0">
                <a:effectLst>
                  <a:outerShdw blurRad="38100" dist="38100" dir="2700000" algn="tl">
                    <a:srgbClr val="000000">
                      <a:alpha val="43137"/>
                    </a:srgbClr>
                  </a:outerShdw>
                </a:effectLst>
              </a:rPr>
              <a:t>), d’une hépatomégalie tumorale, d’une ascite ;</a:t>
            </a:r>
          </a:p>
          <a:p>
            <a:pPr algn="just">
              <a:lnSpc>
                <a:spcPct val="120000"/>
              </a:lnSpc>
              <a:buNone/>
            </a:pPr>
            <a:r>
              <a:rPr lang="fr-FR" b="1" dirty="0" smtClean="0">
                <a:effectLst>
                  <a:outerShdw blurRad="38100" dist="38100" dir="2700000" algn="tl">
                    <a:srgbClr val="000000">
                      <a:alpha val="43137"/>
                    </a:srgbClr>
                  </a:outerShdw>
                </a:effectLst>
              </a:rPr>
              <a:t>• Examen physique complet (cardiaque, pulmonaire etc.).</a:t>
            </a:r>
          </a:p>
          <a:p>
            <a:pPr>
              <a:buNone/>
            </a:pPr>
            <a:r>
              <a:rPr lang="fr-FR" dirty="0" smtClean="0"/>
              <a:t> </a:t>
            </a:r>
            <a:endParaRPr lang="fr-F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C. </a:t>
            </a:r>
            <a:r>
              <a:rPr lang="fr-FR" sz="3100" b="1" dirty="0" smtClean="0">
                <a:solidFill>
                  <a:srgbClr val="00B050"/>
                </a:solidFill>
                <a:effectLst>
                  <a:outerShdw blurRad="38100" dist="38100" dir="2700000" algn="tl">
                    <a:srgbClr val="000000">
                      <a:alpha val="43137"/>
                    </a:srgbClr>
                  </a:outerShdw>
                </a:effectLst>
              </a:rPr>
              <a:t>EXAMENS PARACLINIQUES</a:t>
            </a:r>
            <a:endParaRPr lang="fr-FR" sz="3100" dirty="0"/>
          </a:p>
        </p:txBody>
      </p:sp>
      <p:sp>
        <p:nvSpPr>
          <p:cNvPr id="3" name="Espace réservé du contenu 2"/>
          <p:cNvSpPr>
            <a:spLocks noGrp="1"/>
          </p:cNvSpPr>
          <p:nvPr>
            <p:ph idx="1"/>
          </p:nvPr>
        </p:nvSpPr>
        <p:spPr>
          <a:xfrm>
            <a:off x="457200" y="1556792"/>
            <a:ext cx="8229600" cy="4968552"/>
          </a:xfrm>
        </p:spPr>
        <p:txBody>
          <a:bodyPr>
            <a:normAutofit/>
          </a:bodyPr>
          <a:lstStyle/>
          <a:p>
            <a:pPr lvl="0">
              <a:buNone/>
            </a:pPr>
            <a:r>
              <a:rPr lang="fr-FR" b="1" dirty="0" smtClean="0">
                <a:solidFill>
                  <a:srgbClr val="FFC000"/>
                </a:solidFill>
                <a:effectLst>
                  <a:outerShdw blurRad="38100" dist="38100" dir="2700000" algn="tl">
                    <a:srgbClr val="000000">
                      <a:alpha val="43137"/>
                    </a:srgbClr>
                  </a:outerShdw>
                </a:effectLst>
              </a:rPr>
              <a:t>Imagerie</a:t>
            </a:r>
            <a:endParaRPr lang="fr-FR" dirty="0" smtClean="0">
              <a:solidFill>
                <a:srgbClr val="FFC000"/>
              </a:solidFill>
              <a:effectLst>
                <a:outerShdw blurRad="38100" dist="38100" dir="2700000" algn="tl">
                  <a:srgbClr val="000000">
                    <a:alpha val="43137"/>
                  </a:srgbClr>
                </a:outerShdw>
              </a:effectLst>
            </a:endParaRPr>
          </a:p>
          <a:p>
            <a:pPr algn="just"/>
            <a:r>
              <a:rPr lang="fr-FR" sz="2800" b="1" dirty="0" smtClean="0">
                <a:solidFill>
                  <a:srgbClr val="0070C0"/>
                </a:solidFill>
                <a:effectLst>
                  <a:outerShdw blurRad="38100" dist="38100" dir="2700000" algn="tl">
                    <a:srgbClr val="000000">
                      <a:alpha val="43137"/>
                    </a:srgbClr>
                  </a:outerShdw>
                </a:effectLst>
              </a:rPr>
              <a:t>L’échographie pelvienne</a:t>
            </a:r>
            <a:r>
              <a:rPr lang="fr-FR" sz="2800" b="1" dirty="0" smtClean="0">
                <a:effectLst>
                  <a:outerShdw blurRad="38100" dist="38100" dir="2700000" algn="tl">
                    <a:srgbClr val="000000">
                      <a:alpha val="43137"/>
                    </a:srgbClr>
                  </a:outerShdw>
                </a:effectLst>
              </a:rPr>
              <a:t>, </a:t>
            </a:r>
          </a:p>
          <a:p>
            <a:pPr algn="just">
              <a:buNone/>
            </a:pPr>
            <a:r>
              <a:rPr lang="fr-FR" sz="2800" b="1" dirty="0" smtClean="0">
                <a:effectLst>
                  <a:outerShdw blurRad="38100" dist="38100" dir="2700000" algn="tl">
                    <a:srgbClr val="000000">
                      <a:alpha val="43137"/>
                    </a:srgbClr>
                  </a:outerShdw>
                </a:effectLst>
              </a:rPr>
              <a:t>    Par voie </a:t>
            </a:r>
            <a:r>
              <a:rPr lang="fr-FR" sz="2800" b="1" dirty="0" err="1" smtClean="0">
                <a:effectLst>
                  <a:outerShdw blurRad="38100" dist="38100" dir="2700000" algn="tl">
                    <a:srgbClr val="000000">
                      <a:alpha val="43137"/>
                    </a:srgbClr>
                  </a:outerShdw>
                </a:effectLst>
              </a:rPr>
              <a:t>sus-pubienne</a:t>
            </a:r>
            <a:r>
              <a:rPr lang="fr-FR" sz="2800" b="1" dirty="0" smtClean="0">
                <a:effectLst>
                  <a:outerShdw blurRad="38100" dist="38100" dir="2700000" algn="tl">
                    <a:srgbClr val="000000">
                      <a:alpha val="43137"/>
                    </a:srgbClr>
                  </a:outerShdw>
                </a:effectLst>
              </a:rPr>
              <a:t> puis par voie </a:t>
            </a:r>
            <a:r>
              <a:rPr lang="fr-FR" sz="2800" b="1" dirty="0" err="1" smtClean="0">
                <a:effectLst>
                  <a:outerShdw blurRad="38100" dist="38100" dir="2700000" algn="tl">
                    <a:srgbClr val="000000">
                      <a:alpha val="43137"/>
                    </a:srgbClr>
                  </a:outerShdw>
                </a:effectLst>
              </a:rPr>
              <a:t>endovaginale</a:t>
            </a:r>
            <a:r>
              <a:rPr lang="fr-FR" sz="2800" b="1" dirty="0" smtClean="0">
                <a:effectLst>
                  <a:outerShdw blurRad="38100" dist="38100" dir="2700000" algn="tl">
                    <a:srgbClr val="000000">
                      <a:alpha val="43137"/>
                    </a:srgbClr>
                  </a:outerShdw>
                </a:effectLst>
              </a:rPr>
              <a:t> avec étude Doppler, est l’examen de choix pour évaluer les patientes avec hémorragies </a:t>
            </a:r>
            <a:r>
              <a:rPr lang="fr-FR" sz="2800" b="1" dirty="0" err="1" smtClean="0">
                <a:effectLst>
                  <a:outerShdw blurRad="38100" dist="38100" dir="2700000" algn="tl">
                    <a:srgbClr val="000000">
                      <a:alpha val="43137"/>
                    </a:srgbClr>
                  </a:outerShdw>
                </a:effectLst>
              </a:rPr>
              <a:t>postménopausiques</a:t>
            </a:r>
            <a:endParaRPr lang="fr-FR" sz="2800" b="1" dirty="0" smtClean="0">
              <a:effectLst>
                <a:outerShdw blurRad="38100" dist="38100" dir="2700000" algn="tl">
                  <a:srgbClr val="000000">
                    <a:alpha val="43137"/>
                  </a:srgbClr>
                </a:outerShdw>
              </a:effectLst>
            </a:endParaRPr>
          </a:p>
        </p:txBody>
      </p:sp>
      <p:grpSp>
        <p:nvGrpSpPr>
          <p:cNvPr id="8" name="Group 24"/>
          <p:cNvGrpSpPr>
            <a:grpSpLocks/>
          </p:cNvGrpSpPr>
          <p:nvPr/>
        </p:nvGrpSpPr>
        <p:grpSpPr bwMode="auto">
          <a:xfrm>
            <a:off x="323528" y="4941168"/>
            <a:ext cx="6048672" cy="1512168"/>
            <a:chOff x="2018" y="79"/>
            <a:chExt cx="3357" cy="569"/>
          </a:xfrm>
        </p:grpSpPr>
        <p:pic>
          <p:nvPicPr>
            <p:cNvPr id="9" name="Picture 5" descr="SFOG Moy Def"/>
            <p:cNvPicPr>
              <a:picLocks noChangeAspect="1" noChangeArrowheads="1"/>
            </p:cNvPicPr>
            <p:nvPr/>
          </p:nvPicPr>
          <p:blipFill>
            <a:blip r:embed="rId2" cstate="print"/>
            <a:srcRect/>
            <a:stretch>
              <a:fillRect/>
            </a:stretch>
          </p:blipFill>
          <p:spPr bwMode="auto">
            <a:xfrm>
              <a:off x="2018" y="164"/>
              <a:ext cx="445" cy="484"/>
            </a:xfrm>
            <a:prstGeom prst="rect">
              <a:avLst/>
            </a:prstGeom>
            <a:noFill/>
            <a:ln w="9525">
              <a:noFill/>
              <a:miter lim="800000"/>
              <a:headEnd/>
              <a:tailEnd/>
            </a:ln>
          </p:spPr>
        </p:pic>
        <p:pic>
          <p:nvPicPr>
            <p:cNvPr id="10" name="Picture 6" descr="cngof-logo2008complet-coul"/>
            <p:cNvPicPr>
              <a:picLocks noChangeAspect="1" noChangeArrowheads="1"/>
            </p:cNvPicPr>
            <p:nvPr/>
          </p:nvPicPr>
          <p:blipFill>
            <a:blip r:embed="rId3" cstate="print"/>
            <a:srcRect/>
            <a:stretch>
              <a:fillRect/>
            </a:stretch>
          </p:blipFill>
          <p:spPr bwMode="auto">
            <a:xfrm>
              <a:off x="3198" y="210"/>
              <a:ext cx="931" cy="362"/>
            </a:xfrm>
            <a:prstGeom prst="rect">
              <a:avLst/>
            </a:prstGeom>
            <a:noFill/>
            <a:ln w="9525">
              <a:noFill/>
              <a:miter lim="800000"/>
              <a:headEnd/>
              <a:tailEnd/>
            </a:ln>
          </p:spPr>
        </p:pic>
        <p:grpSp>
          <p:nvGrpSpPr>
            <p:cNvPr id="11" name="Groupe 5"/>
            <p:cNvGrpSpPr>
              <a:grpSpLocks/>
            </p:cNvGrpSpPr>
            <p:nvPr/>
          </p:nvGrpSpPr>
          <p:grpSpPr bwMode="auto">
            <a:xfrm>
              <a:off x="4852" y="79"/>
              <a:ext cx="523" cy="522"/>
              <a:chOff x="188913" y="1365250"/>
              <a:chExt cx="879475" cy="1296988"/>
            </a:xfrm>
          </p:grpSpPr>
          <p:pic>
            <p:nvPicPr>
              <p:cNvPr id="12" name="Picture 11"/>
              <p:cNvPicPr>
                <a:picLocks noChangeAspect="1" noChangeArrowheads="1"/>
              </p:cNvPicPr>
              <p:nvPr/>
            </p:nvPicPr>
            <p:blipFill>
              <a:blip r:embed="rId4" cstate="print"/>
              <a:srcRect/>
              <a:stretch>
                <a:fillRect/>
              </a:stretch>
            </p:blipFill>
            <p:spPr bwMode="auto">
              <a:xfrm>
                <a:off x="188913" y="1393825"/>
                <a:ext cx="328612" cy="1268413"/>
              </a:xfrm>
              <a:prstGeom prst="rect">
                <a:avLst/>
              </a:prstGeom>
              <a:noFill/>
              <a:ln w="9525">
                <a:noFill/>
                <a:miter lim="800000"/>
                <a:headEnd/>
                <a:tailEnd/>
              </a:ln>
            </p:spPr>
          </p:pic>
          <p:pic>
            <p:nvPicPr>
              <p:cNvPr id="13" name="Picture 12"/>
              <p:cNvPicPr>
                <a:picLocks noChangeAspect="1" noChangeArrowheads="1"/>
              </p:cNvPicPr>
              <p:nvPr/>
            </p:nvPicPr>
            <p:blipFill>
              <a:blip r:embed="rId5" cstate="print"/>
              <a:srcRect/>
              <a:stretch>
                <a:fillRect/>
              </a:stretch>
            </p:blipFill>
            <p:spPr bwMode="auto">
              <a:xfrm>
                <a:off x="468313" y="1365250"/>
                <a:ext cx="600075" cy="1198563"/>
              </a:xfrm>
              <a:prstGeom prst="rect">
                <a:avLst/>
              </a:prstGeom>
              <a:noFill/>
              <a:ln w="9525">
                <a:noFill/>
                <a:miter lim="800000"/>
                <a:headEnd/>
                <a:tailEnd/>
              </a:ln>
            </p:spPr>
          </p:pic>
        </p:grpSp>
      </p:grpSp>
      <p:pic>
        <p:nvPicPr>
          <p:cNvPr id="14" name="Picture 2"/>
          <p:cNvPicPr>
            <a:picLocks noChangeAspect="1" noChangeArrowheads="1"/>
          </p:cNvPicPr>
          <p:nvPr/>
        </p:nvPicPr>
        <p:blipFill>
          <a:blip r:embed="rId6" cstate="print"/>
          <a:srcRect/>
          <a:stretch>
            <a:fillRect/>
          </a:stretch>
        </p:blipFill>
        <p:spPr bwMode="auto">
          <a:xfrm>
            <a:off x="7088188" y="4653137"/>
            <a:ext cx="1804292" cy="19095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60648"/>
            <a:ext cx="8229600" cy="1143000"/>
          </a:xfrm>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C. </a:t>
            </a:r>
            <a:r>
              <a:rPr lang="fr-FR" sz="3100" b="1" dirty="0" smtClean="0">
                <a:solidFill>
                  <a:srgbClr val="00B050"/>
                </a:solidFill>
                <a:effectLst>
                  <a:outerShdw blurRad="38100" dist="38100" dir="2700000" algn="tl">
                    <a:srgbClr val="000000">
                      <a:alpha val="43137"/>
                    </a:srgbClr>
                  </a:outerShdw>
                </a:effectLst>
              </a:rPr>
              <a:t>EXAMENS PARACLINIQUES</a:t>
            </a:r>
            <a:endParaRPr lang="fr-FR" sz="3100" dirty="0"/>
          </a:p>
        </p:txBody>
      </p:sp>
      <p:sp>
        <p:nvSpPr>
          <p:cNvPr id="3" name="Espace réservé du contenu 2"/>
          <p:cNvSpPr>
            <a:spLocks noGrp="1"/>
          </p:cNvSpPr>
          <p:nvPr>
            <p:ph idx="1"/>
          </p:nvPr>
        </p:nvSpPr>
        <p:spPr>
          <a:xfrm>
            <a:off x="457200" y="1484784"/>
            <a:ext cx="8229600" cy="5184576"/>
          </a:xfrm>
        </p:spPr>
        <p:txBody>
          <a:bodyPr>
            <a:normAutofit fontScale="85000" lnSpcReduction="20000"/>
          </a:bodyPr>
          <a:lstStyle/>
          <a:p>
            <a:pPr lvl="0">
              <a:buNone/>
            </a:pPr>
            <a:r>
              <a:rPr lang="fr-FR" b="1" dirty="0" smtClean="0">
                <a:solidFill>
                  <a:srgbClr val="FFC000"/>
                </a:solidFill>
                <a:effectLst>
                  <a:outerShdw blurRad="38100" dist="38100" dir="2700000" algn="tl">
                    <a:srgbClr val="000000">
                      <a:alpha val="43137"/>
                    </a:srgbClr>
                  </a:outerShdw>
                </a:effectLst>
              </a:rPr>
              <a:t>Imagerie</a:t>
            </a:r>
            <a:endParaRPr lang="fr-FR" dirty="0" smtClean="0">
              <a:solidFill>
                <a:srgbClr val="FFC000"/>
              </a:solidFill>
              <a:effectLst>
                <a:outerShdw blurRad="38100" dist="38100" dir="2700000" algn="tl">
                  <a:srgbClr val="000000">
                    <a:alpha val="43137"/>
                  </a:srgbClr>
                </a:outerShdw>
              </a:effectLst>
            </a:endParaRPr>
          </a:p>
          <a:p>
            <a:pPr algn="just">
              <a:buNone/>
            </a:pPr>
            <a:r>
              <a:rPr lang="fr-FR" b="1" dirty="0" smtClean="0">
                <a:solidFill>
                  <a:srgbClr val="0070C0"/>
                </a:solidFill>
                <a:effectLst>
                  <a:outerShdw blurRad="38100" dist="38100" dir="2700000" algn="tl">
                    <a:srgbClr val="000000">
                      <a:alpha val="43137"/>
                    </a:srgbClr>
                  </a:outerShdw>
                </a:effectLst>
              </a:rPr>
              <a:t>L’échographie pelvienne:</a:t>
            </a:r>
            <a:endParaRPr lang="fr-FR" b="1" dirty="0" smtClean="0">
              <a:effectLst>
                <a:outerShdw blurRad="38100" dist="38100" dir="2700000" algn="tl">
                  <a:srgbClr val="000000">
                    <a:alpha val="43137"/>
                  </a:srgbClr>
                </a:outerShdw>
              </a:effectLst>
            </a:endParaRPr>
          </a:p>
          <a:p>
            <a:pPr algn="just">
              <a:buFont typeface="Wingdings" pitchFamily="2" charset="2"/>
              <a:buChar char="Ø"/>
            </a:pPr>
            <a:r>
              <a:rPr lang="fr-FR" b="1" dirty="0" smtClean="0">
                <a:effectLst>
                  <a:outerShdw blurRad="38100" dist="38100" dir="2700000" algn="tl">
                    <a:srgbClr val="000000">
                      <a:alpha val="43137"/>
                    </a:srgbClr>
                  </a:outerShdw>
                </a:effectLst>
              </a:rPr>
              <a:t>Les signes échographiques: un épaississement de l’endomètre </a:t>
            </a:r>
            <a:r>
              <a:rPr lang="fr-FR" b="1" dirty="0" smtClean="0">
                <a:solidFill>
                  <a:srgbClr val="FF0000"/>
                </a:solidFill>
                <a:effectLst>
                  <a:outerShdw blurRad="38100" dist="38100" dir="2700000" algn="tl">
                    <a:srgbClr val="000000">
                      <a:alpha val="43137"/>
                    </a:srgbClr>
                  </a:outerShdw>
                </a:effectLst>
              </a:rPr>
              <a:t>supérieur à 5 mm </a:t>
            </a:r>
            <a:r>
              <a:rPr lang="fr-FR" b="1" dirty="0" smtClean="0">
                <a:effectLst>
                  <a:outerShdw blurRad="38100" dist="38100" dir="2700000" algn="tl">
                    <a:srgbClr val="000000">
                      <a:alpha val="43137"/>
                    </a:srgbClr>
                  </a:outerShdw>
                </a:effectLst>
              </a:rPr>
              <a:t>chez une patiente ménopausée (avec ou sans THS) et </a:t>
            </a:r>
            <a:r>
              <a:rPr lang="fr-FR" b="1" dirty="0" smtClean="0">
                <a:solidFill>
                  <a:srgbClr val="FF0000"/>
                </a:solidFill>
                <a:effectLst>
                  <a:outerShdw blurRad="38100" dist="38100" dir="2700000" algn="tl">
                    <a:srgbClr val="000000">
                      <a:alpha val="43137"/>
                    </a:srgbClr>
                  </a:outerShdw>
                </a:effectLst>
              </a:rPr>
              <a:t>supérieur à 15 mm </a:t>
            </a:r>
            <a:r>
              <a:rPr lang="fr-FR" b="1" dirty="0" smtClean="0">
                <a:effectLst>
                  <a:outerShdw blurRad="38100" dist="38100" dir="2700000" algn="tl">
                    <a:srgbClr val="000000">
                      <a:alpha val="43137"/>
                    </a:srgbClr>
                  </a:outerShdw>
                </a:effectLst>
              </a:rPr>
              <a:t>chez une patiente en période d’activité génitale</a:t>
            </a:r>
          </a:p>
          <a:p>
            <a:pPr>
              <a:buFont typeface="Wingdings" pitchFamily="2" charset="2"/>
              <a:buChar char="Ø"/>
            </a:pPr>
            <a:r>
              <a:rPr lang="fr-FR" b="1" dirty="0" smtClean="0">
                <a:effectLst>
                  <a:outerShdw blurRad="38100" dist="38100" dir="2700000" algn="tl">
                    <a:srgbClr val="000000">
                      <a:alpha val="43137"/>
                    </a:srgbClr>
                  </a:outerShdw>
                </a:effectLst>
              </a:rPr>
              <a:t>L’échographie permet de bien situer la lésion, d’évaluer l’extension au myomètre en profondeur. </a:t>
            </a:r>
          </a:p>
          <a:p>
            <a:pPr lvl="0" algn="just">
              <a:buFont typeface="Wingdings" pitchFamily="2" charset="2"/>
              <a:buChar char="Ø"/>
            </a:pPr>
            <a:r>
              <a:rPr lang="fr-FR" b="1" dirty="0" smtClean="0">
                <a:effectLst>
                  <a:outerShdw blurRad="38100" dist="38100" dir="2700000" algn="tl">
                    <a:srgbClr val="000000">
                      <a:alpha val="43137"/>
                    </a:srgbClr>
                  </a:outerShdw>
                </a:effectLst>
              </a:rPr>
              <a:t>elle permet de chercher une lame d’ascite, des adénomégalies iliaques, de vérifier les annexes, et les ovaires.</a:t>
            </a:r>
          </a:p>
          <a:p>
            <a:pPr lvl="0" algn="just">
              <a:buFont typeface="Wingdings" pitchFamily="2" charset="2"/>
              <a:buChar char="Ø"/>
            </a:pPr>
            <a:r>
              <a:rPr lang="fr-FR" b="1" dirty="0" smtClean="0">
                <a:solidFill>
                  <a:srgbClr val="0070C0"/>
                </a:solidFill>
                <a:effectLst>
                  <a:outerShdw blurRad="38100" dist="38100" dir="2700000" algn="tl">
                    <a:srgbClr val="000000">
                      <a:alpha val="43137"/>
                    </a:srgbClr>
                  </a:outerShdw>
                </a:effectLst>
              </a:rPr>
              <a:t>Le doppler </a:t>
            </a:r>
            <a:r>
              <a:rPr lang="fr-FR" b="1" dirty="0" smtClean="0">
                <a:effectLst>
                  <a:outerShdw blurRad="38100" dist="38100" dir="2700000" algn="tl">
                    <a:srgbClr val="000000">
                      <a:alpha val="43137"/>
                    </a:srgbClr>
                  </a:outerShdw>
                </a:effectLst>
              </a:rPr>
              <a:t>montre une vascularisation anormale au niveau de la tumeur et une diminution importante des index utérins.</a:t>
            </a:r>
          </a:p>
          <a:p>
            <a:pPr>
              <a:buNone/>
            </a:pPr>
            <a:endParaRPr lang="fr-FR" dirty="0" smtClean="0"/>
          </a:p>
          <a:p>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echo11JPG"/>
          <p:cNvPicPr>
            <a:picLocks noChangeAspect="1" noChangeArrowheads="1"/>
          </p:cNvPicPr>
          <p:nvPr/>
        </p:nvPicPr>
        <p:blipFill>
          <a:blip r:embed="rId2" cstate="print"/>
          <a:srcRect/>
          <a:stretch>
            <a:fillRect/>
          </a:stretch>
        </p:blipFill>
        <p:spPr bwMode="auto">
          <a:xfrm>
            <a:off x="0" y="0"/>
            <a:ext cx="4607278" cy="3494088"/>
          </a:xfrm>
          <a:prstGeom prst="rect">
            <a:avLst/>
          </a:prstGeom>
          <a:noFill/>
          <a:ln w="9525">
            <a:solidFill>
              <a:srgbClr val="FFFF00"/>
            </a:solidFill>
            <a:miter lim="800000"/>
            <a:headEnd/>
            <a:tailEnd/>
          </a:ln>
        </p:spPr>
      </p:pic>
      <p:pic>
        <p:nvPicPr>
          <p:cNvPr id="51203" name="Picture 3" descr="echo1"/>
          <p:cNvPicPr>
            <a:picLocks noChangeAspect="1" noChangeArrowheads="1"/>
          </p:cNvPicPr>
          <p:nvPr/>
        </p:nvPicPr>
        <p:blipFill>
          <a:blip r:embed="rId3" cstate="print"/>
          <a:srcRect/>
          <a:stretch>
            <a:fillRect/>
          </a:stretch>
        </p:blipFill>
        <p:spPr bwMode="auto">
          <a:xfrm>
            <a:off x="4741333" y="0"/>
            <a:ext cx="4402667" cy="3494088"/>
          </a:xfrm>
          <a:prstGeom prst="rect">
            <a:avLst/>
          </a:prstGeom>
          <a:noFill/>
          <a:ln w="9525">
            <a:solidFill>
              <a:srgbClr val="FFFF00"/>
            </a:solidFill>
            <a:miter lim="800000"/>
            <a:headEnd/>
            <a:tailEnd/>
          </a:ln>
        </p:spPr>
      </p:pic>
      <p:pic>
        <p:nvPicPr>
          <p:cNvPr id="51204" name="Picture 4" descr="echo7"/>
          <p:cNvPicPr>
            <a:picLocks noChangeAspect="1" noChangeArrowheads="1"/>
          </p:cNvPicPr>
          <p:nvPr/>
        </p:nvPicPr>
        <p:blipFill>
          <a:blip r:embed="rId4" cstate="print"/>
          <a:srcRect/>
          <a:stretch>
            <a:fillRect/>
          </a:stretch>
        </p:blipFill>
        <p:spPr bwMode="auto">
          <a:xfrm>
            <a:off x="0" y="3581400"/>
            <a:ext cx="4605867" cy="3276600"/>
          </a:xfrm>
          <a:prstGeom prst="rect">
            <a:avLst/>
          </a:prstGeom>
          <a:noFill/>
          <a:ln w="9525">
            <a:solidFill>
              <a:srgbClr val="FFFF00"/>
            </a:solidFill>
            <a:miter lim="800000"/>
            <a:headEnd/>
            <a:tailEnd/>
          </a:ln>
        </p:spPr>
      </p:pic>
      <p:pic>
        <p:nvPicPr>
          <p:cNvPr id="51205" name="Picture 5" descr="echo8"/>
          <p:cNvPicPr>
            <a:picLocks noChangeAspect="1" noChangeArrowheads="1"/>
          </p:cNvPicPr>
          <p:nvPr/>
        </p:nvPicPr>
        <p:blipFill>
          <a:blip r:embed="rId5" cstate="print"/>
          <a:srcRect/>
          <a:stretch>
            <a:fillRect/>
          </a:stretch>
        </p:blipFill>
        <p:spPr bwMode="auto">
          <a:xfrm>
            <a:off x="4741333" y="3581400"/>
            <a:ext cx="4402667" cy="3276600"/>
          </a:xfrm>
          <a:prstGeom prst="rect">
            <a:avLst/>
          </a:prstGeom>
          <a:noFill/>
          <a:ln w="9525">
            <a:solidFill>
              <a:srgbClr val="FFFF00"/>
            </a:solidFill>
            <a:miter lim="800000"/>
            <a:headEnd/>
            <a:tailEnd/>
          </a:ln>
        </p:spPr>
      </p:pic>
      <p:sp>
        <p:nvSpPr>
          <p:cNvPr id="51206" name="Text Box 6"/>
          <p:cNvSpPr txBox="1">
            <a:spLocks noChangeArrowheads="1"/>
          </p:cNvSpPr>
          <p:nvPr/>
        </p:nvSpPr>
        <p:spPr bwMode="auto">
          <a:xfrm>
            <a:off x="6502400" y="304800"/>
            <a:ext cx="1151467" cy="457200"/>
          </a:xfrm>
          <a:prstGeom prst="rect">
            <a:avLst/>
          </a:prstGeom>
          <a:noFill/>
          <a:ln w="9525">
            <a:noFill/>
            <a:miter lim="800000"/>
            <a:headEnd/>
            <a:tailEnd/>
          </a:ln>
        </p:spPr>
        <p:txBody>
          <a:bodyPr>
            <a:spAutoFit/>
          </a:bodyPr>
          <a:lstStyle/>
          <a:p>
            <a:pPr>
              <a:spcBef>
                <a:spcPct val="50000"/>
              </a:spcBef>
            </a:pPr>
            <a:endParaRPr lang="fr-FR" sz="2400">
              <a:latin typeface="Tempus Sans ITC" pitchFamily="82" charset="0"/>
            </a:endParaRPr>
          </a:p>
        </p:txBody>
      </p:sp>
      <p:sp>
        <p:nvSpPr>
          <p:cNvPr id="51207" name="Line 7"/>
          <p:cNvSpPr>
            <a:spLocks noChangeShapeType="1"/>
          </p:cNvSpPr>
          <p:nvPr/>
        </p:nvSpPr>
        <p:spPr bwMode="auto">
          <a:xfrm>
            <a:off x="6502400" y="381000"/>
            <a:ext cx="1219200" cy="0"/>
          </a:xfrm>
          <a:prstGeom prst="line">
            <a:avLst/>
          </a:prstGeom>
          <a:noFill/>
          <a:ln w="266700">
            <a:solidFill>
              <a:schemeClr val="bg2"/>
            </a:solidFill>
            <a:miter lim="800000"/>
            <a:headEnd/>
            <a:tailEnd/>
          </a:ln>
        </p:spPr>
        <p:txBody>
          <a:bodyPr wrap="none"/>
          <a:lstStyle/>
          <a:p>
            <a:endParaRPr lang="fr-F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600" b="1" dirty="0" smtClean="0">
                <a:solidFill>
                  <a:srgbClr val="00B050"/>
                </a:solidFill>
                <a:effectLst>
                  <a:outerShdw blurRad="38100" dist="38100" dir="2700000" algn="tl">
                    <a:srgbClr val="000000">
                      <a:alpha val="43137"/>
                    </a:srgbClr>
                  </a:outerShdw>
                </a:effectLst>
                <a:cs typeface="Arial" pitchFamily="34" charset="0"/>
              </a:rPr>
              <a:t>C. </a:t>
            </a:r>
            <a:r>
              <a:rPr lang="fr-FR" sz="3600" b="1" dirty="0" smtClean="0">
                <a:solidFill>
                  <a:srgbClr val="00B050"/>
                </a:solidFill>
                <a:effectLst>
                  <a:outerShdw blurRad="38100" dist="38100" dir="2700000" algn="tl">
                    <a:srgbClr val="000000">
                      <a:alpha val="43137"/>
                    </a:srgbClr>
                  </a:outerShdw>
                </a:effectLst>
              </a:rPr>
              <a:t>EXAMENS PARACLINIQUES</a:t>
            </a:r>
            <a:endParaRPr lang="fr-FR" dirty="0"/>
          </a:p>
        </p:txBody>
      </p:sp>
      <p:sp>
        <p:nvSpPr>
          <p:cNvPr id="3" name="Espace réservé du contenu 2"/>
          <p:cNvSpPr>
            <a:spLocks noGrp="1"/>
          </p:cNvSpPr>
          <p:nvPr>
            <p:ph idx="1"/>
          </p:nvPr>
        </p:nvSpPr>
        <p:spPr>
          <a:xfrm>
            <a:off x="457200" y="1600200"/>
            <a:ext cx="8229600" cy="4853136"/>
          </a:xfrm>
        </p:spPr>
        <p:txBody>
          <a:bodyPr>
            <a:normAutofit fontScale="92500" lnSpcReduction="10000"/>
          </a:bodyPr>
          <a:lstStyle/>
          <a:p>
            <a:pPr algn="just">
              <a:buNone/>
            </a:pPr>
            <a:r>
              <a:rPr lang="fr-FR" b="1" dirty="0" smtClean="0">
                <a:solidFill>
                  <a:srgbClr val="FFC000"/>
                </a:solidFill>
                <a:effectLst>
                  <a:outerShdw blurRad="38100" dist="38100" dir="2700000" algn="tl">
                    <a:srgbClr val="000000">
                      <a:alpha val="43137"/>
                    </a:srgbClr>
                  </a:outerShdw>
                </a:effectLst>
              </a:rPr>
              <a:t>Cytologie : </a:t>
            </a:r>
          </a:p>
          <a:p>
            <a:pPr algn="just">
              <a:lnSpc>
                <a:spcPct val="200000"/>
              </a:lnSpc>
              <a:buFont typeface="Wingdings" pitchFamily="2" charset="2"/>
              <a:buChar char="Ø"/>
            </a:pPr>
            <a:r>
              <a:rPr lang="fr-FR" sz="3000" b="1" dirty="0" smtClean="0">
                <a:solidFill>
                  <a:srgbClr val="0070C0"/>
                </a:solidFill>
                <a:effectLst>
                  <a:outerShdw blurRad="38100" dist="38100" dir="2700000" algn="tl">
                    <a:srgbClr val="000000">
                      <a:alpha val="43137"/>
                    </a:srgbClr>
                  </a:outerShdw>
                </a:effectLst>
              </a:rPr>
              <a:t>les frottis </a:t>
            </a:r>
            <a:r>
              <a:rPr lang="fr-FR" sz="3000" b="1" dirty="0" err="1" smtClean="0">
                <a:solidFill>
                  <a:srgbClr val="0070C0"/>
                </a:solidFill>
                <a:effectLst>
                  <a:outerShdw blurRad="38100" dist="38100" dir="2700000" algn="tl">
                    <a:srgbClr val="000000">
                      <a:alpha val="43137"/>
                    </a:srgbClr>
                  </a:outerShdw>
                </a:effectLst>
              </a:rPr>
              <a:t>cervico</a:t>
            </a:r>
            <a:r>
              <a:rPr lang="fr-FR" sz="3000" b="1" dirty="0" smtClean="0">
                <a:solidFill>
                  <a:srgbClr val="0070C0"/>
                </a:solidFill>
                <a:effectLst>
                  <a:outerShdw blurRad="38100" dist="38100" dir="2700000" algn="tl">
                    <a:srgbClr val="000000">
                      <a:alpha val="43137"/>
                    </a:srgbClr>
                  </a:outerShdw>
                </a:effectLst>
              </a:rPr>
              <a:t>-vaginaux </a:t>
            </a:r>
            <a:r>
              <a:rPr lang="fr-FR" sz="3000" b="1" dirty="0" smtClean="0">
                <a:effectLst>
                  <a:outerShdw blurRad="38100" dist="38100" dir="2700000" algn="tl">
                    <a:srgbClr val="000000">
                      <a:alpha val="43137"/>
                    </a:srgbClr>
                  </a:outerShdw>
                </a:effectLst>
              </a:rPr>
              <a:t>doivent être réalisés, leur positivité témoigne d’une lésion étendue ou d’une lésion cervicale associée.</a:t>
            </a:r>
          </a:p>
          <a:p>
            <a:pPr algn="just">
              <a:lnSpc>
                <a:spcPct val="200000"/>
              </a:lnSpc>
              <a:buFont typeface="Wingdings" pitchFamily="2" charset="2"/>
              <a:buChar char="Ø"/>
            </a:pPr>
            <a:r>
              <a:rPr lang="fr-FR" sz="3000" b="1" dirty="0" smtClean="0">
                <a:effectLst>
                  <a:outerShdw blurRad="38100" dist="38100" dir="2700000" algn="tl">
                    <a:srgbClr val="000000">
                      <a:alpha val="43137"/>
                    </a:srgbClr>
                  </a:outerShdw>
                </a:effectLst>
              </a:rPr>
              <a:t>La cytologie </a:t>
            </a:r>
            <a:r>
              <a:rPr lang="fr-FR" sz="3000" b="1" dirty="0" err="1" smtClean="0">
                <a:effectLst>
                  <a:outerShdw blurRad="38100" dist="38100" dir="2700000" algn="tl">
                    <a:srgbClr val="000000">
                      <a:alpha val="43137"/>
                    </a:srgbClr>
                  </a:outerShdw>
                </a:effectLst>
              </a:rPr>
              <a:t>endométriale</a:t>
            </a:r>
            <a:r>
              <a:rPr lang="fr-FR" sz="3000" b="1" dirty="0" smtClean="0">
                <a:effectLst>
                  <a:outerShdw blurRad="38100" dist="38100" dir="2700000" algn="tl">
                    <a:srgbClr val="000000">
                      <a:alpha val="43137"/>
                    </a:srgbClr>
                  </a:outerShdw>
                </a:effectLst>
              </a:rPr>
              <a:t> sera réalisée par frottis </a:t>
            </a:r>
            <a:r>
              <a:rPr lang="fr-FR" sz="3000" b="1" dirty="0" err="1" smtClean="0">
                <a:effectLst>
                  <a:outerShdw blurRad="38100" dist="38100" dir="2700000" algn="tl">
                    <a:srgbClr val="000000">
                      <a:alpha val="43137"/>
                    </a:srgbClr>
                  </a:outerShdw>
                </a:effectLst>
              </a:rPr>
              <a:t>endométrial</a:t>
            </a:r>
            <a:r>
              <a:rPr lang="fr-FR" sz="3000" b="1" dirty="0" smtClean="0">
                <a:effectLst>
                  <a:outerShdw blurRad="38100" dist="38100" dir="2700000" algn="tl">
                    <a:srgbClr val="000000">
                      <a:alpha val="43137"/>
                    </a:srgbClr>
                  </a:outerShdw>
                </a:effectLst>
              </a:rPr>
              <a:t> par </a:t>
            </a:r>
            <a:r>
              <a:rPr lang="fr-FR" sz="3000" b="1" dirty="0" err="1" smtClean="0">
                <a:effectLst>
                  <a:outerShdw blurRad="38100" dist="38100" dir="2700000" algn="tl">
                    <a:srgbClr val="000000">
                      <a:alpha val="43137"/>
                    </a:srgbClr>
                  </a:outerShdw>
                </a:effectLst>
              </a:rPr>
              <a:t>cytobrush</a:t>
            </a:r>
            <a:endParaRPr lang="fr-FR" sz="3000" b="1" dirty="0" smtClean="0">
              <a:effectLst>
                <a:outerShdw blurRad="38100" dist="38100" dir="2700000" algn="tl">
                  <a:srgbClr val="000000">
                    <a:alpha val="43137"/>
                  </a:srgbClr>
                </a:outerShdw>
              </a:effectLst>
            </a:endParaRPr>
          </a:p>
          <a:p>
            <a:pPr>
              <a:buNone/>
            </a:pP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p:cNvPicPr>
            <a:picLocks noChangeAspect="1" noChangeArrowheads="1"/>
          </p:cNvPicPr>
          <p:nvPr/>
        </p:nvPicPr>
        <p:blipFill>
          <a:blip r:embed="rId2" cstate="print"/>
          <a:srcRect/>
          <a:stretch>
            <a:fillRect/>
          </a:stretch>
        </p:blipFill>
        <p:spPr bwMode="auto">
          <a:xfrm>
            <a:off x="1000125" y="981075"/>
            <a:ext cx="7100888" cy="3754438"/>
          </a:xfrm>
          <a:prstGeom prst="rect">
            <a:avLst/>
          </a:prstGeom>
          <a:noFill/>
          <a:ln w="9525">
            <a:solidFill>
              <a:srgbClr val="FF9900"/>
            </a:solidFill>
            <a:miter lim="800000"/>
            <a:headEnd/>
            <a:tailEnd/>
          </a:ln>
          <a:effectLst>
            <a:outerShdw dist="28398" dir="3806097" algn="ctr" rotWithShape="0">
              <a:srgbClr val="000000"/>
            </a:outerShdw>
          </a:effectLst>
        </p:spPr>
      </p:pic>
      <p:sp>
        <p:nvSpPr>
          <p:cNvPr id="438275" name="Text Box 3"/>
          <p:cNvSpPr txBox="1">
            <a:spLocks noChangeArrowheads="1"/>
          </p:cNvSpPr>
          <p:nvPr/>
        </p:nvSpPr>
        <p:spPr bwMode="auto">
          <a:xfrm>
            <a:off x="1346843" y="5445125"/>
            <a:ext cx="3183884" cy="461665"/>
          </a:xfrm>
          <a:prstGeom prst="rect">
            <a:avLst/>
          </a:prstGeom>
          <a:noFill/>
          <a:ln w="9525">
            <a:noFill/>
            <a:miter lim="800000"/>
            <a:headEnd/>
            <a:tailEnd/>
          </a:ln>
          <a:effectLst/>
        </p:spPr>
        <p:txBody>
          <a:bodyPr wrap="none">
            <a:spAutoFit/>
          </a:bodyPr>
          <a:lstStyle/>
          <a:p>
            <a:pPr algn="r" eaLnBrk="0" hangingPunct="0"/>
            <a:r>
              <a:rPr lang="en-US" sz="2400" b="1" dirty="0">
                <a:solidFill>
                  <a:srgbClr val="FF0000"/>
                </a:solidFill>
                <a:effectLst>
                  <a:outerShdw blurRad="38100" dist="38100" dir="2700000" algn="tl">
                    <a:srgbClr val="000000">
                      <a:alpha val="43137"/>
                    </a:srgbClr>
                  </a:outerShdw>
                </a:effectLst>
                <a:latin typeface="Tahoma" pitchFamily="34" charset="0"/>
              </a:rPr>
              <a:t>13.4 million</a:t>
            </a:r>
            <a:r>
              <a:rPr lang="en-US" sz="2400" b="1" i="1" dirty="0">
                <a:effectLst>
                  <a:outerShdw blurRad="38100" dist="38100" dir="2700000" algn="tl">
                    <a:srgbClr val="000000">
                      <a:alpha val="43137"/>
                    </a:srgbClr>
                  </a:outerShdw>
                </a:effectLst>
                <a:latin typeface="Tahoma" pitchFamily="34" charset="0"/>
              </a:rPr>
              <a:t> </a:t>
            </a:r>
            <a:r>
              <a:rPr lang="en-US" sz="2400" b="1" dirty="0">
                <a:effectLst>
                  <a:outerShdw blurRad="38100" dist="38100" dir="2700000" algn="tl">
                    <a:srgbClr val="000000">
                      <a:alpha val="43137"/>
                    </a:srgbClr>
                  </a:outerShdw>
                </a:effectLst>
                <a:latin typeface="Tahoma" pitchFamily="34" charset="0"/>
              </a:rPr>
              <a:t>Deaths</a:t>
            </a:r>
          </a:p>
        </p:txBody>
      </p:sp>
      <p:sp>
        <p:nvSpPr>
          <p:cNvPr id="438276" name="Text Box 4"/>
          <p:cNvSpPr txBox="1">
            <a:spLocks noChangeArrowheads="1"/>
          </p:cNvSpPr>
          <p:nvPr/>
        </p:nvSpPr>
        <p:spPr bwMode="auto">
          <a:xfrm>
            <a:off x="258314" y="4797425"/>
            <a:ext cx="3953325" cy="461665"/>
          </a:xfrm>
          <a:prstGeom prst="rect">
            <a:avLst/>
          </a:prstGeom>
          <a:noFill/>
          <a:ln w="9525">
            <a:noFill/>
            <a:miter lim="800000"/>
            <a:headEnd/>
            <a:tailEnd/>
          </a:ln>
          <a:effectLst/>
        </p:spPr>
        <p:txBody>
          <a:bodyPr wrap="none">
            <a:spAutoFit/>
          </a:bodyPr>
          <a:lstStyle/>
          <a:p>
            <a:pPr algn="r" eaLnBrk="0" hangingPunct="0"/>
            <a:r>
              <a:rPr lang="en-US" sz="2400" b="1" dirty="0">
                <a:solidFill>
                  <a:srgbClr val="FF0000"/>
                </a:solidFill>
                <a:effectLst>
                  <a:outerShdw blurRad="38100" dist="38100" dir="2700000" algn="tl">
                    <a:srgbClr val="000000">
                      <a:alpha val="43137"/>
                    </a:srgbClr>
                  </a:outerShdw>
                </a:effectLst>
                <a:latin typeface="Tahoma" pitchFamily="34" charset="0"/>
              </a:rPr>
              <a:t>21.4 million </a:t>
            </a:r>
            <a:r>
              <a:rPr lang="en-US" sz="2400" b="1" i="1" dirty="0">
                <a:effectLst>
                  <a:outerShdw blurRad="38100" dist="38100" dir="2700000" algn="tl">
                    <a:srgbClr val="000000">
                      <a:alpha val="43137"/>
                    </a:srgbClr>
                  </a:outerShdw>
                </a:effectLst>
                <a:latin typeface="Tahoma" pitchFamily="34" charset="0"/>
              </a:rPr>
              <a:t> </a:t>
            </a:r>
            <a:r>
              <a:rPr lang="en-US" sz="2400" b="1" dirty="0">
                <a:effectLst>
                  <a:outerShdw blurRad="38100" dist="38100" dir="2700000" algn="tl">
                    <a:srgbClr val="000000">
                      <a:alpha val="43137"/>
                    </a:srgbClr>
                  </a:outerShdw>
                </a:effectLst>
                <a:latin typeface="Tahoma" pitchFamily="34" charset="0"/>
              </a:rPr>
              <a:t>New Cases </a:t>
            </a:r>
          </a:p>
        </p:txBody>
      </p:sp>
      <p:sp>
        <p:nvSpPr>
          <p:cNvPr id="438277" name="Text Box 5"/>
          <p:cNvSpPr txBox="1">
            <a:spLocks noChangeArrowheads="1"/>
          </p:cNvSpPr>
          <p:nvPr/>
        </p:nvSpPr>
        <p:spPr bwMode="auto">
          <a:xfrm>
            <a:off x="4248646" y="6021388"/>
            <a:ext cx="4676280" cy="461665"/>
          </a:xfrm>
          <a:prstGeom prst="rect">
            <a:avLst/>
          </a:prstGeom>
          <a:noFill/>
          <a:ln w="9525">
            <a:noFill/>
            <a:miter lim="800000"/>
            <a:headEnd/>
            <a:tailEnd/>
          </a:ln>
          <a:effectLst/>
        </p:spPr>
        <p:txBody>
          <a:bodyPr wrap="none">
            <a:spAutoFit/>
          </a:bodyPr>
          <a:lstStyle/>
          <a:p>
            <a:pPr algn="r" eaLnBrk="0" hangingPunct="0"/>
            <a:r>
              <a:rPr lang="en-US" sz="2400" b="1" dirty="0">
                <a:solidFill>
                  <a:srgbClr val="FF0000"/>
                </a:solidFill>
                <a:effectLst>
                  <a:outerShdw blurRad="38100" dist="38100" dir="2700000" algn="tl">
                    <a:srgbClr val="000000">
                      <a:alpha val="43137"/>
                    </a:srgbClr>
                  </a:outerShdw>
                </a:effectLst>
                <a:latin typeface="Tahoma" pitchFamily="34" charset="0"/>
              </a:rPr>
              <a:t>75 million</a:t>
            </a:r>
            <a:r>
              <a:rPr lang="en-US" sz="2400" b="1" i="1" dirty="0">
                <a:effectLst>
                  <a:outerShdw blurRad="38100" dist="38100" dir="2700000" algn="tl">
                    <a:srgbClr val="000000">
                      <a:alpha val="43137"/>
                    </a:srgbClr>
                  </a:outerShdw>
                </a:effectLst>
                <a:latin typeface="Tahoma" pitchFamily="34" charset="0"/>
              </a:rPr>
              <a:t> </a:t>
            </a:r>
            <a:r>
              <a:rPr lang="en-US" sz="2400" b="1" dirty="0">
                <a:effectLst>
                  <a:outerShdw blurRad="38100" dist="38100" dir="2700000" algn="tl">
                    <a:srgbClr val="000000">
                      <a:alpha val="43137"/>
                    </a:srgbClr>
                  </a:outerShdw>
                </a:effectLst>
                <a:latin typeface="Tahoma" pitchFamily="34" charset="0"/>
              </a:rPr>
              <a:t>Living with Cancer</a:t>
            </a:r>
          </a:p>
        </p:txBody>
      </p:sp>
      <p:sp>
        <p:nvSpPr>
          <p:cNvPr id="438278" name="Rectangle 6"/>
          <p:cNvSpPr>
            <a:spLocks noChangeArrowheads="1"/>
          </p:cNvSpPr>
          <p:nvPr/>
        </p:nvSpPr>
        <p:spPr bwMode="auto">
          <a:xfrm>
            <a:off x="201613" y="188913"/>
            <a:ext cx="8763000" cy="811195"/>
          </a:xfrm>
          <a:prstGeom prst="rect">
            <a:avLst/>
          </a:prstGeom>
          <a:noFill/>
          <a:ln w="12700">
            <a:noFill/>
            <a:miter lim="800000"/>
            <a:headEnd/>
            <a:tailEnd/>
          </a:ln>
          <a:effectLst>
            <a:outerShdw dist="35921" dir="2700000" algn="ctr" rotWithShape="0">
              <a:schemeClr val="bg2"/>
            </a:outerShdw>
          </a:effectLst>
        </p:spPr>
        <p:txBody>
          <a:bodyPr lIns="90488" tIns="44450" rIns="90488" bIns="44450" anchor="ctr"/>
          <a:lstStyle/>
          <a:p>
            <a:pPr algn="ctr"/>
            <a:r>
              <a:rPr lang="it-IT" sz="2800" b="1" dirty="0" smtClean="0">
                <a:solidFill>
                  <a:srgbClr val="0070C0"/>
                </a:solidFill>
                <a:effectLst>
                  <a:outerShdw blurRad="38100" dist="38100" dir="2700000" algn="tl">
                    <a:srgbClr val="000000">
                      <a:alpha val="43137"/>
                    </a:srgbClr>
                  </a:outerShdw>
                </a:effectLst>
              </a:rPr>
              <a:t>INTRODUCTION</a:t>
            </a:r>
          </a:p>
          <a:p>
            <a:pPr algn="ctr"/>
            <a:r>
              <a:rPr lang="it-IT" sz="2800" b="1" dirty="0" smtClean="0">
                <a:solidFill>
                  <a:srgbClr val="FF0000"/>
                </a:solidFill>
                <a:effectLst>
                  <a:outerShdw blurRad="38100" dist="38100" dir="2700000" algn="tl">
                    <a:srgbClr val="000000">
                      <a:alpha val="43137"/>
                    </a:srgbClr>
                  </a:outerShdw>
                </a:effectLst>
              </a:rPr>
              <a:t>FARDEAU </a:t>
            </a:r>
            <a:r>
              <a:rPr lang="it-IT" sz="2800" b="1" dirty="0">
                <a:solidFill>
                  <a:srgbClr val="FF0000"/>
                </a:solidFill>
                <a:effectLst>
                  <a:outerShdw blurRad="38100" dist="38100" dir="2700000" algn="tl">
                    <a:srgbClr val="000000">
                      <a:alpha val="43137"/>
                    </a:srgbClr>
                  </a:outerShdw>
                </a:effectLst>
              </a:rPr>
              <a:t>DU CANCER DANS LE MONDE </a:t>
            </a:r>
            <a:r>
              <a:rPr lang="it-IT" sz="2800" b="1" dirty="0">
                <a:effectLst>
                  <a:outerShdw blurRad="38100" dist="38100" dir="2700000" algn="tl">
                    <a:srgbClr val="000000">
                      <a:alpha val="43137"/>
                    </a:srgbClr>
                  </a:outerShdw>
                </a:effectLst>
              </a:rPr>
              <a:t>(2030)</a:t>
            </a:r>
            <a:endParaRPr lang="en-GB" sz="2800" b="1" dirty="0">
              <a:effectLst>
                <a:outerShdw blurRad="38100" dist="38100" dir="2700000" algn="tl">
                  <a:srgbClr val="000000">
                    <a:alpha val="43137"/>
                  </a:srgbClr>
                </a:outerShdw>
              </a:effectLst>
            </a:endParaRPr>
          </a:p>
        </p:txBody>
      </p:sp>
      <p:sp>
        <p:nvSpPr>
          <p:cNvPr id="438279" name="Text Box 7"/>
          <p:cNvSpPr txBox="1">
            <a:spLocks noChangeArrowheads="1"/>
          </p:cNvSpPr>
          <p:nvPr/>
        </p:nvSpPr>
        <p:spPr bwMode="auto">
          <a:xfrm>
            <a:off x="4032250" y="5006975"/>
            <a:ext cx="4683154" cy="369332"/>
          </a:xfrm>
          <a:prstGeom prst="rect">
            <a:avLst/>
          </a:prstGeom>
          <a:noFill/>
          <a:ln w="9525">
            <a:noFill/>
            <a:miter lim="800000"/>
            <a:headEnd/>
            <a:tailEnd/>
          </a:ln>
          <a:effectLst/>
        </p:spPr>
        <p:txBody>
          <a:bodyPr wrap="square">
            <a:spAutoFit/>
          </a:bodyPr>
          <a:lstStyle/>
          <a:p>
            <a:r>
              <a:rPr lang="en-GB" b="1" dirty="0">
                <a:effectLst>
                  <a:outerShdw blurRad="38100" dist="38100" dir="2700000" algn="tl">
                    <a:srgbClr val="000000">
                      <a:alpha val="43137"/>
                    </a:srgbClr>
                  </a:outerShdw>
                </a:effectLst>
              </a:rPr>
              <a:t>(69% increase from 12.7 million of 2008)</a:t>
            </a:r>
            <a:endParaRPr lang="en-US" b="1" dirty="0">
              <a:effectLst>
                <a:outerShdw blurRad="38100" dist="38100" dir="2700000" algn="tl">
                  <a:srgbClr val="000000">
                    <a:alpha val="43137"/>
                  </a:srgbClr>
                </a:outerShdw>
              </a:effectLst>
            </a:endParaRPr>
          </a:p>
        </p:txBody>
      </p:sp>
      <p:sp>
        <p:nvSpPr>
          <p:cNvPr id="438280" name="Text Box 8"/>
          <p:cNvSpPr txBox="1">
            <a:spLocks noChangeArrowheads="1"/>
          </p:cNvSpPr>
          <p:nvPr/>
        </p:nvSpPr>
        <p:spPr bwMode="auto">
          <a:xfrm>
            <a:off x="4392613" y="5654675"/>
            <a:ext cx="4356100" cy="366713"/>
          </a:xfrm>
          <a:prstGeom prst="rect">
            <a:avLst/>
          </a:prstGeom>
          <a:noFill/>
          <a:ln w="9525">
            <a:noFill/>
            <a:miter lim="800000"/>
            <a:headEnd/>
            <a:tailEnd/>
          </a:ln>
          <a:effectLst/>
        </p:spPr>
        <p:txBody>
          <a:bodyPr>
            <a:spAutoFit/>
          </a:bodyPr>
          <a:lstStyle/>
          <a:p>
            <a:r>
              <a:rPr lang="en-GB" b="1" dirty="0">
                <a:effectLst>
                  <a:outerShdw blurRad="38100" dist="38100" dir="2700000" algn="tl">
                    <a:srgbClr val="000000">
                      <a:alpha val="43137"/>
                    </a:srgbClr>
                  </a:outerShdw>
                </a:effectLst>
              </a:rPr>
              <a:t>(72% increase from 7.6 million of 2008)</a:t>
            </a:r>
            <a:endParaRPr lang="en-US" b="1" dirty="0">
              <a:effectLst>
                <a:outerShdw blurRad="38100" dist="38100" dir="2700000" algn="tl">
                  <a:srgbClr val="000000">
                    <a:alpha val="43137"/>
                  </a:srgbClr>
                </a:outerShdw>
              </a:effectLst>
            </a:endParaRPr>
          </a:p>
        </p:txBody>
      </p:sp>
      <p:pic>
        <p:nvPicPr>
          <p:cNvPr id="438281" name="Picture 18"/>
          <p:cNvPicPr>
            <a:picLocks noChangeAspect="1" noChangeArrowheads="1"/>
          </p:cNvPicPr>
          <p:nvPr/>
        </p:nvPicPr>
        <p:blipFill>
          <a:blip r:embed="rId3" cstate="print"/>
          <a:srcRect l="16013" t="31912" r="46201" b="55005"/>
          <a:stretch>
            <a:fillRect/>
          </a:stretch>
        </p:blipFill>
        <p:spPr bwMode="auto">
          <a:xfrm>
            <a:off x="1403350" y="6165850"/>
            <a:ext cx="2844800" cy="615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38276">
                                            <p:txEl>
                                              <p:pRg st="0" end="0"/>
                                            </p:txEl>
                                          </p:spTgt>
                                        </p:tgtEl>
                                        <p:attrNameLst>
                                          <p:attrName>style.visibility</p:attrName>
                                        </p:attrNameLst>
                                      </p:cBhvr>
                                      <p:to>
                                        <p:strVal val="visible"/>
                                      </p:to>
                                    </p:set>
                                    <p:animEffect transition="in" filter="checkerboard(across)">
                                      <p:cBhvr>
                                        <p:cTn id="7" dur="500"/>
                                        <p:tgtEl>
                                          <p:spTgt spid="438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8275">
                                            <p:txEl>
                                              <p:pRg st="0" end="0"/>
                                            </p:txEl>
                                          </p:spTgt>
                                        </p:tgtEl>
                                        <p:attrNameLst>
                                          <p:attrName>style.visibility</p:attrName>
                                        </p:attrNameLst>
                                      </p:cBhvr>
                                      <p:to>
                                        <p:strVal val="visible"/>
                                      </p:to>
                                    </p:set>
                                    <p:anim calcmode="lin" valueType="num">
                                      <p:cBhvr additive="base">
                                        <p:cTn id="12" dur="500" fill="hold"/>
                                        <p:tgtEl>
                                          <p:spTgt spid="43827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38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38277">
                                            <p:txEl>
                                              <p:pRg st="0" end="0"/>
                                            </p:txEl>
                                          </p:spTgt>
                                        </p:tgtEl>
                                        <p:attrNameLst>
                                          <p:attrName>style.visibility</p:attrName>
                                        </p:attrNameLst>
                                      </p:cBhvr>
                                      <p:to>
                                        <p:strVal val="visible"/>
                                      </p:to>
                                    </p:set>
                                    <p:animEffect transition="in" filter="box(in)">
                                      <p:cBhvr>
                                        <p:cTn id="18" dur="500"/>
                                        <p:tgtEl>
                                          <p:spTgt spid="4382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b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C. </a:t>
            </a:r>
            <a:r>
              <a:rPr lang="fr-FR" sz="3100" b="1" dirty="0" smtClean="0">
                <a:solidFill>
                  <a:srgbClr val="00B050"/>
                </a:solidFill>
                <a:effectLst>
                  <a:outerShdw blurRad="38100" dist="38100" dir="2700000" algn="tl">
                    <a:srgbClr val="000000">
                      <a:alpha val="43137"/>
                    </a:srgbClr>
                  </a:outerShdw>
                </a:effectLst>
              </a:rPr>
              <a:t>EXAMENS PARACLINIQUES</a:t>
            </a:r>
            <a:r>
              <a:rPr lang="fr-FR" b="1" dirty="0" smtClean="0">
                <a:solidFill>
                  <a:srgbClr val="0070C0"/>
                </a:solidFill>
                <a:effectLst>
                  <a:outerShdw blurRad="38100" dist="38100" dir="2700000" algn="tl">
                    <a:srgbClr val="000000">
                      <a:alpha val="43137"/>
                    </a:srgbClr>
                  </a:outerShdw>
                </a:effectLst>
              </a:rPr>
              <a:t/>
            </a:r>
            <a:br>
              <a:rPr lang="fr-FR" b="1" dirty="0" smtClean="0">
                <a:solidFill>
                  <a:srgbClr val="0070C0"/>
                </a:solidFill>
                <a:effectLst>
                  <a:outerShdw blurRad="38100" dist="38100" dir="2700000" algn="tl">
                    <a:srgbClr val="000000">
                      <a:alpha val="43137"/>
                    </a:srgbClr>
                  </a:outerShdw>
                </a:effectLst>
              </a:rPr>
            </a:br>
            <a:r>
              <a:rPr lang="fr-FR" b="1" dirty="0" smtClean="0">
                <a:solidFill>
                  <a:srgbClr val="FFC000"/>
                </a:solidFill>
                <a:effectLst>
                  <a:outerShdw blurRad="38100" dist="38100" dir="2700000" algn="tl">
                    <a:srgbClr val="000000">
                      <a:alpha val="43137"/>
                    </a:srgbClr>
                  </a:outerShdw>
                </a:effectLst>
              </a:rPr>
              <a:t> Cytologie</a:t>
            </a:r>
            <a:endParaRPr lang="fr-FR" dirty="0">
              <a:solidFill>
                <a:srgbClr val="FFC000"/>
              </a:solidFill>
            </a:endParaRPr>
          </a:p>
        </p:txBody>
      </p:sp>
      <p:pic>
        <p:nvPicPr>
          <p:cNvPr id="4" name="Picture 6"/>
          <p:cNvPicPr>
            <a:picLocks noChangeAspect="1" noChangeArrowheads="1"/>
          </p:cNvPicPr>
          <p:nvPr/>
        </p:nvPicPr>
        <p:blipFill>
          <a:blip r:embed="rId2" cstate="print"/>
          <a:srcRect/>
          <a:stretch>
            <a:fillRect/>
          </a:stretch>
        </p:blipFill>
        <p:spPr bwMode="auto">
          <a:xfrm>
            <a:off x="1285852" y="1643050"/>
            <a:ext cx="5915025" cy="1857375"/>
          </a:xfrm>
          <a:prstGeom prst="rect">
            <a:avLst/>
          </a:prstGeom>
          <a:noFill/>
          <a:ln w="9525">
            <a:noFill/>
            <a:miter lim="800000"/>
            <a:headEnd/>
            <a:tailEnd/>
          </a:ln>
        </p:spPr>
      </p:pic>
      <p:pic>
        <p:nvPicPr>
          <p:cNvPr id="5" name="Picture 17" descr="http://www.ccd-international.com/_upload/ressources/visuels_cancer/pipelle_h/pipelle_h.jpg"/>
          <p:cNvPicPr>
            <a:picLocks noChangeAspect="1" noChangeArrowheads="1"/>
          </p:cNvPicPr>
          <p:nvPr/>
        </p:nvPicPr>
        <p:blipFill>
          <a:blip r:embed="rId3" cstate="print"/>
          <a:srcRect/>
          <a:stretch>
            <a:fillRect/>
          </a:stretch>
        </p:blipFill>
        <p:spPr bwMode="auto">
          <a:xfrm>
            <a:off x="611560" y="3789041"/>
            <a:ext cx="7820025" cy="1944216"/>
          </a:xfrm>
          <a:prstGeom prst="rect">
            <a:avLst/>
          </a:prstGeom>
          <a:noFill/>
          <a:ln w="9525">
            <a:noFill/>
            <a:miter lim="800000"/>
            <a:headEnd/>
            <a:tailEnd/>
          </a:ln>
        </p:spPr>
      </p:pic>
      <p:grpSp>
        <p:nvGrpSpPr>
          <p:cNvPr id="6" name="Group 12"/>
          <p:cNvGrpSpPr>
            <a:grpSpLocks/>
          </p:cNvGrpSpPr>
          <p:nvPr/>
        </p:nvGrpSpPr>
        <p:grpSpPr bwMode="auto">
          <a:xfrm>
            <a:off x="5076056" y="5949280"/>
            <a:ext cx="2389188" cy="735012"/>
            <a:chOff x="4422" y="119"/>
            <a:chExt cx="1338" cy="463"/>
          </a:xfrm>
        </p:grpSpPr>
        <p:pic>
          <p:nvPicPr>
            <p:cNvPr id="7" name="Picture 5" descr="SFOG Moy Def"/>
            <p:cNvPicPr>
              <a:picLocks noChangeAspect="1" noChangeArrowheads="1"/>
            </p:cNvPicPr>
            <p:nvPr/>
          </p:nvPicPr>
          <p:blipFill>
            <a:blip r:embed="rId4" cstate="print"/>
            <a:srcRect/>
            <a:stretch>
              <a:fillRect/>
            </a:stretch>
          </p:blipFill>
          <p:spPr bwMode="auto">
            <a:xfrm>
              <a:off x="4422" y="119"/>
              <a:ext cx="402" cy="438"/>
            </a:xfrm>
            <a:prstGeom prst="rect">
              <a:avLst/>
            </a:prstGeom>
            <a:noFill/>
            <a:ln w="9525">
              <a:noFill/>
              <a:miter lim="800000"/>
              <a:headEnd/>
              <a:tailEnd/>
            </a:ln>
          </p:spPr>
        </p:pic>
        <p:pic>
          <p:nvPicPr>
            <p:cNvPr id="8" name="Picture 6" descr="cngof-logo2008complet-coul"/>
            <p:cNvPicPr>
              <a:picLocks noChangeAspect="1" noChangeArrowheads="1"/>
            </p:cNvPicPr>
            <p:nvPr/>
          </p:nvPicPr>
          <p:blipFill>
            <a:blip r:embed="rId5"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C. </a:t>
            </a:r>
            <a:r>
              <a:rPr lang="fr-FR" sz="3100" b="1" dirty="0" smtClean="0">
                <a:solidFill>
                  <a:srgbClr val="00B050"/>
                </a:solidFill>
                <a:effectLst>
                  <a:outerShdw blurRad="38100" dist="38100" dir="2700000" algn="tl">
                    <a:srgbClr val="000000">
                      <a:alpha val="43137"/>
                    </a:srgbClr>
                  </a:outerShdw>
                </a:effectLst>
              </a:rPr>
              <a:t>EXAMENS PARACLINIQUES</a:t>
            </a:r>
            <a:endParaRPr lang="fr-FR" sz="3100" dirty="0"/>
          </a:p>
        </p:txBody>
      </p:sp>
      <p:sp>
        <p:nvSpPr>
          <p:cNvPr id="3" name="Espace réservé du contenu 2"/>
          <p:cNvSpPr>
            <a:spLocks noGrp="1"/>
          </p:cNvSpPr>
          <p:nvPr>
            <p:ph sz="half" idx="1"/>
          </p:nvPr>
        </p:nvSpPr>
        <p:spPr/>
        <p:txBody>
          <a:bodyPr>
            <a:normAutofit fontScale="92500" lnSpcReduction="20000"/>
          </a:bodyPr>
          <a:lstStyle/>
          <a:p>
            <a:pPr>
              <a:buNone/>
            </a:pPr>
            <a:r>
              <a:rPr lang="fr-FR" sz="2800" b="1" dirty="0" smtClean="0">
                <a:solidFill>
                  <a:srgbClr val="FFC000"/>
                </a:solidFill>
                <a:effectLst>
                  <a:outerShdw blurRad="38100" dist="38100" dir="2700000" algn="tl">
                    <a:srgbClr val="000000">
                      <a:alpha val="43137"/>
                    </a:srgbClr>
                  </a:outerShdw>
                </a:effectLst>
              </a:rPr>
              <a:t>HYSTEROSONOGRAPHIE</a:t>
            </a:r>
          </a:p>
          <a:p>
            <a:pPr algn="just">
              <a:lnSpc>
                <a:spcPct val="200000"/>
              </a:lnSpc>
              <a:buNone/>
            </a:pPr>
            <a:r>
              <a:rPr lang="fr-FR" sz="2400" b="1" dirty="0" smtClean="0">
                <a:effectLst>
                  <a:outerShdw blurRad="38100" dist="38100" dir="2700000" algn="tl">
                    <a:srgbClr val="000000">
                      <a:alpha val="43137"/>
                    </a:srgbClr>
                  </a:outerShdw>
                </a:effectLst>
              </a:rPr>
              <a:t>Permet d’étudier la cavité </a:t>
            </a:r>
          </a:p>
          <a:p>
            <a:pPr algn="just">
              <a:lnSpc>
                <a:spcPct val="200000"/>
              </a:lnSpc>
              <a:buNone/>
            </a:pPr>
            <a:r>
              <a:rPr lang="fr-FR" sz="2400" b="1" dirty="0" smtClean="0">
                <a:effectLst>
                  <a:outerShdw blurRad="38100" dist="38100" dir="2700000" algn="tl">
                    <a:srgbClr val="000000">
                      <a:alpha val="43137"/>
                    </a:srgbClr>
                  </a:outerShdw>
                </a:effectLst>
              </a:rPr>
              <a:t>utérine en réalisant une</a:t>
            </a:r>
          </a:p>
          <a:p>
            <a:pPr algn="just">
              <a:lnSpc>
                <a:spcPct val="200000"/>
              </a:lnSpc>
              <a:buNone/>
            </a:pPr>
            <a:r>
              <a:rPr lang="fr-FR" sz="2400" b="1" dirty="0" smtClean="0">
                <a:effectLst>
                  <a:outerShdw blurRad="38100" dist="38100" dir="2700000" algn="tl">
                    <a:srgbClr val="000000">
                      <a:alpha val="43137"/>
                    </a:srgbClr>
                  </a:outerShdw>
                </a:effectLst>
              </a:rPr>
              <a:t>échographie pelvienne avant et </a:t>
            </a:r>
          </a:p>
          <a:p>
            <a:pPr algn="just">
              <a:lnSpc>
                <a:spcPct val="200000"/>
              </a:lnSpc>
              <a:buNone/>
            </a:pPr>
            <a:r>
              <a:rPr lang="fr-FR" sz="2400" b="1" dirty="0" smtClean="0">
                <a:effectLst>
                  <a:outerShdw blurRad="38100" dist="38100" dir="2700000" algn="tl">
                    <a:srgbClr val="000000">
                      <a:alpha val="43137"/>
                    </a:srgbClr>
                  </a:outerShdw>
                </a:effectLst>
              </a:rPr>
              <a:t>après injection de sérum </a:t>
            </a:r>
          </a:p>
          <a:p>
            <a:pPr algn="just">
              <a:lnSpc>
                <a:spcPct val="200000"/>
              </a:lnSpc>
              <a:buNone/>
            </a:pPr>
            <a:r>
              <a:rPr lang="fr-FR" sz="2400" b="1" dirty="0" smtClean="0">
                <a:effectLst>
                  <a:outerShdw blurRad="38100" dist="38100" dir="2700000" algn="tl">
                    <a:srgbClr val="000000">
                      <a:alpha val="43137"/>
                    </a:srgbClr>
                  </a:outerShdw>
                </a:effectLst>
              </a:rPr>
              <a:t>physiologique au sein de la </a:t>
            </a:r>
          </a:p>
          <a:p>
            <a:pPr algn="just">
              <a:lnSpc>
                <a:spcPct val="200000"/>
              </a:lnSpc>
              <a:buNone/>
            </a:pPr>
            <a:r>
              <a:rPr lang="fr-FR" sz="2400" b="1" dirty="0" smtClean="0">
                <a:effectLst>
                  <a:outerShdw blurRad="38100" dist="38100" dir="2700000" algn="tl">
                    <a:srgbClr val="000000">
                      <a:alpha val="43137"/>
                    </a:srgbClr>
                  </a:outerShdw>
                </a:effectLst>
              </a:rPr>
              <a:t>cavité</a:t>
            </a:r>
            <a:endParaRPr lang="fr-FR" sz="2400" b="1" dirty="0">
              <a:solidFill>
                <a:srgbClr val="FFC000"/>
              </a:solidFill>
              <a:effectLst>
                <a:outerShdw blurRad="38100" dist="38100" dir="2700000" algn="tl">
                  <a:srgbClr val="000000">
                    <a:alpha val="43137"/>
                  </a:srgbClr>
                </a:outerShdw>
              </a:effectLst>
            </a:endParaRPr>
          </a:p>
        </p:txBody>
      </p:sp>
      <p:pic>
        <p:nvPicPr>
          <p:cNvPr id="5" name="Picture 3" descr="echo11JPG"/>
          <p:cNvPicPr>
            <a:picLocks noGrp="1" noChangeAspect="1" noChangeArrowheads="1"/>
          </p:cNvPicPr>
          <p:nvPr>
            <p:ph sz="half" idx="2"/>
          </p:nvPr>
        </p:nvPicPr>
        <p:blipFill>
          <a:blip r:embed="rId2" cstate="print"/>
          <a:srcRect/>
          <a:stretch>
            <a:fillRect/>
          </a:stretch>
        </p:blipFill>
        <p:spPr bwMode="auto">
          <a:xfrm>
            <a:off x="5364088" y="1628800"/>
            <a:ext cx="3448424" cy="2304256"/>
          </a:xfrm>
          <a:prstGeom prst="rect">
            <a:avLst/>
          </a:prstGeom>
          <a:noFill/>
          <a:ln w="9525">
            <a:solidFill>
              <a:srgbClr val="FFFF00"/>
            </a:solidFill>
            <a:miter lim="800000"/>
            <a:headEnd/>
            <a:tailEnd/>
          </a:ln>
        </p:spPr>
      </p:pic>
      <p:pic>
        <p:nvPicPr>
          <p:cNvPr id="6" name="Picture 2" descr="echo10"/>
          <p:cNvPicPr>
            <a:picLocks noChangeAspect="1" noChangeArrowheads="1"/>
          </p:cNvPicPr>
          <p:nvPr/>
        </p:nvPicPr>
        <p:blipFill>
          <a:blip r:embed="rId3" cstate="print"/>
          <a:srcRect/>
          <a:stretch>
            <a:fillRect/>
          </a:stretch>
        </p:blipFill>
        <p:spPr bwMode="auto">
          <a:xfrm>
            <a:off x="5364088" y="4005064"/>
            <a:ext cx="3456384"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C. </a:t>
            </a:r>
            <a:r>
              <a:rPr lang="fr-FR" sz="3100" b="1" dirty="0" smtClean="0">
                <a:solidFill>
                  <a:srgbClr val="00B050"/>
                </a:solidFill>
                <a:effectLst>
                  <a:outerShdw blurRad="38100" dist="38100" dir="2700000" algn="tl">
                    <a:srgbClr val="000000">
                      <a:alpha val="43137"/>
                    </a:srgbClr>
                  </a:outerShdw>
                </a:effectLst>
              </a:rPr>
              <a:t>EXAMENS PARACLINIQUES</a:t>
            </a:r>
            <a:endParaRPr lang="fr-FR" sz="3100" dirty="0"/>
          </a:p>
        </p:txBody>
      </p:sp>
      <p:sp>
        <p:nvSpPr>
          <p:cNvPr id="3" name="Espace réservé du contenu 2"/>
          <p:cNvSpPr>
            <a:spLocks noGrp="1"/>
          </p:cNvSpPr>
          <p:nvPr>
            <p:ph idx="1"/>
          </p:nvPr>
        </p:nvSpPr>
        <p:spPr/>
        <p:txBody>
          <a:bodyPr/>
          <a:lstStyle/>
          <a:p>
            <a:r>
              <a:rPr lang="fr-FR" b="1" dirty="0" smtClean="0">
                <a:solidFill>
                  <a:srgbClr val="FFC000"/>
                </a:solidFill>
                <a:effectLst>
                  <a:outerShdw blurRad="38100" dist="38100" dir="2700000" algn="tl">
                    <a:srgbClr val="000000">
                      <a:alpha val="43137"/>
                    </a:srgbClr>
                  </a:outerShdw>
                </a:effectLst>
              </a:rPr>
              <a:t>Dilatation et curetage</a:t>
            </a:r>
          </a:p>
          <a:p>
            <a:pPr algn="just">
              <a:lnSpc>
                <a:spcPct val="250000"/>
              </a:lnSpc>
              <a:buNone/>
            </a:pPr>
            <a:r>
              <a:rPr lang="fr-FR" b="1" i="1" dirty="0" smtClean="0">
                <a:effectLst>
                  <a:outerShdw blurRad="38100" dist="38100" dir="2700000" algn="tl">
                    <a:srgbClr val="000000">
                      <a:alpha val="43137"/>
                    </a:srgbClr>
                  </a:outerShdw>
                </a:effectLst>
              </a:rPr>
              <a:t>    </a:t>
            </a:r>
            <a:r>
              <a:rPr lang="fr-FR" sz="2800" b="1" dirty="0" smtClean="0">
                <a:effectLst>
                  <a:outerShdw blurRad="38100" dist="38100" dir="2700000" algn="tl">
                    <a:srgbClr val="000000">
                      <a:alpha val="43137"/>
                    </a:srgbClr>
                  </a:outerShdw>
                </a:effectLst>
              </a:rPr>
              <a:t>La biopsie d’endomètre (canule de Novak, </a:t>
            </a:r>
            <a:r>
              <a:rPr lang="fr-FR" sz="2800" b="1" dirty="0" err="1" smtClean="0">
                <a:effectLst>
                  <a:outerShdw blurRad="38100" dist="38100" dir="2700000" algn="tl">
                    <a:srgbClr val="000000">
                      <a:alpha val="43137"/>
                    </a:srgbClr>
                  </a:outerShdw>
                </a:effectLst>
              </a:rPr>
              <a:t>pipelle</a:t>
            </a:r>
            <a:r>
              <a:rPr lang="fr-FR" sz="2800" b="1" dirty="0" smtClean="0">
                <a:effectLst>
                  <a:outerShdw blurRad="38100" dist="38100" dir="2700000" algn="tl">
                    <a:srgbClr val="000000">
                      <a:alpha val="43137"/>
                    </a:srgbClr>
                  </a:outerShdw>
                </a:effectLst>
              </a:rPr>
              <a:t> de Cornier) permet d’affirmer le diagnostic; </a:t>
            </a:r>
          </a:p>
          <a:p>
            <a:pPr algn="just">
              <a:lnSpc>
                <a:spcPct val="250000"/>
              </a:lnSpc>
              <a:buNone/>
            </a:pPr>
            <a:r>
              <a:rPr lang="fr-FR" sz="2800" b="1" dirty="0" smtClean="0">
                <a:effectLst>
                  <a:outerShdw blurRad="38100" dist="38100" dir="2700000" algn="tl">
                    <a:srgbClr val="000000">
                      <a:alpha val="43137"/>
                    </a:srgbClr>
                  </a:outerShdw>
                </a:effectLst>
              </a:rPr>
              <a:t>    Mais sans l’éliminer si cette dernière est négative. </a:t>
            </a:r>
          </a:p>
          <a:p>
            <a:pPr algn="just">
              <a:lnSpc>
                <a:spcPct val="250000"/>
              </a:lnSpc>
            </a:pPr>
            <a:endParaRPr lang="fr-F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60648"/>
            <a:ext cx="8229600" cy="1143000"/>
          </a:xfrm>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C. </a:t>
            </a:r>
            <a:r>
              <a:rPr lang="fr-FR" sz="3100" b="1" dirty="0" smtClean="0">
                <a:solidFill>
                  <a:srgbClr val="00B050"/>
                </a:solidFill>
                <a:effectLst>
                  <a:outerShdw blurRad="38100" dist="38100" dir="2700000" algn="tl">
                    <a:srgbClr val="000000">
                      <a:alpha val="43137"/>
                    </a:srgbClr>
                  </a:outerShdw>
                </a:effectLst>
              </a:rPr>
              <a:t>EXAMENS PARACLINIQUES</a:t>
            </a:r>
            <a:endParaRPr lang="fr-FR" sz="3100" dirty="0"/>
          </a:p>
        </p:txBody>
      </p:sp>
      <p:sp>
        <p:nvSpPr>
          <p:cNvPr id="3" name="Espace réservé du contenu 2"/>
          <p:cNvSpPr>
            <a:spLocks noGrp="1"/>
          </p:cNvSpPr>
          <p:nvPr>
            <p:ph idx="1"/>
          </p:nvPr>
        </p:nvSpPr>
        <p:spPr>
          <a:xfrm>
            <a:off x="457200" y="1700808"/>
            <a:ext cx="8229600" cy="4680520"/>
          </a:xfrm>
        </p:spPr>
        <p:txBody>
          <a:bodyPr>
            <a:normAutofit/>
          </a:bodyPr>
          <a:lstStyle/>
          <a:p>
            <a:pPr lvl="0" algn="just">
              <a:buNone/>
            </a:pPr>
            <a:r>
              <a:rPr lang="fr-FR" b="1" dirty="0" err="1" smtClean="0">
                <a:solidFill>
                  <a:srgbClr val="FFC000"/>
                </a:solidFill>
                <a:effectLst>
                  <a:outerShdw blurRad="38100" dist="38100" dir="2700000" algn="tl">
                    <a:srgbClr val="000000">
                      <a:alpha val="43137"/>
                    </a:srgbClr>
                  </a:outerShdw>
                </a:effectLst>
              </a:rPr>
              <a:t>Hystéroscopie</a:t>
            </a:r>
            <a:r>
              <a:rPr lang="fr-FR" b="1" dirty="0" smtClean="0">
                <a:solidFill>
                  <a:srgbClr val="FFC000"/>
                </a:solidFill>
                <a:effectLst>
                  <a:outerShdw blurRad="38100" dist="38100" dir="2700000" algn="tl">
                    <a:srgbClr val="000000">
                      <a:alpha val="43137"/>
                    </a:srgbClr>
                  </a:outerShdw>
                </a:effectLst>
              </a:rPr>
              <a:t>: </a:t>
            </a:r>
          </a:p>
          <a:p>
            <a:pPr lvl="0" algn="just">
              <a:buFont typeface="Wingdings" pitchFamily="2" charset="2"/>
              <a:buChar char="Ø"/>
            </a:pPr>
            <a:r>
              <a:rPr lang="fr-FR" sz="2800" b="1" dirty="0" smtClean="0">
                <a:effectLst>
                  <a:outerShdw blurRad="38100" dist="38100" dir="2700000" algn="tl">
                    <a:srgbClr val="000000">
                      <a:alpha val="43137"/>
                    </a:srgbClr>
                  </a:outerShdw>
                </a:effectLst>
              </a:rPr>
              <a:t>Permet une exploration visuelle de la cavité utérine, de voir les lésions et de pratiquer des biopsies dirigées. Elle </a:t>
            </a:r>
          </a:p>
          <a:p>
            <a:pPr lvl="0" algn="just">
              <a:buFont typeface="Wingdings" pitchFamily="2" charset="2"/>
              <a:buChar char="Ø"/>
            </a:pPr>
            <a:r>
              <a:rPr lang="fr-FR" sz="2800" b="1" dirty="0" smtClean="0">
                <a:effectLst>
                  <a:outerShdw blurRad="38100" dist="38100" dir="2700000" algn="tl">
                    <a:srgbClr val="000000">
                      <a:alpha val="43137"/>
                    </a:srgbClr>
                  </a:outerShdw>
                </a:effectLst>
              </a:rPr>
              <a:t>Permet aussi de juger de l’extension en surface du processus tumoral.</a:t>
            </a:r>
          </a:p>
          <a:p>
            <a:pPr lvl="0" algn="just">
              <a:buFont typeface="Wingdings" pitchFamily="2" charset="2"/>
              <a:buChar char="Ø"/>
            </a:pPr>
            <a:r>
              <a:rPr lang="fr-FR" sz="2800" b="1" dirty="0" smtClean="0">
                <a:effectLst>
                  <a:outerShdw blurRad="38100" dist="38100" dir="2700000" algn="tl">
                    <a:srgbClr val="000000">
                      <a:alpha val="43137"/>
                    </a:srgbClr>
                  </a:outerShdw>
                </a:effectLst>
              </a:rPr>
              <a:t>Cet examen tend aujourd’hui à remplacer la classique hystérosalpingographie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noFill/>
          <a:ln>
            <a:miter lim="800000"/>
            <a:headEnd/>
            <a:tailEnd/>
          </a:ln>
        </p:spPr>
        <p:txBody>
          <a:bodyPr wrap="square" lIns="91440" tIns="45720" rIns="91440" bIns="45720" numCol="1" anchor="t" anchorCtr="0" compatLnSpc="1">
            <a:prstTxWarp prst="textNoShape">
              <a:avLst/>
            </a:prstTxWarp>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C. </a:t>
            </a:r>
            <a:r>
              <a:rPr lang="fr-FR" sz="3100" b="1" dirty="0" smtClean="0">
                <a:solidFill>
                  <a:srgbClr val="00B050"/>
                </a:solidFill>
                <a:effectLst>
                  <a:outerShdw blurRad="38100" dist="38100" dir="2700000" algn="tl">
                    <a:srgbClr val="000000">
                      <a:alpha val="43137"/>
                    </a:srgbClr>
                  </a:outerShdw>
                </a:effectLst>
              </a:rPr>
              <a:t>EXAMENS PARACLINIQUES</a:t>
            </a:r>
            <a:endParaRPr lang="fr-FR" sz="3100" dirty="0" smtClean="0"/>
          </a:p>
        </p:txBody>
      </p:sp>
      <p:sp>
        <p:nvSpPr>
          <p:cNvPr id="60419" name="Rectangle 3"/>
          <p:cNvSpPr>
            <a:spLocks noGrp="1" noChangeArrowheads="1"/>
          </p:cNvSpPr>
          <p:nvPr>
            <p:ph sz="half" idx="1"/>
          </p:nvPr>
        </p:nvSpPr>
        <p:spPr bwMode="auto">
          <a:noFill/>
          <a:ln>
            <a:miter lim="800000"/>
            <a:headEnd/>
            <a:tailEnd/>
          </a:ln>
        </p:spPr>
        <p:txBody>
          <a:bodyPr wrap="square" lIns="91440" tIns="45720" rIns="91440" bIns="45720" numCol="1" anchor="t" anchorCtr="0" compatLnSpc="1">
            <a:prstTxWarp prst="textNoShape">
              <a:avLst/>
            </a:prstTxWarp>
          </a:bodyPr>
          <a:lstStyle/>
          <a:p>
            <a:pPr algn="just" eaLnBrk="1" hangingPunct="1"/>
            <a:r>
              <a:rPr lang="fr-FR" b="1" dirty="0" smtClean="0">
                <a:effectLst>
                  <a:outerShdw blurRad="38100" dist="38100" dir="2700000" algn="tl">
                    <a:srgbClr val="000000">
                      <a:alpha val="43137"/>
                    </a:srgbClr>
                  </a:outerShdw>
                </a:effectLst>
              </a:rPr>
              <a:t>Hystérographie : </a:t>
            </a:r>
            <a:r>
              <a:rPr lang="fr-FR" b="1" dirty="0" smtClean="0">
                <a:solidFill>
                  <a:srgbClr val="FFC000"/>
                </a:solidFill>
                <a:effectLst>
                  <a:outerShdw blurRad="38100" dist="38100" dir="2700000" algn="tl">
                    <a:srgbClr val="000000">
                      <a:alpha val="43137"/>
                    </a:srgbClr>
                  </a:outerShdw>
                </a:effectLst>
              </a:rPr>
              <a:t>Non</a:t>
            </a:r>
          </a:p>
          <a:p>
            <a:pPr algn="just" eaLnBrk="1" hangingPunct="1"/>
            <a:r>
              <a:rPr lang="fr-FR" b="1" dirty="0" err="1" smtClean="0">
                <a:effectLst>
                  <a:outerShdw blurRad="38100" dist="38100" dir="2700000" algn="tl">
                    <a:srgbClr val="000000">
                      <a:alpha val="43137"/>
                    </a:srgbClr>
                  </a:outerShdw>
                </a:effectLst>
              </a:rPr>
              <a:t>Hystéroscopie</a:t>
            </a:r>
            <a:r>
              <a:rPr lang="fr-FR" b="1" dirty="0" smtClean="0">
                <a:effectLst>
                  <a:outerShdw blurRad="38100" dist="38100" dir="2700000" algn="tl">
                    <a:srgbClr val="000000">
                      <a:alpha val="43137"/>
                    </a:srgbClr>
                  </a:outerShdw>
                </a:effectLst>
              </a:rPr>
              <a:t>:   </a:t>
            </a:r>
            <a:r>
              <a:rPr lang="fr-FR" b="1" dirty="0" smtClean="0">
                <a:solidFill>
                  <a:srgbClr val="00B050"/>
                </a:solidFill>
                <a:effectLst>
                  <a:outerShdw blurRad="38100" dist="38100" dir="2700000" algn="tl">
                    <a:srgbClr val="000000">
                      <a:alpha val="43137"/>
                    </a:srgbClr>
                  </a:outerShdw>
                </a:effectLst>
              </a:rPr>
              <a:t>Oui </a:t>
            </a:r>
            <a:r>
              <a:rPr lang="fr-FR" b="1" dirty="0" smtClean="0">
                <a:effectLst>
                  <a:outerShdw blurRad="38100" dist="38100" dir="2700000" algn="tl">
                    <a:srgbClr val="000000">
                      <a:alpha val="43137"/>
                    </a:srgbClr>
                  </a:outerShdw>
                </a:effectLst>
              </a:rPr>
              <a:t> </a:t>
            </a:r>
          </a:p>
        </p:txBody>
      </p:sp>
      <p:pic>
        <p:nvPicPr>
          <p:cNvPr id="60420" name="Picture 4"/>
          <p:cNvPicPr>
            <a:picLocks noChangeArrowheads="1"/>
          </p:cNvPicPr>
          <p:nvPr/>
        </p:nvPicPr>
        <p:blipFill>
          <a:blip r:embed="rId3" cstate="print"/>
          <a:srcRect/>
          <a:stretch>
            <a:fillRect/>
          </a:stretch>
        </p:blipFill>
        <p:spPr bwMode="auto">
          <a:xfrm flipH="1">
            <a:off x="9139767" y="5556250"/>
            <a:ext cx="62089" cy="1295400"/>
          </a:xfrm>
          <a:prstGeom prst="rect">
            <a:avLst/>
          </a:prstGeom>
          <a:noFill/>
          <a:ln w="12700">
            <a:noFill/>
            <a:miter lim="800000"/>
            <a:headEnd/>
            <a:tailEnd/>
          </a:ln>
        </p:spPr>
      </p:pic>
      <p:pic>
        <p:nvPicPr>
          <p:cNvPr id="60421" name="Picture 5"/>
          <p:cNvPicPr>
            <a:picLocks noChangeAspect="1" noChangeArrowheads="1"/>
          </p:cNvPicPr>
          <p:nvPr/>
        </p:nvPicPr>
        <p:blipFill>
          <a:blip r:embed="rId4" cstate="print"/>
          <a:srcRect/>
          <a:stretch>
            <a:fillRect/>
          </a:stretch>
        </p:blipFill>
        <p:spPr bwMode="auto">
          <a:xfrm>
            <a:off x="5004048" y="1447800"/>
            <a:ext cx="3960440" cy="2197224"/>
          </a:xfrm>
          <a:prstGeom prst="rect">
            <a:avLst/>
          </a:prstGeom>
          <a:noFill/>
          <a:ln w="9525">
            <a:noFill/>
            <a:miter lim="800000"/>
            <a:headEnd/>
            <a:tailEnd/>
          </a:ln>
        </p:spPr>
      </p:pic>
      <p:pic>
        <p:nvPicPr>
          <p:cNvPr id="60422" name="Picture 6"/>
          <p:cNvPicPr>
            <a:picLocks noChangeAspect="1" noChangeArrowheads="1"/>
          </p:cNvPicPr>
          <p:nvPr/>
        </p:nvPicPr>
        <p:blipFill>
          <a:blip r:embed="rId5" cstate="print"/>
          <a:srcRect/>
          <a:stretch>
            <a:fillRect/>
          </a:stretch>
        </p:blipFill>
        <p:spPr bwMode="auto">
          <a:xfrm>
            <a:off x="457200" y="3717032"/>
            <a:ext cx="3754760" cy="2880320"/>
          </a:xfrm>
          <a:prstGeom prst="rect">
            <a:avLst/>
          </a:prstGeom>
          <a:noFill/>
          <a:ln w="9525">
            <a:noFill/>
            <a:miter lim="800000"/>
            <a:headEnd/>
            <a:tailEnd/>
          </a:ln>
        </p:spPr>
      </p:pic>
      <p:pic>
        <p:nvPicPr>
          <p:cNvPr id="8" name="10 resection pour adenocarcinome intramuqueux.mov" descr="/Volumes/LACIE PHILI/Dakar/10 resection pour adenocarcinome intramuqueux.mov">
            <a:hlinkClick r:id="" action="ppaction://media"/>
          </p:cNvPr>
          <p:cNvPicPr>
            <a:picLocks noGrp="1" noChangeAspect="1" noChangeArrowheads="1"/>
          </p:cNvPicPr>
          <p:nvPr>
            <p:ph sz="half" idx="2"/>
            <a:quickTimeFile r:link="rId1"/>
          </p:nvPr>
        </p:nvPicPr>
        <p:blipFill>
          <a:blip r:embed="rId6" cstate="print"/>
          <a:srcRect/>
          <a:stretch>
            <a:fillRect/>
          </a:stretch>
        </p:blipFill>
        <p:spPr bwMode="auto">
          <a:xfrm>
            <a:off x="4788024" y="3789040"/>
            <a:ext cx="3960440" cy="2880320"/>
          </a:xfrm>
          <a:noFill/>
          <a:ln>
            <a:miter lim="800000"/>
            <a:headEnd/>
            <a:tailEnd/>
          </a:ln>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620688"/>
            <a:ext cx="8229600" cy="800125"/>
          </a:xfrm>
        </p:spPr>
        <p:txBody>
          <a:bodyPr wrap="square" lIns="91440" tIns="45720" rIns="91440" bIns="45720" numCol="1" anchor="t" anchorCtr="0" compatLnSpc="1">
            <a:prstTxWarp prst="textNoShape">
              <a:avLst/>
            </a:prstTxWarp>
            <a:normAutofit fontScale="90000"/>
          </a:bodyPr>
          <a:lstStyle/>
          <a:p>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b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200" b="1" dirty="0" smtClean="0">
                <a:solidFill>
                  <a:srgbClr val="00B050"/>
                </a:solidFill>
                <a:effectLst>
                  <a:outerShdw blurRad="38100" dist="38100" dir="2700000" algn="tl">
                    <a:srgbClr val="000000">
                      <a:alpha val="43137"/>
                    </a:srgbClr>
                  </a:outerShdw>
                </a:effectLst>
                <a:cs typeface="Arial" pitchFamily="34" charset="0"/>
              </a:rPr>
              <a:t>C. </a:t>
            </a:r>
            <a:r>
              <a:rPr lang="fr-FR" sz="3200" b="1" dirty="0" smtClean="0">
                <a:solidFill>
                  <a:srgbClr val="00B050"/>
                </a:solidFill>
                <a:effectLst>
                  <a:outerShdw blurRad="38100" dist="38100" dir="2700000" algn="tl">
                    <a:srgbClr val="000000">
                      <a:alpha val="43137"/>
                    </a:srgbClr>
                  </a:outerShdw>
                </a:effectLst>
              </a:rPr>
              <a:t>EXAMENS PARACLINIQUES</a:t>
            </a:r>
            <a:endParaRPr lang="fr-FR" sz="3200" b="1" dirty="0" smtClean="0">
              <a:solidFill>
                <a:srgbClr val="660066"/>
              </a:solidFill>
            </a:endParaRPr>
          </a:p>
        </p:txBody>
      </p:sp>
      <p:sp>
        <p:nvSpPr>
          <p:cNvPr id="61443" name="Rectangle 3"/>
          <p:cNvSpPr>
            <a:spLocks noGrp="1" noChangeArrowheads="1"/>
          </p:cNvSpPr>
          <p:nvPr>
            <p:ph idx="1"/>
          </p:nvPr>
        </p:nvSpPr>
        <p:spPr bwMode="auto">
          <a:xfrm>
            <a:off x="328790" y="1628800"/>
            <a:ext cx="8208433" cy="4752528"/>
          </a:xfrm>
          <a:noFill/>
          <a:ln>
            <a:solidFill>
              <a:schemeClr val="accent1"/>
            </a:solidFill>
            <a:miter lim="800000"/>
            <a:headEnd/>
            <a:tailEnd/>
          </a:ln>
        </p:spPr>
        <p:txBody>
          <a:bodyPr wrap="square" lIns="91440" tIns="45720" rIns="91440" bIns="45720" numCol="1" anchor="t" anchorCtr="0" compatLnSpc="1">
            <a:prstTxWarp prst="textNoShape">
              <a:avLst/>
            </a:prstTxWarp>
          </a:bodyPr>
          <a:lstStyle/>
          <a:p>
            <a:pPr>
              <a:lnSpc>
                <a:spcPct val="90000"/>
              </a:lnSpc>
              <a:spcBef>
                <a:spcPct val="0"/>
              </a:spcBef>
              <a:buNone/>
            </a:pPr>
            <a:endParaRPr lang="fr-FR" b="1" dirty="0" smtClean="0">
              <a:solidFill>
                <a:srgbClr val="FFC000"/>
              </a:solidFill>
              <a:effectLst>
                <a:outerShdw blurRad="38100" dist="38100" dir="2700000" algn="tl">
                  <a:srgbClr val="000000">
                    <a:alpha val="43137"/>
                  </a:srgbClr>
                </a:outerShdw>
              </a:effectLst>
            </a:endParaRPr>
          </a:p>
          <a:p>
            <a:pPr>
              <a:lnSpc>
                <a:spcPct val="90000"/>
              </a:lnSpc>
              <a:spcBef>
                <a:spcPct val="0"/>
              </a:spcBef>
              <a:buNone/>
            </a:pPr>
            <a:r>
              <a:rPr lang="fr-FR" b="1" dirty="0" smtClean="0">
                <a:solidFill>
                  <a:srgbClr val="FFC000"/>
                </a:solidFill>
                <a:effectLst>
                  <a:outerShdw blurRad="38100" dist="38100" dir="2700000" algn="tl">
                    <a:srgbClr val="000000">
                      <a:alpha val="43137"/>
                    </a:srgbClr>
                  </a:outerShdw>
                </a:effectLst>
              </a:rPr>
              <a:t>HYSTEROSCOPIE-CURETAGE</a:t>
            </a:r>
          </a:p>
          <a:p>
            <a:pPr eaLnBrk="1" hangingPunct="1">
              <a:lnSpc>
                <a:spcPct val="90000"/>
              </a:lnSpc>
              <a:spcBef>
                <a:spcPct val="0"/>
              </a:spcBef>
              <a:buFont typeface="Arial" charset="0"/>
              <a:buNone/>
            </a:pPr>
            <a:endParaRPr lang="fr-FR" b="1" dirty="0" smtClean="0">
              <a:solidFill>
                <a:srgbClr val="FFC000"/>
              </a:solidFill>
              <a:effectLst>
                <a:outerShdw blurRad="38100" dist="38100" dir="2700000" algn="tl">
                  <a:srgbClr val="000000">
                    <a:alpha val="43137"/>
                  </a:srgbClr>
                </a:outerShdw>
              </a:effectLst>
            </a:endParaRPr>
          </a:p>
          <a:p>
            <a:pPr eaLnBrk="1" hangingPunct="1">
              <a:lnSpc>
                <a:spcPct val="90000"/>
              </a:lnSpc>
              <a:spcBef>
                <a:spcPct val="0"/>
              </a:spcBef>
              <a:buFont typeface="Wingdings" pitchFamily="2" charset="2"/>
              <a:buChar char="Ø"/>
            </a:pPr>
            <a:r>
              <a:rPr lang="fr-FR" sz="2800" b="1" dirty="0" smtClean="0"/>
              <a:t> </a:t>
            </a:r>
            <a:r>
              <a:rPr lang="fr-FR" sz="2400" b="1" dirty="0" smtClean="0">
                <a:effectLst>
                  <a:outerShdw blurRad="38100" dist="38100" dir="2700000" algn="tl">
                    <a:srgbClr val="000000">
                      <a:alpha val="43137"/>
                    </a:srgbClr>
                  </a:outerShdw>
                </a:effectLst>
              </a:rPr>
              <a:t>Visualisation des lésions</a:t>
            </a:r>
          </a:p>
          <a:p>
            <a:pPr eaLnBrk="1" hangingPunct="1">
              <a:lnSpc>
                <a:spcPct val="90000"/>
              </a:lnSpc>
              <a:spcBef>
                <a:spcPct val="0"/>
              </a:spcBef>
              <a:buFont typeface="Wingdings" pitchFamily="2" charset="2"/>
              <a:buChar char="Ø"/>
            </a:pPr>
            <a:endParaRPr lang="fr-FR" sz="2400" b="1" dirty="0" smtClean="0">
              <a:effectLst>
                <a:outerShdw blurRad="38100" dist="38100" dir="2700000" algn="tl">
                  <a:srgbClr val="000000">
                    <a:alpha val="43137"/>
                  </a:srgbClr>
                </a:outerShdw>
              </a:effectLst>
            </a:endParaRPr>
          </a:p>
          <a:p>
            <a:pPr eaLnBrk="1" hangingPunct="1">
              <a:lnSpc>
                <a:spcPct val="90000"/>
              </a:lnSpc>
              <a:spcBef>
                <a:spcPct val="0"/>
              </a:spcBef>
              <a:buFont typeface="Wingdings" pitchFamily="2" charset="2"/>
              <a:buChar char="Ø"/>
            </a:pPr>
            <a:endParaRPr lang="fr-FR" sz="2400" b="1" dirty="0" smtClean="0">
              <a:effectLst>
                <a:outerShdw blurRad="38100" dist="38100" dir="2700000" algn="tl">
                  <a:srgbClr val="000000">
                    <a:alpha val="43137"/>
                  </a:srgbClr>
                </a:outerShdw>
              </a:effectLst>
            </a:endParaRPr>
          </a:p>
          <a:p>
            <a:pPr eaLnBrk="1" hangingPunct="1">
              <a:lnSpc>
                <a:spcPct val="90000"/>
              </a:lnSpc>
              <a:spcBef>
                <a:spcPct val="0"/>
              </a:spcBef>
              <a:buFont typeface="Wingdings" pitchFamily="2" charset="2"/>
              <a:buChar char="Ø"/>
            </a:pPr>
            <a:r>
              <a:rPr lang="fr-FR" sz="2400" b="1" dirty="0" smtClean="0">
                <a:effectLst>
                  <a:outerShdw blurRad="38100" dist="38100" dir="2700000" algn="tl">
                    <a:srgbClr val="000000">
                      <a:alpha val="43137"/>
                    </a:srgbClr>
                  </a:outerShdw>
                </a:effectLst>
              </a:rPr>
              <a:t>Prélèvements histologiques (curetage) </a:t>
            </a:r>
            <a:r>
              <a:rPr lang="fr-FR" sz="2800" b="1" dirty="0" smtClean="0">
                <a:effectLst>
                  <a:outerShdw blurRad="38100" dist="38100" dir="2700000" algn="tl">
                    <a:srgbClr val="000000">
                      <a:alpha val="43137"/>
                    </a:srgbClr>
                  </a:outerShdw>
                </a:effectLst>
              </a:rPr>
              <a:t/>
            </a:r>
            <a:br>
              <a:rPr lang="fr-FR" sz="2800" b="1" dirty="0" smtClean="0">
                <a:effectLst>
                  <a:outerShdw blurRad="38100" dist="38100" dir="2700000" algn="tl">
                    <a:srgbClr val="000000">
                      <a:alpha val="43137"/>
                    </a:srgbClr>
                  </a:outerShdw>
                </a:effectLst>
              </a:rPr>
            </a:br>
            <a:r>
              <a:rPr lang="fr-FR" sz="2800" b="1" dirty="0" smtClean="0"/>
              <a:t>	</a:t>
            </a:r>
          </a:p>
          <a:p>
            <a:pPr eaLnBrk="1" hangingPunct="1">
              <a:lnSpc>
                <a:spcPct val="90000"/>
              </a:lnSpc>
              <a:spcBef>
                <a:spcPct val="0"/>
              </a:spcBef>
              <a:buNone/>
            </a:pPr>
            <a:r>
              <a:rPr lang="fr-FR" sz="2800" b="1" i="1" dirty="0" smtClean="0">
                <a:sym typeface="Wingdings" pitchFamily="-108" charset="2"/>
              </a:rPr>
              <a:t></a:t>
            </a:r>
            <a:r>
              <a:rPr lang="fr-FR" sz="2800" b="1" i="1" dirty="0" smtClean="0">
                <a:sym typeface="Monotype Sorts" pitchFamily="-108" charset="2"/>
              </a:rPr>
              <a:t> </a:t>
            </a:r>
            <a:r>
              <a:rPr lang="fr-FR" sz="2800" b="1" dirty="0" smtClean="0">
                <a:solidFill>
                  <a:srgbClr val="0070C0"/>
                </a:solidFill>
                <a:effectLst>
                  <a:outerShdw blurRad="38100" dist="38100" dir="2700000" algn="tl">
                    <a:srgbClr val="000000">
                      <a:alpha val="43137"/>
                    </a:srgbClr>
                  </a:outerShdw>
                </a:effectLst>
                <a:sym typeface="Monotype Sorts" pitchFamily="-108" charset="2"/>
              </a:rPr>
              <a:t>diagnostic de certitude. </a:t>
            </a:r>
          </a:p>
          <a:p>
            <a:pPr eaLnBrk="1" hangingPunct="1">
              <a:lnSpc>
                <a:spcPct val="90000"/>
              </a:lnSpc>
              <a:spcBef>
                <a:spcPct val="0"/>
              </a:spcBef>
              <a:buFontTx/>
              <a:buChar char="-"/>
            </a:pPr>
            <a:endParaRPr lang="fr-FR" sz="2800" b="1" i="1" dirty="0" smtClean="0">
              <a:sym typeface="Monotype Sorts" pitchFamily="-108" charset="2"/>
            </a:endParaRPr>
          </a:p>
        </p:txBody>
      </p:sp>
      <p:pic>
        <p:nvPicPr>
          <p:cNvPr id="61444" name="Image 3" descr="hystéroscopie.jpg"/>
          <p:cNvPicPr>
            <a:picLocks noChangeAspect="1"/>
          </p:cNvPicPr>
          <p:nvPr/>
        </p:nvPicPr>
        <p:blipFill>
          <a:blip r:embed="rId3" cstate="print"/>
          <a:srcRect/>
          <a:stretch>
            <a:fillRect/>
          </a:stretch>
        </p:blipFill>
        <p:spPr bwMode="auto">
          <a:xfrm>
            <a:off x="5724128" y="1988840"/>
            <a:ext cx="3203848" cy="2260848"/>
          </a:xfrm>
          <a:prstGeom prst="rect">
            <a:avLst/>
          </a:prstGeom>
          <a:noFill/>
          <a:ln w="9525">
            <a:noFill/>
            <a:miter lim="800000"/>
            <a:headEnd/>
            <a:tailEnd/>
          </a:ln>
        </p:spPr>
      </p:pic>
      <p:pic>
        <p:nvPicPr>
          <p:cNvPr id="5" name="10 resection pour adenocarcinome intramuqueux.mov" descr="/Volumes/LACIE PHILI/Dakar/10 resection pour adenocarcinome intramuqueux.mov">
            <a:hlinkClick r:id="" action="ppaction://media"/>
          </p:cNvPr>
          <p:cNvPicPr>
            <a:picLocks noChangeAspect="1" noChangeArrowheads="1"/>
          </p:cNvPicPr>
          <p:nvPr>
            <a:quickTimeFile r:link="rId1"/>
          </p:nvPr>
        </p:nvPicPr>
        <p:blipFill>
          <a:blip r:embed="rId4" cstate="print"/>
          <a:srcRect/>
          <a:stretch>
            <a:fillRect/>
          </a:stretch>
        </p:blipFill>
        <p:spPr bwMode="auto">
          <a:xfrm>
            <a:off x="5724128" y="4193704"/>
            <a:ext cx="3216672" cy="2331640"/>
          </a:xfrm>
          <a:prstGeom prst="rect">
            <a:avLst/>
          </a:prstGeom>
          <a:noFill/>
          <a:ln>
            <a:miter lim="800000"/>
            <a:headEnd/>
            <a:tailEnd/>
          </a:ln>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20688"/>
            <a:ext cx="8229600" cy="796950"/>
          </a:xfrm>
        </p:spPr>
        <p:txBody>
          <a:bodyPr>
            <a:normAutofit fontScale="90000"/>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cs typeface="Arial" pitchFamily="34" charset="0"/>
              </a:rPr>
              <a:t>C. </a:t>
            </a:r>
            <a:r>
              <a:rPr lang="fr-FR" sz="3100" b="1" dirty="0" smtClean="0">
                <a:solidFill>
                  <a:srgbClr val="00B050"/>
                </a:solidFill>
                <a:effectLst>
                  <a:outerShdw blurRad="38100" dist="38100" dir="2700000" algn="tl">
                    <a:srgbClr val="000000">
                      <a:alpha val="43137"/>
                    </a:srgbClr>
                  </a:outerShdw>
                </a:effectLst>
              </a:rPr>
              <a:t>EXAMENS PARACLINIQUES</a:t>
            </a:r>
            <a:endParaRPr lang="fr-FR" sz="3100" dirty="0"/>
          </a:p>
        </p:txBody>
      </p:sp>
      <p:sp>
        <p:nvSpPr>
          <p:cNvPr id="3" name="Espace réservé du contenu 2"/>
          <p:cNvSpPr>
            <a:spLocks noGrp="1"/>
          </p:cNvSpPr>
          <p:nvPr>
            <p:ph idx="1"/>
          </p:nvPr>
        </p:nvSpPr>
        <p:spPr>
          <a:xfrm>
            <a:off x="457200" y="1556792"/>
            <a:ext cx="8229600" cy="3960440"/>
          </a:xfrm>
        </p:spPr>
        <p:txBody>
          <a:bodyPr>
            <a:normAutofit/>
          </a:bodyPr>
          <a:lstStyle/>
          <a:p>
            <a:pPr lvl="0" algn="just"/>
            <a:r>
              <a:rPr lang="fr-FR" sz="2800" b="1" dirty="0" smtClean="0">
                <a:solidFill>
                  <a:srgbClr val="FFC000"/>
                </a:solidFill>
                <a:effectLst>
                  <a:outerShdw blurRad="38100" dist="38100" dir="2700000" algn="tl">
                    <a:srgbClr val="000000">
                      <a:alpha val="43137"/>
                    </a:srgbClr>
                  </a:outerShdw>
                </a:effectLst>
              </a:rPr>
              <a:t>L’imagerie par résonance magnétique </a:t>
            </a:r>
            <a:r>
              <a:rPr lang="fr-FR" sz="2800" b="1" dirty="0" err="1" smtClean="0">
                <a:solidFill>
                  <a:srgbClr val="FFC000"/>
                </a:solidFill>
                <a:effectLst>
                  <a:outerShdw blurRad="38100" dist="38100" dir="2700000" algn="tl">
                    <a:srgbClr val="000000">
                      <a:alpha val="43137"/>
                    </a:srgbClr>
                  </a:outerShdw>
                </a:effectLst>
              </a:rPr>
              <a:t>pelvi</a:t>
            </a:r>
            <a:r>
              <a:rPr lang="fr-FR" sz="2800" b="1" dirty="0" smtClean="0">
                <a:solidFill>
                  <a:srgbClr val="FFC000"/>
                </a:solidFill>
                <a:effectLst>
                  <a:outerShdw blurRad="38100" dist="38100" dir="2700000" algn="tl">
                    <a:srgbClr val="000000">
                      <a:alpha val="43137"/>
                    </a:srgbClr>
                  </a:outerShdw>
                </a:effectLst>
              </a:rPr>
              <a:t>-abdominale </a:t>
            </a:r>
            <a:r>
              <a:rPr lang="fr-FR" sz="2800" dirty="0" smtClean="0"/>
              <a:t>: </a:t>
            </a:r>
          </a:p>
          <a:p>
            <a:pPr algn="just">
              <a:buFont typeface="Wingdings" pitchFamily="2" charset="2"/>
              <a:buChar char="ü"/>
            </a:pPr>
            <a:r>
              <a:rPr lang="fr-FR" sz="2400" b="1" dirty="0" smtClean="0">
                <a:solidFill>
                  <a:srgbClr val="0070C0"/>
                </a:solidFill>
                <a:effectLst>
                  <a:outerShdw blurRad="38100" dist="38100" dir="2700000" algn="tl">
                    <a:srgbClr val="000000">
                      <a:alpha val="43137"/>
                    </a:srgbClr>
                  </a:outerShdw>
                </a:effectLst>
              </a:rPr>
              <a:t>Intervient dans le diagnostic, </a:t>
            </a:r>
          </a:p>
          <a:p>
            <a:pPr algn="just">
              <a:buFont typeface="Wingdings" pitchFamily="2" charset="2"/>
              <a:buChar char="§"/>
            </a:pPr>
            <a:r>
              <a:rPr lang="fr-FR" sz="2400" b="1" dirty="0" smtClean="0">
                <a:effectLst>
                  <a:outerShdw blurRad="38100" dist="38100" dir="2700000" algn="tl">
                    <a:srgbClr val="000000">
                      <a:alpha val="43137"/>
                    </a:srgbClr>
                  </a:outerShdw>
                </a:effectLst>
              </a:rPr>
              <a:t>permet de réaliser un bilan pré thérapeutique</a:t>
            </a:r>
          </a:p>
          <a:p>
            <a:pPr lvl="0" algn="just">
              <a:buFont typeface="Wingdings" pitchFamily="2" charset="2"/>
              <a:buChar char="§"/>
            </a:pPr>
            <a:r>
              <a:rPr lang="fr-FR" sz="2400" b="1" dirty="0" smtClean="0">
                <a:effectLst>
                  <a:outerShdw blurRad="38100" dist="38100" dir="2700000" algn="tl">
                    <a:srgbClr val="000000">
                      <a:alpha val="43137"/>
                    </a:srgbClr>
                  </a:outerShdw>
                </a:effectLst>
              </a:rPr>
              <a:t>extension locale : infiltration myomètre</a:t>
            </a:r>
          </a:p>
          <a:p>
            <a:pPr lvl="0" algn="just">
              <a:buFont typeface="Wingdings" pitchFamily="2" charset="2"/>
              <a:buChar char="§"/>
            </a:pPr>
            <a:r>
              <a:rPr lang="fr-FR" sz="2400" b="1" dirty="0" smtClean="0">
                <a:effectLst>
                  <a:outerShdw blurRad="38100" dist="38100" dir="2700000" algn="tl">
                    <a:srgbClr val="000000">
                      <a:alpha val="43137"/>
                    </a:srgbClr>
                  </a:outerShdw>
                </a:effectLst>
              </a:rPr>
              <a:t>extension régionale : annexes, pelvis, ganglions pelviens, </a:t>
            </a:r>
            <a:r>
              <a:rPr lang="fr-FR" sz="2400" b="1" dirty="0" err="1" smtClean="0">
                <a:effectLst>
                  <a:outerShdw blurRad="38100" dist="38100" dir="2700000" algn="tl">
                    <a:srgbClr val="000000">
                      <a:alpha val="43137"/>
                    </a:srgbClr>
                  </a:outerShdw>
                </a:effectLst>
              </a:rPr>
              <a:t>lomboaortiques</a:t>
            </a:r>
            <a:r>
              <a:rPr lang="fr-FR" sz="2400" b="1" dirty="0" smtClean="0">
                <a:effectLst>
                  <a:outerShdw blurRad="38100" dist="38100" dir="2700000" algn="tl">
                    <a:srgbClr val="000000">
                      <a:alpha val="43137"/>
                    </a:srgbClr>
                  </a:outerShdw>
                </a:effectLst>
              </a:rPr>
              <a:t>, foie</a:t>
            </a:r>
          </a:p>
          <a:p>
            <a:pPr algn="just">
              <a:buFont typeface="Wingdings" pitchFamily="2" charset="2"/>
              <a:buChar char="ü"/>
            </a:pPr>
            <a:r>
              <a:rPr lang="fr-FR" sz="2400" b="1" dirty="0" smtClean="0">
                <a:solidFill>
                  <a:srgbClr val="0070C0"/>
                </a:solidFill>
                <a:effectLst>
                  <a:outerShdw blurRad="38100" dist="38100" dir="2700000" algn="tl">
                    <a:srgbClr val="000000">
                      <a:alpha val="43137"/>
                    </a:srgbClr>
                  </a:outerShdw>
                </a:effectLst>
              </a:rPr>
              <a:t>Intervient dans le choix de la voie d’abord chirurgicale </a:t>
            </a:r>
          </a:p>
          <a:p>
            <a:pPr>
              <a:buNone/>
            </a:pPr>
            <a:endParaRPr lang="fr-FR" sz="2400" dirty="0"/>
          </a:p>
        </p:txBody>
      </p:sp>
      <p:grpSp>
        <p:nvGrpSpPr>
          <p:cNvPr id="4" name="Group 24"/>
          <p:cNvGrpSpPr>
            <a:grpSpLocks/>
          </p:cNvGrpSpPr>
          <p:nvPr/>
        </p:nvGrpSpPr>
        <p:grpSpPr bwMode="auto">
          <a:xfrm>
            <a:off x="323528" y="5373216"/>
            <a:ext cx="5400600" cy="1080120"/>
            <a:chOff x="2018" y="79"/>
            <a:chExt cx="3357" cy="569"/>
          </a:xfrm>
        </p:grpSpPr>
        <p:pic>
          <p:nvPicPr>
            <p:cNvPr id="5" name="Picture 5" descr="SFOG Moy Def"/>
            <p:cNvPicPr>
              <a:picLocks noChangeAspect="1" noChangeArrowheads="1"/>
            </p:cNvPicPr>
            <p:nvPr/>
          </p:nvPicPr>
          <p:blipFill>
            <a:blip r:embed="rId2" cstate="print"/>
            <a:srcRect/>
            <a:stretch>
              <a:fillRect/>
            </a:stretch>
          </p:blipFill>
          <p:spPr bwMode="auto">
            <a:xfrm>
              <a:off x="2018" y="164"/>
              <a:ext cx="445" cy="484"/>
            </a:xfrm>
            <a:prstGeom prst="rect">
              <a:avLst/>
            </a:prstGeom>
            <a:noFill/>
            <a:ln w="9525">
              <a:noFill/>
              <a:miter lim="800000"/>
              <a:headEnd/>
              <a:tailEnd/>
            </a:ln>
          </p:spPr>
        </p:pic>
        <p:pic>
          <p:nvPicPr>
            <p:cNvPr id="6" name="Picture 6" descr="cngof-logo2008complet-coul"/>
            <p:cNvPicPr>
              <a:picLocks noChangeAspect="1" noChangeArrowheads="1"/>
            </p:cNvPicPr>
            <p:nvPr/>
          </p:nvPicPr>
          <p:blipFill>
            <a:blip r:embed="rId3" cstate="print"/>
            <a:srcRect/>
            <a:stretch>
              <a:fillRect/>
            </a:stretch>
          </p:blipFill>
          <p:spPr bwMode="auto">
            <a:xfrm>
              <a:off x="3198" y="210"/>
              <a:ext cx="931" cy="362"/>
            </a:xfrm>
            <a:prstGeom prst="rect">
              <a:avLst/>
            </a:prstGeom>
            <a:noFill/>
            <a:ln w="9525">
              <a:noFill/>
              <a:miter lim="800000"/>
              <a:headEnd/>
              <a:tailEnd/>
            </a:ln>
          </p:spPr>
        </p:pic>
        <p:grpSp>
          <p:nvGrpSpPr>
            <p:cNvPr id="7" name="Groupe 5"/>
            <p:cNvGrpSpPr>
              <a:grpSpLocks/>
            </p:cNvGrpSpPr>
            <p:nvPr/>
          </p:nvGrpSpPr>
          <p:grpSpPr bwMode="auto">
            <a:xfrm>
              <a:off x="4852" y="79"/>
              <a:ext cx="523" cy="522"/>
              <a:chOff x="188913" y="1365250"/>
              <a:chExt cx="879475" cy="1296988"/>
            </a:xfrm>
          </p:grpSpPr>
          <p:pic>
            <p:nvPicPr>
              <p:cNvPr id="8" name="Picture 11"/>
              <p:cNvPicPr>
                <a:picLocks noChangeAspect="1" noChangeArrowheads="1"/>
              </p:cNvPicPr>
              <p:nvPr/>
            </p:nvPicPr>
            <p:blipFill>
              <a:blip r:embed="rId4" cstate="print"/>
              <a:srcRect/>
              <a:stretch>
                <a:fillRect/>
              </a:stretch>
            </p:blipFill>
            <p:spPr bwMode="auto">
              <a:xfrm>
                <a:off x="188913" y="1393825"/>
                <a:ext cx="328612" cy="1268413"/>
              </a:xfrm>
              <a:prstGeom prst="rect">
                <a:avLst/>
              </a:prstGeom>
              <a:noFill/>
              <a:ln w="9525">
                <a:noFill/>
                <a:miter lim="800000"/>
                <a:headEnd/>
                <a:tailEnd/>
              </a:ln>
            </p:spPr>
          </p:pic>
          <p:pic>
            <p:nvPicPr>
              <p:cNvPr id="9" name="Picture 12"/>
              <p:cNvPicPr>
                <a:picLocks noChangeAspect="1" noChangeArrowheads="1"/>
              </p:cNvPicPr>
              <p:nvPr/>
            </p:nvPicPr>
            <p:blipFill>
              <a:blip r:embed="rId5" cstate="print"/>
              <a:srcRect/>
              <a:stretch>
                <a:fillRect/>
              </a:stretch>
            </p:blipFill>
            <p:spPr bwMode="auto">
              <a:xfrm>
                <a:off x="468313" y="1365250"/>
                <a:ext cx="600075" cy="1198563"/>
              </a:xfrm>
              <a:prstGeom prst="rect">
                <a:avLst/>
              </a:prstGeom>
              <a:noFill/>
              <a:ln w="9525">
                <a:noFill/>
                <a:miter lim="800000"/>
                <a:headEnd/>
                <a:tailEnd/>
              </a:ln>
            </p:spPr>
          </p:pic>
        </p:grpSp>
      </p:grpSp>
      <p:pic>
        <p:nvPicPr>
          <p:cNvPr id="10" name="Picture 2"/>
          <p:cNvPicPr>
            <a:picLocks noChangeAspect="1" noChangeArrowheads="1"/>
          </p:cNvPicPr>
          <p:nvPr/>
        </p:nvPicPr>
        <p:blipFill>
          <a:blip r:embed="rId6" cstate="print"/>
          <a:srcRect/>
          <a:stretch>
            <a:fillRect/>
          </a:stretch>
        </p:blipFill>
        <p:spPr bwMode="auto">
          <a:xfrm>
            <a:off x="7020272" y="5013176"/>
            <a:ext cx="1872208" cy="1844824"/>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52401"/>
            <a:ext cx="9144000" cy="1276335"/>
          </a:xfrm>
          <a:prstGeom prst="rect">
            <a:avLst/>
          </a:prstGeom>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4.1. DIAGNOSTIC POSITIF</a:t>
            </a: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600" b="1" dirty="0" smtClean="0">
                <a:solidFill>
                  <a:srgbClr val="00B050"/>
                </a:solidFill>
                <a:effectLst>
                  <a:outerShdw blurRad="38100" dist="38100" dir="2700000" algn="tl">
                    <a:srgbClr val="000000">
                      <a:alpha val="43137"/>
                    </a:srgbClr>
                  </a:outerShdw>
                </a:effectLst>
                <a:cs typeface="Arial" pitchFamily="34" charset="0"/>
              </a:rPr>
              <a:t>C. </a:t>
            </a:r>
            <a:r>
              <a:rPr lang="fr-FR" sz="3600" b="1" dirty="0" smtClean="0">
                <a:solidFill>
                  <a:srgbClr val="00B050"/>
                </a:solidFill>
                <a:effectLst>
                  <a:outerShdw blurRad="38100" dist="38100" dir="2700000" algn="tl">
                    <a:srgbClr val="000000">
                      <a:alpha val="43137"/>
                    </a:srgbClr>
                  </a:outerShdw>
                </a:effectLst>
              </a:rPr>
              <a:t>EXAMENS PARACLINIQUES</a:t>
            </a:r>
            <a:r>
              <a:rPr lang="fr-FR" sz="3600" b="1" dirty="0" smtClean="0">
                <a:solidFill>
                  <a:srgbClr val="0070C0"/>
                </a:solidFill>
                <a:effectLst>
                  <a:outerShdw blurRad="38100" dist="38100" dir="2700000" algn="tl">
                    <a:srgbClr val="000000">
                      <a:alpha val="43137"/>
                    </a:srgbClr>
                  </a:outerShdw>
                </a:effectLst>
              </a:rPr>
              <a:t/>
            </a:r>
            <a:br>
              <a:rPr lang="fr-FR" sz="3600" b="1" dirty="0" smtClean="0">
                <a:solidFill>
                  <a:srgbClr val="0070C0"/>
                </a:solidFill>
                <a:effectLst>
                  <a:outerShdw blurRad="38100" dist="38100" dir="2700000" algn="tl">
                    <a:srgbClr val="000000">
                      <a:alpha val="43137"/>
                    </a:srgbClr>
                  </a:outerShdw>
                </a:effectLst>
              </a:rPr>
            </a:br>
            <a:r>
              <a:rPr lang="fr-FR" sz="3100" dirty="0" smtClean="0">
                <a:solidFill>
                  <a:srgbClr val="FFC000"/>
                </a:solidFill>
                <a:effectLst>
                  <a:outerShdw blurRad="38100" dist="38100" dir="2700000" algn="tl">
                    <a:srgbClr val="000000"/>
                  </a:outerShdw>
                </a:effectLst>
              </a:rPr>
              <a:t>IRM et KE </a:t>
            </a:r>
          </a:p>
        </p:txBody>
      </p:sp>
      <p:sp>
        <p:nvSpPr>
          <p:cNvPr id="70659" name="Espace réservé du contenu 2"/>
          <p:cNvSpPr>
            <a:spLocks noGrp="1"/>
          </p:cNvSpPr>
          <p:nvPr>
            <p:ph idx="4294967295"/>
          </p:nvPr>
        </p:nvSpPr>
        <p:spPr bwMode="auto">
          <a:xfrm>
            <a:off x="0" y="1628800"/>
            <a:ext cx="9144000" cy="4314800"/>
          </a:xfrm>
          <a:prstGeom prst="rect">
            <a:avLst/>
          </a:prstGeom>
          <a:noFill/>
          <a:ln>
            <a:miter lim="800000"/>
            <a:headEnd/>
            <a:tailEnd/>
          </a:ln>
        </p:spPr>
        <p:txBody>
          <a:bodyPr/>
          <a:lstStyle/>
          <a:p>
            <a:r>
              <a:rPr lang="fr-FR" dirty="0" smtClean="0"/>
              <a:t> </a:t>
            </a:r>
          </a:p>
          <a:p>
            <a:pPr lvl="1"/>
            <a:endParaRPr lang="fr-FR" dirty="0" smtClean="0">
              <a:solidFill>
                <a:schemeClr val="bg1"/>
              </a:solidFill>
            </a:endParaRPr>
          </a:p>
          <a:p>
            <a:endParaRPr lang="fr-FR" dirty="0" smtClean="0"/>
          </a:p>
        </p:txBody>
      </p:sp>
      <p:sp>
        <p:nvSpPr>
          <p:cNvPr id="70660" name="Espace réservé de la date 3"/>
          <p:cNvSpPr txBox="1">
            <a:spLocks noGrp="1"/>
          </p:cNvSpPr>
          <p:nvPr/>
        </p:nvSpPr>
        <p:spPr bwMode="auto">
          <a:xfrm>
            <a:off x="0" y="6381750"/>
            <a:ext cx="1600200" cy="476250"/>
          </a:xfrm>
          <a:prstGeom prst="rect">
            <a:avLst/>
          </a:prstGeom>
          <a:noFill/>
          <a:ln w="9525">
            <a:noFill/>
            <a:miter lim="800000"/>
            <a:headEnd/>
            <a:tailEnd/>
          </a:ln>
        </p:spPr>
        <p:txBody>
          <a:bodyPr/>
          <a:lstStyle/>
          <a:p>
            <a:r>
              <a:rPr lang="fr-FR" b="1">
                <a:solidFill>
                  <a:srgbClr val="FFFFFF"/>
                </a:solidFill>
              </a:rPr>
              <a:t> </a:t>
            </a:r>
          </a:p>
        </p:txBody>
      </p:sp>
      <p:sp>
        <p:nvSpPr>
          <p:cNvPr id="70661" name="Espace réservé du pied de page 4"/>
          <p:cNvSpPr txBox="1">
            <a:spLocks noGrp="1"/>
          </p:cNvSpPr>
          <p:nvPr/>
        </p:nvSpPr>
        <p:spPr bwMode="auto">
          <a:xfrm>
            <a:off x="3124200" y="6096000"/>
            <a:ext cx="3429000" cy="762000"/>
          </a:xfrm>
          <a:prstGeom prst="rect">
            <a:avLst/>
          </a:prstGeom>
          <a:noFill/>
          <a:ln w="9525">
            <a:noFill/>
            <a:miter lim="800000"/>
            <a:headEnd/>
            <a:tailEnd/>
          </a:ln>
        </p:spPr>
        <p:txBody>
          <a:bodyPr/>
          <a:lstStyle/>
          <a:p>
            <a:pPr algn="ctr"/>
            <a:r>
              <a:rPr lang="fr-FR" b="1">
                <a:solidFill>
                  <a:schemeClr val="bg1"/>
                </a:solidFill>
              </a:rPr>
              <a:t> </a:t>
            </a:r>
          </a:p>
        </p:txBody>
      </p:sp>
      <p:sp>
        <p:nvSpPr>
          <p:cNvPr id="70662" name="Espace réservé du numéro de diapositive 5"/>
          <p:cNvSpPr txBox="1">
            <a:spLocks noGrp="1"/>
          </p:cNvSpPr>
          <p:nvPr/>
        </p:nvSpPr>
        <p:spPr bwMode="auto">
          <a:xfrm>
            <a:off x="8610600" y="6381750"/>
            <a:ext cx="533400" cy="476250"/>
          </a:xfrm>
          <a:prstGeom prst="rect">
            <a:avLst/>
          </a:prstGeom>
          <a:noFill/>
          <a:ln w="9525">
            <a:noFill/>
            <a:miter lim="800000"/>
            <a:headEnd/>
            <a:tailEnd/>
          </a:ln>
        </p:spPr>
        <p:txBody>
          <a:bodyPr/>
          <a:lstStyle/>
          <a:p>
            <a:pPr algn="r"/>
            <a:fld id="{300B1B96-12F1-4C2F-AE1D-BCCD40639728}" type="slidenum">
              <a:rPr lang="fr-FR">
                <a:solidFill>
                  <a:schemeClr val="bg1"/>
                </a:solidFill>
              </a:rPr>
              <a:pPr algn="r"/>
              <a:t>67</a:t>
            </a:fld>
            <a:endParaRPr lang="fr-FR">
              <a:solidFill>
                <a:schemeClr val="bg1"/>
              </a:solidFill>
            </a:endParaRPr>
          </a:p>
        </p:txBody>
      </p:sp>
      <p:sp>
        <p:nvSpPr>
          <p:cNvPr id="70663" name="Rectangle 4"/>
          <p:cNvSpPr txBox="1">
            <a:spLocks noChangeArrowheads="1"/>
          </p:cNvSpPr>
          <p:nvPr/>
        </p:nvSpPr>
        <p:spPr bwMode="auto">
          <a:xfrm>
            <a:off x="0" y="6400800"/>
            <a:ext cx="2286000" cy="304800"/>
          </a:xfrm>
          <a:prstGeom prst="rect">
            <a:avLst/>
          </a:prstGeom>
          <a:noFill/>
          <a:ln w="9525">
            <a:noFill/>
            <a:miter lim="800000"/>
            <a:headEnd/>
            <a:tailEnd/>
          </a:ln>
        </p:spPr>
        <p:txBody>
          <a:bodyPr/>
          <a:lstStyle/>
          <a:p>
            <a:endParaRPr lang="fr-FR" b="1">
              <a:solidFill>
                <a:srgbClr val="242853"/>
              </a:solidFill>
            </a:endParaRPr>
          </a:p>
        </p:txBody>
      </p:sp>
      <p:pic>
        <p:nvPicPr>
          <p:cNvPr id="8" name="Image 7" descr="ser023img00001.jpg"/>
          <p:cNvPicPr>
            <a:picLocks noChangeAspect="1"/>
          </p:cNvPicPr>
          <p:nvPr/>
        </p:nvPicPr>
        <p:blipFill>
          <a:blip r:embed="rId2" cstate="print"/>
          <a:srcRect l="12001" t="12001" r="11990" b="15991"/>
          <a:stretch>
            <a:fillRect/>
          </a:stretch>
        </p:blipFill>
        <p:spPr bwMode="auto">
          <a:xfrm>
            <a:off x="6588224" y="4077072"/>
            <a:ext cx="2278945" cy="2160588"/>
          </a:xfrm>
          <a:prstGeom prst="rect">
            <a:avLst/>
          </a:prstGeom>
          <a:noFill/>
          <a:ln w="9525">
            <a:noFill/>
            <a:miter lim="800000"/>
            <a:headEnd/>
            <a:tailEnd/>
          </a:ln>
        </p:spPr>
      </p:pic>
      <p:pic>
        <p:nvPicPr>
          <p:cNvPr id="9" name="Image 8" descr="ser401img00016.jpg"/>
          <p:cNvPicPr>
            <a:picLocks noChangeAspect="1"/>
          </p:cNvPicPr>
          <p:nvPr/>
        </p:nvPicPr>
        <p:blipFill>
          <a:blip r:embed="rId3" cstate="print"/>
          <a:srcRect l="12001" t="8002" r="11990" b="7990"/>
          <a:stretch>
            <a:fillRect/>
          </a:stretch>
        </p:blipFill>
        <p:spPr bwMode="auto">
          <a:xfrm>
            <a:off x="179512" y="1772816"/>
            <a:ext cx="1954389" cy="2160240"/>
          </a:xfrm>
          <a:prstGeom prst="rect">
            <a:avLst/>
          </a:prstGeom>
          <a:noFill/>
          <a:ln w="9525">
            <a:noFill/>
            <a:miter lim="800000"/>
            <a:headEnd/>
            <a:tailEnd/>
          </a:ln>
        </p:spPr>
      </p:pic>
      <p:pic>
        <p:nvPicPr>
          <p:cNvPr id="10" name="Image 9" descr="ser701img00011.jpg"/>
          <p:cNvPicPr>
            <a:picLocks noChangeAspect="1"/>
          </p:cNvPicPr>
          <p:nvPr/>
        </p:nvPicPr>
        <p:blipFill>
          <a:blip r:embed="rId4" cstate="print"/>
          <a:srcRect l="8002" t="12001" r="3989" b="3989"/>
          <a:stretch>
            <a:fillRect/>
          </a:stretch>
        </p:blipFill>
        <p:spPr bwMode="auto">
          <a:xfrm>
            <a:off x="6444208" y="1772816"/>
            <a:ext cx="2262012" cy="2160240"/>
          </a:xfrm>
          <a:prstGeom prst="rect">
            <a:avLst/>
          </a:prstGeom>
          <a:noFill/>
          <a:ln w="9525">
            <a:noFill/>
            <a:miter lim="800000"/>
            <a:headEnd/>
            <a:tailEnd/>
          </a:ln>
        </p:spPr>
      </p:pic>
      <p:pic>
        <p:nvPicPr>
          <p:cNvPr id="11" name="Image 10" descr="ser701img00016.jpg"/>
          <p:cNvPicPr>
            <a:picLocks noChangeAspect="1"/>
          </p:cNvPicPr>
          <p:nvPr/>
        </p:nvPicPr>
        <p:blipFill>
          <a:blip r:embed="rId5" cstate="print"/>
          <a:srcRect l="8002" t="12001" r="7990" b="7990"/>
          <a:stretch>
            <a:fillRect/>
          </a:stretch>
        </p:blipFill>
        <p:spPr bwMode="auto">
          <a:xfrm>
            <a:off x="4211960" y="1772816"/>
            <a:ext cx="2267656" cy="2160588"/>
          </a:xfrm>
          <a:prstGeom prst="rect">
            <a:avLst/>
          </a:prstGeom>
          <a:noFill/>
          <a:ln w="9525">
            <a:noFill/>
            <a:miter lim="800000"/>
            <a:headEnd/>
            <a:tailEnd/>
          </a:ln>
        </p:spPr>
      </p:pic>
      <p:pic>
        <p:nvPicPr>
          <p:cNvPr id="12" name="Image 11" descr="ser701img00022.jpg"/>
          <p:cNvPicPr>
            <a:picLocks noChangeAspect="1"/>
          </p:cNvPicPr>
          <p:nvPr/>
        </p:nvPicPr>
        <p:blipFill>
          <a:blip r:embed="rId6" cstate="print"/>
          <a:srcRect l="12001" t="12001" r="11990" b="7990"/>
          <a:stretch>
            <a:fillRect/>
          </a:stretch>
        </p:blipFill>
        <p:spPr bwMode="auto">
          <a:xfrm>
            <a:off x="2195736" y="1772816"/>
            <a:ext cx="2053167" cy="2160240"/>
          </a:xfrm>
          <a:prstGeom prst="rect">
            <a:avLst/>
          </a:prstGeom>
          <a:noFill/>
          <a:ln w="9525">
            <a:noFill/>
            <a:miter lim="800000"/>
            <a:headEnd/>
            <a:tailEnd/>
          </a:ln>
        </p:spPr>
      </p:pic>
      <p:pic>
        <p:nvPicPr>
          <p:cNvPr id="13" name="Image 12" descr="ser1201img00213.jpg"/>
          <p:cNvPicPr>
            <a:picLocks noChangeAspect="1"/>
          </p:cNvPicPr>
          <p:nvPr/>
        </p:nvPicPr>
        <p:blipFill>
          <a:blip r:embed="rId7" cstate="print"/>
          <a:srcRect l="10017" t="16002" r="9973" b="7990"/>
          <a:stretch>
            <a:fillRect/>
          </a:stretch>
        </p:blipFill>
        <p:spPr bwMode="auto">
          <a:xfrm>
            <a:off x="395536" y="4221088"/>
            <a:ext cx="2273300" cy="2160588"/>
          </a:xfrm>
          <a:prstGeom prst="rect">
            <a:avLst/>
          </a:prstGeom>
          <a:noFill/>
          <a:ln w="9525">
            <a:noFill/>
            <a:miter lim="800000"/>
            <a:headEnd/>
            <a:tailEnd/>
          </a:ln>
        </p:spPr>
      </p:pic>
      <p:sp>
        <p:nvSpPr>
          <p:cNvPr id="15" name="ZoneTexte 14"/>
          <p:cNvSpPr txBox="1">
            <a:spLocks noChangeArrowheads="1"/>
          </p:cNvSpPr>
          <p:nvPr/>
        </p:nvSpPr>
        <p:spPr bwMode="auto">
          <a:xfrm>
            <a:off x="2928926" y="4005064"/>
            <a:ext cx="3776674" cy="1477328"/>
          </a:xfrm>
          <a:prstGeom prst="rect">
            <a:avLst/>
          </a:prstGeom>
          <a:noFill/>
          <a:ln w="9525">
            <a:noFill/>
            <a:miter lim="800000"/>
            <a:headEnd/>
            <a:tailEnd/>
          </a:ln>
        </p:spPr>
        <p:txBody>
          <a:bodyPr wrap="square">
            <a:spAutoFit/>
          </a:bodyPr>
          <a:lstStyle/>
          <a:p>
            <a:endParaRPr lang="fr-FR" dirty="0">
              <a:solidFill>
                <a:schemeClr val="bg1"/>
              </a:solidFill>
              <a:latin typeface="Comic Sans MS" pitchFamily="-108" charset="0"/>
            </a:endParaRPr>
          </a:p>
          <a:p>
            <a:pPr algn="ctr"/>
            <a:r>
              <a:rPr lang="fr-FR" sz="24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Images fortement évocatrices de cancer de l’endomètre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4.2. BILAN d’EXTENSION</a:t>
            </a:r>
            <a:endParaRPr lang="fr-FR" sz="3600" dirty="0">
              <a:solidFill>
                <a:srgbClr val="0070C0"/>
              </a:solidFill>
            </a:endParaRPr>
          </a:p>
        </p:txBody>
      </p:sp>
      <p:sp>
        <p:nvSpPr>
          <p:cNvPr id="3" name="Espace réservé du contenu 2"/>
          <p:cNvSpPr>
            <a:spLocks noGrp="1"/>
          </p:cNvSpPr>
          <p:nvPr>
            <p:ph idx="1"/>
          </p:nvPr>
        </p:nvSpPr>
        <p:spPr>
          <a:xfrm>
            <a:off x="457200" y="1340768"/>
            <a:ext cx="8229600" cy="4968552"/>
          </a:xfrm>
        </p:spPr>
        <p:txBody>
          <a:bodyPr>
            <a:normAutofit fontScale="85000" lnSpcReduction="20000"/>
          </a:bodyPr>
          <a:lstStyle/>
          <a:p>
            <a:pPr lvl="0" algn="just"/>
            <a:r>
              <a:rPr lang="fr-FR" b="1" dirty="0" smtClean="0">
                <a:solidFill>
                  <a:srgbClr val="00B050"/>
                </a:solidFill>
                <a:effectLst>
                  <a:outerShdw blurRad="38100" dist="38100" dir="2700000" algn="tl">
                    <a:srgbClr val="000000">
                      <a:alpha val="43137"/>
                    </a:srgbClr>
                  </a:outerShdw>
                </a:effectLst>
              </a:rPr>
              <a:t>Bilan d’extension facilité en cas d’IRM:</a:t>
            </a:r>
          </a:p>
          <a:p>
            <a:pPr lvl="0" algn="just">
              <a:buClr>
                <a:srgbClr val="FFC000"/>
              </a:buClr>
              <a:buFont typeface="Wingdings" pitchFamily="2" charset="2"/>
              <a:buChar char="ü"/>
            </a:pPr>
            <a:r>
              <a:rPr lang="fr-FR" b="1" dirty="0" smtClean="0">
                <a:effectLst>
                  <a:outerShdw blurRad="38100" dist="38100" dir="2700000" algn="tl">
                    <a:srgbClr val="000000">
                      <a:alpha val="43137"/>
                    </a:srgbClr>
                  </a:outerShdw>
                </a:effectLst>
              </a:rPr>
              <a:t>Vers le col utérin : FCV, biopsie, </a:t>
            </a:r>
            <a:r>
              <a:rPr lang="fr-FR" b="1" dirty="0" err="1" smtClean="0">
                <a:effectLst>
                  <a:outerShdw blurRad="38100" dist="38100" dir="2700000" algn="tl">
                    <a:srgbClr val="000000">
                      <a:alpha val="43137"/>
                    </a:srgbClr>
                  </a:outerShdw>
                </a:effectLst>
              </a:rPr>
              <a:t>hystéroscopie</a:t>
            </a:r>
            <a:r>
              <a:rPr lang="fr-FR" b="1" dirty="0" smtClean="0">
                <a:effectLst>
                  <a:outerShdw blurRad="38100" dist="38100" dir="2700000" algn="tl">
                    <a:srgbClr val="000000">
                      <a:alpha val="43137"/>
                    </a:srgbClr>
                  </a:outerShdw>
                </a:effectLst>
              </a:rPr>
              <a:t>.</a:t>
            </a:r>
          </a:p>
          <a:p>
            <a:pPr lvl="0" algn="just">
              <a:buClr>
                <a:srgbClr val="FFC000"/>
              </a:buClr>
              <a:buFont typeface="Wingdings" pitchFamily="2" charset="2"/>
              <a:buChar char="ü"/>
            </a:pPr>
            <a:r>
              <a:rPr lang="fr-FR" b="1" dirty="0" smtClean="0">
                <a:effectLst>
                  <a:outerShdw blurRad="38100" dist="38100" dir="2700000" algn="tl">
                    <a:srgbClr val="000000">
                      <a:alpha val="43137"/>
                    </a:srgbClr>
                  </a:outerShdw>
                </a:effectLst>
              </a:rPr>
              <a:t>Vers les autres organes pelviens : seulement en cas  d’orientation clinique : </a:t>
            </a:r>
          </a:p>
          <a:p>
            <a:pPr algn="just">
              <a:buClr>
                <a:srgbClr val="0070C0"/>
              </a:buClr>
              <a:buFont typeface="Wingdings" pitchFamily="2" charset="2"/>
              <a:buChar char="§"/>
            </a:pPr>
            <a:r>
              <a:rPr lang="fr-FR" b="1" dirty="0" smtClean="0">
                <a:effectLst>
                  <a:outerShdw blurRad="38100" dist="38100" dir="2700000" algn="tl">
                    <a:srgbClr val="000000">
                      <a:alpha val="43137"/>
                    </a:srgbClr>
                  </a:outerShdw>
                </a:effectLst>
              </a:rPr>
              <a:t>cystoscopie, rectoscopie, urographie intraveineuse.</a:t>
            </a:r>
          </a:p>
          <a:p>
            <a:pPr lvl="0" algn="just">
              <a:buClr>
                <a:srgbClr val="0070C0"/>
              </a:buClr>
              <a:buFont typeface="Wingdings" pitchFamily="2" charset="2"/>
              <a:buChar char="§"/>
            </a:pPr>
            <a:r>
              <a:rPr lang="fr-FR" b="1" dirty="0" smtClean="0">
                <a:effectLst>
                  <a:outerShdw blurRad="38100" dist="38100" dir="2700000" algn="tl">
                    <a:srgbClr val="000000">
                      <a:alpha val="43137"/>
                    </a:srgbClr>
                  </a:outerShdw>
                </a:effectLst>
              </a:rPr>
              <a:t>Vers les ganglions iliaques ; seulement si extension au col : scanner, IRM et </a:t>
            </a:r>
            <a:r>
              <a:rPr lang="fr-FR" b="1" dirty="0" err="1" smtClean="0">
                <a:effectLst>
                  <a:outerShdw blurRad="38100" dist="38100" dir="2700000" algn="tl">
                    <a:srgbClr val="000000">
                      <a:alpha val="43137"/>
                    </a:srgbClr>
                  </a:outerShdw>
                </a:effectLst>
              </a:rPr>
              <a:t>lymphadénectomie</a:t>
            </a:r>
            <a:r>
              <a:rPr lang="fr-FR" b="1" dirty="0" smtClean="0">
                <a:effectLst>
                  <a:outerShdw blurRad="38100" dist="38100" dir="2700000" algn="tl">
                    <a:srgbClr val="000000">
                      <a:alpha val="43137"/>
                    </a:srgbClr>
                  </a:outerShdw>
                </a:effectLst>
              </a:rPr>
              <a:t> </a:t>
            </a:r>
            <a:r>
              <a:rPr lang="fr-FR" b="1" dirty="0" err="1" smtClean="0">
                <a:effectLst>
                  <a:outerShdw blurRad="38100" dist="38100" dir="2700000" algn="tl">
                    <a:srgbClr val="000000">
                      <a:alpha val="43137"/>
                    </a:srgbClr>
                  </a:outerShdw>
                </a:effectLst>
              </a:rPr>
              <a:t>percoelioscopique</a:t>
            </a:r>
            <a:r>
              <a:rPr lang="fr-FR" b="1" dirty="0" smtClean="0">
                <a:effectLst>
                  <a:outerShdw blurRad="38100" dist="38100" dir="2700000" algn="tl">
                    <a:srgbClr val="000000">
                      <a:alpha val="43137"/>
                    </a:srgbClr>
                  </a:outerShdw>
                </a:effectLst>
              </a:rPr>
              <a:t>.</a:t>
            </a:r>
          </a:p>
          <a:p>
            <a:pPr lvl="0" algn="just">
              <a:buClr>
                <a:srgbClr val="0070C0"/>
              </a:buClr>
              <a:buFont typeface="Wingdings" pitchFamily="2" charset="2"/>
              <a:buChar char="§"/>
            </a:pPr>
            <a:r>
              <a:rPr lang="fr-FR" b="1" dirty="0" smtClean="0">
                <a:effectLst>
                  <a:outerShdw blurRad="38100" dist="38100" dir="2700000" algn="tl">
                    <a:srgbClr val="000000">
                      <a:alpha val="43137"/>
                    </a:srgbClr>
                  </a:outerShdw>
                </a:effectLst>
              </a:rPr>
              <a:t>Vers les ganglions </a:t>
            </a:r>
            <a:r>
              <a:rPr lang="fr-FR" b="1" dirty="0" err="1" smtClean="0">
                <a:effectLst>
                  <a:outerShdw blurRad="38100" dist="38100" dir="2700000" algn="tl">
                    <a:srgbClr val="000000">
                      <a:alpha val="43137"/>
                    </a:srgbClr>
                  </a:outerShdw>
                </a:effectLst>
              </a:rPr>
              <a:t>lomboaortiques</a:t>
            </a:r>
            <a:r>
              <a:rPr lang="fr-FR" b="1" dirty="0" smtClean="0">
                <a:effectLst>
                  <a:outerShdw blurRad="38100" dist="38100" dir="2700000" algn="tl">
                    <a:srgbClr val="000000">
                      <a:alpha val="43137"/>
                    </a:srgbClr>
                  </a:outerShdw>
                </a:effectLst>
              </a:rPr>
              <a:t> : scanographie, IRM.</a:t>
            </a:r>
          </a:p>
          <a:p>
            <a:pPr algn="just">
              <a:buClr>
                <a:srgbClr val="0070C0"/>
              </a:buClr>
              <a:buFont typeface="Wingdings" pitchFamily="2" charset="2"/>
              <a:buChar char="§"/>
            </a:pPr>
            <a:r>
              <a:rPr lang="fr-FR" b="1" dirty="0" smtClean="0">
                <a:effectLst>
                  <a:outerShdw blurRad="38100" dist="38100" dir="2700000" algn="tl">
                    <a:srgbClr val="000000">
                      <a:alpha val="43137"/>
                    </a:srgbClr>
                  </a:outerShdw>
                </a:effectLst>
              </a:rPr>
              <a:t>Au-delà : échotomographie hépatique, radiographie de thorax, IRM</a:t>
            </a:r>
          </a:p>
          <a:p>
            <a:pPr>
              <a:buNone/>
            </a:pPr>
            <a:endParaRPr lang="fr-F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76672"/>
            <a:ext cx="8229600" cy="1143000"/>
          </a:xfrm>
        </p:spPr>
        <p:txBody>
          <a:bodyPr>
            <a:normAutofit fontScale="90000"/>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4.2. BILAN d’EXTENSION</a:t>
            </a: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br>
            <a:endParaRPr lang="fr-FR" dirty="0"/>
          </a:p>
        </p:txBody>
      </p:sp>
      <p:sp>
        <p:nvSpPr>
          <p:cNvPr id="3" name="Espace réservé du contenu 2"/>
          <p:cNvSpPr>
            <a:spLocks noGrp="1"/>
          </p:cNvSpPr>
          <p:nvPr>
            <p:ph idx="1"/>
          </p:nvPr>
        </p:nvSpPr>
        <p:spPr>
          <a:xfrm>
            <a:off x="457200" y="1340768"/>
            <a:ext cx="8229600" cy="5040560"/>
          </a:xfrm>
        </p:spPr>
        <p:txBody>
          <a:bodyPr>
            <a:normAutofit fontScale="85000" lnSpcReduction="20000"/>
          </a:bodyPr>
          <a:lstStyle/>
          <a:p>
            <a:pPr lvl="0" algn="just">
              <a:buClr>
                <a:srgbClr val="FF0000"/>
              </a:buClr>
              <a:buFont typeface="Wingdings" pitchFamily="2" charset="2"/>
              <a:buChar char="Ø"/>
            </a:pPr>
            <a:r>
              <a:rPr lang="fr-FR" b="1" dirty="0" smtClean="0">
                <a:solidFill>
                  <a:srgbClr val="00B050"/>
                </a:solidFill>
                <a:effectLst>
                  <a:outerShdw blurRad="38100" dist="38100" dir="2700000" algn="tl">
                    <a:srgbClr val="000000">
                      <a:alpha val="43137"/>
                    </a:srgbClr>
                  </a:outerShdw>
                </a:effectLst>
              </a:rPr>
              <a:t>Biologie </a:t>
            </a:r>
          </a:p>
          <a:p>
            <a:pPr algn="just">
              <a:buClr>
                <a:srgbClr val="FF0000"/>
              </a:buClr>
              <a:buNone/>
            </a:pPr>
            <a:r>
              <a:rPr lang="fr-FR" b="1" dirty="0" smtClean="0">
                <a:effectLst>
                  <a:outerShdw blurRad="38100" dist="38100" dir="2700000" algn="tl">
                    <a:srgbClr val="000000">
                      <a:alpha val="43137"/>
                    </a:srgbClr>
                  </a:outerShdw>
                </a:effectLst>
              </a:rPr>
              <a:t>    Dosage de la </a:t>
            </a:r>
            <a:r>
              <a:rPr lang="fr-FR" b="1" dirty="0" smtClean="0">
                <a:solidFill>
                  <a:srgbClr val="FF0000"/>
                </a:solidFill>
                <a:effectLst>
                  <a:outerShdw blurRad="38100" dist="38100" dir="2700000" algn="tl">
                    <a:srgbClr val="000000">
                      <a:alpha val="43137"/>
                    </a:srgbClr>
                  </a:outerShdw>
                </a:effectLst>
              </a:rPr>
              <a:t>protéine P53 et du CA-125 sériques</a:t>
            </a:r>
            <a:r>
              <a:rPr lang="fr-FR" b="1" dirty="0" smtClean="0">
                <a:effectLst>
                  <a:outerShdw blurRad="38100" dist="38100" dir="2700000" algn="tl">
                    <a:srgbClr val="000000">
                      <a:alpha val="43137"/>
                    </a:srgbClr>
                  </a:outerShdw>
                </a:effectLst>
              </a:rPr>
              <a:t>, du dosage des </a:t>
            </a:r>
            <a:r>
              <a:rPr lang="fr-FR" b="1" dirty="0" smtClean="0">
                <a:solidFill>
                  <a:srgbClr val="FF0000"/>
                </a:solidFill>
                <a:effectLst>
                  <a:outerShdw blurRad="38100" dist="38100" dir="2700000" algn="tl">
                    <a:srgbClr val="000000">
                      <a:alpha val="43137"/>
                    </a:srgbClr>
                  </a:outerShdw>
                </a:effectLst>
              </a:rPr>
              <a:t>récepteurs hormonaux </a:t>
            </a:r>
            <a:r>
              <a:rPr lang="fr-FR" b="1" dirty="0" smtClean="0">
                <a:effectLst>
                  <a:outerShdw blurRad="38100" dist="38100" dir="2700000" algn="tl">
                    <a:srgbClr val="000000">
                      <a:alpha val="43137"/>
                    </a:srgbClr>
                  </a:outerShdw>
                </a:effectLst>
              </a:rPr>
              <a:t>sur la pièce, de la détermination de la ploïdie et de l’index de prolifération sur la pièce opératoire dans un but pronostic.</a:t>
            </a:r>
          </a:p>
          <a:p>
            <a:pPr lvl="0" algn="just">
              <a:buClr>
                <a:srgbClr val="FF0000"/>
              </a:buClr>
              <a:buFont typeface="Wingdings" pitchFamily="2" charset="2"/>
              <a:buChar char="Ø"/>
            </a:pPr>
            <a:r>
              <a:rPr lang="fr-FR" b="1" dirty="0" smtClean="0">
                <a:solidFill>
                  <a:srgbClr val="00B050"/>
                </a:solidFill>
                <a:effectLst>
                  <a:outerShdw blurRad="38100" dist="38100" dir="2700000" algn="tl">
                    <a:srgbClr val="000000">
                      <a:alpha val="43137"/>
                    </a:srgbClr>
                  </a:outerShdw>
                </a:effectLst>
              </a:rPr>
              <a:t>Bilan d’opérabilité :</a:t>
            </a:r>
            <a:r>
              <a:rPr lang="fr-FR" dirty="0" smtClean="0">
                <a:solidFill>
                  <a:srgbClr val="00B050"/>
                </a:solidFill>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en raison de l’obésité, de l’hypertension, du diabète, des tares vasculaires souvent associées, compte tenu de l’âge. Il est  nécessaire d’évaluer le risque chirurgical. Une consultation anesthésique est indiquée.</a:t>
            </a:r>
          </a:p>
          <a:p>
            <a:pPr lvl="0" algn="just">
              <a:buClr>
                <a:srgbClr val="FF0000"/>
              </a:buClr>
              <a:buFont typeface="Wingdings" pitchFamily="2" charset="2"/>
              <a:buChar char="Ø"/>
            </a:pPr>
            <a:r>
              <a:rPr lang="fr-FR" b="1" dirty="0" smtClean="0">
                <a:solidFill>
                  <a:srgbClr val="00B050"/>
                </a:solidFill>
                <a:effectLst>
                  <a:outerShdw blurRad="38100" dist="38100" dir="2700000" algn="tl">
                    <a:srgbClr val="000000">
                      <a:alpha val="43137"/>
                    </a:srgbClr>
                  </a:outerShdw>
                </a:effectLst>
              </a:rPr>
              <a:t>Intérêt d’une mammographie</a:t>
            </a:r>
            <a:r>
              <a:rPr lang="fr-FR" dirty="0" smtClean="0">
                <a:solidFill>
                  <a:srgbClr val="00B050"/>
                </a:solidFill>
                <a:effectLst>
                  <a:outerShdw blurRad="38100" dist="38100" dir="2700000" algn="tl">
                    <a:srgbClr val="000000">
                      <a:alpha val="43137"/>
                    </a:srgbClr>
                  </a:outerShdw>
                </a:effectLst>
              </a:rPr>
              <a:t> </a:t>
            </a:r>
            <a:r>
              <a:rPr lang="fr-FR" b="1" dirty="0" smtClean="0">
                <a:effectLst>
                  <a:outerShdw blurRad="38100" dist="38100" dir="2700000" algn="tl">
                    <a:srgbClr val="000000">
                      <a:alpha val="43137"/>
                    </a:srgbClr>
                  </a:outerShdw>
                </a:effectLst>
              </a:rPr>
              <a:t>(association avec le cancer du sein).</a:t>
            </a:r>
          </a:p>
          <a:p>
            <a:pPr lvl="0" algn="just">
              <a:buClr>
                <a:srgbClr val="FF0000"/>
              </a:buClr>
              <a:buFont typeface="Wingdings" pitchFamily="2" charset="2"/>
              <a:buChar char="Ø"/>
            </a:pPr>
            <a:r>
              <a:rPr lang="fr-FR" b="1" dirty="0" smtClean="0">
                <a:solidFill>
                  <a:srgbClr val="00B050"/>
                </a:solidFill>
                <a:effectLst>
                  <a:outerShdw blurRad="38100" dist="38100" dir="2700000" algn="tl">
                    <a:srgbClr val="000000">
                      <a:alpha val="43137"/>
                    </a:srgbClr>
                  </a:outerShdw>
                </a:effectLst>
              </a:rPr>
              <a:t>Bilan de terrain</a:t>
            </a:r>
            <a:endParaRPr lang="fr-FR" dirty="0" smtClean="0"/>
          </a:p>
          <a:p>
            <a:pPr algn="just"/>
            <a:endParaRPr lang="fr-FR" b="1" dirty="0" smtClean="0">
              <a:effectLst>
                <a:outerShdw blurRad="38100" dist="38100" dir="2700000" algn="tl">
                  <a:srgbClr val="000000">
                    <a:alpha val="43137"/>
                  </a:srgbClr>
                </a:outerShdw>
              </a:effectLst>
            </a:endParaRPr>
          </a:p>
          <a:p>
            <a:pPr>
              <a:buNone/>
            </a:pP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725602"/>
          </a:xfrm>
        </p:spPr>
        <p:txBody>
          <a:bodyPr>
            <a:normAutofit fontScale="90000"/>
          </a:bodyPr>
          <a:lstStyle/>
          <a:p>
            <a:r>
              <a:rPr lang="it-IT"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INTRODUCTION</a:t>
            </a:r>
            <a:r>
              <a:rPr lang="it-IT" b="1" dirty="0" smtClean="0">
                <a:solidFill>
                  <a:schemeClr val="accent2"/>
                </a:solidFill>
                <a:effectLst>
                  <a:outerShdw blurRad="38100" dist="38100" dir="2700000" algn="tl">
                    <a:srgbClr val="000000">
                      <a:alpha val="43137"/>
                    </a:srgbClr>
                  </a:outerShdw>
                </a:effectLst>
              </a:rPr>
              <a:t> </a:t>
            </a:r>
            <a:br>
              <a:rPr lang="it-IT" b="1" dirty="0" smtClean="0">
                <a:solidFill>
                  <a:schemeClr val="accent2"/>
                </a:solidFill>
                <a:effectLst>
                  <a:outerShdw blurRad="38100" dist="38100" dir="2700000" algn="tl">
                    <a:srgbClr val="000000">
                      <a:alpha val="43137"/>
                    </a:srgbClr>
                  </a:outerShdw>
                </a:effectLst>
              </a:rPr>
            </a:br>
            <a:r>
              <a:rPr lang="en-US" sz="3100" b="1" dirty="0" smtClean="0">
                <a:solidFill>
                  <a:srgbClr val="00B050"/>
                </a:solidFill>
                <a:effectLst>
                  <a:outerShdw blurRad="38100" dist="38100" dir="2700000" algn="tl">
                    <a:srgbClr val="000000">
                      <a:alpha val="43137"/>
                    </a:srgbClr>
                  </a:outerShdw>
                </a:effectLst>
              </a:rPr>
              <a:t>Distribution of new cases of cancer worldwide in 2008</a:t>
            </a:r>
            <a:r>
              <a:rPr lang="fr-FR" dirty="0" smtClean="0"/>
              <a:t/>
            </a:r>
            <a:br>
              <a:rPr lang="fr-FR" dirty="0" smtClean="0"/>
            </a:br>
            <a:endParaRPr lang="fr-FR" dirty="0"/>
          </a:p>
        </p:txBody>
      </p:sp>
      <p:pic>
        <p:nvPicPr>
          <p:cNvPr id="4" name="Espace réservé du contenu 3" descr="Worldwide cancer patterns"/>
          <p:cNvPicPr>
            <a:picLocks noGrp="1"/>
          </p:cNvPicPr>
          <p:nvPr>
            <p:ph idx="1"/>
          </p:nvPr>
        </p:nvPicPr>
        <p:blipFill>
          <a:blip r:embed="rId2" cstate="print"/>
          <a:srcRect/>
          <a:stretch>
            <a:fillRect/>
          </a:stretch>
        </p:blipFill>
        <p:spPr bwMode="auto">
          <a:xfrm>
            <a:off x="1142976" y="2143919"/>
            <a:ext cx="6929486" cy="4142601"/>
          </a:xfrm>
          <a:prstGeom prst="rect">
            <a:avLst/>
          </a:prstGeom>
          <a:noFill/>
          <a:ln w="9525">
            <a:noFill/>
            <a:miter lim="800000"/>
            <a:headEnd/>
            <a:tailEnd/>
          </a:ln>
        </p:spPr>
      </p:pic>
      <p:pic>
        <p:nvPicPr>
          <p:cNvPr id="5" name="Picture 18"/>
          <p:cNvPicPr>
            <a:picLocks noChangeAspect="1" noChangeArrowheads="1"/>
          </p:cNvPicPr>
          <p:nvPr/>
        </p:nvPicPr>
        <p:blipFill>
          <a:blip r:embed="rId3" cstate="print"/>
          <a:srcRect l="16013" t="31912" r="46201" b="55005"/>
          <a:stretch>
            <a:fillRect/>
          </a:stretch>
        </p:blipFill>
        <p:spPr bwMode="auto">
          <a:xfrm>
            <a:off x="785786" y="5929330"/>
            <a:ext cx="2844800" cy="61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914400" y="333374"/>
            <a:ext cx="7696200" cy="1367433"/>
          </a:xfrm>
          <a:noFill/>
          <a:ln>
            <a:miter lim="800000"/>
            <a:headEnd/>
            <a:tailEnd/>
          </a:ln>
        </p:spPr>
        <p:txBody>
          <a:bodyPr vert="horz" wrap="square" lIns="91440" tIns="45720" rIns="91440" bIns="45720" numCol="1" anchor="t" anchorCtr="0" compatLnSpc="1">
            <a:prstTxWarp prst="textNoShape">
              <a:avLst/>
            </a:prstTxWarp>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4.2. BILAN d’EXTENSION </a:t>
            </a:r>
            <a:b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28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Ganglion sentinelle et KE</a:t>
            </a:r>
          </a:p>
        </p:txBody>
      </p:sp>
      <p:sp>
        <p:nvSpPr>
          <p:cNvPr id="186371" name="Rectangle 3"/>
          <p:cNvSpPr>
            <a:spLocks noGrp="1" noChangeArrowheads="1"/>
          </p:cNvSpPr>
          <p:nvPr>
            <p:ph type="body" sz="half" idx="1"/>
          </p:nvPr>
        </p:nvSpPr>
        <p:spPr bwMode="auto">
          <a:xfrm>
            <a:off x="533400" y="1676401"/>
            <a:ext cx="7548034" cy="4128863"/>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a:lnSpc>
                <a:spcPct val="90000"/>
              </a:lnSpc>
            </a:pPr>
            <a:endParaRPr lang="fr-FR" sz="2000" dirty="0" smtClean="0">
              <a:latin typeface="Comic Sans MS" pitchFamily="-108" charset="0"/>
            </a:endParaRPr>
          </a:p>
          <a:p>
            <a:pPr>
              <a:lnSpc>
                <a:spcPct val="90000"/>
              </a:lnSpc>
            </a:pPr>
            <a:r>
              <a:rPr lang="fr-FR" sz="2400" b="1" dirty="0" smtClean="0">
                <a:effectLst>
                  <a:outerShdw blurRad="38100" dist="38100" dir="2700000" algn="tl">
                    <a:srgbClr val="000000">
                      <a:alpha val="43137"/>
                    </a:srgbClr>
                  </a:outerShdw>
                </a:effectLst>
              </a:rPr>
              <a:t>Importance de l’évaluation ganglionnaire +++</a:t>
            </a:r>
            <a:br>
              <a:rPr lang="fr-FR" sz="2400" b="1" dirty="0" smtClean="0">
                <a:effectLst>
                  <a:outerShdw blurRad="38100" dist="38100" dir="2700000" algn="tl">
                    <a:srgbClr val="000000">
                      <a:alpha val="43137"/>
                    </a:srgbClr>
                  </a:outerShdw>
                </a:effectLst>
              </a:rPr>
            </a:br>
            <a:endParaRPr lang="fr-FR" sz="2400" b="1" dirty="0" smtClean="0">
              <a:effectLst>
                <a:outerShdw blurRad="38100" dist="38100" dir="2700000" algn="tl">
                  <a:srgbClr val="000000">
                    <a:alpha val="43137"/>
                  </a:srgbClr>
                </a:outerShdw>
              </a:effectLst>
            </a:endParaRPr>
          </a:p>
          <a:p>
            <a:pPr>
              <a:lnSpc>
                <a:spcPct val="90000"/>
              </a:lnSpc>
            </a:pPr>
            <a:r>
              <a:rPr lang="fr-FR" sz="2400" b="1" dirty="0" smtClean="0">
                <a:effectLst>
                  <a:outerShdw blurRad="38100" dist="38100" dir="2700000" algn="tl">
                    <a:srgbClr val="000000">
                      <a:alpha val="43137"/>
                    </a:srgbClr>
                  </a:outerShdw>
                </a:effectLst>
              </a:rPr>
              <a:t>Evaluation préopératoire difficile (clinique, US, CT scan, IRM)</a:t>
            </a:r>
            <a:br>
              <a:rPr lang="fr-FR" sz="2400" b="1" dirty="0" smtClean="0">
                <a:effectLst>
                  <a:outerShdw blurRad="38100" dist="38100" dir="2700000" algn="tl">
                    <a:srgbClr val="000000">
                      <a:alpha val="43137"/>
                    </a:srgbClr>
                  </a:outerShdw>
                </a:effectLst>
              </a:rPr>
            </a:br>
            <a:endParaRPr lang="fr-FR" sz="2400" b="1" dirty="0" smtClean="0">
              <a:effectLst>
                <a:outerShdw blurRad="38100" dist="38100" dir="2700000" algn="tl">
                  <a:srgbClr val="000000">
                    <a:alpha val="43137"/>
                  </a:srgbClr>
                </a:outerShdw>
              </a:effectLst>
            </a:endParaRPr>
          </a:p>
          <a:p>
            <a:pPr>
              <a:lnSpc>
                <a:spcPct val="90000"/>
              </a:lnSpc>
            </a:pPr>
            <a:r>
              <a:rPr lang="fr-FR" sz="2400" b="1" dirty="0" smtClean="0">
                <a:effectLst>
                  <a:outerShdw blurRad="38100" dist="38100" dir="2700000" algn="tl">
                    <a:srgbClr val="000000">
                      <a:alpha val="43137"/>
                    </a:srgbClr>
                  </a:outerShdw>
                </a:effectLst>
              </a:rPr>
              <a:t>Voies de drainage complexes: pelvienne, </a:t>
            </a:r>
            <a:r>
              <a:rPr lang="fr-FR" sz="2400" b="1" dirty="0" err="1" smtClean="0">
                <a:effectLst>
                  <a:outerShdw blurRad="38100" dist="38100" dir="2700000" algn="tl">
                    <a:srgbClr val="000000">
                      <a:alpha val="43137"/>
                    </a:srgbClr>
                  </a:outerShdw>
                </a:effectLst>
              </a:rPr>
              <a:t>paraaortique</a:t>
            </a:r>
            <a:r>
              <a:rPr lang="fr-FR" sz="2400" b="1" dirty="0" smtClean="0">
                <a:effectLst>
                  <a:outerShdw blurRad="38100" dist="38100" dir="2700000" algn="tl">
                    <a:srgbClr val="000000">
                      <a:alpha val="43137"/>
                    </a:srgbClr>
                  </a:outerShdw>
                </a:effectLst>
              </a:rPr>
              <a:t>, inguinale</a:t>
            </a:r>
            <a:br>
              <a:rPr lang="fr-FR" sz="2400" b="1" dirty="0" smtClean="0">
                <a:effectLst>
                  <a:outerShdw blurRad="38100" dist="38100" dir="2700000" algn="tl">
                    <a:srgbClr val="000000">
                      <a:alpha val="43137"/>
                    </a:srgbClr>
                  </a:outerShdw>
                </a:effectLst>
              </a:rPr>
            </a:br>
            <a:endParaRPr lang="fr-FR" sz="2400" b="1" dirty="0" smtClean="0">
              <a:effectLst>
                <a:outerShdw blurRad="38100" dist="38100" dir="2700000" algn="tl">
                  <a:srgbClr val="000000">
                    <a:alpha val="43137"/>
                  </a:srgbClr>
                </a:outerShdw>
              </a:effectLst>
            </a:endParaRPr>
          </a:p>
          <a:p>
            <a:pPr>
              <a:lnSpc>
                <a:spcPct val="90000"/>
              </a:lnSpc>
            </a:pPr>
            <a:r>
              <a:rPr lang="fr-FR" sz="2400" b="1" dirty="0" smtClean="0">
                <a:effectLst>
                  <a:outerShdw blurRad="38100" dist="38100" dir="2700000" algn="tl">
                    <a:srgbClr val="000000">
                      <a:alpha val="43137"/>
                    </a:srgbClr>
                  </a:outerShdw>
                </a:effectLst>
              </a:rPr>
              <a:t>Micro métastases et risque de récurrence  </a:t>
            </a:r>
            <a:r>
              <a:rPr lang="fr-FR" sz="2400" b="1" dirty="0" smtClean="0">
                <a:effectLst>
                  <a:outerShdw blurRad="38100" dist="38100" dir="2700000" algn="tl">
                    <a:srgbClr val="000000">
                      <a:alpha val="43137"/>
                    </a:srgbClr>
                  </a:outerShdw>
                </a:effectLst>
                <a:sym typeface="Wingdings" pitchFamily="-108" charset="2"/>
              </a:rPr>
              <a:t> IHC</a:t>
            </a:r>
            <a:endParaRPr lang="fr-FR" sz="2400" b="1" dirty="0" smtClean="0">
              <a:effectLst>
                <a:outerShdw blurRad="38100" dist="38100" dir="2700000" algn="tl">
                  <a:srgbClr val="000000">
                    <a:alpha val="43137"/>
                  </a:srgbClr>
                </a:outerShdw>
              </a:effectLst>
            </a:endParaRPr>
          </a:p>
          <a:p>
            <a:pPr>
              <a:lnSpc>
                <a:spcPct val="90000"/>
              </a:lnSpc>
            </a:pPr>
            <a:endParaRPr lang="fr-FR" sz="2400" b="1" dirty="0" smtClean="0">
              <a:effectLst>
                <a:outerShdw blurRad="38100" dist="38100" dir="2700000" algn="tl">
                  <a:srgbClr val="000000">
                    <a:alpha val="43137"/>
                  </a:srgbClr>
                </a:outerShdw>
              </a:effectLst>
            </a:endParaRPr>
          </a:p>
          <a:p>
            <a:pPr>
              <a:lnSpc>
                <a:spcPct val="90000"/>
              </a:lnSpc>
            </a:pPr>
            <a:r>
              <a:rPr lang="fr-FR" sz="2400" b="1" dirty="0" smtClean="0">
                <a:solidFill>
                  <a:srgbClr val="0070C0"/>
                </a:solidFill>
                <a:effectLst>
                  <a:outerShdw blurRad="38100" dist="38100" dir="2700000" algn="tl">
                    <a:srgbClr val="000000">
                      <a:alpha val="43137"/>
                    </a:srgbClr>
                  </a:outerShdw>
                </a:effectLst>
                <a:sym typeface="Wingdings" pitchFamily="-108" charset="2"/>
              </a:rPr>
              <a:t>REDUCTION MORBIDITE</a:t>
            </a:r>
            <a:endParaRPr lang="fr-FR" sz="2400" b="1" dirty="0" smtClean="0">
              <a:solidFill>
                <a:srgbClr val="0070C0"/>
              </a:solidFill>
              <a:effectLst>
                <a:outerShdw blurRad="38100" dist="38100" dir="2700000" algn="tl">
                  <a:srgbClr val="000000">
                    <a:alpha val="43137"/>
                  </a:srgbClr>
                </a:outerShdw>
              </a:effectLst>
            </a:endParaRPr>
          </a:p>
          <a:p>
            <a:pPr>
              <a:lnSpc>
                <a:spcPct val="90000"/>
              </a:lnSpc>
              <a:buFont typeface="Wingdings" pitchFamily="-108" charset="2"/>
              <a:buNone/>
            </a:pPr>
            <a:endParaRPr lang="fr-FR" sz="2000" b="1" dirty="0" smtClean="0">
              <a:latin typeface="Comic Sans MS" pitchFamily="-108" charset="0"/>
            </a:endParaRPr>
          </a:p>
          <a:p>
            <a:pPr>
              <a:lnSpc>
                <a:spcPct val="90000"/>
              </a:lnSpc>
            </a:pPr>
            <a:endParaRPr lang="fr-FR" sz="2000" dirty="0" smtClean="0">
              <a:latin typeface="Comic Sans MS" pitchFamily="-108" charset="0"/>
            </a:endParaRPr>
          </a:p>
          <a:p>
            <a:pPr>
              <a:lnSpc>
                <a:spcPct val="90000"/>
              </a:lnSpc>
              <a:buFont typeface="Wingdings" pitchFamily="-108" charset="2"/>
              <a:buNone/>
            </a:pPr>
            <a:endParaRPr lang="fr-FR" sz="2000" dirty="0" smtClean="0">
              <a:latin typeface="Comic Sans MS" pitchFamily="-108" charset="0"/>
            </a:endParaRPr>
          </a:p>
        </p:txBody>
      </p:sp>
      <p:pic>
        <p:nvPicPr>
          <p:cNvPr id="186372" name="Picture 2" descr="MILAN_013_hosptl_1435_02-14-05_CHL"/>
          <p:cNvPicPr>
            <a:picLocks noChangeAspect="1" noChangeArrowheads="1"/>
          </p:cNvPicPr>
          <p:nvPr/>
        </p:nvPicPr>
        <p:blipFill>
          <a:blip r:embed="rId3" cstate="print"/>
          <a:srcRect/>
          <a:stretch>
            <a:fillRect/>
          </a:stretch>
        </p:blipFill>
        <p:spPr bwMode="auto">
          <a:xfrm>
            <a:off x="0" y="0"/>
            <a:ext cx="2099733" cy="1773238"/>
          </a:xfrm>
          <a:prstGeom prst="rect">
            <a:avLst/>
          </a:prstGeom>
          <a:noFill/>
          <a:ln w="9525">
            <a:noFill/>
            <a:miter lim="800000"/>
            <a:headEnd/>
            <a:tailEnd/>
          </a:ln>
        </p:spPr>
      </p:pic>
      <p:pic>
        <p:nvPicPr>
          <p:cNvPr id="186373" name="Picture 5" descr="bleu péricervical, vaisseaux sentinelles gauches"/>
          <p:cNvPicPr>
            <a:picLocks noChangeAspect="1" noChangeArrowheads="1"/>
          </p:cNvPicPr>
          <p:nvPr/>
        </p:nvPicPr>
        <p:blipFill>
          <a:blip r:embed="rId4" cstate="print"/>
          <a:srcRect l="14375" t="3334" b="13333"/>
          <a:stretch>
            <a:fillRect/>
          </a:stretch>
        </p:blipFill>
        <p:spPr bwMode="auto">
          <a:xfrm>
            <a:off x="7066844" y="914400"/>
            <a:ext cx="2077156" cy="1752600"/>
          </a:xfrm>
          <a:prstGeom prst="rect">
            <a:avLst/>
          </a:prstGeom>
          <a:noFill/>
          <a:ln w="9525">
            <a:noFill/>
            <a:miter lim="800000"/>
            <a:headEnd/>
            <a:tailEnd/>
          </a:ln>
        </p:spPr>
      </p:pic>
      <p:pic>
        <p:nvPicPr>
          <p:cNvPr id="186374" name="Picture 13" descr="http://www.jim.fr/e-docs/00/01/9C/4B/media_figure1.jpg"/>
          <p:cNvPicPr>
            <a:picLocks noChangeAspect="1" noChangeArrowheads="1"/>
          </p:cNvPicPr>
          <p:nvPr/>
        </p:nvPicPr>
        <p:blipFill>
          <a:blip r:embed="rId5" cstate="print"/>
          <a:srcRect/>
          <a:stretch>
            <a:fillRect/>
          </a:stretch>
        </p:blipFill>
        <p:spPr bwMode="auto">
          <a:xfrm>
            <a:off x="5994400" y="4876800"/>
            <a:ext cx="2466622"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4" name="Group 44"/>
          <p:cNvGraphicFramePr>
            <a:graphicFrameLocks noGrp="1"/>
          </p:cNvGraphicFramePr>
          <p:nvPr/>
        </p:nvGraphicFramePr>
        <p:xfrm>
          <a:off x="685800" y="1340768"/>
          <a:ext cx="8062665" cy="5040559"/>
        </p:xfrm>
        <a:graphic>
          <a:graphicData uri="http://schemas.openxmlformats.org/drawingml/2006/table">
            <a:tbl>
              <a:tblPr/>
              <a:tblGrid>
                <a:gridCol w="2687555"/>
                <a:gridCol w="2661713"/>
                <a:gridCol w="2713397"/>
              </a:tblGrid>
              <a:tr h="1183455">
                <a:tc>
                  <a:txBody>
                    <a:bodyPr/>
                    <a:lstStyle/>
                    <a:p>
                      <a:pPr marL="0" marR="0" lvl="0" indent="0" algn="just"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Site d’ injection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Taux de Détection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Ganglions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3455">
                <a:tc>
                  <a:txBody>
                    <a:bodyPr/>
                    <a:lstStyle/>
                    <a:p>
                      <a:pPr marL="0" marR="0" lvl="0" indent="0" algn="just"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err="1"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Intracervical</a:t>
                      </a:r>
                      <a:endPar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FFC00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70-80%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Pelvien (100%)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9852">
                <a:tc>
                  <a:txBody>
                    <a:bodyPr/>
                    <a:lstStyle/>
                    <a:p>
                      <a:pPr marL="0" marR="0" lvl="0" indent="0" algn="just"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Intra-</a:t>
                      </a:r>
                      <a:r>
                        <a:rPr kumimoji="0" lang="fr-FR" sz="2400" b="1" i="0" u="none" strike="noStrike" cap="none" normalizeH="0" baseline="0" dirty="0" err="1"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Myometrial</a:t>
                      </a:r>
                      <a:endPar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endParaRPr>
                    </a:p>
                    <a:p>
                      <a:pPr marL="0" marR="0" lvl="0" indent="0" algn="just"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(Voie </a:t>
                      </a:r>
                      <a:r>
                        <a:rPr kumimoji="0" lang="fr-FR" sz="2400" b="1" i="0" u="none" strike="noStrike" cap="none" normalizeH="0" baseline="0" dirty="0" err="1"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Hysteroscopique</a:t>
                      </a: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FFC00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82-100%,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Para-</a:t>
                      </a:r>
                      <a:r>
                        <a:rPr kumimoji="0" lang="fr-FR" sz="24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aortic</a:t>
                      </a: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3797">
                <a:tc>
                  <a:txBody>
                    <a:bodyPr/>
                    <a:lstStyle/>
                    <a:p>
                      <a:pPr marL="0" marR="0" lvl="0" indent="0" algn="just"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err="1"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Myometrial</a:t>
                      </a:r>
                      <a:endPar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endParaRPr>
                    </a:p>
                    <a:p>
                      <a:pPr marL="0" marR="0" lvl="0" indent="0" algn="just"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Sous-séreux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FFC00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45-77%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Para-</a:t>
                      </a:r>
                      <a:r>
                        <a:rPr kumimoji="0" lang="fr-FR" sz="24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aortic</a:t>
                      </a: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 (31-34%)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1512" name="Rectangle 27"/>
          <p:cNvSpPr>
            <a:spLocks noGrp="1" noChangeArrowheads="1"/>
          </p:cNvSpPr>
          <p:nvPr>
            <p:ph type="title"/>
          </p:nvPr>
        </p:nvSpPr>
        <p:spPr bwMode="auto">
          <a:xfrm>
            <a:off x="457200" y="152400"/>
            <a:ext cx="8229600" cy="1371600"/>
          </a:xfrm>
          <a:noFill/>
          <a:ln>
            <a:miter lim="800000"/>
            <a:headEnd/>
            <a:tailEnd/>
          </a:ln>
        </p:spPr>
        <p:txBody>
          <a:bodyPr wrap="square" lIns="91440" tIns="45720" rIns="91440" bIns="45720" numCol="1" anchor="t" anchorCtr="0" compatLnSpc="1">
            <a:prstTxWarp prst="textNoShape">
              <a:avLst/>
            </a:prstTxWarp>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4.2. BILAN d’EXTENSION </a:t>
            </a:r>
            <a:r>
              <a:rPr lang="fr-FR" sz="3200" b="1" dirty="0" smtClean="0">
                <a:latin typeface="Comic Sans MS" pitchFamily="-108" charset="0"/>
              </a:rPr>
              <a:t/>
            </a:r>
            <a:br>
              <a:rPr lang="fr-FR" sz="3200" b="1" dirty="0" smtClean="0">
                <a:latin typeface="Comic Sans MS" pitchFamily="-108" charset="0"/>
              </a:rPr>
            </a:br>
            <a:r>
              <a:rPr lang="fr-FR" sz="28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Quelle type d’ injection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457200" y="332656"/>
            <a:ext cx="8229600" cy="1440160"/>
          </a:xfrm>
          <a:noFill/>
          <a:ln>
            <a:miter lim="800000"/>
            <a:headEnd/>
            <a:tailEnd/>
          </a:ln>
        </p:spPr>
        <p:txBody>
          <a:bodyPr wrap="square" lIns="91440" tIns="45720" rIns="91440" bIns="45720" numCol="1" anchor="t" anchorCtr="0" compatLnSpc="1">
            <a:prstTxWarp prst="textNoShape">
              <a:avLst/>
            </a:prstTxWarp>
          </a:bodyPr>
          <a:lstStyle/>
          <a:p>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4.2. BILAN d’EXTENSION </a:t>
            </a:r>
            <a:r>
              <a:rPr lang="fr-FR" sz="3200" b="1" dirty="0" smtClean="0">
                <a:latin typeface="Comic Sans MS" pitchFamily="-108" charset="0"/>
              </a:rPr>
              <a:t/>
            </a:r>
            <a:br>
              <a:rPr lang="fr-FR" sz="3200" b="1" dirty="0" smtClean="0">
                <a:latin typeface="Comic Sans MS" pitchFamily="-108" charset="0"/>
              </a:rPr>
            </a:br>
            <a:r>
              <a:rPr lang="fr-FR" sz="3200" b="1" dirty="0" smtClean="0">
                <a:solidFill>
                  <a:srgbClr val="00B050"/>
                </a:solidFill>
                <a:effectLst>
                  <a:outerShdw blurRad="38100" dist="38100" dir="2700000" algn="tl">
                    <a:srgbClr val="000000">
                      <a:alpha val="43137"/>
                    </a:srgbClr>
                  </a:outerShdw>
                </a:effectLst>
                <a:latin typeface="Comic Sans MS" pitchFamily="-108" charset="0"/>
              </a:rPr>
              <a:t>Taux de Détection </a:t>
            </a:r>
          </a:p>
        </p:txBody>
      </p:sp>
      <p:sp>
        <p:nvSpPr>
          <p:cNvPr id="193539" name="Rectangle 3"/>
          <p:cNvSpPr>
            <a:spLocks noGrp="1" noChangeArrowheads="1"/>
          </p:cNvSpPr>
          <p:nvPr>
            <p:ph idx="1"/>
          </p:nvPr>
        </p:nvSpPr>
        <p:spPr bwMode="auto">
          <a:xfrm>
            <a:off x="457200" y="5980113"/>
            <a:ext cx="8229600" cy="762000"/>
          </a:xfrm>
          <a:noFill/>
          <a:ln>
            <a:miter lim="800000"/>
            <a:headEnd/>
            <a:tailEnd/>
          </a:ln>
        </p:spPr>
        <p:txBody>
          <a:bodyPr wrap="square" lIns="91440" tIns="45720" rIns="91440" bIns="45720" numCol="1" anchor="t" anchorCtr="0" compatLnSpc="1">
            <a:prstTxWarp prst="textNoShape">
              <a:avLst/>
            </a:prstTxWarp>
          </a:bodyPr>
          <a:lstStyle/>
          <a:p>
            <a:pPr>
              <a:buFont typeface="Wingdings" pitchFamily="-108" charset="2"/>
              <a:buNone/>
            </a:pPr>
            <a:r>
              <a:rPr lang="fr-FR" sz="2000" smtClean="0">
                <a:latin typeface="Comic Sans MS" pitchFamily="-108" charset="0"/>
                <a:cs typeface="Times New Roman" pitchFamily="-108" charset="0"/>
              </a:rPr>
              <a:t>Detection bilatérale  et technique combinée : 46-87% </a:t>
            </a:r>
          </a:p>
          <a:p>
            <a:pPr algn="r">
              <a:buFont typeface="Wingdings" pitchFamily="-108" charset="2"/>
              <a:buNone/>
            </a:pPr>
            <a:r>
              <a:rPr lang="fr-FR" sz="1600" i="1" smtClean="0">
                <a:latin typeface="Comic Sans MS" pitchFamily="-108" charset="0"/>
                <a:cs typeface="Times New Roman" pitchFamily="-108" charset="0"/>
              </a:rPr>
              <a:t>Ballester 2010, Pelosi 2003, Barranger  2004, Bats 2008, Frumovitz 2007 </a:t>
            </a:r>
            <a:endParaRPr lang="fr-FR" sz="1600" i="1" smtClean="0">
              <a:latin typeface="Comic Sans MS" pitchFamily="-108" charset="0"/>
            </a:endParaRPr>
          </a:p>
        </p:txBody>
      </p:sp>
      <p:graphicFrame>
        <p:nvGraphicFramePr>
          <p:cNvPr id="114722" name="Group 34"/>
          <p:cNvGraphicFramePr>
            <a:graphicFrameLocks noGrp="1"/>
          </p:cNvGraphicFramePr>
          <p:nvPr/>
        </p:nvGraphicFramePr>
        <p:xfrm>
          <a:off x="762000" y="1447800"/>
          <a:ext cx="7410399" cy="4429472"/>
        </p:xfrm>
        <a:graphic>
          <a:graphicData uri="http://schemas.openxmlformats.org/drawingml/2006/table">
            <a:tbl>
              <a:tblPr/>
              <a:tblGrid>
                <a:gridCol w="2470133"/>
                <a:gridCol w="2470133"/>
                <a:gridCol w="2470133"/>
              </a:tblGrid>
              <a:tr h="1107368">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Technique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Auteurs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Taux de Détection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7368">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Combiné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Ballester</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2010, Bats 2008,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Robovah</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2009,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Ballester</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2008,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pelosi</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e 2003,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barranger</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e 2004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maccauro</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m 2005,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raspagliesi</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f 2004, bats 2005,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frumovitz</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FFC00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45 à 100% </a:t>
                      </a:r>
                    </a:p>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endParaRPr kumimoji="0" lang="fr-FR" sz="2400" b="1" i="0" u="none" strike="noStrike" cap="none" normalizeH="0" baseline="0" dirty="0" smtClean="0">
                        <a:ln>
                          <a:noFill/>
                        </a:ln>
                        <a:solidFill>
                          <a:srgbClr val="FFC00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7368">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Blue </a:t>
                      </a:r>
                      <a:r>
                        <a:rPr kumimoji="0" lang="fr-FR" sz="2400" b="1" i="0" u="none" strike="noStrike" cap="none" normalizeH="0" baseline="0" dirty="0" err="1"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dye</a:t>
                      </a:r>
                      <a:endPar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altgassen</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2007, lopes 2007,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ballester</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2008,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burke</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1996,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echt</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1999,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holub</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2004,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gien</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FFC00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0 à 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7368">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Isotopique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Niikura</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2004,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fersis</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2004, </a:t>
                      </a:r>
                      <a:r>
                        <a:rPr kumimoji="0" lang="fr-FR" sz="1200" b="0" i="0" u="none" strike="noStrike" cap="none" normalizeH="0" baseline="0" dirty="0" err="1" smtClean="0">
                          <a:ln>
                            <a:noFill/>
                          </a:ln>
                          <a:solidFill>
                            <a:schemeClr val="tx1"/>
                          </a:solidFill>
                          <a:effectLst/>
                          <a:latin typeface="Calibri" pitchFamily="34" charset="0"/>
                          <a:ea typeface="ＭＳ Ｐゴシック" pitchFamily="-108" charset="-128"/>
                          <a:cs typeface="Calibri" pitchFamily="34" charset="0"/>
                        </a:rPr>
                        <a:t>frumovitz</a:t>
                      </a:r>
                      <a:r>
                        <a:rPr kumimoji="0" lang="fr-FR" sz="1200" b="0" i="0" u="none" strike="noStrike" cap="none" normalizeH="0" baseline="0" dirty="0" smtClean="0">
                          <a:ln>
                            <a:noFill/>
                          </a:ln>
                          <a:solidFill>
                            <a:schemeClr val="tx1"/>
                          </a:solidFill>
                          <a:effectLst/>
                          <a:latin typeface="Calibri" pitchFamily="34" charset="0"/>
                          <a:ea typeface="ＭＳ Ｐゴシック" pitchFamily="-108" charset="-128"/>
                          <a:cs typeface="Calibri" pitchFamily="34" charset="0"/>
                        </a:rPr>
                        <a:t> 2007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8" charset="2"/>
                        <a:buNone/>
                        <a:tabLst/>
                      </a:pPr>
                      <a:r>
                        <a:rPr kumimoji="0" lang="fr-FR" sz="2400" b="1" i="0" u="none" strike="noStrike" cap="none" normalizeH="0" baseline="0" dirty="0" smtClean="0">
                          <a:ln>
                            <a:noFill/>
                          </a:ln>
                          <a:solidFill>
                            <a:srgbClr val="FFC000"/>
                          </a:solidFill>
                          <a:effectLst>
                            <a:outerShdw blurRad="38100" dist="38100" dir="2700000" algn="tl">
                              <a:srgbClr val="000000">
                                <a:alpha val="43137"/>
                              </a:srgbClr>
                            </a:outerShdw>
                          </a:effectLst>
                          <a:latin typeface="Calibri" pitchFamily="34" charset="0"/>
                          <a:ea typeface="ＭＳ Ｐゴシック" pitchFamily="-108" charset="-128"/>
                          <a:cs typeface="Calibri" pitchFamily="34" charset="0"/>
                        </a:rPr>
                        <a:t>0 à 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4.3. Classification</a:t>
            </a:r>
            <a:endParaRPr lang="fr-FR" sz="3600" dirty="0"/>
          </a:p>
        </p:txBody>
      </p:sp>
      <p:sp>
        <p:nvSpPr>
          <p:cNvPr id="3" name="Espace réservé du contenu 2"/>
          <p:cNvSpPr>
            <a:spLocks noGrp="1"/>
          </p:cNvSpPr>
          <p:nvPr>
            <p:ph idx="1"/>
          </p:nvPr>
        </p:nvSpPr>
        <p:spPr>
          <a:xfrm>
            <a:off x="457200" y="1268760"/>
            <a:ext cx="8435280" cy="5328592"/>
          </a:xfrm>
        </p:spPr>
        <p:txBody>
          <a:bodyPr>
            <a:normAutofit fontScale="70000" lnSpcReduction="20000"/>
          </a:bodyPr>
          <a:lstStyle/>
          <a:p>
            <a:pPr algn="ctr">
              <a:buNone/>
            </a:pPr>
            <a:r>
              <a:rPr lang="fr-FR" b="1" dirty="0" smtClean="0">
                <a:solidFill>
                  <a:srgbClr val="FFC000"/>
                </a:solidFill>
                <a:effectLst>
                  <a:outerShdw blurRad="38100" dist="38100" dir="2700000" algn="tl">
                    <a:srgbClr val="000000">
                      <a:alpha val="43137"/>
                    </a:srgbClr>
                  </a:outerShdw>
                </a:effectLst>
              </a:rPr>
              <a:t>  </a:t>
            </a:r>
            <a:r>
              <a:rPr lang="fr-FR" sz="4000" b="1" dirty="0" smtClean="0">
                <a:solidFill>
                  <a:srgbClr val="FFC000"/>
                </a:solidFill>
                <a:effectLst>
                  <a:outerShdw blurRad="38100" dist="38100" dir="2700000" algn="tl">
                    <a:srgbClr val="000000">
                      <a:alpha val="43137"/>
                    </a:srgbClr>
                  </a:outerShdw>
                </a:effectLst>
              </a:rPr>
              <a:t>FIGO 1988</a:t>
            </a:r>
            <a:endParaRPr lang="fr-FR" sz="4000" dirty="0" smtClean="0">
              <a:solidFill>
                <a:srgbClr val="FFC000"/>
              </a:solidFill>
              <a:effectLst>
                <a:outerShdw blurRad="38100" dist="38100" dir="2700000" algn="tl">
                  <a:srgbClr val="000000">
                    <a:alpha val="43137"/>
                  </a:srgbClr>
                </a:outerShdw>
              </a:effectLst>
            </a:endParaRPr>
          </a:p>
          <a:p>
            <a:pPr lvl="0"/>
            <a:r>
              <a:rPr lang="en-GB" b="1" dirty="0" err="1" smtClean="0">
                <a:solidFill>
                  <a:srgbClr val="00B050"/>
                </a:solidFill>
                <a:effectLst>
                  <a:outerShdw blurRad="38100" dist="38100" dir="2700000" algn="tl">
                    <a:srgbClr val="000000">
                      <a:alpha val="43137"/>
                    </a:srgbClr>
                  </a:outerShdw>
                </a:effectLst>
              </a:rPr>
              <a:t>Stade</a:t>
            </a:r>
            <a:r>
              <a:rPr lang="en-GB" b="1" dirty="0" smtClean="0">
                <a:solidFill>
                  <a:srgbClr val="00B050"/>
                </a:solidFill>
                <a:effectLst>
                  <a:outerShdw blurRad="38100" dist="38100" dir="2700000" algn="tl">
                    <a:srgbClr val="000000">
                      <a:alpha val="43137"/>
                    </a:srgbClr>
                  </a:outerShdw>
                </a:effectLst>
              </a:rPr>
              <a:t> I  : </a:t>
            </a:r>
            <a:endParaRPr lang="fr-FR" dirty="0" smtClean="0">
              <a:solidFill>
                <a:srgbClr val="00B050"/>
              </a:solidFill>
              <a:effectLst>
                <a:outerShdw blurRad="38100" dist="38100" dir="2700000" algn="tl">
                  <a:srgbClr val="000000">
                    <a:alpha val="43137"/>
                  </a:srgbClr>
                </a:outerShdw>
              </a:effectLst>
            </a:endParaRPr>
          </a:p>
          <a:p>
            <a:pPr lvl="1" algn="just"/>
            <a:r>
              <a:rPr lang="fr-FR" b="1" dirty="0" smtClean="0">
                <a:effectLst>
                  <a:outerShdw blurRad="38100" dist="38100" dir="2700000" algn="tl">
                    <a:srgbClr val="000000">
                      <a:alpha val="43137"/>
                    </a:srgbClr>
                  </a:outerShdw>
                </a:effectLst>
              </a:rPr>
              <a:t>IA : non infiltrant, limité à l'endomètre</a:t>
            </a:r>
          </a:p>
          <a:p>
            <a:pPr lvl="1" algn="just"/>
            <a:r>
              <a:rPr lang="fr-FR" b="1" dirty="0" smtClean="0">
                <a:effectLst>
                  <a:outerShdw blurRad="38100" dist="38100" dir="2700000" algn="tl">
                    <a:srgbClr val="000000">
                      <a:alpha val="43137"/>
                    </a:srgbClr>
                  </a:outerShdw>
                </a:effectLst>
              </a:rPr>
              <a:t>IB : infiltration &lt; 1/2 épaisseur myomètre</a:t>
            </a:r>
          </a:p>
          <a:p>
            <a:pPr lvl="1" algn="just"/>
            <a:r>
              <a:rPr lang="fr-FR" b="1" dirty="0" smtClean="0">
                <a:effectLst>
                  <a:outerShdw blurRad="38100" dist="38100" dir="2700000" algn="tl">
                    <a:srgbClr val="000000">
                      <a:alpha val="43137"/>
                    </a:srgbClr>
                  </a:outerShdw>
                </a:effectLst>
              </a:rPr>
              <a:t>IC : infiltration &gt;= 1/2 épaisseur myomètre</a:t>
            </a:r>
          </a:p>
          <a:p>
            <a:pPr lvl="0"/>
            <a:r>
              <a:rPr lang="fr-FR" b="1" dirty="0" smtClean="0">
                <a:solidFill>
                  <a:srgbClr val="00B050"/>
                </a:solidFill>
                <a:effectLst>
                  <a:outerShdw blurRad="38100" dist="38100" dir="2700000" algn="tl">
                    <a:srgbClr val="000000">
                      <a:alpha val="43137"/>
                    </a:srgbClr>
                  </a:outerShdw>
                </a:effectLst>
              </a:rPr>
              <a:t>Stade II :</a:t>
            </a:r>
            <a:endParaRPr lang="fr-FR" dirty="0" smtClean="0">
              <a:solidFill>
                <a:srgbClr val="00B050"/>
              </a:solidFill>
              <a:effectLst>
                <a:outerShdw blurRad="38100" dist="38100" dir="2700000" algn="tl">
                  <a:srgbClr val="000000">
                    <a:alpha val="43137"/>
                  </a:srgbClr>
                </a:outerShdw>
              </a:effectLst>
            </a:endParaRPr>
          </a:p>
          <a:p>
            <a:pPr lvl="1" algn="just"/>
            <a:r>
              <a:rPr lang="fr-FR" b="1" dirty="0" smtClean="0">
                <a:effectLst>
                  <a:outerShdw blurRad="38100" dist="38100" dir="2700000" algn="tl">
                    <a:srgbClr val="000000">
                      <a:alpha val="43137"/>
                    </a:srgbClr>
                  </a:outerShdw>
                </a:effectLst>
              </a:rPr>
              <a:t> IIA : invasion microscopique glandes </a:t>
            </a:r>
            <a:r>
              <a:rPr lang="fr-FR" b="1" dirty="0" err="1" smtClean="0">
                <a:effectLst>
                  <a:outerShdw blurRad="38100" dist="38100" dir="2700000" algn="tl">
                    <a:srgbClr val="000000">
                      <a:alpha val="43137"/>
                    </a:srgbClr>
                  </a:outerShdw>
                </a:effectLst>
              </a:rPr>
              <a:t>endocervicales</a:t>
            </a:r>
            <a:endParaRPr lang="fr-FR" b="1" dirty="0" smtClean="0">
              <a:effectLst>
                <a:outerShdw blurRad="38100" dist="38100" dir="2700000" algn="tl">
                  <a:srgbClr val="000000">
                    <a:alpha val="43137"/>
                  </a:srgbClr>
                </a:outerShdw>
              </a:effectLst>
            </a:endParaRPr>
          </a:p>
          <a:p>
            <a:pPr lvl="1" algn="just"/>
            <a:r>
              <a:rPr lang="fr-FR" b="1" dirty="0" smtClean="0">
                <a:effectLst>
                  <a:outerShdw blurRad="38100" dist="38100" dir="2700000" algn="tl">
                    <a:srgbClr val="000000">
                      <a:alpha val="43137"/>
                    </a:srgbClr>
                  </a:outerShdw>
                </a:effectLst>
              </a:rPr>
              <a:t>IIB : Invasion stroma cervical </a:t>
            </a:r>
          </a:p>
          <a:p>
            <a:pPr lvl="0"/>
            <a:r>
              <a:rPr lang="fr-FR" b="1" dirty="0" smtClean="0">
                <a:solidFill>
                  <a:srgbClr val="00B050"/>
                </a:solidFill>
                <a:effectLst>
                  <a:outerShdw blurRad="38100" dist="38100" dir="2700000" algn="tl">
                    <a:srgbClr val="000000">
                      <a:alpha val="43137"/>
                    </a:srgbClr>
                  </a:outerShdw>
                </a:effectLst>
              </a:rPr>
              <a:t>Stade III :  </a:t>
            </a:r>
            <a:endParaRPr lang="fr-FR" dirty="0" smtClean="0">
              <a:solidFill>
                <a:srgbClr val="00B050"/>
              </a:solidFill>
              <a:effectLst>
                <a:outerShdw blurRad="38100" dist="38100" dir="2700000" algn="tl">
                  <a:srgbClr val="000000">
                    <a:alpha val="43137"/>
                  </a:srgbClr>
                </a:outerShdw>
              </a:effectLst>
            </a:endParaRPr>
          </a:p>
          <a:p>
            <a:pPr lvl="1" algn="just"/>
            <a:r>
              <a:rPr lang="fr-FR" b="1" dirty="0" smtClean="0">
                <a:effectLst>
                  <a:outerShdw blurRad="38100" dist="38100" dir="2700000" algn="tl">
                    <a:srgbClr val="000000">
                      <a:alpha val="43137"/>
                    </a:srgbClr>
                  </a:outerShdw>
                </a:effectLst>
              </a:rPr>
              <a:t>IIIA : atteinte séreuse, et/ou de l'annexe, et/ou cytologie péritonéale positive</a:t>
            </a:r>
          </a:p>
          <a:p>
            <a:pPr lvl="1" algn="just"/>
            <a:r>
              <a:rPr lang="en-US" b="1" dirty="0" smtClean="0">
                <a:effectLst>
                  <a:outerShdw blurRad="38100" dist="38100" dir="2700000" algn="tl">
                    <a:srgbClr val="000000">
                      <a:alpha val="43137"/>
                    </a:srgbClr>
                  </a:outerShdw>
                </a:effectLst>
              </a:rPr>
              <a:t>IIIB : metastases vaginales</a:t>
            </a:r>
            <a:endParaRPr lang="fr-FR" b="1" dirty="0" smtClean="0">
              <a:effectLst>
                <a:outerShdw blurRad="38100" dist="38100" dir="2700000" algn="tl">
                  <a:srgbClr val="000000">
                    <a:alpha val="43137"/>
                  </a:srgbClr>
                </a:outerShdw>
              </a:effectLst>
            </a:endParaRPr>
          </a:p>
          <a:p>
            <a:pPr lvl="1" algn="just"/>
            <a:r>
              <a:rPr lang="fr-FR" b="1" dirty="0" smtClean="0">
                <a:effectLst>
                  <a:outerShdw blurRad="38100" dist="38100" dir="2700000" algn="tl">
                    <a:srgbClr val="000000">
                      <a:alpha val="43137"/>
                    </a:srgbClr>
                  </a:outerShdw>
                </a:effectLst>
              </a:rPr>
              <a:t>IIIC : métastase(s) ganglionnaire(s) pelvienne(s) ou </a:t>
            </a:r>
            <a:r>
              <a:rPr lang="fr-FR" b="1" dirty="0" err="1" smtClean="0">
                <a:effectLst>
                  <a:outerShdw blurRad="38100" dist="38100" dir="2700000" algn="tl">
                    <a:srgbClr val="000000">
                      <a:alpha val="43137"/>
                    </a:srgbClr>
                  </a:outerShdw>
                </a:effectLst>
              </a:rPr>
              <a:t>paraaortique</a:t>
            </a:r>
            <a:r>
              <a:rPr lang="fr-FR" b="1" dirty="0" smtClean="0">
                <a:effectLst>
                  <a:outerShdw blurRad="38100" dist="38100" dir="2700000" algn="tl">
                    <a:srgbClr val="000000">
                      <a:alpha val="43137"/>
                    </a:srgbClr>
                  </a:outerShdw>
                </a:effectLst>
              </a:rPr>
              <a:t>(s)</a:t>
            </a:r>
          </a:p>
          <a:p>
            <a:pPr lvl="0"/>
            <a:r>
              <a:rPr lang="fr-FR" b="1" dirty="0" smtClean="0">
                <a:solidFill>
                  <a:srgbClr val="00B050"/>
                </a:solidFill>
                <a:effectLst>
                  <a:outerShdw blurRad="38100" dist="38100" dir="2700000" algn="tl">
                    <a:srgbClr val="000000">
                      <a:alpha val="43137"/>
                    </a:srgbClr>
                  </a:outerShdw>
                </a:effectLst>
              </a:rPr>
              <a:t>Stade IV :</a:t>
            </a:r>
            <a:endParaRPr lang="fr-FR" dirty="0" smtClean="0">
              <a:solidFill>
                <a:srgbClr val="00B050"/>
              </a:solidFill>
              <a:effectLst>
                <a:outerShdw blurRad="38100" dist="38100" dir="2700000" algn="tl">
                  <a:srgbClr val="000000">
                    <a:alpha val="43137"/>
                  </a:srgbClr>
                </a:outerShdw>
              </a:effectLst>
            </a:endParaRPr>
          </a:p>
          <a:p>
            <a:pPr lvl="1" algn="just"/>
            <a:r>
              <a:rPr lang="fr-FR" b="1" dirty="0" smtClean="0">
                <a:effectLst>
                  <a:outerShdw blurRad="38100" dist="38100" dir="2700000" algn="tl">
                    <a:srgbClr val="000000">
                      <a:alpha val="43137"/>
                    </a:srgbClr>
                  </a:outerShdw>
                </a:effectLst>
              </a:rPr>
              <a:t>IVA : atteinte muqueuse (&gt; œdème bulleux) de la vessie ou du rectum </a:t>
            </a:r>
          </a:p>
          <a:p>
            <a:pPr lvl="1" algn="just"/>
            <a:r>
              <a:rPr lang="fr-FR" b="1" dirty="0" smtClean="0">
                <a:effectLst>
                  <a:outerShdw blurRad="38100" dist="38100" dir="2700000" algn="tl">
                    <a:srgbClr val="000000">
                      <a:alpha val="43137"/>
                    </a:srgbClr>
                  </a:outerShdw>
                </a:effectLst>
              </a:rPr>
              <a:t>IVB : métastase(s) abdominale(s) et/ou à distance et/ou N+ inguinal </a:t>
            </a:r>
          </a:p>
          <a:p>
            <a:endParaRPr lang="fr-F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6D0BBF23-736B-471E-AF29-C5F84E08E127}" type="slidenum">
              <a:rPr lang="fr-FR" sz="1400">
                <a:solidFill>
                  <a:schemeClr val="accent2"/>
                </a:solidFill>
              </a:rPr>
              <a:pPr algn="r"/>
              <a:t>74</a:t>
            </a:fld>
            <a:endParaRPr lang="fr-FR" sz="1400">
              <a:solidFill>
                <a:schemeClr val="accent2"/>
              </a:solidFill>
            </a:endParaRPr>
          </a:p>
        </p:txBody>
      </p:sp>
      <p:sp>
        <p:nvSpPr>
          <p:cNvPr id="79876" name="Rectangle 11"/>
          <p:cNvSpPr>
            <a:spLocks noGrp="1" noChangeArrowheads="1"/>
          </p:cNvSpPr>
          <p:nvPr>
            <p:ph type="body" idx="4294967295"/>
          </p:nvPr>
        </p:nvSpPr>
        <p:spPr bwMode="auto">
          <a:xfrm>
            <a:off x="2051755" y="260648"/>
            <a:ext cx="4968523" cy="720080"/>
          </a:xfrm>
          <a:prstGeom prst="rect">
            <a:avLst/>
          </a:prstGeom>
          <a:noFill/>
          <a:ln>
            <a:miter lim="800000"/>
            <a:headEnd/>
            <a:tailEnd/>
          </a:ln>
        </p:spPr>
        <p:txBody>
          <a:bodyPr>
            <a:normAutofit/>
          </a:bodyPr>
          <a:lstStyle/>
          <a:p>
            <a:pPr algn="ctr" eaLnBrk="1" hangingPunct="1">
              <a:buFont typeface="Wingdings" pitchFamily="-108" charset="2"/>
              <a:buNone/>
            </a:pPr>
            <a:r>
              <a:rPr lang="fr-FR" sz="2800" b="1" dirty="0" smtClean="0">
                <a:solidFill>
                  <a:srgbClr val="FFC000"/>
                </a:solidFill>
                <a:effectLst>
                  <a:outerShdw blurRad="38100" dist="38100" dir="2700000" algn="tl">
                    <a:srgbClr val="000000">
                      <a:alpha val="43137"/>
                    </a:srgbClr>
                  </a:outerShdw>
                </a:effectLst>
              </a:rPr>
              <a:t>Classification  FIGO 2009 </a:t>
            </a:r>
          </a:p>
        </p:txBody>
      </p:sp>
      <p:sp>
        <p:nvSpPr>
          <p:cNvPr id="79877" name="Rectangle 11"/>
          <p:cNvSpPr>
            <a:spLocks noChangeArrowheads="1"/>
          </p:cNvSpPr>
          <p:nvPr/>
        </p:nvSpPr>
        <p:spPr bwMode="auto">
          <a:xfrm>
            <a:off x="395112" y="762000"/>
            <a:ext cx="7910689" cy="1981200"/>
          </a:xfrm>
          <a:prstGeom prst="rect">
            <a:avLst/>
          </a:prstGeom>
          <a:noFill/>
          <a:ln w="9525">
            <a:noFill/>
            <a:miter lim="800000"/>
            <a:headEnd/>
            <a:tailEnd/>
          </a:ln>
        </p:spPr>
        <p:txBody>
          <a:bodyPr/>
          <a:lstStyle/>
          <a:p>
            <a:pPr marL="365125" indent="-365125" algn="just">
              <a:lnSpc>
                <a:spcPct val="90000"/>
              </a:lnSpc>
              <a:spcBef>
                <a:spcPct val="20000"/>
              </a:spcBef>
              <a:spcAft>
                <a:spcPts val="600"/>
              </a:spcAft>
              <a:buFont typeface="Wingdings" pitchFamily="-108" charset="2"/>
              <a:buNone/>
            </a:pPr>
            <a:r>
              <a:rPr lang="fr-FR" sz="1600" dirty="0">
                <a:solidFill>
                  <a:schemeClr val="accent2"/>
                </a:solidFill>
              </a:rPr>
              <a:t>     </a:t>
            </a:r>
            <a:r>
              <a:rPr lang="fr-FR" b="1" dirty="0">
                <a:solidFill>
                  <a:srgbClr val="660066"/>
                </a:solidFill>
                <a:effectLst>
                  <a:outerShdw blurRad="38100" dist="38100" dir="2700000" algn="tl">
                    <a:srgbClr val="000000">
                      <a:alpha val="43137"/>
                    </a:srgbClr>
                  </a:outerShdw>
                </a:effectLst>
              </a:rPr>
              <a:t>Recommandations formulées selon la nouvelle classification de la Fédération Internationale de gynécologie obstétrique (FIGO) publiée en mai 2009 </a:t>
            </a:r>
            <a:r>
              <a:rPr lang="fr-FR" sz="1600" b="1" i="1" dirty="0" err="1">
                <a:solidFill>
                  <a:srgbClr val="660066"/>
                </a:solidFill>
                <a:effectLst>
                  <a:outerShdw blurRad="38100" dist="38100" dir="2700000" algn="tl">
                    <a:srgbClr val="000000">
                      <a:alpha val="43137"/>
                    </a:srgbClr>
                  </a:outerShdw>
                </a:effectLst>
              </a:rPr>
              <a:t>Pecorelli</a:t>
            </a:r>
            <a:r>
              <a:rPr lang="fr-FR" sz="1600" b="1" i="1" dirty="0">
                <a:solidFill>
                  <a:srgbClr val="660066"/>
                </a:solidFill>
                <a:effectLst>
                  <a:outerShdw blurRad="38100" dist="38100" dir="2700000" algn="tl">
                    <a:srgbClr val="000000">
                      <a:alpha val="43137"/>
                    </a:srgbClr>
                  </a:outerShdw>
                </a:effectLst>
              </a:rPr>
              <a:t> S. </a:t>
            </a:r>
            <a:r>
              <a:rPr lang="fr-FR" sz="1600" b="1" i="1" dirty="0" err="1">
                <a:solidFill>
                  <a:srgbClr val="660066"/>
                </a:solidFill>
                <a:effectLst>
                  <a:outerShdw blurRad="38100" dist="38100" dir="2700000" algn="tl">
                    <a:srgbClr val="000000">
                      <a:alpha val="43137"/>
                    </a:srgbClr>
                  </a:outerShdw>
                </a:effectLst>
              </a:rPr>
              <a:t>Revised</a:t>
            </a:r>
            <a:r>
              <a:rPr lang="fr-FR" sz="1600" b="1" i="1" dirty="0">
                <a:solidFill>
                  <a:srgbClr val="660066"/>
                </a:solidFill>
                <a:effectLst>
                  <a:outerShdw blurRad="38100" dist="38100" dir="2700000" algn="tl">
                    <a:srgbClr val="000000">
                      <a:alpha val="43137"/>
                    </a:srgbClr>
                  </a:outerShdw>
                </a:effectLst>
              </a:rPr>
              <a:t> FIGO </a:t>
            </a:r>
            <a:r>
              <a:rPr lang="fr-FR" sz="1600" b="1" i="1" dirty="0" err="1">
                <a:solidFill>
                  <a:srgbClr val="660066"/>
                </a:solidFill>
                <a:effectLst>
                  <a:outerShdw blurRad="38100" dist="38100" dir="2700000" algn="tl">
                    <a:srgbClr val="000000">
                      <a:alpha val="43137"/>
                    </a:srgbClr>
                  </a:outerShdw>
                </a:effectLst>
              </a:rPr>
              <a:t>staging</a:t>
            </a:r>
            <a:r>
              <a:rPr lang="fr-FR" sz="1600" b="1" i="1" dirty="0">
                <a:solidFill>
                  <a:srgbClr val="660066"/>
                </a:solidFill>
                <a:effectLst>
                  <a:outerShdw blurRad="38100" dist="38100" dir="2700000" algn="tl">
                    <a:srgbClr val="000000">
                      <a:alpha val="43137"/>
                    </a:srgbClr>
                  </a:outerShdw>
                </a:effectLst>
              </a:rPr>
              <a:t> for </a:t>
            </a:r>
            <a:r>
              <a:rPr lang="fr-FR" sz="1600" b="1" i="1" dirty="0" err="1">
                <a:solidFill>
                  <a:srgbClr val="660066"/>
                </a:solidFill>
                <a:effectLst>
                  <a:outerShdw blurRad="38100" dist="38100" dir="2700000" algn="tl">
                    <a:srgbClr val="000000">
                      <a:alpha val="43137"/>
                    </a:srgbClr>
                  </a:outerShdw>
                </a:effectLst>
              </a:rPr>
              <a:t>carcinoma</a:t>
            </a:r>
            <a:r>
              <a:rPr lang="fr-FR" sz="1600" b="1" i="1" dirty="0">
                <a:solidFill>
                  <a:srgbClr val="660066"/>
                </a:solidFill>
                <a:effectLst>
                  <a:outerShdw blurRad="38100" dist="38100" dir="2700000" algn="tl">
                    <a:srgbClr val="000000">
                      <a:alpha val="43137"/>
                    </a:srgbClr>
                  </a:outerShdw>
                </a:effectLst>
              </a:rPr>
              <a:t> of the </a:t>
            </a:r>
            <a:r>
              <a:rPr lang="fr-FR" sz="1600" b="1" i="1" dirty="0" err="1">
                <a:solidFill>
                  <a:srgbClr val="660066"/>
                </a:solidFill>
                <a:effectLst>
                  <a:outerShdw blurRad="38100" dist="38100" dir="2700000" algn="tl">
                    <a:srgbClr val="000000">
                      <a:alpha val="43137"/>
                    </a:srgbClr>
                  </a:outerShdw>
                </a:effectLst>
              </a:rPr>
              <a:t>vulva</a:t>
            </a:r>
            <a:r>
              <a:rPr lang="fr-FR" sz="1600" b="1" i="1" dirty="0">
                <a:solidFill>
                  <a:srgbClr val="660066"/>
                </a:solidFill>
                <a:effectLst>
                  <a:outerShdw blurRad="38100" dist="38100" dir="2700000" algn="tl">
                    <a:srgbClr val="000000">
                      <a:alpha val="43137"/>
                    </a:srgbClr>
                  </a:outerShdw>
                </a:effectLst>
              </a:rPr>
              <a:t>, </a:t>
            </a:r>
            <a:r>
              <a:rPr lang="fr-FR" sz="1600" b="1" i="1" dirty="0" err="1">
                <a:solidFill>
                  <a:srgbClr val="660066"/>
                </a:solidFill>
                <a:effectLst>
                  <a:outerShdw blurRad="38100" dist="38100" dir="2700000" algn="tl">
                    <a:srgbClr val="000000">
                      <a:alpha val="43137"/>
                    </a:srgbClr>
                  </a:outerShdw>
                </a:effectLst>
              </a:rPr>
              <a:t>cervix</a:t>
            </a:r>
            <a:r>
              <a:rPr lang="fr-FR" sz="1600" b="1" i="1" dirty="0">
                <a:solidFill>
                  <a:srgbClr val="660066"/>
                </a:solidFill>
                <a:effectLst>
                  <a:outerShdw blurRad="38100" dist="38100" dir="2700000" algn="tl">
                    <a:srgbClr val="000000">
                      <a:alpha val="43137"/>
                    </a:srgbClr>
                  </a:outerShdw>
                </a:effectLst>
              </a:rPr>
              <a:t>, and </a:t>
            </a:r>
            <a:r>
              <a:rPr lang="fr-FR" sz="1600" b="1" i="1" dirty="0" err="1">
                <a:solidFill>
                  <a:srgbClr val="660066"/>
                </a:solidFill>
                <a:effectLst>
                  <a:outerShdw blurRad="38100" dist="38100" dir="2700000" algn="tl">
                    <a:srgbClr val="000000">
                      <a:alpha val="43137"/>
                    </a:srgbClr>
                  </a:outerShdw>
                </a:effectLst>
              </a:rPr>
              <a:t>endometrium</a:t>
            </a:r>
            <a:r>
              <a:rPr lang="fr-FR" sz="1600" b="1" i="1" dirty="0">
                <a:solidFill>
                  <a:srgbClr val="660066"/>
                </a:solidFill>
                <a:effectLst>
                  <a:outerShdw blurRad="38100" dist="38100" dir="2700000" algn="tl">
                    <a:srgbClr val="000000">
                      <a:alpha val="43137"/>
                    </a:srgbClr>
                  </a:outerShdw>
                </a:effectLst>
              </a:rPr>
              <a:t>. Int J </a:t>
            </a:r>
            <a:r>
              <a:rPr lang="fr-FR" sz="1600" b="1" i="1" dirty="0" err="1">
                <a:solidFill>
                  <a:srgbClr val="660066"/>
                </a:solidFill>
                <a:effectLst>
                  <a:outerShdw blurRad="38100" dist="38100" dir="2700000" algn="tl">
                    <a:srgbClr val="000000">
                      <a:alpha val="43137"/>
                    </a:srgbClr>
                  </a:outerShdw>
                </a:effectLst>
              </a:rPr>
              <a:t>Gynaecol</a:t>
            </a:r>
            <a:r>
              <a:rPr lang="fr-FR" sz="1600" b="1" i="1" dirty="0">
                <a:solidFill>
                  <a:srgbClr val="660066"/>
                </a:solidFill>
                <a:effectLst>
                  <a:outerShdw blurRad="38100" dist="38100" dir="2700000" algn="tl">
                    <a:srgbClr val="000000">
                      <a:alpha val="43137"/>
                    </a:srgbClr>
                  </a:outerShdw>
                </a:effectLst>
              </a:rPr>
              <a:t> </a:t>
            </a:r>
            <a:r>
              <a:rPr lang="fr-FR" sz="1600" b="1" i="1" dirty="0" err="1">
                <a:solidFill>
                  <a:srgbClr val="660066"/>
                </a:solidFill>
                <a:effectLst>
                  <a:outerShdw blurRad="38100" dist="38100" dir="2700000" algn="tl">
                    <a:srgbClr val="000000">
                      <a:alpha val="43137"/>
                    </a:srgbClr>
                  </a:outerShdw>
                </a:effectLst>
              </a:rPr>
              <a:t>Obstet</a:t>
            </a:r>
            <a:r>
              <a:rPr lang="fr-FR" sz="1600" b="1" i="1" dirty="0">
                <a:solidFill>
                  <a:srgbClr val="660066"/>
                </a:solidFill>
                <a:effectLst>
                  <a:outerShdw blurRad="38100" dist="38100" dir="2700000" algn="tl">
                    <a:srgbClr val="000000">
                      <a:alpha val="43137"/>
                    </a:srgbClr>
                  </a:outerShdw>
                </a:effectLst>
              </a:rPr>
              <a:t> 2009;105(2):103-4</a:t>
            </a:r>
          </a:p>
          <a:p>
            <a:pPr marL="365125" indent="-365125">
              <a:lnSpc>
                <a:spcPct val="90000"/>
              </a:lnSpc>
              <a:spcBef>
                <a:spcPct val="20000"/>
              </a:spcBef>
              <a:buFont typeface="Wingdings" pitchFamily="-108" charset="2"/>
              <a:buChar char="w"/>
            </a:pPr>
            <a:endParaRPr lang="fr-FR" sz="2000" dirty="0">
              <a:solidFill>
                <a:schemeClr val="accent2"/>
              </a:solidFill>
            </a:endParaRPr>
          </a:p>
          <a:p>
            <a:pPr marL="365125" indent="-365125">
              <a:lnSpc>
                <a:spcPct val="90000"/>
              </a:lnSpc>
              <a:spcBef>
                <a:spcPct val="20000"/>
              </a:spcBef>
              <a:buFont typeface="Wingdings" pitchFamily="-108" charset="2"/>
              <a:buChar char="w"/>
            </a:pPr>
            <a:endParaRPr lang="fr-FR" sz="2000" dirty="0">
              <a:solidFill>
                <a:schemeClr val="accent2"/>
              </a:solidFill>
            </a:endParaRPr>
          </a:p>
          <a:p>
            <a:pPr marL="365125" indent="-365125">
              <a:lnSpc>
                <a:spcPct val="90000"/>
              </a:lnSpc>
              <a:spcBef>
                <a:spcPct val="20000"/>
              </a:spcBef>
              <a:buFont typeface="Wingdings" pitchFamily="-108" charset="2"/>
              <a:buNone/>
            </a:pPr>
            <a:endParaRPr lang="fr-FR" baseline="30000" dirty="0">
              <a:solidFill>
                <a:schemeClr val="accent2"/>
              </a:solidFill>
            </a:endParaRPr>
          </a:p>
          <a:p>
            <a:pPr marL="365125" indent="-365125">
              <a:lnSpc>
                <a:spcPct val="90000"/>
              </a:lnSpc>
              <a:spcBef>
                <a:spcPct val="20000"/>
              </a:spcBef>
              <a:buFont typeface="Wingdings" pitchFamily="-108" charset="2"/>
              <a:buChar char="w"/>
            </a:pPr>
            <a:endParaRPr lang="fr-FR" sz="1400" dirty="0">
              <a:solidFill>
                <a:schemeClr val="accent2"/>
              </a:solidFill>
            </a:endParaRPr>
          </a:p>
          <a:p>
            <a:pPr marL="365125" indent="-365125">
              <a:lnSpc>
                <a:spcPct val="90000"/>
              </a:lnSpc>
              <a:spcBef>
                <a:spcPct val="20000"/>
              </a:spcBef>
              <a:buFont typeface="Wingdings" pitchFamily="-108" charset="2"/>
              <a:buChar char="w"/>
            </a:pPr>
            <a:endParaRPr lang="fr-FR" sz="1400" dirty="0">
              <a:solidFill>
                <a:schemeClr val="accent2"/>
              </a:solidFill>
            </a:endParaRPr>
          </a:p>
          <a:p>
            <a:pPr marL="365125" indent="-365125">
              <a:lnSpc>
                <a:spcPct val="90000"/>
              </a:lnSpc>
              <a:spcBef>
                <a:spcPct val="20000"/>
              </a:spcBef>
              <a:buFont typeface="Wingdings" pitchFamily="-108" charset="2"/>
              <a:buChar char="w"/>
            </a:pPr>
            <a:endParaRPr lang="fr-FR" sz="1400" dirty="0">
              <a:solidFill>
                <a:schemeClr val="accent2"/>
              </a:solidFill>
            </a:endParaRPr>
          </a:p>
          <a:p>
            <a:pPr marL="365125" indent="-365125">
              <a:lnSpc>
                <a:spcPct val="90000"/>
              </a:lnSpc>
              <a:spcBef>
                <a:spcPct val="20000"/>
              </a:spcBef>
              <a:buFont typeface="Wingdings" pitchFamily="-108" charset="2"/>
              <a:buChar char="w"/>
            </a:pPr>
            <a:endParaRPr lang="fr-FR" dirty="0">
              <a:solidFill>
                <a:schemeClr val="accent2"/>
              </a:solidFill>
            </a:endParaRPr>
          </a:p>
          <a:p>
            <a:pPr marL="365125" indent="-365125">
              <a:lnSpc>
                <a:spcPct val="90000"/>
              </a:lnSpc>
              <a:spcBef>
                <a:spcPct val="20000"/>
              </a:spcBef>
              <a:buFont typeface="Wingdings" pitchFamily="-108" charset="2"/>
              <a:buNone/>
            </a:pPr>
            <a:endParaRPr lang="fr-FR" dirty="0">
              <a:solidFill>
                <a:schemeClr val="accent2"/>
              </a:solidFill>
            </a:endParaRPr>
          </a:p>
        </p:txBody>
      </p:sp>
      <p:grpSp>
        <p:nvGrpSpPr>
          <p:cNvPr id="2" name="Group 12"/>
          <p:cNvGrpSpPr>
            <a:grpSpLocks/>
          </p:cNvGrpSpPr>
          <p:nvPr/>
        </p:nvGrpSpPr>
        <p:grpSpPr bwMode="auto">
          <a:xfrm>
            <a:off x="6807200" y="1"/>
            <a:ext cx="2123723" cy="735013"/>
            <a:chOff x="4422" y="119"/>
            <a:chExt cx="1338" cy="463"/>
          </a:xfrm>
        </p:grpSpPr>
        <p:pic>
          <p:nvPicPr>
            <p:cNvPr id="79882"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79883"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pic>
        <p:nvPicPr>
          <p:cNvPr id="79879" name="Picture 17"/>
          <p:cNvPicPr>
            <a:picLocks noChangeAspect="1" noChangeArrowheads="1"/>
          </p:cNvPicPr>
          <p:nvPr/>
        </p:nvPicPr>
        <p:blipFill>
          <a:blip r:embed="rId4" cstate="print"/>
          <a:srcRect/>
          <a:stretch>
            <a:fillRect/>
          </a:stretch>
        </p:blipFill>
        <p:spPr bwMode="auto">
          <a:xfrm>
            <a:off x="395536" y="1752600"/>
            <a:ext cx="8352927" cy="4844752"/>
          </a:xfrm>
          <a:prstGeom prst="rect">
            <a:avLst/>
          </a:prstGeom>
          <a:noFill/>
          <a:ln w="9525">
            <a:noFill/>
            <a:miter lim="800000"/>
            <a:headEnd/>
            <a:tailEnd/>
          </a:ln>
        </p:spPr>
      </p:pic>
      <p:sp>
        <p:nvSpPr>
          <p:cNvPr id="79880" name="Oval 18"/>
          <p:cNvSpPr>
            <a:spLocks noChangeArrowheads="1"/>
          </p:cNvSpPr>
          <p:nvPr/>
        </p:nvSpPr>
        <p:spPr bwMode="auto">
          <a:xfrm>
            <a:off x="7552267" y="2590800"/>
            <a:ext cx="762000" cy="838200"/>
          </a:xfrm>
          <a:prstGeom prst="ellipse">
            <a:avLst/>
          </a:prstGeom>
          <a:noFill/>
          <a:ln w="28575">
            <a:solidFill>
              <a:srgbClr val="FF9933"/>
            </a:solidFill>
            <a:round/>
            <a:headEnd/>
            <a:tailEnd/>
          </a:ln>
        </p:spPr>
        <p:txBody>
          <a:bodyPr wrap="none" anchor="ctr"/>
          <a:lstStyle/>
          <a:p>
            <a:pPr algn="ctr"/>
            <a:endParaRPr lang="fr-FR">
              <a:solidFill>
                <a:srgbClr val="FF9933"/>
              </a:solidFill>
            </a:endParaRPr>
          </a:p>
        </p:txBody>
      </p:sp>
      <p:sp>
        <p:nvSpPr>
          <p:cNvPr id="79881" name="Oval 19"/>
          <p:cNvSpPr>
            <a:spLocks noChangeArrowheads="1"/>
          </p:cNvSpPr>
          <p:nvPr/>
        </p:nvSpPr>
        <p:spPr bwMode="auto">
          <a:xfrm>
            <a:off x="7416800" y="3429000"/>
            <a:ext cx="1219200" cy="228600"/>
          </a:xfrm>
          <a:prstGeom prst="ellipse">
            <a:avLst/>
          </a:prstGeom>
          <a:noFill/>
          <a:ln w="28575">
            <a:solidFill>
              <a:srgbClr val="FF9933"/>
            </a:solidFill>
            <a:round/>
            <a:headEnd/>
            <a:tailEnd/>
          </a:ln>
        </p:spPr>
        <p:txBody>
          <a:bodyPr wrap="none" anchor="ctr"/>
          <a:lstStyle/>
          <a:p>
            <a:endParaRPr lang="fr-F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ChangeArrowheads="1"/>
          </p:cNvSpPr>
          <p:nvPr/>
        </p:nvSpPr>
        <p:spPr bwMode="auto">
          <a:xfrm>
            <a:off x="467545" y="1340768"/>
            <a:ext cx="8424936" cy="4907632"/>
          </a:xfrm>
          <a:prstGeom prst="rect">
            <a:avLst/>
          </a:prstGeom>
          <a:noFill/>
          <a:ln w="12700">
            <a:noFill/>
            <a:miter lim="800000"/>
            <a:headEnd/>
            <a:tailEnd/>
          </a:ln>
        </p:spPr>
        <p:txBody>
          <a:bodyPr lIns="90488" tIns="44450" rIns="90488" bIns="44450"/>
          <a:lstStyle/>
          <a:p>
            <a:pPr marL="342900" indent="-342900">
              <a:buClr>
                <a:srgbClr val="CCFF33"/>
              </a:buClr>
              <a:buSzPct val="70000"/>
              <a:buFont typeface="Wingdings" pitchFamily="-108" charset="2"/>
              <a:buNone/>
            </a:pPr>
            <a:r>
              <a:rPr lang="fr-FR" sz="2800" b="1" dirty="0">
                <a:solidFill>
                  <a:srgbClr val="FF0000"/>
                </a:solidFill>
                <a:effectLst>
                  <a:outerShdw blurRad="38100" dist="38100" dir="2700000" algn="tl">
                    <a:srgbClr val="000000">
                      <a:alpha val="43137"/>
                    </a:srgbClr>
                  </a:outerShdw>
                </a:effectLst>
              </a:rPr>
              <a:t>1</a:t>
            </a:r>
            <a:r>
              <a:rPr lang="fr-FR" sz="2800" b="1" dirty="0">
                <a:solidFill>
                  <a:srgbClr val="00B050"/>
                </a:solidFill>
                <a:effectLst>
                  <a:outerShdw blurRad="38100" dist="38100" dir="2700000" algn="tl">
                    <a:srgbClr val="000000">
                      <a:alpha val="43137"/>
                    </a:srgbClr>
                  </a:outerShdw>
                </a:effectLst>
              </a:rPr>
              <a:t>. Age</a:t>
            </a:r>
          </a:p>
          <a:p>
            <a:pPr marL="342900" indent="-342900">
              <a:buClr>
                <a:srgbClr val="CCFF33"/>
              </a:buClr>
              <a:buSzPct val="70000"/>
              <a:buFont typeface="Wingdings" pitchFamily="-108" charset="2"/>
              <a:buNone/>
            </a:pPr>
            <a:r>
              <a:rPr lang="fr-FR" sz="2800" b="1" dirty="0">
                <a:solidFill>
                  <a:srgbClr val="FF0000"/>
                </a:solidFill>
                <a:effectLst>
                  <a:outerShdw blurRad="38100" dist="38100" dir="2700000" algn="tl">
                    <a:srgbClr val="000000">
                      <a:alpha val="43137"/>
                    </a:srgbClr>
                  </a:outerShdw>
                </a:effectLst>
              </a:rPr>
              <a:t>2</a:t>
            </a:r>
            <a:r>
              <a:rPr lang="fr-FR" sz="2800" b="1" dirty="0">
                <a:solidFill>
                  <a:srgbClr val="00B050"/>
                </a:solidFill>
                <a:effectLst>
                  <a:outerShdw blurRad="38100" dist="38100" dir="2700000" algn="tl">
                    <a:srgbClr val="000000">
                      <a:alpha val="43137"/>
                    </a:srgbClr>
                  </a:outerShdw>
                </a:effectLst>
              </a:rPr>
              <a:t>. Opérabilité</a:t>
            </a:r>
          </a:p>
          <a:p>
            <a:pPr marL="342900" indent="-342900">
              <a:buClr>
                <a:srgbClr val="CCFF33"/>
              </a:buClr>
              <a:buSzPct val="70000"/>
              <a:buFont typeface="Wingdings" pitchFamily="-108" charset="2"/>
              <a:buNone/>
            </a:pPr>
            <a:r>
              <a:rPr lang="fr-FR" sz="2800" b="1" dirty="0">
                <a:solidFill>
                  <a:srgbClr val="FF0000"/>
                </a:solidFill>
                <a:effectLst>
                  <a:outerShdw blurRad="38100" dist="38100" dir="2700000" algn="tl">
                    <a:srgbClr val="000000">
                      <a:alpha val="43137"/>
                    </a:srgbClr>
                  </a:outerShdw>
                </a:effectLst>
              </a:rPr>
              <a:t>3</a:t>
            </a:r>
            <a:r>
              <a:rPr lang="fr-FR" sz="2800" b="1" dirty="0">
                <a:solidFill>
                  <a:srgbClr val="00B050"/>
                </a:solidFill>
                <a:effectLst>
                  <a:outerShdw blurRad="38100" dist="38100" dir="2700000" algn="tl">
                    <a:srgbClr val="000000">
                      <a:alpha val="43137"/>
                    </a:srgbClr>
                  </a:outerShdw>
                </a:effectLst>
              </a:rPr>
              <a:t>. Stade</a:t>
            </a:r>
          </a:p>
          <a:p>
            <a:pPr marL="342900" indent="-342900">
              <a:buClr>
                <a:srgbClr val="CCFF33"/>
              </a:buClr>
              <a:buSzPct val="70000"/>
              <a:buFont typeface="Wingdings" pitchFamily="-108" charset="2"/>
              <a:buNone/>
            </a:pPr>
            <a:r>
              <a:rPr lang="fr-FR" sz="2800" b="1" dirty="0">
                <a:solidFill>
                  <a:srgbClr val="FF0000"/>
                </a:solidFill>
                <a:effectLst>
                  <a:outerShdw blurRad="38100" dist="38100" dir="2700000" algn="tl">
                    <a:srgbClr val="000000">
                      <a:alpha val="43137"/>
                    </a:srgbClr>
                  </a:outerShdw>
                </a:effectLst>
              </a:rPr>
              <a:t>4</a:t>
            </a:r>
            <a:r>
              <a:rPr lang="fr-FR" sz="2800" b="1" dirty="0">
                <a:solidFill>
                  <a:srgbClr val="00B050"/>
                </a:solidFill>
                <a:effectLst>
                  <a:outerShdw blurRad="38100" dist="38100" dir="2700000" algn="tl">
                    <a:srgbClr val="000000">
                      <a:alpha val="43137"/>
                    </a:srgbClr>
                  </a:outerShdw>
                </a:effectLst>
              </a:rPr>
              <a:t>. Facteurs anatomopathologiques</a:t>
            </a:r>
          </a:p>
          <a:p>
            <a:pPr marL="342900" indent="-342900">
              <a:lnSpc>
                <a:spcPct val="150000"/>
              </a:lnSpc>
              <a:spcBef>
                <a:spcPct val="45000"/>
              </a:spcBef>
              <a:buClr>
                <a:srgbClr val="CCFF33"/>
              </a:buClr>
              <a:buSzPct val="70000"/>
              <a:buFont typeface="Wingdings" pitchFamily="-108" charset="2"/>
              <a:buNone/>
            </a:pPr>
            <a:r>
              <a:rPr lang="fr-FR" sz="2700" b="1" dirty="0">
                <a:latin typeface="Arial" charset="0"/>
              </a:rPr>
              <a:t>	</a:t>
            </a:r>
            <a:r>
              <a:rPr lang="fr-FR" sz="2700" b="1" dirty="0">
                <a:latin typeface="Arial" charset="0"/>
                <a:sym typeface="Wingdings" pitchFamily="-108" charset="2"/>
              </a:rPr>
              <a:t> </a:t>
            </a:r>
            <a:r>
              <a:rPr lang="fr-FR" sz="2400" b="1" dirty="0">
                <a:effectLst>
                  <a:outerShdw blurRad="38100" dist="38100" dir="2700000" algn="tl">
                    <a:srgbClr val="000000">
                      <a:alpha val="43137"/>
                    </a:srgbClr>
                  </a:outerShdw>
                </a:effectLst>
                <a:latin typeface="+mj-lt"/>
              </a:rPr>
              <a:t>Volume tumoral</a:t>
            </a:r>
          </a:p>
          <a:p>
            <a:pPr marL="342900" indent="-342900">
              <a:lnSpc>
                <a:spcPct val="150000"/>
              </a:lnSpc>
              <a:buClr>
                <a:srgbClr val="CCFF33"/>
              </a:buClr>
              <a:buSzPct val="70000"/>
              <a:buFont typeface="Wingdings" pitchFamily="-108" charset="2"/>
              <a:buNone/>
            </a:pPr>
            <a:r>
              <a:rPr lang="fr-FR" sz="2400" b="1" dirty="0">
                <a:effectLst>
                  <a:outerShdw blurRad="38100" dist="38100" dir="2700000" algn="tl">
                    <a:srgbClr val="000000">
                      <a:alpha val="43137"/>
                    </a:srgbClr>
                  </a:outerShdw>
                </a:effectLst>
                <a:latin typeface="+mj-lt"/>
              </a:rPr>
              <a:t>	</a:t>
            </a:r>
            <a:r>
              <a:rPr lang="fr-FR" sz="2400" b="1" dirty="0">
                <a:effectLst>
                  <a:outerShdw blurRad="38100" dist="38100" dir="2700000" algn="tl">
                    <a:srgbClr val="000000">
                      <a:alpha val="43137"/>
                    </a:srgbClr>
                  </a:outerShdw>
                </a:effectLst>
                <a:latin typeface="+mj-lt"/>
                <a:sym typeface="Wingdings" pitchFamily="-108" charset="2"/>
              </a:rPr>
              <a:t> </a:t>
            </a:r>
            <a:r>
              <a:rPr lang="fr-FR" sz="2400" b="1" dirty="0">
                <a:effectLst>
                  <a:outerShdw blurRad="38100" dist="38100" dir="2700000" algn="tl">
                    <a:srgbClr val="000000">
                      <a:alpha val="43137"/>
                    </a:srgbClr>
                  </a:outerShdw>
                </a:effectLst>
                <a:latin typeface="+mj-lt"/>
              </a:rPr>
              <a:t>Infiltration du myomètre</a:t>
            </a:r>
          </a:p>
          <a:p>
            <a:pPr marL="342900" indent="-342900">
              <a:lnSpc>
                <a:spcPct val="150000"/>
              </a:lnSpc>
              <a:buClr>
                <a:srgbClr val="CCFF33"/>
              </a:buClr>
              <a:buSzPct val="70000"/>
              <a:buFont typeface="Wingdings" pitchFamily="-108" charset="2"/>
              <a:buNone/>
            </a:pPr>
            <a:r>
              <a:rPr lang="fr-FR" sz="2400" b="1" dirty="0">
                <a:effectLst>
                  <a:outerShdw blurRad="38100" dist="38100" dir="2700000" algn="tl">
                    <a:srgbClr val="000000">
                      <a:alpha val="43137"/>
                    </a:srgbClr>
                  </a:outerShdw>
                </a:effectLst>
                <a:latin typeface="+mj-lt"/>
              </a:rPr>
              <a:t>	</a:t>
            </a:r>
            <a:r>
              <a:rPr lang="fr-FR" sz="2400" b="1" dirty="0">
                <a:effectLst>
                  <a:outerShdw blurRad="38100" dist="38100" dir="2700000" algn="tl">
                    <a:srgbClr val="000000">
                      <a:alpha val="43137"/>
                    </a:srgbClr>
                  </a:outerShdw>
                </a:effectLst>
                <a:latin typeface="+mj-lt"/>
                <a:sym typeface="Wingdings" pitchFamily="-108" charset="2"/>
              </a:rPr>
              <a:t> </a:t>
            </a:r>
            <a:r>
              <a:rPr lang="fr-FR" sz="2400" b="1" dirty="0">
                <a:effectLst>
                  <a:outerShdw blurRad="38100" dist="38100" dir="2700000" algn="tl">
                    <a:srgbClr val="000000">
                      <a:alpha val="43137"/>
                    </a:srgbClr>
                  </a:outerShdw>
                </a:effectLst>
                <a:latin typeface="+mj-lt"/>
              </a:rPr>
              <a:t>Atteinte des annexes et du col</a:t>
            </a:r>
          </a:p>
          <a:p>
            <a:pPr marL="342900" indent="-342900">
              <a:lnSpc>
                <a:spcPct val="150000"/>
              </a:lnSpc>
              <a:buClr>
                <a:srgbClr val="CCFF33"/>
              </a:buClr>
              <a:buSzPct val="70000"/>
              <a:buFont typeface="Wingdings" pitchFamily="-108" charset="2"/>
              <a:buNone/>
            </a:pPr>
            <a:r>
              <a:rPr lang="fr-FR" sz="2400" b="1" dirty="0">
                <a:effectLst>
                  <a:outerShdw blurRad="38100" dist="38100" dir="2700000" algn="tl">
                    <a:srgbClr val="000000">
                      <a:alpha val="43137"/>
                    </a:srgbClr>
                  </a:outerShdw>
                </a:effectLst>
                <a:latin typeface="+mj-lt"/>
              </a:rPr>
              <a:t>	</a:t>
            </a:r>
            <a:r>
              <a:rPr lang="fr-FR" sz="2400" b="1" dirty="0">
                <a:effectLst>
                  <a:outerShdw blurRad="38100" dist="38100" dir="2700000" algn="tl">
                    <a:srgbClr val="000000">
                      <a:alpha val="43137"/>
                    </a:srgbClr>
                  </a:outerShdw>
                </a:effectLst>
                <a:latin typeface="+mj-lt"/>
                <a:sym typeface="Wingdings" pitchFamily="-108" charset="2"/>
              </a:rPr>
              <a:t> </a:t>
            </a:r>
            <a:r>
              <a:rPr lang="fr-FR" sz="2400" b="1" dirty="0">
                <a:effectLst>
                  <a:outerShdw blurRad="38100" dist="38100" dir="2700000" algn="tl">
                    <a:srgbClr val="000000">
                      <a:alpha val="43137"/>
                    </a:srgbClr>
                  </a:outerShdw>
                </a:effectLst>
                <a:latin typeface="+mj-lt"/>
              </a:rPr>
              <a:t>Envahissement ganglionnaire </a:t>
            </a:r>
            <a:r>
              <a:rPr lang="fr-FR" sz="2400" b="1" i="1" dirty="0">
                <a:effectLst>
                  <a:outerShdw blurRad="38100" dist="38100" dir="2700000" algn="tl">
                    <a:srgbClr val="000000">
                      <a:alpha val="43137"/>
                    </a:srgbClr>
                  </a:outerShdw>
                </a:effectLst>
                <a:latin typeface="+mj-lt"/>
              </a:rPr>
              <a:t>(pelvien &amp; </a:t>
            </a:r>
            <a:r>
              <a:rPr lang="fr-FR" sz="2400" b="1" i="1" dirty="0" err="1">
                <a:effectLst>
                  <a:outerShdw blurRad="38100" dist="38100" dir="2700000" algn="tl">
                    <a:srgbClr val="000000">
                      <a:alpha val="43137"/>
                    </a:srgbClr>
                  </a:outerShdw>
                </a:effectLst>
                <a:latin typeface="+mj-lt"/>
              </a:rPr>
              <a:t>lombo</a:t>
            </a:r>
            <a:r>
              <a:rPr lang="fr-FR" sz="2400" b="1" i="1" dirty="0">
                <a:effectLst>
                  <a:outerShdw blurRad="38100" dist="38100" dir="2700000" algn="tl">
                    <a:srgbClr val="000000">
                      <a:alpha val="43137"/>
                    </a:srgbClr>
                  </a:outerShdw>
                </a:effectLst>
                <a:latin typeface="+mj-lt"/>
              </a:rPr>
              <a:t>- aortique)</a:t>
            </a:r>
          </a:p>
          <a:p>
            <a:pPr marL="342900" indent="-342900">
              <a:lnSpc>
                <a:spcPct val="150000"/>
              </a:lnSpc>
              <a:buClr>
                <a:srgbClr val="CCFF33"/>
              </a:buClr>
              <a:buSzPct val="70000"/>
              <a:buFont typeface="Wingdings" pitchFamily="-108" charset="2"/>
              <a:buNone/>
            </a:pPr>
            <a:r>
              <a:rPr lang="fr-FR" sz="2400" b="1" dirty="0">
                <a:effectLst>
                  <a:outerShdw blurRad="38100" dist="38100" dir="2700000" algn="tl">
                    <a:srgbClr val="000000">
                      <a:alpha val="43137"/>
                    </a:srgbClr>
                  </a:outerShdw>
                </a:effectLst>
                <a:latin typeface="+mj-lt"/>
              </a:rPr>
              <a:t>	</a:t>
            </a:r>
            <a:r>
              <a:rPr lang="fr-FR" sz="2400" b="1" dirty="0">
                <a:effectLst>
                  <a:outerShdw blurRad="38100" dist="38100" dir="2700000" algn="tl">
                    <a:srgbClr val="000000">
                      <a:alpha val="43137"/>
                    </a:srgbClr>
                  </a:outerShdw>
                </a:effectLst>
                <a:latin typeface="+mj-lt"/>
                <a:sym typeface="Wingdings" pitchFamily="-108" charset="2"/>
              </a:rPr>
              <a:t> </a:t>
            </a:r>
            <a:r>
              <a:rPr lang="fr-FR" sz="2400" b="1" dirty="0">
                <a:effectLst>
                  <a:outerShdw blurRad="38100" dist="38100" dir="2700000" algn="tl">
                    <a:srgbClr val="000000">
                      <a:alpha val="43137"/>
                    </a:srgbClr>
                  </a:outerShdw>
                </a:effectLst>
                <a:latin typeface="+mj-lt"/>
              </a:rPr>
              <a:t>Type histologique</a:t>
            </a:r>
          </a:p>
        </p:txBody>
      </p:sp>
      <p:sp>
        <p:nvSpPr>
          <p:cNvPr id="236547" name="Rectangle 5"/>
          <p:cNvSpPr>
            <a:spLocks noChangeArrowheads="1"/>
          </p:cNvSpPr>
          <p:nvPr/>
        </p:nvSpPr>
        <p:spPr bwMode="auto">
          <a:xfrm>
            <a:off x="270934" y="588744"/>
            <a:ext cx="8638822" cy="646331"/>
          </a:xfrm>
          <a:prstGeom prst="rect">
            <a:avLst/>
          </a:prstGeom>
          <a:noFill/>
          <a:ln w="9525">
            <a:noFill/>
            <a:miter lim="800000"/>
            <a:headEnd/>
            <a:tailEnd/>
          </a:ln>
        </p:spPr>
        <p:txBody>
          <a:bodyPr anchor="b">
            <a:spAutoFit/>
          </a:bodyPr>
          <a:lstStyle/>
          <a:p>
            <a:pPr algn="ctr"/>
            <a:r>
              <a:rPr lang="fr-FR" sz="3600" dirty="0">
                <a:solidFill>
                  <a:schemeClr val="tx2"/>
                </a:solidFill>
                <a:latin typeface="Arial Black" pitchFamily="-108" charset="0"/>
              </a:rPr>
              <a:t> </a:t>
            </a: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4.4. Facteurs Pronostiques</a:t>
            </a:r>
            <a:endParaRPr lang="fr-FR" sz="3600" dirty="0">
              <a:solidFill>
                <a:schemeClr val="tx2"/>
              </a:solidFill>
              <a:latin typeface="Arial"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4"/>
          <p:cNvSpPr>
            <a:spLocks noChangeArrowheads="1"/>
          </p:cNvSpPr>
          <p:nvPr/>
        </p:nvSpPr>
        <p:spPr bwMode="auto">
          <a:xfrm>
            <a:off x="611560" y="1772816"/>
            <a:ext cx="7632847" cy="4464496"/>
          </a:xfrm>
          <a:prstGeom prst="rect">
            <a:avLst/>
          </a:prstGeom>
          <a:noFill/>
          <a:ln w="12700">
            <a:noFill/>
            <a:miter lim="800000"/>
            <a:headEnd/>
            <a:tailEnd/>
          </a:ln>
        </p:spPr>
        <p:txBody>
          <a:bodyPr lIns="90488" tIns="44450" rIns="90488" bIns="44450"/>
          <a:lstStyle/>
          <a:p>
            <a:pPr marL="342900" indent="-342900" algn="just">
              <a:spcBef>
                <a:spcPct val="20000"/>
              </a:spcBef>
              <a:buClr>
                <a:srgbClr val="CCFF33"/>
              </a:buClr>
              <a:buSzPct val="70000"/>
              <a:buFont typeface="Wingdings" pitchFamily="-108" charset="2"/>
              <a:buNone/>
            </a:pPr>
            <a:r>
              <a:rPr lang="fr-FR" sz="2800" b="1" dirty="0">
                <a:solidFill>
                  <a:srgbClr val="FF0000"/>
                </a:solidFill>
                <a:effectLst>
                  <a:outerShdw blurRad="38100" dist="38100" dir="2700000" algn="tl">
                    <a:srgbClr val="000000">
                      <a:alpha val="43137"/>
                    </a:srgbClr>
                  </a:outerShdw>
                </a:effectLst>
              </a:rPr>
              <a:t>5. </a:t>
            </a:r>
            <a:r>
              <a:rPr lang="fr-FR" sz="2800" b="1" dirty="0">
                <a:solidFill>
                  <a:srgbClr val="00B050"/>
                </a:solidFill>
                <a:effectLst>
                  <a:outerShdw blurRad="38100" dist="38100" dir="2700000" algn="tl">
                    <a:srgbClr val="000000">
                      <a:alpha val="43137"/>
                    </a:srgbClr>
                  </a:outerShdw>
                </a:effectLst>
              </a:rPr>
              <a:t>Cytologie péritonéale</a:t>
            </a:r>
          </a:p>
          <a:p>
            <a:pPr marL="342900" indent="-342900" algn="just">
              <a:spcBef>
                <a:spcPct val="40000"/>
              </a:spcBef>
              <a:buClr>
                <a:srgbClr val="CCFF33"/>
              </a:buClr>
              <a:buSzPct val="70000"/>
              <a:buFont typeface="Wingdings" pitchFamily="-108" charset="2"/>
              <a:buNone/>
            </a:pPr>
            <a:r>
              <a:rPr lang="fr-FR" sz="2800" b="1" dirty="0">
                <a:solidFill>
                  <a:srgbClr val="FF0000"/>
                </a:solidFill>
                <a:effectLst>
                  <a:outerShdw blurRad="38100" dist="38100" dir="2700000" algn="tl">
                    <a:srgbClr val="000000">
                      <a:alpha val="43137"/>
                    </a:srgbClr>
                  </a:outerShdw>
                </a:effectLst>
              </a:rPr>
              <a:t>6</a:t>
            </a:r>
            <a:r>
              <a:rPr lang="fr-FR" sz="2800" b="1" dirty="0">
                <a:solidFill>
                  <a:srgbClr val="00B050"/>
                </a:solidFill>
                <a:effectLst>
                  <a:outerShdw blurRad="38100" dist="38100" dir="2700000" algn="tl">
                    <a:srgbClr val="000000">
                      <a:alpha val="43137"/>
                    </a:srgbClr>
                  </a:outerShdw>
                </a:effectLst>
              </a:rPr>
              <a:t>. Récepteurs hormonaux</a:t>
            </a:r>
          </a:p>
          <a:p>
            <a:pPr marL="342900" indent="-342900" algn="just">
              <a:spcBef>
                <a:spcPct val="40000"/>
              </a:spcBef>
              <a:buClr>
                <a:srgbClr val="CCFF33"/>
              </a:buClr>
              <a:buSzPct val="70000"/>
              <a:buFont typeface="Wingdings" pitchFamily="-108" charset="2"/>
              <a:buNone/>
            </a:pPr>
            <a:r>
              <a:rPr lang="fr-FR" sz="2800" b="1" dirty="0">
                <a:solidFill>
                  <a:srgbClr val="FF0000"/>
                </a:solidFill>
                <a:effectLst>
                  <a:outerShdw blurRad="38100" dist="38100" dir="2700000" algn="tl">
                    <a:srgbClr val="000000">
                      <a:alpha val="43137"/>
                    </a:srgbClr>
                  </a:outerShdw>
                </a:effectLst>
              </a:rPr>
              <a:t>7</a:t>
            </a:r>
            <a:r>
              <a:rPr lang="fr-FR" sz="2800" b="1" dirty="0">
                <a:solidFill>
                  <a:srgbClr val="00B050"/>
                </a:solidFill>
                <a:effectLst>
                  <a:outerShdw blurRad="38100" dist="38100" dir="2700000" algn="tl">
                    <a:srgbClr val="000000">
                      <a:alpha val="43137"/>
                    </a:srgbClr>
                  </a:outerShdw>
                </a:effectLst>
              </a:rPr>
              <a:t>. Autres facteurs</a:t>
            </a:r>
          </a:p>
          <a:p>
            <a:pPr marL="342900" indent="-342900" algn="just">
              <a:lnSpc>
                <a:spcPct val="150000"/>
              </a:lnSpc>
              <a:spcBef>
                <a:spcPct val="20000"/>
              </a:spcBef>
              <a:buClr>
                <a:srgbClr val="CCFF33"/>
              </a:buClr>
              <a:buSzPct val="70000"/>
              <a:buFont typeface="Wingdings" pitchFamily="-108" charset="2"/>
              <a:buNone/>
            </a:pPr>
            <a:r>
              <a:rPr lang="fr-FR" sz="2800" b="1" dirty="0">
                <a:latin typeface="Univers" pitchFamily="34" charset="0"/>
              </a:rPr>
              <a:t>		</a:t>
            </a:r>
            <a:r>
              <a:rPr lang="fr-FR" sz="2800" b="1" dirty="0">
                <a:latin typeface="Univers" pitchFamily="34" charset="0"/>
                <a:sym typeface="Wingdings" pitchFamily="-108" charset="2"/>
              </a:rPr>
              <a:t> </a:t>
            </a:r>
            <a:r>
              <a:rPr lang="fr-FR" sz="2800" b="1" dirty="0"/>
              <a:t>Index de DNA et degré de ploïdie</a:t>
            </a:r>
          </a:p>
          <a:p>
            <a:pPr marL="342900" indent="-342900" algn="just">
              <a:lnSpc>
                <a:spcPct val="150000"/>
              </a:lnSpc>
              <a:spcBef>
                <a:spcPct val="20000"/>
              </a:spcBef>
              <a:buClr>
                <a:srgbClr val="CCFF33"/>
              </a:buClr>
              <a:buSzPct val="70000"/>
              <a:buFont typeface="Wingdings" pitchFamily="-108" charset="2"/>
              <a:buNone/>
            </a:pPr>
            <a:r>
              <a:rPr lang="fr-FR" sz="2800" b="1" dirty="0"/>
              <a:t>		</a:t>
            </a:r>
            <a:r>
              <a:rPr lang="fr-FR" sz="2800" b="1" dirty="0">
                <a:sym typeface="Wingdings" pitchFamily="-108" charset="2"/>
              </a:rPr>
              <a:t> </a:t>
            </a:r>
            <a:r>
              <a:rPr lang="fr-FR" sz="2800" b="1" dirty="0"/>
              <a:t>Marqueurs</a:t>
            </a:r>
          </a:p>
          <a:p>
            <a:pPr marL="342900" indent="-342900" algn="just">
              <a:lnSpc>
                <a:spcPct val="150000"/>
              </a:lnSpc>
              <a:spcBef>
                <a:spcPct val="20000"/>
              </a:spcBef>
              <a:buClr>
                <a:srgbClr val="CCFF33"/>
              </a:buClr>
              <a:buSzPct val="70000"/>
              <a:buFont typeface="Wingdings" pitchFamily="-108" charset="2"/>
              <a:buNone/>
            </a:pPr>
            <a:r>
              <a:rPr lang="fr-FR" sz="2800" b="1" dirty="0"/>
              <a:t>		</a:t>
            </a:r>
            <a:r>
              <a:rPr lang="fr-FR" sz="2800" b="1" dirty="0">
                <a:sym typeface="Wingdings" pitchFamily="-108" charset="2"/>
              </a:rPr>
              <a:t> </a:t>
            </a:r>
            <a:r>
              <a:rPr lang="fr-FR" sz="2800" b="1" dirty="0"/>
              <a:t>HER - 2 / NEU</a:t>
            </a:r>
          </a:p>
        </p:txBody>
      </p:sp>
      <p:sp>
        <p:nvSpPr>
          <p:cNvPr id="237571" name="Rectangle 5"/>
          <p:cNvSpPr>
            <a:spLocks noChangeArrowheads="1"/>
          </p:cNvSpPr>
          <p:nvPr/>
        </p:nvSpPr>
        <p:spPr bwMode="auto">
          <a:xfrm>
            <a:off x="270934" y="593725"/>
            <a:ext cx="8638822" cy="641350"/>
          </a:xfrm>
          <a:prstGeom prst="rect">
            <a:avLst/>
          </a:prstGeom>
          <a:noFill/>
          <a:ln w="9525">
            <a:noFill/>
            <a:miter lim="800000"/>
            <a:headEnd/>
            <a:tailEnd/>
          </a:ln>
        </p:spPr>
        <p:txBody>
          <a:bodyPr anchor="b">
            <a:spAutoFit/>
          </a:bodyPr>
          <a:lstStyle/>
          <a:p>
            <a:pPr algn="ctr"/>
            <a:r>
              <a:rPr lang="fr-FR" sz="3600" dirty="0">
                <a:solidFill>
                  <a:schemeClr val="tx2"/>
                </a:solidFill>
                <a:latin typeface="Arial Black" pitchFamily="-108" charset="0"/>
              </a:rPr>
              <a:t> </a:t>
            </a: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4.4. Facteurs Pronostiques</a:t>
            </a:r>
            <a:endParaRPr lang="fr-FR" sz="3600" dirty="0">
              <a:solidFill>
                <a:schemeClr val="tx2"/>
              </a:solidFill>
              <a:latin typeface="Arial"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570186"/>
          </a:xfrm>
        </p:spPr>
        <p:txBody>
          <a:bodyPr>
            <a:normAutofit/>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4.5.Diagnostic différentiel</a:t>
            </a: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br>
            <a:endParaRPr lang="fr-FR" dirty="0"/>
          </a:p>
        </p:txBody>
      </p:sp>
      <p:sp>
        <p:nvSpPr>
          <p:cNvPr id="3" name="Espace réservé du contenu 2"/>
          <p:cNvSpPr>
            <a:spLocks noGrp="1"/>
          </p:cNvSpPr>
          <p:nvPr>
            <p:ph idx="1"/>
          </p:nvPr>
        </p:nvSpPr>
        <p:spPr>
          <a:xfrm>
            <a:off x="457200" y="1484784"/>
            <a:ext cx="8229600" cy="4968552"/>
          </a:xfrm>
        </p:spPr>
        <p:txBody>
          <a:bodyPr/>
          <a:lstStyle/>
          <a:p>
            <a:pPr lvl="1" algn="just">
              <a:lnSpc>
                <a:spcPct val="200000"/>
              </a:lnSpc>
              <a:buClr>
                <a:srgbClr val="FF0000"/>
              </a:buClr>
              <a:buFont typeface="Wingdings" pitchFamily="2" charset="2"/>
              <a:buChar char="Ø"/>
            </a:pPr>
            <a:r>
              <a:rPr lang="fr-FR" b="1" dirty="0" smtClean="0">
                <a:effectLst>
                  <a:outerShdw blurRad="38100" dist="38100" dir="2700000" algn="tl">
                    <a:srgbClr val="000000">
                      <a:alpha val="43137"/>
                    </a:srgbClr>
                  </a:outerShdw>
                </a:effectLst>
              </a:rPr>
              <a:t>une atrophie ou hypertrophie </a:t>
            </a:r>
            <a:r>
              <a:rPr lang="fr-FR" b="1" dirty="0" err="1" smtClean="0">
                <a:effectLst>
                  <a:outerShdw blurRad="38100" dist="38100" dir="2700000" algn="tl">
                    <a:srgbClr val="000000">
                      <a:alpha val="43137"/>
                    </a:srgbClr>
                  </a:outerShdw>
                </a:effectLst>
              </a:rPr>
              <a:t>endométriale</a:t>
            </a:r>
            <a:r>
              <a:rPr lang="fr-FR" b="1" dirty="0" smtClean="0">
                <a:effectLst>
                  <a:outerShdw blurRad="38100" dist="38100" dir="2700000" algn="tl">
                    <a:srgbClr val="000000">
                      <a:alpha val="43137"/>
                    </a:srgbClr>
                  </a:outerShdw>
                </a:effectLst>
              </a:rPr>
              <a:t> ;</a:t>
            </a:r>
          </a:p>
          <a:p>
            <a:pPr lvl="1" algn="just">
              <a:lnSpc>
                <a:spcPct val="200000"/>
              </a:lnSpc>
              <a:buClr>
                <a:srgbClr val="FF0000"/>
              </a:buClr>
              <a:buFont typeface="Wingdings" pitchFamily="2" charset="2"/>
              <a:buChar char="Ø"/>
            </a:pPr>
            <a:r>
              <a:rPr lang="fr-FR" b="1" dirty="0" smtClean="0">
                <a:effectLst>
                  <a:outerShdw blurRad="38100" dist="38100" dir="2700000" algn="tl">
                    <a:srgbClr val="000000">
                      <a:alpha val="43137"/>
                    </a:srgbClr>
                  </a:outerShdw>
                </a:effectLst>
              </a:rPr>
              <a:t>des polypes et léiomyomes sous-muqueux ;</a:t>
            </a:r>
          </a:p>
          <a:p>
            <a:pPr lvl="1" algn="just">
              <a:lnSpc>
                <a:spcPct val="200000"/>
              </a:lnSpc>
              <a:buClr>
                <a:srgbClr val="FF0000"/>
              </a:buClr>
              <a:buFont typeface="Wingdings" pitchFamily="2" charset="2"/>
              <a:buChar char="Ø"/>
            </a:pPr>
            <a:r>
              <a:rPr lang="fr-FR" b="1" dirty="0" smtClean="0">
                <a:effectLst>
                  <a:outerShdw blurRad="38100" dist="38100" dir="2700000" algn="tl">
                    <a:srgbClr val="000000">
                      <a:alpha val="43137"/>
                    </a:srgbClr>
                  </a:outerShdw>
                </a:effectLst>
              </a:rPr>
              <a:t>un cancer du col utérin, et surtout glandulaire de l’</a:t>
            </a:r>
            <a:r>
              <a:rPr lang="fr-FR" b="1" dirty="0" err="1" smtClean="0">
                <a:effectLst>
                  <a:outerShdw blurRad="38100" dist="38100" dir="2700000" algn="tl">
                    <a:srgbClr val="000000">
                      <a:alpha val="43137"/>
                    </a:srgbClr>
                  </a:outerShdw>
                </a:effectLst>
              </a:rPr>
              <a:t>endocol</a:t>
            </a:r>
            <a:r>
              <a:rPr lang="fr-FR" b="1" dirty="0" smtClean="0">
                <a:effectLst>
                  <a:outerShdw blurRad="38100" dist="38100" dir="2700000" algn="tl">
                    <a:srgbClr val="000000">
                      <a:alpha val="43137"/>
                    </a:srgbClr>
                  </a:outerShdw>
                </a:effectLst>
              </a:rPr>
              <a:t> (adénocarcinome) ;</a:t>
            </a:r>
          </a:p>
          <a:p>
            <a:pPr lvl="1" algn="just">
              <a:lnSpc>
                <a:spcPct val="200000"/>
              </a:lnSpc>
              <a:buClr>
                <a:srgbClr val="FF0000"/>
              </a:buClr>
              <a:buFont typeface="Wingdings" pitchFamily="2" charset="2"/>
              <a:buChar char="Ø"/>
            </a:pPr>
            <a:r>
              <a:rPr lang="fr-FR" b="1" dirty="0" smtClean="0">
                <a:effectLst>
                  <a:outerShdw blurRad="38100" dist="38100" dir="2700000" algn="tl">
                    <a:srgbClr val="000000">
                      <a:alpha val="43137"/>
                    </a:srgbClr>
                  </a:outerShdw>
                </a:effectLst>
              </a:rPr>
              <a:t>un cancer ovarien (si lésion </a:t>
            </a:r>
            <a:r>
              <a:rPr lang="fr-FR" b="1" dirty="0" err="1" smtClean="0">
                <a:effectLst>
                  <a:outerShdw blurRad="38100" dist="38100" dir="2700000" algn="tl">
                    <a:srgbClr val="000000">
                      <a:alpha val="43137"/>
                    </a:srgbClr>
                  </a:outerShdw>
                </a:effectLst>
              </a:rPr>
              <a:t>annexielle</a:t>
            </a:r>
            <a:r>
              <a:rPr lang="fr-FR" b="1" dirty="0" smtClean="0">
                <a:effectLst>
                  <a:outerShdw blurRad="38100" dist="38100" dir="2700000" algn="tl">
                    <a:srgbClr val="000000">
                      <a:alpha val="43137"/>
                    </a:srgbClr>
                  </a:outerShdw>
                </a:effectLst>
              </a:rPr>
              <a:t> associée).</a:t>
            </a:r>
          </a:p>
          <a:p>
            <a:pPr>
              <a:buNone/>
            </a:pPr>
            <a:endParaRPr lang="fr-F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smtClean="0">
                <a:solidFill>
                  <a:srgbClr val="0070C0"/>
                </a:solidFill>
                <a:effectLst>
                  <a:outerShdw blurRad="38100" dist="38100" dir="2700000" algn="tl">
                    <a:srgbClr val="000000">
                      <a:alpha val="43137"/>
                    </a:srgbClr>
                  </a:outerShdw>
                </a:effectLst>
                <a:latin typeface="Comic Sans MS" pitchFamily="66" charset="0"/>
                <a:cs typeface="Arial" pitchFamily="34" charset="0"/>
              </a:rPr>
              <a:t>V. TRAITEMENT</a:t>
            </a:r>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endParaRPr lang="fr-FR" dirty="0"/>
          </a:p>
        </p:txBody>
      </p:sp>
      <p:sp>
        <p:nvSpPr>
          <p:cNvPr id="3" name="Espace réservé du contenu 2"/>
          <p:cNvSpPr>
            <a:spLocks noGrp="1"/>
          </p:cNvSpPr>
          <p:nvPr>
            <p:ph idx="1"/>
          </p:nvPr>
        </p:nvSpPr>
        <p:spPr>
          <a:xfrm>
            <a:off x="457200" y="1268760"/>
            <a:ext cx="8229600" cy="4857403"/>
          </a:xfrm>
        </p:spPr>
        <p:txBody>
          <a:bodyPr/>
          <a:lstStyle/>
          <a:p>
            <a:pPr algn="just">
              <a:lnSpc>
                <a:spcPct val="25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5.1. Traitement curatif</a:t>
            </a:r>
          </a:p>
          <a:p>
            <a:pPr algn="just">
              <a:lnSpc>
                <a:spcPct val="250000"/>
              </a:lnSpc>
              <a:buNone/>
            </a:pP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5.2. Traitement Préventif</a:t>
            </a:r>
          </a:p>
          <a:p>
            <a:endParaRPr lang="fr-FR" dirty="0"/>
          </a:p>
        </p:txBody>
      </p:sp>
      <p:pic>
        <p:nvPicPr>
          <p:cNvPr id="7" name="Picture 5"/>
          <p:cNvPicPr>
            <a:picLocks noChangeAspect="1" noChangeArrowheads="1"/>
          </p:cNvPicPr>
          <p:nvPr/>
        </p:nvPicPr>
        <p:blipFill>
          <a:blip r:embed="rId2" cstate="print"/>
          <a:srcRect/>
          <a:stretch>
            <a:fillRect/>
          </a:stretch>
        </p:blipFill>
        <p:spPr bwMode="auto">
          <a:xfrm>
            <a:off x="5940152" y="980728"/>
            <a:ext cx="2736304" cy="2376264"/>
          </a:xfrm>
          <a:prstGeom prst="rect">
            <a:avLst/>
          </a:prstGeom>
          <a:noFill/>
          <a:ln w="9525">
            <a:noFill/>
            <a:miter lim="800000"/>
            <a:headEnd/>
            <a:tailEnd/>
          </a:ln>
        </p:spPr>
      </p:pic>
      <p:grpSp>
        <p:nvGrpSpPr>
          <p:cNvPr id="8" name="Group 24"/>
          <p:cNvGrpSpPr>
            <a:grpSpLocks/>
          </p:cNvGrpSpPr>
          <p:nvPr/>
        </p:nvGrpSpPr>
        <p:grpSpPr bwMode="auto">
          <a:xfrm>
            <a:off x="323528" y="5373216"/>
            <a:ext cx="5400600" cy="1080120"/>
            <a:chOff x="2018" y="79"/>
            <a:chExt cx="3357" cy="569"/>
          </a:xfrm>
        </p:grpSpPr>
        <p:pic>
          <p:nvPicPr>
            <p:cNvPr id="9" name="Picture 5" descr="SFOG Moy Def"/>
            <p:cNvPicPr>
              <a:picLocks noChangeAspect="1" noChangeArrowheads="1"/>
            </p:cNvPicPr>
            <p:nvPr/>
          </p:nvPicPr>
          <p:blipFill>
            <a:blip r:embed="rId3" cstate="print"/>
            <a:srcRect/>
            <a:stretch>
              <a:fillRect/>
            </a:stretch>
          </p:blipFill>
          <p:spPr bwMode="auto">
            <a:xfrm>
              <a:off x="2018" y="164"/>
              <a:ext cx="445" cy="484"/>
            </a:xfrm>
            <a:prstGeom prst="rect">
              <a:avLst/>
            </a:prstGeom>
            <a:noFill/>
            <a:ln w="9525">
              <a:noFill/>
              <a:miter lim="800000"/>
              <a:headEnd/>
              <a:tailEnd/>
            </a:ln>
          </p:spPr>
        </p:pic>
        <p:pic>
          <p:nvPicPr>
            <p:cNvPr id="10" name="Picture 6" descr="cngof-logo2008complet-coul"/>
            <p:cNvPicPr>
              <a:picLocks noChangeAspect="1" noChangeArrowheads="1"/>
            </p:cNvPicPr>
            <p:nvPr/>
          </p:nvPicPr>
          <p:blipFill>
            <a:blip r:embed="rId4" cstate="print"/>
            <a:srcRect/>
            <a:stretch>
              <a:fillRect/>
            </a:stretch>
          </p:blipFill>
          <p:spPr bwMode="auto">
            <a:xfrm>
              <a:off x="3198" y="210"/>
              <a:ext cx="931" cy="362"/>
            </a:xfrm>
            <a:prstGeom prst="rect">
              <a:avLst/>
            </a:prstGeom>
            <a:noFill/>
            <a:ln w="9525">
              <a:noFill/>
              <a:miter lim="800000"/>
              <a:headEnd/>
              <a:tailEnd/>
            </a:ln>
          </p:spPr>
        </p:pic>
        <p:grpSp>
          <p:nvGrpSpPr>
            <p:cNvPr id="11" name="Groupe 5"/>
            <p:cNvGrpSpPr>
              <a:grpSpLocks/>
            </p:cNvGrpSpPr>
            <p:nvPr/>
          </p:nvGrpSpPr>
          <p:grpSpPr bwMode="auto">
            <a:xfrm>
              <a:off x="4852" y="79"/>
              <a:ext cx="523" cy="522"/>
              <a:chOff x="188913" y="1365250"/>
              <a:chExt cx="879475" cy="1296988"/>
            </a:xfrm>
          </p:grpSpPr>
          <p:pic>
            <p:nvPicPr>
              <p:cNvPr id="12" name="Picture 11"/>
              <p:cNvPicPr>
                <a:picLocks noChangeAspect="1" noChangeArrowheads="1"/>
              </p:cNvPicPr>
              <p:nvPr/>
            </p:nvPicPr>
            <p:blipFill>
              <a:blip r:embed="rId5" cstate="print"/>
              <a:srcRect/>
              <a:stretch>
                <a:fillRect/>
              </a:stretch>
            </p:blipFill>
            <p:spPr bwMode="auto">
              <a:xfrm>
                <a:off x="188913" y="1393825"/>
                <a:ext cx="328612" cy="1268413"/>
              </a:xfrm>
              <a:prstGeom prst="rect">
                <a:avLst/>
              </a:prstGeom>
              <a:noFill/>
              <a:ln w="9525">
                <a:noFill/>
                <a:miter lim="800000"/>
                <a:headEnd/>
                <a:tailEnd/>
              </a:ln>
            </p:spPr>
          </p:pic>
          <p:pic>
            <p:nvPicPr>
              <p:cNvPr id="13" name="Picture 12"/>
              <p:cNvPicPr>
                <a:picLocks noChangeAspect="1" noChangeArrowheads="1"/>
              </p:cNvPicPr>
              <p:nvPr/>
            </p:nvPicPr>
            <p:blipFill>
              <a:blip r:embed="rId6" cstate="print"/>
              <a:srcRect/>
              <a:stretch>
                <a:fillRect/>
              </a:stretch>
            </p:blipFill>
            <p:spPr bwMode="auto">
              <a:xfrm>
                <a:off x="468313" y="1365250"/>
                <a:ext cx="600075" cy="1198563"/>
              </a:xfrm>
              <a:prstGeom prst="rect">
                <a:avLst/>
              </a:prstGeom>
              <a:noFill/>
              <a:ln w="9525">
                <a:noFill/>
                <a:miter lim="800000"/>
                <a:headEnd/>
                <a:tailEnd/>
              </a:ln>
            </p:spPr>
          </p:pic>
        </p:grpSp>
      </p:grpSp>
      <p:pic>
        <p:nvPicPr>
          <p:cNvPr id="14" name="Picture 2"/>
          <p:cNvPicPr>
            <a:picLocks noChangeAspect="1" noChangeArrowheads="1"/>
          </p:cNvPicPr>
          <p:nvPr/>
        </p:nvPicPr>
        <p:blipFill>
          <a:blip r:embed="rId7" cstate="print"/>
          <a:srcRect/>
          <a:stretch>
            <a:fillRect/>
          </a:stretch>
        </p:blipFill>
        <p:spPr bwMode="auto">
          <a:xfrm>
            <a:off x="6012160" y="3645024"/>
            <a:ext cx="2664296" cy="288032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642194"/>
          </a:xfrm>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 </a:t>
            </a:r>
            <a: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br>
            <a:endParaRPr lang="fr-FR" dirty="0"/>
          </a:p>
        </p:txBody>
      </p:sp>
      <p:sp>
        <p:nvSpPr>
          <p:cNvPr id="5" name="Espace réservé du contenu 4"/>
          <p:cNvSpPr>
            <a:spLocks noGrp="1"/>
          </p:cNvSpPr>
          <p:nvPr>
            <p:ph idx="1"/>
          </p:nvPr>
        </p:nvSpPr>
        <p:spPr>
          <a:xfrm>
            <a:off x="611560" y="1484784"/>
            <a:ext cx="8075240" cy="4824536"/>
          </a:xfrm>
        </p:spPr>
        <p:txBody>
          <a:bodyPr>
            <a:normAutofit fontScale="85000" lnSpcReduction="20000"/>
          </a:bodyPr>
          <a:lstStyle/>
          <a:p>
            <a:pPr>
              <a:buNone/>
            </a:pPr>
            <a:r>
              <a:rPr lang="fr-FR" b="1" dirty="0" smtClean="0">
                <a:solidFill>
                  <a:srgbClr val="00B050"/>
                </a:solidFill>
                <a:effectLst>
                  <a:outerShdw blurRad="38100" dist="38100" dir="2700000" algn="tl">
                    <a:srgbClr val="000000">
                      <a:alpha val="43137"/>
                    </a:srgbClr>
                  </a:outerShdw>
                </a:effectLst>
              </a:rPr>
              <a:t>Moyens et Méthodes de traitement</a:t>
            </a:r>
          </a:p>
          <a:p>
            <a:pPr algn="just">
              <a:lnSpc>
                <a:spcPct val="20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Chirurgie : HT ou CHL</a:t>
            </a:r>
          </a:p>
          <a:p>
            <a:pPr algn="just">
              <a:lnSpc>
                <a:spcPct val="20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Radiothérapie Pelvienne </a:t>
            </a:r>
          </a:p>
          <a:p>
            <a:pPr algn="just">
              <a:lnSpc>
                <a:spcPct val="20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Curiethérapie  vaginale </a:t>
            </a:r>
          </a:p>
          <a:p>
            <a:pPr algn="just">
              <a:lnSpc>
                <a:spcPct val="20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Chimiothérapie </a:t>
            </a:r>
          </a:p>
          <a:p>
            <a:pPr algn="just">
              <a:lnSpc>
                <a:spcPct val="20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Hormonothérapie</a:t>
            </a:r>
          </a:p>
          <a:p>
            <a:pPr algn="just">
              <a:lnSpc>
                <a:spcPct val="20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Soins </a:t>
            </a:r>
            <a:r>
              <a:rPr lang="fr-FR" sz="2800" b="1" dirty="0" err="1" smtClean="0">
                <a:effectLst>
                  <a:outerShdw blurRad="38100" dist="38100" dir="2700000" algn="tl">
                    <a:srgbClr val="000000">
                      <a:alpha val="43137"/>
                    </a:srgbClr>
                  </a:outerShdw>
                </a:effectLst>
              </a:rPr>
              <a:t>pallatifs</a:t>
            </a:r>
            <a:endParaRPr lang="fr-FR" sz="2800" b="1" dirty="0" smtClean="0">
              <a:effectLst>
                <a:outerShdw blurRad="38100" dist="38100" dir="2700000" algn="tl">
                  <a:srgbClr val="000000">
                    <a:alpha val="43137"/>
                  </a:srgbClr>
                </a:outerShdw>
              </a:effectLst>
            </a:endParaRPr>
          </a:p>
          <a:p>
            <a:pPr>
              <a:buNone/>
            </a:pP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60648"/>
            <a:ext cx="8392446" cy="1096650"/>
          </a:xfrm>
        </p:spPr>
        <p:txBody>
          <a:bodyPr>
            <a:normAutofit fontScale="90000"/>
          </a:bodyPr>
          <a:lstStyle/>
          <a:p>
            <a:pPr algn="ctr" eaLnBrk="1" fontAlgn="auto" hangingPunct="1">
              <a:spcAft>
                <a:spcPts val="0"/>
              </a:spcAft>
              <a:defRPr/>
            </a:pPr>
            <a:r>
              <a:rPr lang="fr-FR" sz="4000" b="1" dirty="0" smtClean="0">
                <a:solidFill>
                  <a:srgbClr val="3333FF"/>
                </a:solidFill>
                <a:latin typeface="Comic Sans MS" pitchFamily="66" charset="0"/>
              </a:rPr>
              <a:t/>
            </a:r>
            <a:br>
              <a:rPr lang="fr-FR" sz="4000" b="1" dirty="0" smtClean="0">
                <a:solidFill>
                  <a:srgbClr val="3333FF"/>
                </a:solidFill>
                <a:latin typeface="Comic Sans MS" pitchFamily="66" charset="0"/>
              </a:rPr>
            </a:br>
            <a:r>
              <a:rPr lang="fr-FR" sz="4000" b="1" dirty="0" smtClean="0">
                <a:solidFill>
                  <a:srgbClr val="3333FF"/>
                </a:solidFill>
                <a:latin typeface="Comic Sans MS" pitchFamily="66" charset="0"/>
              </a:rPr>
              <a:t/>
            </a:r>
            <a:br>
              <a:rPr lang="fr-FR" sz="4000" b="1" dirty="0" smtClean="0">
                <a:solidFill>
                  <a:srgbClr val="3333FF"/>
                </a:solidFill>
                <a:latin typeface="Comic Sans MS" pitchFamily="66" charset="0"/>
              </a:rPr>
            </a:br>
            <a:r>
              <a:rPr lang="en-GB" sz="4000" b="1" dirty="0" smtClean="0">
                <a:solidFill>
                  <a:srgbClr val="0033CC"/>
                </a:solidFill>
                <a:latin typeface="Arial" pitchFamily="34" charset="0"/>
                <a:cs typeface="Arial" pitchFamily="34" charset="0"/>
              </a:rPr>
              <a:t> </a:t>
            </a:r>
            <a:br>
              <a:rPr lang="en-GB" sz="4000" b="1" dirty="0" smtClean="0">
                <a:solidFill>
                  <a:srgbClr val="0033CC"/>
                </a:solidFill>
                <a:latin typeface="Arial" pitchFamily="34" charset="0"/>
                <a:cs typeface="Arial" pitchFamily="34" charset="0"/>
              </a:rPr>
            </a:br>
            <a:r>
              <a:rPr lang="en-GB"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INTRODUCTION </a:t>
            </a:r>
            <a:r>
              <a:rPr lang="en-GB" sz="4000" b="1" dirty="0" smtClean="0">
                <a:solidFill>
                  <a:srgbClr val="0033CC"/>
                </a:solidFill>
                <a:latin typeface="Comic Sans MS" pitchFamily="66" charset="0"/>
              </a:rPr>
              <a:t/>
            </a:r>
            <a:br>
              <a:rPr lang="en-GB" sz="4000" b="1" dirty="0" smtClean="0">
                <a:solidFill>
                  <a:srgbClr val="0033CC"/>
                </a:solidFill>
                <a:latin typeface="Comic Sans MS" pitchFamily="66" charset="0"/>
              </a:rPr>
            </a:br>
            <a:r>
              <a:rPr lang="fr-FR" sz="3100" b="1"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Nombre de décès dans le monde</a:t>
            </a:r>
            <a:br>
              <a:rPr lang="fr-FR" sz="3100" b="1"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br>
            <a:r>
              <a:rPr lang="fr-FR" sz="3100" b="1"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(millions par an)</a:t>
            </a:r>
            <a:r>
              <a:rPr lang="fr-FR" dirty="0" smtClean="0">
                <a:solidFill>
                  <a:srgbClr val="00B050"/>
                </a:solidFill>
                <a:latin typeface="Tahoma" pitchFamily="34" charset="0"/>
              </a:rPr>
              <a:t/>
            </a:r>
            <a:br>
              <a:rPr lang="fr-FR" dirty="0" smtClean="0">
                <a:solidFill>
                  <a:srgbClr val="00B050"/>
                </a:solidFill>
                <a:latin typeface="Tahoma" pitchFamily="34" charset="0"/>
              </a:rPr>
            </a:br>
            <a:endParaRPr lang="fr-FR" dirty="0">
              <a:solidFill>
                <a:srgbClr val="00B050"/>
              </a:solidFill>
            </a:endParaRPr>
          </a:p>
        </p:txBody>
      </p:sp>
      <p:sp>
        <p:nvSpPr>
          <p:cNvPr id="4" name="Espace réservé du numéro de diapositive 3"/>
          <p:cNvSpPr>
            <a:spLocks noGrp="1"/>
          </p:cNvSpPr>
          <p:nvPr>
            <p:ph type="sldNum" sz="quarter" idx="12"/>
          </p:nvPr>
        </p:nvSpPr>
        <p:spPr/>
        <p:txBody>
          <a:bodyPr/>
          <a:lstStyle/>
          <a:p>
            <a:pPr>
              <a:defRPr/>
            </a:pPr>
            <a:fld id="{FD9F12E3-05C9-4DB8-A28A-19BE9B0AFE45}" type="slidenum">
              <a:rPr lang="fr-FR" altLang="en-US"/>
              <a:pPr>
                <a:defRPr/>
              </a:pPr>
              <a:t>8</a:t>
            </a:fld>
            <a:endParaRPr lang="fr-FR" altLang="en-US" dirty="0"/>
          </a:p>
        </p:txBody>
      </p:sp>
      <p:graphicFrame>
        <p:nvGraphicFramePr>
          <p:cNvPr id="8" name="Object 2"/>
          <p:cNvGraphicFramePr>
            <a:graphicFrameLocks noChangeAspect="1"/>
          </p:cNvGraphicFramePr>
          <p:nvPr/>
        </p:nvGraphicFramePr>
        <p:xfrm>
          <a:off x="357188" y="1785926"/>
          <a:ext cx="8431436" cy="471490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endParaRPr lang="fr-FR" sz="3600" dirty="0"/>
          </a:p>
        </p:txBody>
      </p:sp>
      <p:sp>
        <p:nvSpPr>
          <p:cNvPr id="5" name="Espace réservé du contenu 4"/>
          <p:cNvSpPr>
            <a:spLocks noGrp="1"/>
          </p:cNvSpPr>
          <p:nvPr>
            <p:ph idx="1"/>
          </p:nvPr>
        </p:nvSpPr>
        <p:spPr>
          <a:xfrm>
            <a:off x="457200" y="1412776"/>
            <a:ext cx="8291264" cy="5040560"/>
          </a:xfrm>
        </p:spPr>
        <p:txBody>
          <a:bodyPr>
            <a:normAutofit/>
          </a:bodyPr>
          <a:lstStyle/>
          <a:p>
            <a:pPr>
              <a:buNone/>
            </a:pPr>
            <a:r>
              <a:rPr lang="fr-FR" b="1" dirty="0" smtClean="0">
                <a:solidFill>
                  <a:srgbClr val="00B050"/>
                </a:solidFill>
                <a:effectLst>
                  <a:outerShdw blurRad="38100" dist="38100" dir="2700000" algn="tl">
                    <a:srgbClr val="000000">
                      <a:alpha val="43137"/>
                    </a:srgbClr>
                  </a:outerShdw>
                </a:effectLst>
              </a:rPr>
              <a:t>La Chirurgie</a:t>
            </a:r>
          </a:p>
          <a:p>
            <a:pPr algn="just">
              <a:buFont typeface="Wingdings" pitchFamily="2" charset="2"/>
              <a:buChar char="Ø"/>
            </a:pPr>
            <a:r>
              <a:rPr lang="fr-FR" sz="3000" b="1" dirty="0" smtClean="0">
                <a:solidFill>
                  <a:srgbClr val="0070C0"/>
                </a:solidFill>
                <a:effectLst>
                  <a:outerShdw blurRad="38100" dist="38100" dir="2700000" algn="tl">
                    <a:srgbClr val="000000">
                      <a:alpha val="43137"/>
                    </a:srgbClr>
                  </a:outerShdw>
                </a:effectLst>
              </a:rPr>
              <a:t>La chirurgie est le traitement de référence d’un cancer de l’endomètre tant que le stade et l’état de la patiente le permettent</a:t>
            </a:r>
            <a:r>
              <a:rPr lang="fr-FR" sz="3000" b="1" dirty="0" smtClean="0">
                <a:effectLst>
                  <a:outerShdw blurRad="38100" dist="38100" dir="2700000" algn="tl">
                    <a:srgbClr val="000000">
                      <a:alpha val="43137"/>
                    </a:srgbClr>
                  </a:outerShdw>
                </a:effectLst>
              </a:rPr>
              <a:t>.</a:t>
            </a:r>
          </a:p>
          <a:p>
            <a:pPr algn="just">
              <a:buFont typeface="Wingdings" pitchFamily="2" charset="2"/>
              <a:buChar char="Ø"/>
            </a:pPr>
            <a:r>
              <a:rPr lang="fr-FR" sz="3000" b="1" dirty="0" smtClean="0">
                <a:solidFill>
                  <a:srgbClr val="FFC000"/>
                </a:solidFill>
                <a:effectLst>
                  <a:outerShdw blurRad="38100" dist="38100" dir="2700000" algn="tl">
                    <a:srgbClr val="000000">
                      <a:alpha val="43137"/>
                    </a:srgbClr>
                  </a:outerShdw>
                </a:effectLst>
              </a:rPr>
              <a:t> </a:t>
            </a:r>
            <a:r>
              <a:rPr lang="fr-FR" sz="3000" b="1" dirty="0" smtClean="0">
                <a:effectLst>
                  <a:outerShdw blurRad="38100" dist="38100" dir="2700000" algn="tl">
                    <a:srgbClr val="000000">
                      <a:alpha val="43137"/>
                    </a:srgbClr>
                  </a:outerShdw>
                </a:effectLst>
              </a:rPr>
              <a:t>La chirurgie standard est une hystérectomie totale avec </a:t>
            </a:r>
            <a:r>
              <a:rPr lang="fr-FR" sz="3000" b="1" dirty="0" err="1" smtClean="0">
                <a:effectLst>
                  <a:outerShdw blurRad="38100" dist="38100" dir="2700000" algn="tl">
                    <a:srgbClr val="000000">
                      <a:alpha val="43137"/>
                    </a:srgbClr>
                  </a:outerShdw>
                </a:effectLst>
              </a:rPr>
              <a:t>salpingo</a:t>
            </a:r>
            <a:r>
              <a:rPr lang="fr-FR" sz="3000" b="1" dirty="0" smtClean="0">
                <a:effectLst>
                  <a:outerShdw blurRad="38100" dist="38100" dir="2700000" algn="tl">
                    <a:srgbClr val="000000">
                      <a:alpha val="43137"/>
                    </a:srgbClr>
                  </a:outerShdw>
                </a:effectLst>
              </a:rPr>
              <a:t>-ovariectomie bilatérale. </a:t>
            </a:r>
          </a:p>
          <a:p>
            <a:pPr algn="just">
              <a:buFont typeface="Wingdings" pitchFamily="2" charset="2"/>
              <a:buChar char="Ø"/>
            </a:pPr>
            <a:r>
              <a:rPr lang="fr-FR" sz="3000" b="1" dirty="0" smtClean="0">
                <a:solidFill>
                  <a:srgbClr val="FFC000"/>
                </a:solidFill>
                <a:effectLst>
                  <a:outerShdw blurRad="38100" dist="38100" dir="2700000" algn="tl">
                    <a:srgbClr val="000000">
                      <a:alpha val="43137"/>
                    </a:srgbClr>
                  </a:outerShdw>
                </a:effectLst>
              </a:rPr>
              <a:t>La réalisation de gestes supplémentaires (</a:t>
            </a:r>
            <a:r>
              <a:rPr lang="fr-FR" sz="3000" b="1" dirty="0" err="1" smtClean="0">
                <a:solidFill>
                  <a:srgbClr val="FFC000"/>
                </a:solidFill>
                <a:effectLst>
                  <a:outerShdw blurRad="38100" dist="38100" dir="2700000" algn="tl">
                    <a:srgbClr val="000000">
                      <a:alpha val="43137"/>
                    </a:srgbClr>
                  </a:outerShdw>
                </a:effectLst>
              </a:rPr>
              <a:t>lymphadénectomie</a:t>
            </a:r>
            <a:r>
              <a:rPr lang="fr-FR" sz="3000" b="1" dirty="0" smtClean="0">
                <a:solidFill>
                  <a:srgbClr val="FFC000"/>
                </a:solidFill>
                <a:effectLst>
                  <a:outerShdw blurRad="38100" dist="38100" dir="2700000" algn="tl">
                    <a:srgbClr val="000000">
                      <a:alpha val="43137"/>
                    </a:srgbClr>
                  </a:outerShdw>
                </a:effectLst>
              </a:rPr>
              <a:t>, </a:t>
            </a:r>
            <a:r>
              <a:rPr lang="fr-FR" sz="3000" b="1" dirty="0" err="1" smtClean="0">
                <a:solidFill>
                  <a:srgbClr val="FFC000"/>
                </a:solidFill>
                <a:effectLst>
                  <a:outerShdw blurRad="38100" dist="38100" dir="2700000" algn="tl">
                    <a:srgbClr val="000000">
                      <a:alpha val="43137"/>
                    </a:srgbClr>
                  </a:outerShdw>
                </a:effectLst>
              </a:rPr>
              <a:t>omentectomie</a:t>
            </a:r>
            <a:r>
              <a:rPr lang="fr-FR" sz="3000" b="1" dirty="0" smtClean="0">
                <a:solidFill>
                  <a:srgbClr val="FFC000"/>
                </a:solidFill>
                <a:effectLst>
                  <a:outerShdw blurRad="38100" dist="38100" dir="2700000" algn="tl">
                    <a:srgbClr val="000000">
                      <a:alpha val="43137"/>
                    </a:srgbClr>
                  </a:outerShdw>
                </a:effectLst>
              </a:rPr>
              <a:t>) dépend du stade clinique, du type histologique et du grade</a:t>
            </a:r>
            <a:r>
              <a:rPr lang="fr-FR" sz="3000" b="1" dirty="0" smtClean="0">
                <a:effectLst>
                  <a:outerShdw blurRad="38100" dist="38100" dir="2700000" algn="tl">
                    <a:srgbClr val="000000">
                      <a:alpha val="43137"/>
                    </a:srgbClr>
                  </a:outerShdw>
                </a:effectLst>
              </a:rPr>
              <a:t>.</a:t>
            </a:r>
            <a:endParaRPr lang="fr-FR" sz="3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354162"/>
          </a:xfrm>
          <a:noFill/>
          <a:ln>
            <a:miter lim="800000"/>
            <a:headEnd/>
            <a:tailEnd/>
          </a:ln>
        </p:spPr>
        <p:txBody>
          <a:bodyPr wrap="square" lIns="91440" tIns="45720" rIns="91440" bIns="45720" numCol="1" anchor="t" anchorCtr="0" compatLnSpc="1">
            <a:prstTxWarp prst="textNoShape">
              <a:avLst/>
            </a:prstTxWarp>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endParaRPr lang="fr-FR" sz="3600" dirty="0" smtClean="0"/>
          </a:p>
        </p:txBody>
      </p:sp>
      <p:sp>
        <p:nvSpPr>
          <p:cNvPr id="277507" name="Rectangle 3"/>
          <p:cNvSpPr>
            <a:spLocks noGrp="1" noChangeArrowheads="1"/>
          </p:cNvSpPr>
          <p:nvPr>
            <p:ph idx="1"/>
          </p:nvPr>
        </p:nvSpPr>
        <p:spPr bwMode="auto">
          <a:xfrm>
            <a:off x="457200" y="1052736"/>
            <a:ext cx="8229600" cy="5328592"/>
          </a:xfrm>
          <a:noFill/>
          <a:ln>
            <a:miter lim="800000"/>
            <a:headEnd/>
            <a:tailEnd/>
          </a:ln>
        </p:spPr>
        <p:txBody>
          <a:bodyPr wrap="square" lIns="91440" tIns="45720" rIns="91440" bIns="45720" numCol="1" anchor="t" anchorCtr="0" compatLnSpc="1">
            <a:prstTxWarp prst="textNoShape">
              <a:avLst/>
            </a:prstTxWarp>
            <a:normAutofit fontScale="92500"/>
          </a:bodyPr>
          <a:lstStyle/>
          <a:p>
            <a:pPr>
              <a:buNone/>
            </a:pPr>
            <a:r>
              <a:rPr lang="fr-FR" b="1" dirty="0" smtClean="0">
                <a:solidFill>
                  <a:srgbClr val="00B050"/>
                </a:solidFill>
                <a:effectLst>
                  <a:outerShdw blurRad="38100" dist="38100" dir="2700000" algn="tl">
                    <a:srgbClr val="000000">
                      <a:alpha val="43137"/>
                    </a:srgbClr>
                  </a:outerShdw>
                </a:effectLst>
              </a:rPr>
              <a:t>La Chirurgie</a:t>
            </a:r>
          </a:p>
          <a:p>
            <a:pPr algn="just">
              <a:lnSpc>
                <a:spcPct val="150000"/>
              </a:lnSpc>
            </a:pPr>
            <a:r>
              <a:rPr lang="fr-FR" sz="2800" b="1" dirty="0" smtClean="0">
                <a:solidFill>
                  <a:srgbClr val="0070C0"/>
                </a:solidFill>
                <a:effectLst>
                  <a:outerShdw blurRad="38100" dist="38100" dir="2700000" algn="tl">
                    <a:srgbClr val="000000">
                      <a:alpha val="43137"/>
                    </a:srgbClr>
                  </a:outerShdw>
                </a:effectLst>
              </a:rPr>
              <a:t>En cas d’indication d’une </a:t>
            </a:r>
            <a:r>
              <a:rPr lang="fr-FR" sz="2800" b="1" dirty="0" err="1" smtClean="0">
                <a:solidFill>
                  <a:srgbClr val="0070C0"/>
                </a:solidFill>
                <a:effectLst>
                  <a:outerShdw blurRad="38100" dist="38100" dir="2700000" algn="tl">
                    <a:srgbClr val="000000">
                      <a:alpha val="43137"/>
                    </a:srgbClr>
                  </a:outerShdw>
                </a:effectLst>
              </a:rPr>
              <a:t>lymphadénectomie</a:t>
            </a:r>
            <a:r>
              <a:rPr lang="fr-FR" sz="2800" b="1" dirty="0" smtClean="0">
                <a:solidFill>
                  <a:srgbClr val="0070C0"/>
                </a:solidFill>
                <a:effectLst>
                  <a:outerShdw blurRad="38100" dist="38100" dir="2700000" algn="tl">
                    <a:srgbClr val="000000">
                      <a:alpha val="43137"/>
                    </a:srgbClr>
                  </a:outerShdw>
                </a:effectLst>
              </a:rPr>
              <a:t> pelvienne, il est recommandé de réaliser un curage pelvien iliaque externe et interne complet.</a:t>
            </a:r>
          </a:p>
          <a:p>
            <a:pPr algn="just">
              <a:lnSpc>
                <a:spcPct val="150000"/>
              </a:lnSpc>
            </a:pPr>
            <a:r>
              <a:rPr lang="fr-FR" sz="2800" b="1" dirty="0" smtClean="0">
                <a:solidFill>
                  <a:srgbClr val="FFC000"/>
                </a:solidFill>
                <a:effectLst>
                  <a:outerShdw blurRad="38100" dist="38100" dir="2700000" algn="tl">
                    <a:srgbClr val="000000">
                      <a:alpha val="43137"/>
                    </a:srgbClr>
                  </a:outerShdw>
                </a:effectLst>
              </a:rPr>
              <a:t>En cas d’indication d’une </a:t>
            </a:r>
            <a:r>
              <a:rPr lang="fr-FR" sz="2800" b="1" dirty="0" err="1" smtClean="0">
                <a:solidFill>
                  <a:srgbClr val="FFC000"/>
                </a:solidFill>
                <a:effectLst>
                  <a:outerShdw blurRad="38100" dist="38100" dir="2700000" algn="tl">
                    <a:srgbClr val="000000">
                      <a:alpha val="43137"/>
                    </a:srgbClr>
                  </a:outerShdw>
                </a:effectLst>
              </a:rPr>
              <a:t>lymphadénectomie</a:t>
            </a:r>
            <a:r>
              <a:rPr lang="fr-FR" sz="2800" b="1" dirty="0" smtClean="0">
                <a:solidFill>
                  <a:srgbClr val="FFC000"/>
                </a:solidFill>
                <a:effectLst>
                  <a:outerShdw blurRad="38100" dist="38100" dir="2700000" algn="tl">
                    <a:srgbClr val="000000">
                      <a:alpha val="43137"/>
                    </a:srgbClr>
                  </a:outerShdw>
                </a:effectLst>
              </a:rPr>
              <a:t> </a:t>
            </a:r>
            <a:r>
              <a:rPr lang="fr-FR" sz="2800" b="1" dirty="0" err="1" smtClean="0">
                <a:solidFill>
                  <a:srgbClr val="FFC000"/>
                </a:solidFill>
                <a:effectLst>
                  <a:outerShdw blurRad="38100" dist="38100" dir="2700000" algn="tl">
                    <a:srgbClr val="000000">
                      <a:alpha val="43137"/>
                    </a:srgbClr>
                  </a:outerShdw>
                </a:effectLst>
              </a:rPr>
              <a:t>lomboaortique</a:t>
            </a:r>
            <a:r>
              <a:rPr lang="fr-FR" sz="2800" b="1" dirty="0" smtClean="0">
                <a:solidFill>
                  <a:srgbClr val="FFC000"/>
                </a:solidFill>
                <a:effectLst>
                  <a:outerShdw blurRad="38100" dist="38100" dir="2700000" algn="tl">
                    <a:srgbClr val="000000">
                      <a:alpha val="43137"/>
                    </a:srgbClr>
                  </a:outerShdw>
                </a:effectLst>
              </a:rPr>
              <a:t>, il est recommandé de réaliser un curage étendu jusqu’à la veine rénale gauche associé à une dissection des ganglions iliaques communs.</a:t>
            </a:r>
          </a:p>
        </p:txBody>
      </p:sp>
      <p:pic>
        <p:nvPicPr>
          <p:cNvPr id="82948" name="Picture 4"/>
          <p:cNvPicPr>
            <a:picLocks noChangeArrowheads="1"/>
          </p:cNvPicPr>
          <p:nvPr/>
        </p:nvPicPr>
        <p:blipFill>
          <a:blip r:embed="rId2" cstate="print"/>
          <a:srcRect/>
          <a:stretch>
            <a:fillRect/>
          </a:stretch>
        </p:blipFill>
        <p:spPr bwMode="auto">
          <a:xfrm>
            <a:off x="9144000" y="5562600"/>
            <a:ext cx="62089" cy="129540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endParaRPr lang="fr-FR" sz="3600" dirty="0"/>
          </a:p>
        </p:txBody>
      </p:sp>
      <p:sp>
        <p:nvSpPr>
          <p:cNvPr id="6" name="Espace réservé du contenu 5"/>
          <p:cNvSpPr>
            <a:spLocks noGrp="1"/>
          </p:cNvSpPr>
          <p:nvPr>
            <p:ph idx="1"/>
          </p:nvPr>
        </p:nvSpPr>
        <p:spPr>
          <a:xfrm>
            <a:off x="457200" y="1340768"/>
            <a:ext cx="8291264" cy="5184576"/>
          </a:xfrm>
        </p:spPr>
        <p:txBody>
          <a:bodyPr>
            <a:normAutofit fontScale="92500"/>
          </a:bodyPr>
          <a:lstStyle/>
          <a:p>
            <a:pPr>
              <a:buNone/>
            </a:pPr>
            <a:r>
              <a:rPr lang="fr-FR" b="1" dirty="0" smtClean="0">
                <a:solidFill>
                  <a:srgbClr val="00B050"/>
                </a:solidFill>
                <a:effectLst>
                  <a:outerShdw blurRad="38100" dist="38100" dir="2700000" algn="tl">
                    <a:srgbClr val="000000">
                      <a:alpha val="43137"/>
                    </a:srgbClr>
                  </a:outerShdw>
                </a:effectLst>
              </a:rPr>
              <a:t>La Chirurgie</a:t>
            </a:r>
            <a:endParaRPr lang="fr-FR" dirty="0" smtClean="0"/>
          </a:p>
          <a:p>
            <a:pPr algn="just"/>
            <a:r>
              <a:rPr lang="fr-FR" sz="3000" b="1" dirty="0" smtClean="0">
                <a:solidFill>
                  <a:srgbClr val="0070C0"/>
                </a:solidFill>
                <a:effectLst>
                  <a:outerShdw blurRad="38100" dist="38100" dir="2700000" algn="tl">
                    <a:srgbClr val="000000">
                      <a:alpha val="43137"/>
                    </a:srgbClr>
                  </a:outerShdw>
                </a:effectLst>
              </a:rPr>
              <a:t>La voie d’abord recommandée pour les stades I est la voie </a:t>
            </a:r>
            <a:r>
              <a:rPr lang="fr-FR" sz="3000" b="1" dirty="0" err="1" smtClean="0">
                <a:solidFill>
                  <a:srgbClr val="0070C0"/>
                </a:solidFill>
                <a:effectLst>
                  <a:outerShdw blurRad="38100" dist="38100" dir="2700000" algn="tl">
                    <a:srgbClr val="000000">
                      <a:alpha val="43137"/>
                    </a:srgbClr>
                  </a:outerShdw>
                </a:effectLst>
              </a:rPr>
              <a:t>coelioscopique</a:t>
            </a:r>
            <a:r>
              <a:rPr lang="fr-FR" sz="3000" b="1" dirty="0" smtClean="0">
                <a:solidFill>
                  <a:srgbClr val="0070C0"/>
                </a:solidFill>
                <a:effectLst>
                  <a:outerShdw blurRad="38100" dist="38100" dir="2700000" algn="tl">
                    <a:srgbClr val="000000">
                      <a:alpha val="43137"/>
                    </a:srgbClr>
                  </a:outerShdw>
                </a:effectLst>
              </a:rPr>
              <a:t> ou </a:t>
            </a:r>
            <a:r>
              <a:rPr lang="fr-FR" sz="3000" b="1" dirty="0" err="1" smtClean="0">
                <a:solidFill>
                  <a:srgbClr val="0070C0"/>
                </a:solidFill>
                <a:effectLst>
                  <a:outerShdw blurRad="38100" dist="38100" dir="2700000" algn="tl">
                    <a:srgbClr val="000000">
                      <a:alpha val="43137"/>
                    </a:srgbClr>
                  </a:outerShdw>
                </a:effectLst>
              </a:rPr>
              <a:t>coeliovaginale</a:t>
            </a:r>
            <a:r>
              <a:rPr lang="fr-FR" sz="3000" b="1" dirty="0" smtClean="0">
                <a:solidFill>
                  <a:srgbClr val="0070C0"/>
                </a:solidFill>
                <a:effectLst>
                  <a:outerShdw blurRad="38100" dist="38100" dir="2700000" algn="tl">
                    <a:srgbClr val="000000">
                      <a:alpha val="43137"/>
                    </a:srgbClr>
                  </a:outerShdw>
                </a:effectLst>
              </a:rPr>
              <a:t>.</a:t>
            </a:r>
          </a:p>
          <a:p>
            <a:pPr algn="just"/>
            <a:r>
              <a:rPr lang="fr-FR" sz="3000" b="1" dirty="0" smtClean="0">
                <a:effectLst>
                  <a:outerShdw blurRad="38100" dist="38100" dir="2700000" algn="tl">
                    <a:srgbClr val="000000">
                      <a:alpha val="43137"/>
                    </a:srgbClr>
                  </a:outerShdw>
                </a:effectLst>
              </a:rPr>
              <a:t>La voie vaginale exclusive est réservée aux patientes à très haut risque chirurgical.</a:t>
            </a:r>
          </a:p>
          <a:p>
            <a:pPr algn="just"/>
            <a:r>
              <a:rPr lang="fr-FR" sz="3000" b="1" dirty="0" smtClean="0">
                <a:effectLst>
                  <a:outerShdw blurRad="38100" dist="38100" dir="2700000" algn="tl">
                    <a:srgbClr val="000000">
                      <a:alpha val="43137"/>
                    </a:srgbClr>
                  </a:outerShdw>
                </a:effectLst>
              </a:rPr>
              <a:t> </a:t>
            </a:r>
            <a:r>
              <a:rPr lang="fr-FR" sz="3000" b="1" dirty="0" smtClean="0">
                <a:solidFill>
                  <a:srgbClr val="0070C0"/>
                </a:solidFill>
                <a:effectLst>
                  <a:outerShdw blurRad="38100" dist="38100" dir="2700000" algn="tl">
                    <a:srgbClr val="000000">
                      <a:alpha val="43137"/>
                    </a:srgbClr>
                  </a:outerShdw>
                </a:effectLst>
              </a:rPr>
              <a:t>La laparotomie reste indispensable en cas de gros volume tumoral ou de conditions anatomiques particulières (échec ou contre-indication de </a:t>
            </a:r>
            <a:r>
              <a:rPr lang="fr-FR" sz="3000" b="1" dirty="0" err="1" smtClean="0">
                <a:solidFill>
                  <a:srgbClr val="0070C0"/>
                </a:solidFill>
                <a:effectLst>
                  <a:outerShdw blurRad="38100" dist="38100" dir="2700000" algn="tl">
                    <a:srgbClr val="000000">
                      <a:alpha val="43137"/>
                    </a:srgbClr>
                  </a:outerShdw>
                </a:effectLst>
              </a:rPr>
              <a:t>coelioscopie</a:t>
            </a:r>
            <a:r>
              <a:rPr lang="fr-FR" sz="3000" b="1" dirty="0" smtClean="0">
                <a:solidFill>
                  <a:srgbClr val="0070C0"/>
                </a:solidFill>
                <a:effectLst>
                  <a:outerShdw blurRad="38100" dist="38100" dir="2700000" algn="tl">
                    <a:srgbClr val="000000">
                      <a:alpha val="43137"/>
                    </a:srgbClr>
                  </a:outerShdw>
                </a:effectLst>
              </a:rPr>
              <a:t>, adhérence massive, etc.)</a:t>
            </a:r>
            <a:r>
              <a:rPr lang="fr-FR" sz="3000" b="1" dirty="0" smtClean="0">
                <a:effectLst>
                  <a:outerShdw blurRad="38100" dist="38100" dir="2700000" algn="tl">
                    <a:srgbClr val="000000">
                      <a:alpha val="43137"/>
                    </a:srgbClr>
                  </a:outerShdw>
                </a:effectLst>
              </a:rPr>
              <a:t>.</a:t>
            </a:r>
          </a:p>
          <a:p>
            <a:pPr algn="just"/>
            <a:r>
              <a:rPr lang="fr-FR" sz="3000" b="1" dirty="0" smtClean="0">
                <a:effectLst>
                  <a:outerShdw blurRad="38100" dist="38100" dir="2700000" algn="tl">
                    <a:srgbClr val="000000">
                      <a:alpha val="43137"/>
                    </a:srgbClr>
                  </a:outerShdw>
                </a:effectLst>
              </a:rPr>
              <a:t> </a:t>
            </a:r>
            <a:r>
              <a:rPr lang="fr-FR" sz="3000" b="1" dirty="0" smtClean="0">
                <a:solidFill>
                  <a:srgbClr val="FFC000"/>
                </a:solidFill>
                <a:effectLst>
                  <a:outerShdw blurRad="38100" dist="38100" dir="2700000" algn="tl">
                    <a:srgbClr val="000000">
                      <a:alpha val="43137"/>
                    </a:srgbClr>
                  </a:outerShdw>
                </a:effectLst>
              </a:rPr>
              <a:t>Il convient d’éviter le morcellement de la pièce opératoire.</a:t>
            </a:r>
            <a:endParaRPr lang="fr-FR" sz="30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endParaRPr lang="fr-FR" sz="3600" dirty="0"/>
          </a:p>
        </p:txBody>
      </p:sp>
      <p:sp>
        <p:nvSpPr>
          <p:cNvPr id="3" name="Espace réservé du contenu 2"/>
          <p:cNvSpPr>
            <a:spLocks noGrp="1"/>
          </p:cNvSpPr>
          <p:nvPr>
            <p:ph idx="1"/>
          </p:nvPr>
        </p:nvSpPr>
        <p:spPr>
          <a:xfrm>
            <a:off x="457200" y="1052736"/>
            <a:ext cx="8363272" cy="5544616"/>
          </a:xfrm>
        </p:spPr>
        <p:txBody>
          <a:bodyPr>
            <a:normAutofit fontScale="85000" lnSpcReduction="20000"/>
          </a:bodyPr>
          <a:lstStyle/>
          <a:p>
            <a:pPr>
              <a:buNone/>
            </a:pPr>
            <a:r>
              <a:rPr lang="fr-FR" b="1" dirty="0" smtClean="0">
                <a:solidFill>
                  <a:srgbClr val="00B050"/>
                </a:solidFill>
                <a:effectLst>
                  <a:outerShdw blurRad="38100" dist="38100" dir="2700000" algn="tl">
                    <a:srgbClr val="000000">
                      <a:alpha val="43137"/>
                    </a:srgbClr>
                  </a:outerShdw>
                </a:effectLst>
              </a:rPr>
              <a:t>Radiothérapie</a:t>
            </a:r>
          </a:p>
          <a:p>
            <a:pPr algn="just">
              <a:buFont typeface="Wingdings" pitchFamily="2" charset="2"/>
              <a:buChar char="Ø"/>
            </a:pPr>
            <a:r>
              <a:rPr lang="fr-FR" b="1" dirty="0" smtClean="0">
                <a:effectLst>
                  <a:outerShdw blurRad="38100" dist="38100" dir="2700000" algn="tl">
                    <a:srgbClr val="000000">
                      <a:alpha val="43137"/>
                    </a:srgbClr>
                  </a:outerShdw>
                </a:effectLst>
              </a:rPr>
              <a:t>La radiothérapie externe est réalisée suivant des modalités </a:t>
            </a:r>
            <a:r>
              <a:rPr lang="fr-FR" b="1" dirty="0" err="1" smtClean="0">
                <a:effectLst>
                  <a:outerShdw blurRad="38100" dist="38100" dir="2700000" algn="tl">
                    <a:srgbClr val="000000">
                      <a:alpha val="43137"/>
                    </a:srgbClr>
                  </a:outerShdw>
                </a:effectLst>
              </a:rPr>
              <a:t>conformationnelles</a:t>
            </a:r>
            <a:r>
              <a:rPr lang="fr-FR" b="1" dirty="0" smtClean="0">
                <a:effectLst>
                  <a:outerShdw blurRad="38100" dist="38100" dir="2700000" algn="tl">
                    <a:srgbClr val="000000">
                      <a:alpha val="43137"/>
                    </a:srgbClr>
                  </a:outerShdw>
                </a:effectLst>
              </a:rPr>
              <a:t> et selon les recommandations du Radiation </a:t>
            </a:r>
            <a:r>
              <a:rPr lang="fr-FR" b="1" dirty="0" err="1" smtClean="0">
                <a:effectLst>
                  <a:outerShdw blurRad="38100" dist="38100" dir="2700000" algn="tl">
                    <a:srgbClr val="000000">
                      <a:alpha val="43137"/>
                    </a:srgbClr>
                  </a:outerShdw>
                </a:effectLst>
              </a:rPr>
              <a:t>therapy</a:t>
            </a:r>
            <a:r>
              <a:rPr lang="fr-FR" b="1" dirty="0" smtClean="0">
                <a:effectLst>
                  <a:outerShdw blurRad="38100" dist="38100" dir="2700000" algn="tl">
                    <a:srgbClr val="000000">
                      <a:alpha val="43137"/>
                    </a:srgbClr>
                  </a:outerShdw>
                </a:effectLst>
              </a:rPr>
              <a:t> </a:t>
            </a:r>
            <a:r>
              <a:rPr lang="fr-FR" b="1" dirty="0" err="1" smtClean="0">
                <a:effectLst>
                  <a:outerShdw blurRad="38100" dist="38100" dir="2700000" algn="tl">
                    <a:srgbClr val="000000">
                      <a:alpha val="43137"/>
                    </a:srgbClr>
                  </a:outerShdw>
                </a:effectLst>
              </a:rPr>
              <a:t>oncology</a:t>
            </a:r>
            <a:r>
              <a:rPr lang="fr-FR" b="1" dirty="0" smtClean="0">
                <a:effectLst>
                  <a:outerShdw blurRad="38100" dist="38100" dir="2700000" algn="tl">
                    <a:srgbClr val="000000">
                      <a:alpha val="43137"/>
                    </a:srgbClr>
                  </a:outerShdw>
                </a:effectLst>
              </a:rPr>
              <a:t> group (RTOG), avec des photons de très haute énergie (au moins égale à 10 MV). </a:t>
            </a:r>
          </a:p>
          <a:p>
            <a:pPr algn="just">
              <a:buFont typeface="Wingdings" pitchFamily="2" charset="2"/>
              <a:buChar char="Ø"/>
            </a:pPr>
            <a:r>
              <a:rPr lang="fr-FR" b="1" dirty="0" smtClean="0">
                <a:solidFill>
                  <a:srgbClr val="0070C0"/>
                </a:solidFill>
                <a:effectLst>
                  <a:outerShdw blurRad="38100" dist="38100" dir="2700000" algn="tl">
                    <a:srgbClr val="000000">
                      <a:alpha val="43137"/>
                    </a:srgbClr>
                  </a:outerShdw>
                </a:effectLst>
              </a:rPr>
              <a:t>Le volume d’irradiation dépend de l’extension tumorale.</a:t>
            </a:r>
          </a:p>
          <a:p>
            <a:pPr algn="just">
              <a:buFont typeface="Wingdings" pitchFamily="2" charset="2"/>
              <a:buChar char="ü"/>
            </a:pPr>
            <a:r>
              <a:rPr lang="fr-FR" b="1" dirty="0" smtClean="0">
                <a:effectLst>
                  <a:outerShdw blurRad="38100" dist="38100" dir="2700000" algn="tl">
                    <a:srgbClr val="000000">
                      <a:alpha val="43137"/>
                    </a:srgbClr>
                  </a:outerShdw>
                </a:effectLst>
              </a:rPr>
              <a:t>Elle se limite au pelvis, en l’absence d’atteinte ganglionnaire iliaque commune ou </a:t>
            </a:r>
            <a:r>
              <a:rPr lang="fr-FR" b="1" dirty="0" err="1" smtClean="0">
                <a:effectLst>
                  <a:outerShdw blurRad="38100" dist="38100" dir="2700000" algn="tl">
                    <a:srgbClr val="000000">
                      <a:alpha val="43137"/>
                    </a:srgbClr>
                  </a:outerShdw>
                </a:effectLst>
              </a:rPr>
              <a:t>lomboaortique</a:t>
            </a:r>
            <a:r>
              <a:rPr lang="fr-FR" b="1" dirty="0" smtClean="0">
                <a:effectLst>
                  <a:outerShdw blurRad="38100" dist="38100" dir="2700000" algn="tl">
                    <a:srgbClr val="000000">
                      <a:alpha val="43137"/>
                    </a:srgbClr>
                  </a:outerShdw>
                </a:effectLst>
              </a:rPr>
              <a:t>.</a:t>
            </a:r>
          </a:p>
          <a:p>
            <a:pPr algn="just">
              <a:buFont typeface="Wingdings" pitchFamily="2" charset="2"/>
              <a:buChar char="ü"/>
            </a:pPr>
            <a:r>
              <a:rPr lang="fr-FR" b="1" dirty="0" smtClean="0">
                <a:effectLst>
                  <a:outerShdw blurRad="38100" dist="38100" dir="2700000" algn="tl">
                    <a:srgbClr val="000000">
                      <a:alpha val="43137"/>
                    </a:srgbClr>
                  </a:outerShdw>
                </a:effectLst>
              </a:rPr>
              <a:t> En cas d’atteinte ganglionnaire </a:t>
            </a:r>
            <a:r>
              <a:rPr lang="fr-FR" b="1" dirty="0" err="1" smtClean="0">
                <a:effectLst>
                  <a:outerShdw blurRad="38100" dist="38100" dir="2700000" algn="tl">
                    <a:srgbClr val="000000">
                      <a:alpha val="43137"/>
                    </a:srgbClr>
                  </a:outerShdw>
                </a:effectLst>
              </a:rPr>
              <a:t>lomboaortique</a:t>
            </a:r>
            <a:r>
              <a:rPr lang="fr-FR" b="1" dirty="0" smtClean="0">
                <a:effectLst>
                  <a:outerShdw blurRad="38100" dist="38100" dir="2700000" algn="tl">
                    <a:srgbClr val="000000">
                      <a:alpha val="43137"/>
                    </a:srgbClr>
                  </a:outerShdw>
                </a:effectLst>
              </a:rPr>
              <a:t>, le volume d’irradiation inclut la région </a:t>
            </a:r>
            <a:r>
              <a:rPr lang="fr-FR" b="1" dirty="0" err="1" smtClean="0">
                <a:effectLst>
                  <a:outerShdw blurRad="38100" dist="38100" dir="2700000" algn="tl">
                    <a:srgbClr val="000000">
                      <a:alpha val="43137"/>
                    </a:srgbClr>
                  </a:outerShdw>
                </a:effectLst>
              </a:rPr>
              <a:t>lomboaortique</a:t>
            </a:r>
            <a:r>
              <a:rPr lang="fr-FR" b="1" dirty="0" smtClean="0">
                <a:effectLst>
                  <a:outerShdw blurRad="38100" dist="38100" dir="2700000" algn="tl">
                    <a:srgbClr val="000000">
                      <a:alpha val="43137"/>
                    </a:srgbClr>
                  </a:outerShdw>
                </a:effectLst>
              </a:rPr>
              <a:t>.</a:t>
            </a:r>
          </a:p>
          <a:p>
            <a:pPr algn="just">
              <a:buFont typeface="Wingdings" pitchFamily="2" charset="2"/>
              <a:buChar char="Ø"/>
            </a:pPr>
            <a:r>
              <a:rPr lang="fr-FR" b="1" dirty="0" smtClean="0">
                <a:effectLst>
                  <a:outerShdw blurRad="38100" dist="38100" dir="2700000" algn="tl">
                    <a:srgbClr val="000000">
                      <a:alpha val="43137"/>
                    </a:srgbClr>
                  </a:outerShdw>
                </a:effectLst>
              </a:rPr>
              <a:t> </a:t>
            </a:r>
            <a:r>
              <a:rPr lang="fr-FR" b="1" dirty="0" smtClean="0">
                <a:solidFill>
                  <a:srgbClr val="FFC000"/>
                </a:solidFill>
                <a:effectLst>
                  <a:outerShdw blurRad="38100" dist="38100" dir="2700000" algn="tl">
                    <a:srgbClr val="000000">
                      <a:alpha val="43137"/>
                    </a:srgbClr>
                  </a:outerShdw>
                </a:effectLst>
              </a:rPr>
              <a:t>La dose totale est de 45 à 50 Gy, avec 5 fractions hebdomadaires de 1,8 à 2 Gy.</a:t>
            </a:r>
            <a:endParaRPr lang="fr-FR"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endParaRPr lang="fr-FR" sz="3600" dirty="0"/>
          </a:p>
        </p:txBody>
      </p:sp>
      <p:sp>
        <p:nvSpPr>
          <p:cNvPr id="3" name="Espace réservé du contenu 2"/>
          <p:cNvSpPr>
            <a:spLocks noGrp="1"/>
          </p:cNvSpPr>
          <p:nvPr>
            <p:ph idx="1"/>
          </p:nvPr>
        </p:nvSpPr>
        <p:spPr>
          <a:xfrm>
            <a:off x="457200" y="1196752"/>
            <a:ext cx="8229600" cy="5112568"/>
          </a:xfrm>
        </p:spPr>
        <p:txBody>
          <a:bodyPr>
            <a:normAutofit fontScale="92500"/>
          </a:bodyPr>
          <a:lstStyle/>
          <a:p>
            <a:pPr>
              <a:buNone/>
            </a:pPr>
            <a:r>
              <a:rPr lang="fr-FR" b="1" dirty="0" smtClean="0">
                <a:solidFill>
                  <a:srgbClr val="00B050"/>
                </a:solidFill>
                <a:effectLst>
                  <a:outerShdw blurRad="38100" dist="38100" dir="2700000" algn="tl">
                    <a:srgbClr val="000000">
                      <a:alpha val="43137"/>
                    </a:srgbClr>
                  </a:outerShdw>
                </a:effectLst>
              </a:rPr>
              <a:t>Radiothérapie</a:t>
            </a:r>
          </a:p>
          <a:p>
            <a:pPr algn="just"/>
            <a:r>
              <a:rPr lang="fr-FR" sz="3000" b="1" dirty="0" smtClean="0">
                <a:solidFill>
                  <a:srgbClr val="0070C0"/>
                </a:solidFill>
                <a:effectLst>
                  <a:outerShdw blurRad="38100" dist="38100" dir="2700000" algn="tl">
                    <a:srgbClr val="000000">
                      <a:alpha val="43137"/>
                    </a:srgbClr>
                  </a:outerShdw>
                </a:effectLst>
              </a:rPr>
              <a:t>En cas d’irradiation exclusive</a:t>
            </a:r>
            <a:r>
              <a:rPr lang="fr-FR" sz="3000" b="1" dirty="0" smtClean="0">
                <a:effectLst>
                  <a:outerShdw blurRad="38100" dist="38100" dir="2700000" algn="tl">
                    <a:srgbClr val="000000">
                      <a:alpha val="43137"/>
                    </a:srgbClr>
                  </a:outerShdw>
                </a:effectLst>
              </a:rPr>
              <a:t>, non précédée de chirurgie, une surimpression de ganglions suspects d’envahissement à l’imagerie peut être proposée jusqu’à une dose totale d’au minimum </a:t>
            </a:r>
            <a:r>
              <a:rPr lang="fr-FR" sz="3000" b="1" dirty="0" smtClean="0">
                <a:solidFill>
                  <a:srgbClr val="FFC000"/>
                </a:solidFill>
                <a:effectLst>
                  <a:outerShdw blurRad="38100" dist="38100" dir="2700000" algn="tl">
                    <a:srgbClr val="000000">
                      <a:alpha val="43137"/>
                    </a:srgbClr>
                  </a:outerShdw>
                </a:effectLst>
              </a:rPr>
              <a:t>60 Gy</a:t>
            </a:r>
          </a:p>
          <a:p>
            <a:pPr algn="just"/>
            <a:r>
              <a:rPr lang="fr-FR" sz="3000" b="1" dirty="0" smtClean="0">
                <a:solidFill>
                  <a:srgbClr val="0070C0"/>
                </a:solidFill>
                <a:effectLst>
                  <a:outerShdw blurRad="38100" dist="38100" dir="2700000" algn="tl">
                    <a:srgbClr val="000000">
                      <a:alpha val="43137"/>
                    </a:srgbClr>
                  </a:outerShdw>
                </a:effectLst>
              </a:rPr>
              <a:t>La curiethérapie vaginale postopératoire </a:t>
            </a:r>
            <a:r>
              <a:rPr lang="fr-FR" sz="3000" b="1" dirty="0" smtClean="0">
                <a:effectLst>
                  <a:outerShdw blurRad="38100" dist="38100" dir="2700000" algn="tl">
                    <a:srgbClr val="000000">
                      <a:alpha val="43137"/>
                    </a:srgbClr>
                  </a:outerShdw>
                </a:effectLst>
              </a:rPr>
              <a:t>est effectuée préférentiellement à haut débit de dose, évitant une hospitalisation et les complications de décubitus. </a:t>
            </a:r>
            <a:r>
              <a:rPr lang="fr-FR" sz="3000" b="1" dirty="0" smtClean="0">
                <a:solidFill>
                  <a:srgbClr val="FFC000"/>
                </a:solidFill>
                <a:effectLst>
                  <a:outerShdw blurRad="38100" dist="38100" dir="2700000" algn="tl">
                    <a:srgbClr val="000000">
                      <a:alpha val="43137"/>
                    </a:srgbClr>
                  </a:outerShdw>
                </a:effectLst>
              </a:rPr>
              <a:t>Une dose de 21 à 24 Gy est délivrée en 3 séances de 7 Gy ou en 4 séances de 5 à 6 Gy, calculés à 5 mm d’épaisseur</a:t>
            </a:r>
            <a:endParaRPr lang="fr-FR" sz="30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endParaRPr lang="fr-FR" sz="3600" dirty="0"/>
          </a:p>
        </p:txBody>
      </p:sp>
      <p:sp>
        <p:nvSpPr>
          <p:cNvPr id="3" name="Espace réservé du contenu 2"/>
          <p:cNvSpPr>
            <a:spLocks noGrp="1"/>
          </p:cNvSpPr>
          <p:nvPr>
            <p:ph idx="1"/>
          </p:nvPr>
        </p:nvSpPr>
        <p:spPr>
          <a:xfrm>
            <a:off x="457200" y="1268760"/>
            <a:ext cx="8229600" cy="5040560"/>
          </a:xfrm>
        </p:spPr>
        <p:txBody>
          <a:bodyPr>
            <a:normAutofit/>
          </a:bodyPr>
          <a:lstStyle/>
          <a:p>
            <a:pPr>
              <a:buNone/>
            </a:pPr>
            <a:r>
              <a:rPr lang="fr-FR" b="1" dirty="0" smtClean="0">
                <a:solidFill>
                  <a:srgbClr val="00B050"/>
                </a:solidFill>
                <a:effectLst>
                  <a:outerShdw blurRad="38100" dist="38100" dir="2700000" algn="tl">
                    <a:srgbClr val="000000">
                      <a:alpha val="43137"/>
                    </a:srgbClr>
                  </a:outerShdw>
                </a:effectLst>
              </a:rPr>
              <a:t>Radiothérapie</a:t>
            </a:r>
          </a:p>
          <a:p>
            <a:pPr algn="just"/>
            <a:r>
              <a:rPr lang="fr-FR" b="1" dirty="0" smtClean="0">
                <a:effectLst>
                  <a:outerShdw blurRad="38100" dist="38100" dir="2700000" algn="tl">
                    <a:srgbClr val="000000">
                      <a:alpha val="43137"/>
                    </a:srgbClr>
                  </a:outerShdw>
                </a:effectLst>
              </a:rPr>
              <a:t>En cas de </a:t>
            </a:r>
            <a:r>
              <a:rPr lang="fr-FR" b="1" dirty="0" smtClean="0">
                <a:solidFill>
                  <a:srgbClr val="0070C0"/>
                </a:solidFill>
                <a:effectLst>
                  <a:outerShdw blurRad="38100" dist="38100" dir="2700000" algn="tl">
                    <a:srgbClr val="000000">
                      <a:alpha val="43137"/>
                    </a:srgbClr>
                  </a:outerShdw>
                </a:effectLst>
              </a:rPr>
              <a:t>curiethérapie pulsée ou à bas débit </a:t>
            </a:r>
            <a:r>
              <a:rPr lang="fr-FR" b="1" dirty="0" smtClean="0">
                <a:effectLst>
                  <a:outerShdw blurRad="38100" dist="38100" dir="2700000" algn="tl">
                    <a:srgbClr val="000000">
                      <a:alpha val="43137"/>
                    </a:srgbClr>
                  </a:outerShdw>
                </a:effectLst>
              </a:rPr>
              <a:t>de dose, </a:t>
            </a:r>
            <a:r>
              <a:rPr lang="fr-FR" b="1" dirty="0" smtClean="0">
                <a:solidFill>
                  <a:srgbClr val="FFC000"/>
                </a:solidFill>
                <a:effectLst>
                  <a:outerShdw blurRad="38100" dist="38100" dir="2700000" algn="tl">
                    <a:srgbClr val="000000">
                      <a:alpha val="43137"/>
                    </a:srgbClr>
                  </a:outerShdw>
                </a:effectLst>
              </a:rPr>
              <a:t>une dose de 50 Gy est délivrée, calculé à 5 mm d’épaisseur</a:t>
            </a:r>
            <a:r>
              <a:rPr lang="fr-FR" b="1" dirty="0" smtClean="0">
                <a:effectLst>
                  <a:outerShdw blurRad="38100" dist="38100" dir="2700000" algn="tl">
                    <a:srgbClr val="000000">
                      <a:alpha val="43137"/>
                    </a:srgbClr>
                  </a:outerShdw>
                </a:effectLst>
              </a:rPr>
              <a:t>.</a:t>
            </a:r>
          </a:p>
          <a:p>
            <a:pPr algn="just"/>
            <a:r>
              <a:rPr lang="fr-FR" b="1" dirty="0" smtClean="0">
                <a:effectLst>
                  <a:outerShdw blurRad="38100" dist="38100" dir="2700000" algn="tl">
                    <a:srgbClr val="000000">
                      <a:alpha val="43137"/>
                    </a:srgbClr>
                  </a:outerShdw>
                </a:effectLst>
              </a:rPr>
              <a:t>Lorsque la </a:t>
            </a:r>
            <a:r>
              <a:rPr lang="fr-FR" b="1" dirty="0" smtClean="0">
                <a:solidFill>
                  <a:srgbClr val="0070C0"/>
                </a:solidFill>
                <a:effectLst>
                  <a:outerShdw blurRad="38100" dist="38100" dir="2700000" algn="tl">
                    <a:srgbClr val="000000">
                      <a:alpha val="43137"/>
                    </a:srgbClr>
                  </a:outerShdw>
                </a:effectLst>
              </a:rPr>
              <a:t>curiethérapie à haut débit de dose </a:t>
            </a:r>
            <a:r>
              <a:rPr lang="fr-FR" b="1" dirty="0" smtClean="0">
                <a:effectLst>
                  <a:outerShdw blurRad="38100" dist="38100" dir="2700000" algn="tl">
                    <a:srgbClr val="000000">
                      <a:alpha val="43137"/>
                    </a:srgbClr>
                  </a:outerShdw>
                </a:effectLst>
              </a:rPr>
              <a:t>est effectuée en complément de la radiothérapie externe, </a:t>
            </a:r>
            <a:r>
              <a:rPr lang="fr-FR" b="1" dirty="0" smtClean="0">
                <a:solidFill>
                  <a:srgbClr val="FFC000"/>
                </a:solidFill>
                <a:effectLst>
                  <a:outerShdw blurRad="38100" dist="38100" dir="2700000" algn="tl">
                    <a:srgbClr val="000000">
                      <a:alpha val="43137"/>
                    </a:srgbClr>
                  </a:outerShdw>
                </a:effectLst>
              </a:rPr>
              <a:t>une dose de 10 Gy est délivrée en 2 séances de 5 Gy, calculée à 5 mm d’épaisseur</a:t>
            </a:r>
            <a:r>
              <a:rPr lang="fr-FR" b="1" dirty="0" smtClean="0">
                <a:effectLst>
                  <a:outerShdw blurRad="38100" dist="38100" dir="2700000" algn="tl">
                    <a:srgbClr val="000000">
                      <a:alpha val="43137"/>
                    </a:srgbClr>
                  </a:outerShdw>
                </a:effectLst>
              </a:rPr>
              <a:t>. </a:t>
            </a:r>
          </a:p>
          <a:p>
            <a:pPr>
              <a:buNone/>
            </a:pPr>
            <a:endParaRPr lang="fr-FR" dirty="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endParaRPr lang="fr-FR" sz="3600" dirty="0"/>
          </a:p>
        </p:txBody>
      </p:sp>
      <p:sp>
        <p:nvSpPr>
          <p:cNvPr id="3" name="Espace réservé du contenu 2"/>
          <p:cNvSpPr>
            <a:spLocks noGrp="1"/>
          </p:cNvSpPr>
          <p:nvPr>
            <p:ph idx="1"/>
          </p:nvPr>
        </p:nvSpPr>
        <p:spPr>
          <a:xfrm>
            <a:off x="457200" y="1268760"/>
            <a:ext cx="8291264" cy="5184576"/>
          </a:xfrm>
        </p:spPr>
        <p:txBody>
          <a:bodyPr>
            <a:normAutofit/>
          </a:bodyPr>
          <a:lstStyle/>
          <a:p>
            <a:pPr>
              <a:buNone/>
            </a:pPr>
            <a:r>
              <a:rPr lang="fr-FR" b="1" dirty="0" smtClean="0">
                <a:solidFill>
                  <a:srgbClr val="00B050"/>
                </a:solidFill>
                <a:effectLst>
                  <a:outerShdw blurRad="38100" dist="38100" dir="2700000" algn="tl">
                    <a:srgbClr val="000000">
                      <a:alpha val="43137"/>
                    </a:srgbClr>
                  </a:outerShdw>
                </a:effectLst>
              </a:rPr>
              <a:t>Chimiothérapie</a:t>
            </a:r>
          </a:p>
          <a:p>
            <a:pPr algn="just"/>
            <a:r>
              <a:rPr lang="fr-FR" sz="3000" b="1" dirty="0" smtClean="0">
                <a:solidFill>
                  <a:srgbClr val="FFC000"/>
                </a:solidFill>
                <a:effectLst>
                  <a:outerShdw blurRad="38100" dist="38100" dir="2700000" algn="tl">
                    <a:srgbClr val="000000">
                      <a:alpha val="43137"/>
                    </a:srgbClr>
                  </a:outerShdw>
                </a:effectLst>
              </a:rPr>
              <a:t>L’association </a:t>
            </a:r>
            <a:r>
              <a:rPr lang="fr-FR" sz="3000" b="1" dirty="0" err="1" smtClean="0">
                <a:solidFill>
                  <a:srgbClr val="FFC000"/>
                </a:solidFill>
                <a:effectLst>
                  <a:outerShdw blurRad="38100" dist="38100" dir="2700000" algn="tl">
                    <a:srgbClr val="000000">
                      <a:alpha val="43137"/>
                    </a:srgbClr>
                  </a:outerShdw>
                </a:effectLst>
              </a:rPr>
              <a:t>cisplatine</a:t>
            </a:r>
            <a:r>
              <a:rPr lang="fr-FR" sz="3000" b="1" dirty="0" smtClean="0">
                <a:solidFill>
                  <a:srgbClr val="FFC000"/>
                </a:solidFill>
                <a:effectLst>
                  <a:outerShdw blurRad="38100" dist="38100" dir="2700000" algn="tl">
                    <a:srgbClr val="000000">
                      <a:alpha val="43137"/>
                    </a:srgbClr>
                  </a:outerShdw>
                </a:effectLst>
              </a:rPr>
              <a:t> (50 mg/m²)/</a:t>
            </a:r>
            <a:r>
              <a:rPr lang="fr-FR" sz="3000" b="1" dirty="0" err="1" smtClean="0">
                <a:solidFill>
                  <a:srgbClr val="FFC000"/>
                </a:solidFill>
                <a:effectLst>
                  <a:outerShdw blurRad="38100" dist="38100" dir="2700000" algn="tl">
                    <a:srgbClr val="000000">
                      <a:alpha val="43137"/>
                    </a:srgbClr>
                  </a:outerShdw>
                </a:effectLst>
              </a:rPr>
              <a:t>doxorubicine</a:t>
            </a:r>
            <a:r>
              <a:rPr lang="fr-FR" sz="3000" b="1" dirty="0" smtClean="0">
                <a:solidFill>
                  <a:srgbClr val="FFC000"/>
                </a:solidFill>
                <a:effectLst>
                  <a:outerShdw blurRad="38100" dist="38100" dir="2700000" algn="tl">
                    <a:srgbClr val="000000">
                      <a:alpha val="43137"/>
                    </a:srgbClr>
                  </a:outerShdw>
                </a:effectLst>
              </a:rPr>
              <a:t> (60 mg/m²</a:t>
            </a:r>
            <a:r>
              <a:rPr lang="fr-FR" sz="3000" dirty="0" smtClean="0"/>
              <a:t>) </a:t>
            </a:r>
            <a:r>
              <a:rPr lang="fr-FR" sz="3000" b="1" dirty="0" smtClean="0">
                <a:effectLst>
                  <a:outerShdw blurRad="38100" dist="38100" dir="2700000" algn="tl">
                    <a:srgbClr val="000000">
                      <a:alpha val="43137"/>
                    </a:srgbClr>
                  </a:outerShdw>
                </a:effectLst>
              </a:rPr>
              <a:t>J1 est la plus étudiée mais sa toxicité hématologique fait préférer l’association </a:t>
            </a:r>
            <a:r>
              <a:rPr lang="fr-FR" sz="3000" b="1" dirty="0" err="1" smtClean="0">
                <a:solidFill>
                  <a:srgbClr val="FFC000"/>
                </a:solidFill>
                <a:effectLst>
                  <a:outerShdw blurRad="38100" dist="38100" dir="2700000" algn="tl">
                    <a:srgbClr val="000000">
                      <a:alpha val="43137"/>
                    </a:srgbClr>
                  </a:outerShdw>
                </a:effectLst>
              </a:rPr>
              <a:t>carboplatine</a:t>
            </a:r>
            <a:r>
              <a:rPr lang="fr-FR" sz="3000" b="1" dirty="0" smtClean="0">
                <a:solidFill>
                  <a:srgbClr val="FFC000"/>
                </a:solidFill>
                <a:effectLst>
                  <a:outerShdw blurRad="38100" dist="38100" dir="2700000" algn="tl">
                    <a:srgbClr val="000000">
                      <a:alpha val="43137"/>
                    </a:srgbClr>
                  </a:outerShdw>
                </a:effectLst>
              </a:rPr>
              <a:t> /</a:t>
            </a:r>
            <a:r>
              <a:rPr lang="fr-FR" sz="3000" b="1" dirty="0" err="1" smtClean="0">
                <a:solidFill>
                  <a:srgbClr val="FFC000"/>
                </a:solidFill>
                <a:effectLst>
                  <a:outerShdw blurRad="38100" dist="38100" dir="2700000" algn="tl">
                    <a:srgbClr val="000000">
                      <a:alpha val="43137"/>
                    </a:srgbClr>
                  </a:outerShdw>
                </a:effectLst>
              </a:rPr>
              <a:t>paclitaxel</a:t>
            </a:r>
            <a:r>
              <a:rPr lang="fr-FR" sz="3000" b="1" dirty="0" smtClean="0">
                <a:solidFill>
                  <a:srgbClr val="FFC000"/>
                </a:solidFill>
                <a:effectLst>
                  <a:outerShdw blurRad="38100" dist="38100" dir="2700000" algn="tl">
                    <a:srgbClr val="000000">
                      <a:alpha val="43137"/>
                    </a:srgbClr>
                  </a:outerShdw>
                </a:effectLst>
              </a:rPr>
              <a:t> (175 mg/m²</a:t>
            </a:r>
            <a:r>
              <a:rPr lang="fr-FR" sz="3000" b="1" dirty="0" smtClean="0">
                <a:effectLst>
                  <a:outerShdw blurRad="38100" dist="38100" dir="2700000" algn="tl">
                    <a:srgbClr val="000000">
                      <a:alpha val="43137"/>
                    </a:srgbClr>
                  </a:outerShdw>
                </a:effectLst>
              </a:rPr>
              <a:t>) J1 toutes les 3 semaines pour 4 à 6 cycles notamment pour les patientes fragiles.</a:t>
            </a:r>
          </a:p>
          <a:p>
            <a:pPr algn="just"/>
            <a:r>
              <a:rPr lang="fr-FR" sz="3000" b="1" dirty="0" smtClean="0">
                <a:effectLst>
                  <a:outerShdw blurRad="38100" dist="38100" dir="2700000" algn="tl">
                    <a:srgbClr val="000000">
                      <a:alpha val="43137"/>
                    </a:srgbClr>
                  </a:outerShdw>
                </a:effectLst>
              </a:rPr>
              <a:t> L’association </a:t>
            </a:r>
            <a:r>
              <a:rPr lang="fr-FR" sz="3000" b="1" dirty="0" err="1" smtClean="0">
                <a:solidFill>
                  <a:srgbClr val="FFC000"/>
                </a:solidFill>
                <a:effectLst>
                  <a:outerShdw blurRad="38100" dist="38100" dir="2700000" algn="tl">
                    <a:srgbClr val="000000">
                      <a:alpha val="43137"/>
                    </a:srgbClr>
                  </a:outerShdw>
                </a:effectLst>
              </a:rPr>
              <a:t>cisplatine</a:t>
            </a:r>
            <a:r>
              <a:rPr lang="fr-FR" sz="3000" b="1" dirty="0" smtClean="0">
                <a:solidFill>
                  <a:srgbClr val="FFC000"/>
                </a:solidFill>
                <a:effectLst>
                  <a:outerShdw blurRad="38100" dist="38100" dir="2700000" algn="tl">
                    <a:srgbClr val="000000">
                      <a:alpha val="43137"/>
                    </a:srgbClr>
                  </a:outerShdw>
                </a:effectLst>
              </a:rPr>
              <a:t>/</a:t>
            </a:r>
            <a:r>
              <a:rPr lang="fr-FR" sz="3000" b="1" dirty="0" err="1" smtClean="0">
                <a:solidFill>
                  <a:srgbClr val="FFC000"/>
                </a:solidFill>
                <a:effectLst>
                  <a:outerShdw blurRad="38100" dist="38100" dir="2700000" algn="tl">
                    <a:srgbClr val="000000">
                      <a:alpha val="43137"/>
                    </a:srgbClr>
                  </a:outerShdw>
                </a:effectLst>
              </a:rPr>
              <a:t>paclitaxel</a:t>
            </a:r>
            <a:r>
              <a:rPr lang="fr-FR" sz="3000" b="1" dirty="0" smtClean="0">
                <a:solidFill>
                  <a:srgbClr val="FFC000"/>
                </a:solidFill>
                <a:effectLst>
                  <a:outerShdw blurRad="38100" dist="38100" dir="2700000" algn="tl">
                    <a:srgbClr val="000000">
                      <a:alpha val="43137"/>
                    </a:srgbClr>
                  </a:outerShdw>
                </a:effectLst>
              </a:rPr>
              <a:t>/</a:t>
            </a:r>
            <a:r>
              <a:rPr lang="fr-FR" sz="3000" b="1" dirty="0" err="1" smtClean="0">
                <a:solidFill>
                  <a:srgbClr val="FFC000"/>
                </a:solidFill>
                <a:effectLst>
                  <a:outerShdw blurRad="38100" dist="38100" dir="2700000" algn="tl">
                    <a:srgbClr val="000000">
                      <a:alpha val="43137"/>
                    </a:srgbClr>
                  </a:outerShdw>
                </a:effectLst>
              </a:rPr>
              <a:t>doxorubicine</a:t>
            </a:r>
            <a:r>
              <a:rPr lang="fr-FR" sz="3000" b="1" dirty="0" smtClean="0">
                <a:solidFill>
                  <a:srgbClr val="FFC000"/>
                </a:solidFill>
                <a:effectLst>
                  <a:outerShdw blurRad="38100" dist="38100" dir="2700000" algn="tl">
                    <a:srgbClr val="000000">
                      <a:alpha val="43137"/>
                    </a:srgbClr>
                  </a:outerShdw>
                </a:effectLst>
              </a:rPr>
              <a:t> </a:t>
            </a:r>
            <a:r>
              <a:rPr lang="fr-FR" sz="3000" b="1" dirty="0" smtClean="0">
                <a:effectLst>
                  <a:outerShdw blurRad="38100" dist="38100" dir="2700000" algn="tl">
                    <a:srgbClr val="000000">
                      <a:alpha val="43137"/>
                    </a:srgbClr>
                  </a:outerShdw>
                </a:effectLst>
              </a:rPr>
              <a:t>n’est pas recommandée au regard de sa toxicité hématologique et neurologique.</a:t>
            </a:r>
            <a:endParaRPr lang="fr-FR" sz="3000" b="1" dirty="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457200" y="274638"/>
            <a:ext cx="8229600" cy="1498178"/>
          </a:xfrm>
          <a:noFill/>
          <a:ln>
            <a:miter lim="800000"/>
            <a:headEnd/>
            <a:tailEnd/>
          </a:ln>
        </p:spPr>
        <p:txBody>
          <a:bodyPr wrap="square" lIns="91440" tIns="45720" rIns="91440" bIns="45720" numCol="1" anchor="t" anchorCtr="0" compatLnSpc="1">
            <a:prstTxWarp prst="textNoShape">
              <a:avLst/>
            </a:prstTxWarp>
            <a:normAutofit fontScale="90000"/>
          </a:bodyPr>
          <a:lstStyle/>
          <a:p>
            <a:r>
              <a:rPr lang="fr-FR" sz="31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rPr>
              <a:t>Chimiothérapie</a:t>
            </a:r>
            <a:r>
              <a:rPr lang="fr-FR" b="1" dirty="0" smtClean="0">
                <a:solidFill>
                  <a:srgbClr val="00B050"/>
                </a:solidFill>
                <a:effectLst>
                  <a:outerShdw blurRad="38100" dist="38100" dir="2700000" algn="tl">
                    <a:srgbClr val="000000">
                      <a:alpha val="43137"/>
                    </a:srgbClr>
                  </a:outerShdw>
                </a:effectLst>
              </a:rPr>
              <a:t/>
            </a:r>
            <a:br>
              <a:rPr lang="fr-FR" b="1" dirty="0" smtClean="0">
                <a:solidFill>
                  <a:srgbClr val="00B050"/>
                </a:solidFill>
                <a:effectLst>
                  <a:outerShdw blurRad="38100" dist="38100" dir="2700000" algn="tl">
                    <a:srgbClr val="000000">
                      <a:alpha val="43137"/>
                    </a:srgbClr>
                  </a:outerShdw>
                </a:effectLst>
              </a:rPr>
            </a:br>
            <a:endParaRPr lang="fr-FR" b="1" dirty="0" smtClean="0"/>
          </a:p>
        </p:txBody>
      </p:sp>
      <p:sp>
        <p:nvSpPr>
          <p:cNvPr id="153603" name="Rectangle 3"/>
          <p:cNvSpPr>
            <a:spLocks noGrp="1" noChangeArrowheads="1"/>
          </p:cNvSpPr>
          <p:nvPr>
            <p:ph type="body" idx="1"/>
          </p:nvPr>
        </p:nvSpPr>
        <p:spPr bwMode="auto">
          <a:xfrm>
            <a:off x="457200" y="1196752"/>
            <a:ext cx="8291264" cy="5400600"/>
          </a:xfrm>
          <a:noFill/>
          <a:ln>
            <a:miter lim="800000"/>
            <a:headEnd/>
            <a:tailEnd/>
          </a:ln>
        </p:spPr>
        <p:txBody>
          <a:bodyPr wrap="square" lIns="91440" tIns="45720" rIns="91440" bIns="45720" numCol="1" anchor="t" anchorCtr="0" compatLnSpc="1">
            <a:prstTxWarp prst="textNoShape">
              <a:avLst/>
            </a:prstTxWarp>
            <a:normAutofit lnSpcReduction="10000"/>
          </a:bodyPr>
          <a:lstStyle/>
          <a:p>
            <a:pPr>
              <a:lnSpc>
                <a:spcPct val="80000"/>
              </a:lnSpc>
              <a:buNone/>
            </a:pPr>
            <a:r>
              <a:rPr lang="fr-FR" sz="3000" b="1" dirty="0" smtClean="0">
                <a:solidFill>
                  <a:srgbClr val="FFC000"/>
                </a:solidFill>
                <a:effectLst>
                  <a:outerShdw blurRad="38100" dist="38100" dir="2700000" algn="tl">
                    <a:srgbClr val="000000">
                      <a:alpha val="43137"/>
                    </a:srgbClr>
                  </a:outerShdw>
                </a:effectLst>
              </a:rPr>
              <a:t>En cas de </a:t>
            </a:r>
            <a:r>
              <a:rPr lang="fr-FR" sz="3000" b="1" dirty="0" err="1" smtClean="0">
                <a:solidFill>
                  <a:srgbClr val="FFC000"/>
                </a:solidFill>
                <a:effectLst>
                  <a:outerShdw blurRad="38100" dist="38100" dir="2700000" algn="tl">
                    <a:srgbClr val="000000">
                      <a:alpha val="43137"/>
                    </a:srgbClr>
                  </a:outerShdw>
                </a:effectLst>
              </a:rPr>
              <a:t>carcinosarcomes</a:t>
            </a:r>
            <a:endParaRPr lang="fr-FR" sz="3000" b="1" dirty="0" smtClean="0">
              <a:solidFill>
                <a:srgbClr val="FFC000"/>
              </a:solidFill>
              <a:effectLst>
                <a:outerShdw blurRad="38100" dist="38100" dir="2700000" algn="tl">
                  <a:srgbClr val="000000">
                    <a:alpha val="43137"/>
                  </a:srgbClr>
                </a:outerShdw>
              </a:effectLst>
            </a:endParaRPr>
          </a:p>
          <a:p>
            <a:pPr eaLnBrk="1" hangingPunct="1">
              <a:lnSpc>
                <a:spcPct val="80000"/>
              </a:lnSpc>
            </a:pPr>
            <a:r>
              <a:rPr lang="fr-FR" sz="2400" b="1" dirty="0" err="1" smtClean="0">
                <a:effectLst>
                  <a:outerShdw blurRad="38100" dist="38100" dir="2700000" algn="tl">
                    <a:srgbClr val="000000">
                      <a:alpha val="43137"/>
                    </a:srgbClr>
                  </a:outerShdw>
                </a:effectLst>
              </a:rPr>
              <a:t>Ifosfamide</a:t>
            </a:r>
            <a:r>
              <a:rPr lang="fr-FR" sz="2400" b="1" dirty="0" smtClean="0">
                <a:effectLst>
                  <a:outerShdw blurRad="38100" dist="38100" dir="2700000" algn="tl">
                    <a:srgbClr val="000000">
                      <a:alpha val="43137"/>
                    </a:srgbClr>
                  </a:outerShdw>
                </a:effectLst>
              </a:rPr>
              <a:t> (5000 mg/m²)</a:t>
            </a:r>
          </a:p>
          <a:p>
            <a:pPr eaLnBrk="1" hangingPunct="1">
              <a:lnSpc>
                <a:spcPct val="80000"/>
              </a:lnSpc>
            </a:pPr>
            <a:r>
              <a:rPr lang="fr-FR" sz="2400" b="1" dirty="0" err="1" smtClean="0">
                <a:effectLst>
                  <a:outerShdw blurRad="38100" dist="38100" dir="2700000" algn="tl">
                    <a:srgbClr val="000000">
                      <a:alpha val="43137"/>
                    </a:srgbClr>
                  </a:outerShdw>
                </a:effectLst>
              </a:rPr>
              <a:t>Doxorubicine</a:t>
            </a:r>
            <a:r>
              <a:rPr lang="fr-FR" sz="2400" b="1" dirty="0" smtClean="0">
                <a:effectLst>
                  <a:outerShdw blurRad="38100" dist="38100" dir="2700000" algn="tl">
                    <a:srgbClr val="000000">
                      <a:alpha val="43137"/>
                    </a:srgbClr>
                  </a:outerShdw>
                </a:effectLst>
              </a:rPr>
              <a:t> (50 à 70 mg/m²) Toutes les 3 semaines </a:t>
            </a:r>
          </a:p>
          <a:p>
            <a:pPr eaLnBrk="1" hangingPunct="1">
              <a:lnSpc>
                <a:spcPct val="80000"/>
              </a:lnSpc>
            </a:pPr>
            <a:endParaRPr lang="fr-FR" sz="2400" b="1" dirty="0" smtClean="0">
              <a:effectLst>
                <a:outerShdw blurRad="38100" dist="38100" dir="2700000" algn="tl">
                  <a:srgbClr val="000000">
                    <a:alpha val="43137"/>
                  </a:srgbClr>
                </a:outerShdw>
              </a:effectLst>
            </a:endParaRPr>
          </a:p>
          <a:p>
            <a:pPr eaLnBrk="1" hangingPunct="1">
              <a:lnSpc>
                <a:spcPct val="80000"/>
              </a:lnSpc>
            </a:pPr>
            <a:r>
              <a:rPr lang="fr-FR" sz="2400" b="1" dirty="0" err="1" smtClean="0">
                <a:effectLst>
                  <a:outerShdw blurRad="38100" dist="38100" dir="2700000" algn="tl">
                    <a:srgbClr val="000000">
                      <a:alpha val="43137"/>
                    </a:srgbClr>
                  </a:outerShdw>
                </a:effectLst>
              </a:rPr>
              <a:t>Cisplatine</a:t>
            </a:r>
            <a:r>
              <a:rPr lang="fr-FR" sz="2400" b="1" dirty="0" smtClean="0">
                <a:effectLst>
                  <a:outerShdw blurRad="38100" dist="38100" dir="2700000" algn="tl">
                    <a:srgbClr val="000000">
                      <a:alpha val="43137"/>
                    </a:srgbClr>
                  </a:outerShdw>
                </a:effectLst>
              </a:rPr>
              <a:t> (20 mg/m² J1àJ4)</a:t>
            </a:r>
          </a:p>
          <a:p>
            <a:pPr eaLnBrk="1" hangingPunct="1">
              <a:lnSpc>
                <a:spcPct val="80000"/>
              </a:lnSpc>
            </a:pPr>
            <a:r>
              <a:rPr lang="fr-FR" sz="2400" b="1" dirty="0" err="1" smtClean="0">
                <a:effectLst>
                  <a:outerShdw blurRad="38100" dist="38100" dir="2700000" algn="tl">
                    <a:srgbClr val="000000">
                      <a:alpha val="43137"/>
                    </a:srgbClr>
                  </a:outerShdw>
                </a:effectLst>
              </a:rPr>
              <a:t>Ifosfamide</a:t>
            </a:r>
            <a:r>
              <a:rPr lang="fr-FR" sz="2400" b="1" dirty="0" smtClean="0">
                <a:effectLst>
                  <a:outerShdw blurRad="38100" dist="38100" dir="2700000" algn="tl">
                    <a:srgbClr val="000000">
                      <a:alpha val="43137"/>
                    </a:srgbClr>
                  </a:outerShdw>
                </a:effectLst>
              </a:rPr>
              <a:t>(1500 mg/m² J1àJ4)</a:t>
            </a:r>
          </a:p>
          <a:p>
            <a:pPr eaLnBrk="1" hangingPunct="1">
              <a:lnSpc>
                <a:spcPct val="80000"/>
              </a:lnSpc>
            </a:pPr>
            <a:endParaRPr lang="fr-FR" sz="2400" b="1" dirty="0" smtClean="0">
              <a:effectLst>
                <a:outerShdw blurRad="38100" dist="38100" dir="2700000" algn="tl">
                  <a:srgbClr val="000000">
                    <a:alpha val="43137"/>
                  </a:srgbClr>
                </a:outerShdw>
              </a:effectLst>
            </a:endParaRPr>
          </a:p>
          <a:p>
            <a:pPr eaLnBrk="1" hangingPunct="1">
              <a:lnSpc>
                <a:spcPct val="80000"/>
              </a:lnSpc>
            </a:pPr>
            <a:r>
              <a:rPr lang="fr-FR" sz="2400" b="1" dirty="0" err="1" smtClean="0">
                <a:effectLst>
                  <a:outerShdw blurRad="38100" dist="38100" dir="2700000" algn="tl">
                    <a:srgbClr val="000000">
                      <a:alpha val="43137"/>
                    </a:srgbClr>
                  </a:outerShdw>
                </a:effectLst>
              </a:rPr>
              <a:t>Cisplatine</a:t>
            </a:r>
            <a:r>
              <a:rPr lang="fr-FR" sz="2400" b="1" dirty="0" smtClean="0">
                <a:effectLst>
                  <a:outerShdw blurRad="38100" dist="38100" dir="2700000" algn="tl">
                    <a:srgbClr val="000000">
                      <a:alpha val="43137"/>
                    </a:srgbClr>
                  </a:outerShdw>
                </a:effectLst>
              </a:rPr>
              <a:t> (75 mg/m²)</a:t>
            </a:r>
          </a:p>
          <a:p>
            <a:pPr eaLnBrk="1" hangingPunct="1">
              <a:lnSpc>
                <a:spcPct val="80000"/>
              </a:lnSpc>
            </a:pPr>
            <a:r>
              <a:rPr lang="fr-FR" sz="2400" b="1" dirty="0" err="1" smtClean="0">
                <a:effectLst>
                  <a:outerShdw blurRad="38100" dist="38100" dir="2700000" algn="tl">
                    <a:srgbClr val="000000">
                      <a:alpha val="43137"/>
                    </a:srgbClr>
                  </a:outerShdw>
                </a:effectLst>
              </a:rPr>
              <a:t>Doxorubicine</a:t>
            </a:r>
            <a:r>
              <a:rPr lang="fr-FR" sz="2400" b="1" dirty="0" smtClean="0">
                <a:effectLst>
                  <a:outerShdw blurRad="38100" dist="38100" dir="2700000" algn="tl">
                    <a:srgbClr val="000000">
                      <a:alpha val="43137"/>
                    </a:srgbClr>
                  </a:outerShdw>
                </a:effectLst>
              </a:rPr>
              <a:t> (60 mg/m²)                                       		                        toutes les 3 semaines.</a:t>
            </a:r>
          </a:p>
          <a:p>
            <a:pPr eaLnBrk="1" hangingPunct="1">
              <a:lnSpc>
                <a:spcPct val="80000"/>
              </a:lnSpc>
            </a:pPr>
            <a:endParaRPr lang="fr-FR" sz="2400" b="1" dirty="0" smtClean="0">
              <a:effectLst>
                <a:outerShdw blurRad="38100" dist="38100" dir="2700000" algn="tl">
                  <a:srgbClr val="000000">
                    <a:alpha val="43137"/>
                  </a:srgbClr>
                </a:outerShdw>
              </a:effectLst>
            </a:endParaRPr>
          </a:p>
          <a:p>
            <a:pPr eaLnBrk="1" hangingPunct="1">
              <a:lnSpc>
                <a:spcPct val="80000"/>
              </a:lnSpc>
            </a:pPr>
            <a:r>
              <a:rPr lang="fr-FR" sz="2400" b="1" dirty="0" err="1" smtClean="0">
                <a:effectLst>
                  <a:outerShdw blurRad="38100" dist="38100" dir="2700000" algn="tl">
                    <a:srgbClr val="000000">
                      <a:alpha val="43137"/>
                    </a:srgbClr>
                  </a:outerShdw>
                </a:effectLst>
              </a:rPr>
              <a:t>Cisplatine</a:t>
            </a:r>
            <a:r>
              <a:rPr lang="fr-FR" sz="2400" b="1" dirty="0" smtClean="0">
                <a:effectLst>
                  <a:outerShdw blurRad="38100" dist="38100" dir="2700000" algn="tl">
                    <a:srgbClr val="000000">
                      <a:alpha val="43137"/>
                    </a:srgbClr>
                  </a:outerShdw>
                </a:effectLst>
              </a:rPr>
              <a:t> (75 mg/m²) J1</a:t>
            </a:r>
          </a:p>
          <a:p>
            <a:pPr eaLnBrk="1" hangingPunct="1">
              <a:lnSpc>
                <a:spcPct val="80000"/>
              </a:lnSpc>
            </a:pPr>
            <a:r>
              <a:rPr lang="fr-FR" sz="2400" b="1" dirty="0" err="1" smtClean="0">
                <a:effectLst>
                  <a:outerShdw blurRad="38100" dist="38100" dir="2700000" algn="tl">
                    <a:srgbClr val="000000">
                      <a:alpha val="43137"/>
                    </a:srgbClr>
                  </a:outerShdw>
                </a:effectLst>
              </a:rPr>
              <a:t>Ifosfamide</a:t>
            </a:r>
            <a:r>
              <a:rPr lang="fr-FR" sz="2400" b="1" dirty="0" smtClean="0">
                <a:effectLst>
                  <a:outerShdw blurRad="38100" dist="38100" dir="2700000" algn="tl">
                    <a:srgbClr val="000000">
                      <a:alpha val="43137"/>
                    </a:srgbClr>
                  </a:outerShdw>
                </a:effectLst>
              </a:rPr>
              <a:t> (3000 mg/m²)J1-J2</a:t>
            </a:r>
          </a:p>
          <a:p>
            <a:pPr eaLnBrk="1" hangingPunct="1">
              <a:lnSpc>
                <a:spcPct val="80000"/>
              </a:lnSpc>
            </a:pPr>
            <a:endParaRPr lang="fr-FR" sz="2400" b="1" dirty="0" smtClean="0">
              <a:effectLst>
                <a:outerShdw blurRad="38100" dist="38100" dir="2700000" algn="tl">
                  <a:srgbClr val="000000">
                    <a:alpha val="43137"/>
                  </a:srgbClr>
                </a:outerShdw>
              </a:effectLst>
            </a:endParaRPr>
          </a:p>
          <a:p>
            <a:pPr eaLnBrk="1" hangingPunct="1">
              <a:lnSpc>
                <a:spcPct val="80000"/>
              </a:lnSpc>
            </a:pPr>
            <a:r>
              <a:rPr lang="fr-FR" sz="2400" b="1" dirty="0" err="1" smtClean="0">
                <a:effectLst>
                  <a:outerShdw blurRad="38100" dist="38100" dir="2700000" algn="tl">
                    <a:srgbClr val="000000">
                      <a:alpha val="43137"/>
                    </a:srgbClr>
                  </a:outerShdw>
                </a:effectLst>
              </a:rPr>
              <a:t>Doxorubicine</a:t>
            </a:r>
            <a:r>
              <a:rPr lang="fr-FR" sz="2400" b="1" dirty="0" smtClean="0">
                <a:effectLst>
                  <a:outerShdw blurRad="38100" dist="38100" dir="2700000" algn="tl">
                    <a:srgbClr val="000000">
                      <a:alpha val="43137"/>
                    </a:srgbClr>
                  </a:outerShdw>
                </a:effectLst>
              </a:rPr>
              <a:t> (50 mg/m²)                                                                               J1 toutes les 3 semaines peut être discutée.</a:t>
            </a:r>
          </a:p>
          <a:p>
            <a:pPr eaLnBrk="1" hangingPunct="1">
              <a:lnSpc>
                <a:spcPct val="80000"/>
              </a:lnSpc>
            </a:pPr>
            <a:endParaRPr lang="fr-FR" sz="2400" dirty="0" smtClean="0">
              <a:solidFill>
                <a:srgbClr val="660066"/>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426170"/>
          </a:xfrm>
        </p:spPr>
        <p:txBody>
          <a:bodyPr>
            <a:normAutofit/>
          </a:bodyPr>
          <a:lstStyle/>
          <a:p>
            <a:r>
              <a:rPr lang="fr-FR" sz="4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fr-FR" sz="3100" b="1" dirty="0" smtClean="0">
                <a:solidFill>
                  <a:srgbClr val="00B050"/>
                </a:solidFill>
                <a:effectLst>
                  <a:outerShdw blurRad="38100" dist="38100" dir="2700000" algn="tl">
                    <a:srgbClr val="000000">
                      <a:alpha val="43137"/>
                    </a:srgbClr>
                  </a:outerShdw>
                </a:effectLst>
              </a:rPr>
              <a:t>Chimiothérapie</a:t>
            </a:r>
            <a:endParaRPr lang="fr-FR" sz="3100" dirty="0"/>
          </a:p>
        </p:txBody>
      </p:sp>
      <p:sp>
        <p:nvSpPr>
          <p:cNvPr id="3" name="Espace réservé du contenu 2"/>
          <p:cNvSpPr>
            <a:spLocks noGrp="1"/>
          </p:cNvSpPr>
          <p:nvPr>
            <p:ph idx="1"/>
          </p:nvPr>
        </p:nvSpPr>
        <p:spPr/>
        <p:txBody>
          <a:bodyPr>
            <a:normAutofit lnSpcReduction="10000"/>
          </a:bodyPr>
          <a:lstStyle/>
          <a:p>
            <a:pPr algn="just">
              <a:lnSpc>
                <a:spcPct val="150000"/>
              </a:lnSpc>
            </a:pPr>
            <a:r>
              <a:rPr lang="fr-FR" b="1" dirty="0" smtClean="0">
                <a:solidFill>
                  <a:srgbClr val="0070C0"/>
                </a:solidFill>
                <a:effectLst>
                  <a:outerShdw blurRad="38100" dist="38100" dir="2700000" algn="tl">
                    <a:srgbClr val="000000">
                      <a:alpha val="43137"/>
                    </a:srgbClr>
                  </a:outerShdw>
                </a:effectLst>
              </a:rPr>
              <a:t>Si une chimiothérapie adjuvante est proposée, elle doit être administrée avant ou après la radiothérapie de façon séquentielle. </a:t>
            </a:r>
          </a:p>
          <a:p>
            <a:pPr algn="just">
              <a:lnSpc>
                <a:spcPct val="150000"/>
              </a:lnSpc>
            </a:pPr>
            <a:r>
              <a:rPr lang="fr-FR" b="1" dirty="0" smtClean="0">
                <a:effectLst>
                  <a:outerShdw blurRad="38100" dist="38100" dir="2700000" algn="tl">
                    <a:srgbClr val="000000">
                      <a:alpha val="43137"/>
                    </a:srgbClr>
                  </a:outerShdw>
                </a:effectLst>
              </a:rPr>
              <a:t>Si la patiente n’est pas en mesure de supporter le traitement séquentiel, la radiothérapie seule sera préférée</a:t>
            </a:r>
            <a:endParaRPr lang="fr-F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endParaRPr lang="fr-FR" sz="3600" dirty="0"/>
          </a:p>
        </p:txBody>
      </p:sp>
      <p:sp>
        <p:nvSpPr>
          <p:cNvPr id="3" name="Espace réservé du contenu 2"/>
          <p:cNvSpPr>
            <a:spLocks noGrp="1"/>
          </p:cNvSpPr>
          <p:nvPr>
            <p:ph idx="1"/>
          </p:nvPr>
        </p:nvSpPr>
        <p:spPr>
          <a:xfrm>
            <a:off x="457200" y="1268760"/>
            <a:ext cx="8435280" cy="5256584"/>
          </a:xfrm>
        </p:spPr>
        <p:txBody>
          <a:bodyPr>
            <a:normAutofit fontScale="92500" lnSpcReduction="20000"/>
          </a:bodyPr>
          <a:lstStyle/>
          <a:p>
            <a:pPr>
              <a:buNone/>
            </a:pPr>
            <a:r>
              <a:rPr lang="fr-FR" b="1" dirty="0" smtClean="0">
                <a:solidFill>
                  <a:srgbClr val="00B050"/>
                </a:solidFill>
                <a:effectLst>
                  <a:outerShdw blurRad="38100" dist="38100" dir="2700000" algn="tl">
                    <a:srgbClr val="000000">
                      <a:alpha val="43137"/>
                    </a:srgbClr>
                  </a:outerShdw>
                </a:effectLst>
              </a:rPr>
              <a:t>Hormonothérapie</a:t>
            </a:r>
          </a:p>
          <a:p>
            <a:pPr algn="just"/>
            <a:r>
              <a:rPr lang="fr-FR" b="1" dirty="0" smtClean="0">
                <a:solidFill>
                  <a:srgbClr val="FFC000"/>
                </a:solidFill>
                <a:effectLst>
                  <a:outerShdw blurRad="38100" dist="38100" dir="2700000" algn="tl">
                    <a:srgbClr val="000000">
                      <a:alpha val="43137"/>
                    </a:srgbClr>
                  </a:outerShdw>
                </a:effectLst>
              </a:rPr>
              <a:t>L’hormonothérapie adjuvante n’est jamais recommandée.</a:t>
            </a:r>
          </a:p>
          <a:p>
            <a:pPr algn="just"/>
            <a:r>
              <a:rPr lang="fr-FR" b="1" i="1" dirty="0" smtClean="0">
                <a:effectLst>
                  <a:outerShdw blurRad="38100" dist="38100" dir="2700000" algn="tl">
                    <a:srgbClr val="000000">
                      <a:alpha val="43137"/>
                    </a:srgbClr>
                  </a:outerShdw>
                </a:effectLst>
              </a:rPr>
              <a:t>En situation métastatique, elle peut être indiquée lorsque la chimiothérapie n’est pas applicable ou en cas de maladie lentement évolutive avec récepteurs hormonaux positifs.</a:t>
            </a:r>
          </a:p>
          <a:p>
            <a:pPr algn="just"/>
            <a:r>
              <a:rPr lang="fr-FR" b="1" i="1" dirty="0" smtClean="0">
                <a:solidFill>
                  <a:srgbClr val="0070C0"/>
                </a:solidFill>
                <a:effectLst>
                  <a:outerShdw blurRad="38100" dist="38100" dir="2700000" algn="tl">
                    <a:srgbClr val="000000">
                      <a:alpha val="43137"/>
                    </a:srgbClr>
                  </a:outerShdw>
                </a:effectLst>
              </a:rPr>
              <a:t>Le traitement repose alors principalement sur l’acétate de médroxyprogestérone par voie orale à la dose de 500 mg/j. </a:t>
            </a:r>
          </a:p>
          <a:p>
            <a:pPr algn="just"/>
            <a:r>
              <a:rPr lang="fr-FR" b="1" i="1" dirty="0" smtClean="0">
                <a:effectLst>
                  <a:outerShdw blurRad="38100" dist="38100" dir="2700000" algn="tl">
                    <a:srgbClr val="000000">
                      <a:alpha val="43137"/>
                    </a:srgbClr>
                  </a:outerShdw>
                </a:effectLst>
              </a:rPr>
              <a:t>En cas de contre-indication, des antioestrogènes peuvent être utilisés.</a:t>
            </a:r>
            <a:endParaRPr lang="fr-FR" b="1" dirty="0" smtClean="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511288"/>
          </a:xfrm>
        </p:spPr>
        <p:txBody>
          <a:bodyPr>
            <a:normAutofit/>
          </a:bodyPr>
          <a:lstStyle/>
          <a:p>
            <a:pPr algn="ctr"/>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INTRODUCTION</a:t>
            </a:r>
            <a:r>
              <a:rPr lang="fr-FR" dirty="0" smtClean="0"/>
              <a:t/>
            </a:r>
            <a:br>
              <a:rPr lang="fr-FR" dirty="0" smtClean="0"/>
            </a:br>
            <a:endParaRPr lang="fr-FR" dirty="0"/>
          </a:p>
        </p:txBody>
      </p:sp>
      <p:sp>
        <p:nvSpPr>
          <p:cNvPr id="3" name="Espace réservé du contenu 2"/>
          <p:cNvSpPr>
            <a:spLocks noGrp="1"/>
          </p:cNvSpPr>
          <p:nvPr>
            <p:ph idx="1"/>
          </p:nvPr>
        </p:nvSpPr>
        <p:spPr>
          <a:xfrm>
            <a:off x="611560" y="1124744"/>
            <a:ext cx="8075240" cy="5184576"/>
          </a:xfrm>
        </p:spPr>
        <p:txBody>
          <a:bodyPr>
            <a:normAutofit lnSpcReduction="10000"/>
          </a:bodyPr>
          <a:lstStyle/>
          <a:p>
            <a:pPr algn="just">
              <a:lnSpc>
                <a:spcPct val="200000"/>
              </a:lnSpc>
            </a:pPr>
            <a:r>
              <a:rPr lang="fr-FR"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Cancer de l’endomètre, </a:t>
            </a:r>
            <a:r>
              <a:rPr lang="fr-FR" sz="2800" b="1" dirty="0" smtClean="0">
                <a:effectLst>
                  <a:outerShdw blurRad="38100" dist="38100" dir="2700000" algn="tl">
                    <a:srgbClr val="000000">
                      <a:alpha val="43137"/>
                    </a:srgbClr>
                  </a:outerShdw>
                </a:effectLst>
                <a:latin typeface="Calibri" pitchFamily="34" charset="0"/>
                <a:cs typeface="Calibri" pitchFamily="34" charset="0"/>
              </a:rPr>
              <a:t>cancer gynécologique est fréquent.</a:t>
            </a:r>
          </a:p>
          <a:p>
            <a:pPr algn="just">
              <a:lnSpc>
                <a:spcPct val="200000"/>
              </a:lnSpc>
            </a:pPr>
            <a:r>
              <a:rPr lang="fr-FR" sz="2800" b="1" dirty="0" smtClean="0">
                <a:effectLst>
                  <a:outerShdw blurRad="38100" dist="38100" dir="2700000" algn="tl">
                    <a:srgbClr val="000000">
                      <a:alpha val="43137"/>
                    </a:srgbClr>
                  </a:outerShdw>
                </a:effectLst>
                <a:latin typeface="Calibri" pitchFamily="34" charset="0"/>
                <a:cs typeface="Calibri" pitchFamily="34" charset="0"/>
              </a:rPr>
              <a:t>Cancer de l’endomètre est un </a:t>
            </a:r>
            <a:r>
              <a:rPr lang="fr-FR" sz="28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hormonodépendant</a:t>
            </a:r>
            <a:r>
              <a:rPr lang="fr-FR" sz="2800" b="1" dirty="0" smtClean="0">
                <a:effectLst>
                  <a:outerShdw blurRad="38100" dist="38100" dir="2700000" algn="tl">
                    <a:srgbClr val="000000">
                      <a:alpha val="43137"/>
                    </a:srgbClr>
                  </a:outerShdw>
                </a:effectLst>
                <a:latin typeface="Calibri" pitchFamily="34" charset="0"/>
                <a:cs typeface="Calibri" pitchFamily="34" charset="0"/>
              </a:rPr>
              <a:t>. </a:t>
            </a:r>
          </a:p>
          <a:p>
            <a:pPr algn="just">
              <a:lnSpc>
                <a:spcPct val="200000"/>
              </a:lnSpc>
            </a:pPr>
            <a:r>
              <a:rPr lang="fr-FR" sz="2800" b="1" dirty="0" smtClean="0">
                <a:effectLst>
                  <a:outerShdw blurRad="38100" dist="38100" dir="2700000" algn="tl">
                    <a:srgbClr val="000000">
                      <a:alpha val="43137"/>
                    </a:srgbClr>
                  </a:outerShdw>
                </a:effectLst>
                <a:latin typeface="Calibri" pitchFamily="34" charset="0"/>
                <a:cs typeface="Calibri" pitchFamily="34" charset="0"/>
              </a:rPr>
              <a:t>Un traitement précoce, dont la base demeure, la </a:t>
            </a:r>
            <a:r>
              <a:rPr lang="fr-FR" sz="28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chirurgie et la radiothérapie</a:t>
            </a:r>
            <a:r>
              <a:rPr lang="fr-FR" sz="2800" b="1" dirty="0" smtClean="0">
                <a:effectLst>
                  <a:outerShdw blurRad="38100" dist="38100" dir="2700000" algn="tl">
                    <a:srgbClr val="000000">
                      <a:alpha val="43137"/>
                    </a:srgbClr>
                  </a:outerShdw>
                </a:effectLst>
                <a:latin typeface="Calibri" pitchFamily="34" charset="0"/>
                <a:cs typeface="Calibri" pitchFamily="34" charset="0"/>
              </a:rPr>
              <a:t>, fait du cancer de l’endomètre, </a:t>
            </a:r>
            <a:r>
              <a:rPr lang="fr-FR" sz="2800" b="1"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t>un cancer de bon pronostic</a:t>
            </a:r>
          </a:p>
          <a:p>
            <a:endParaRPr lang="fr-F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907B7D02-6462-4EF5-B633-0FDF95B0E4A8}" type="slidenum">
              <a:rPr lang="fr-FR" sz="1400">
                <a:solidFill>
                  <a:schemeClr val="accent2"/>
                </a:solidFill>
              </a:rPr>
              <a:pPr algn="r"/>
              <a:t>90</a:t>
            </a:fld>
            <a:endParaRPr lang="fr-FR" sz="1400">
              <a:solidFill>
                <a:schemeClr val="accent2"/>
              </a:solidFill>
            </a:endParaRPr>
          </a:p>
        </p:txBody>
      </p:sp>
      <p:sp>
        <p:nvSpPr>
          <p:cNvPr id="137220" name="Rectangle 11"/>
          <p:cNvSpPr>
            <a:spLocks noGrp="1" noChangeArrowheads="1"/>
          </p:cNvSpPr>
          <p:nvPr>
            <p:ph type="body" idx="4294967295"/>
          </p:nvPr>
        </p:nvSpPr>
        <p:spPr bwMode="auto">
          <a:xfrm>
            <a:off x="237067" y="548680"/>
            <a:ext cx="7215253" cy="1080120"/>
          </a:xfrm>
          <a:prstGeom prst="rect">
            <a:avLst/>
          </a:prstGeom>
          <a:noFill/>
          <a:ln>
            <a:miter lim="800000"/>
            <a:headEnd/>
            <a:tailEnd/>
          </a:ln>
        </p:spPr>
        <p:txBody>
          <a:bodyPr>
            <a:noAutofit/>
          </a:bodyPr>
          <a:lstStyle/>
          <a:p>
            <a:pPr algn="ctr">
              <a:lnSpc>
                <a:spcPct val="80000"/>
              </a:lnSpc>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5.1. TRAITEMENT CURATIF</a:t>
            </a:r>
          </a:p>
          <a:p>
            <a:pPr algn="ctr">
              <a:lnSpc>
                <a:spcPct val="80000"/>
              </a:lnSpc>
              <a:buNone/>
            </a:pPr>
            <a:r>
              <a:rPr lang="fr-FR" sz="2800" b="1"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INDICATIONS</a:t>
            </a:r>
          </a:p>
        </p:txBody>
      </p:sp>
      <p:sp>
        <p:nvSpPr>
          <p:cNvPr id="137221" name="Rectangle 11"/>
          <p:cNvSpPr>
            <a:spLocks noChangeArrowheads="1"/>
          </p:cNvSpPr>
          <p:nvPr/>
        </p:nvSpPr>
        <p:spPr bwMode="auto">
          <a:xfrm>
            <a:off x="396523" y="1556792"/>
            <a:ext cx="8423949" cy="5112568"/>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endParaRPr lang="fr-FR" sz="2400" b="1" dirty="0" smtClean="0">
              <a:solidFill>
                <a:srgbClr val="00B050"/>
              </a:solidFill>
              <a:effectLst>
                <a:outerShdw blurRad="38100" dist="38100" dir="2700000" algn="tl">
                  <a:srgbClr val="000000">
                    <a:alpha val="43137"/>
                  </a:srgbClr>
                </a:outerShdw>
              </a:effectLst>
            </a:endParaRPr>
          </a:p>
          <a:p>
            <a:pPr algn="ctr">
              <a:lnSpc>
                <a:spcPct val="80000"/>
              </a:lnSpc>
            </a:pPr>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Tumeur limitée au corps utérin </a:t>
            </a:r>
          </a:p>
          <a:p>
            <a:pPr algn="ctr">
              <a:lnSpc>
                <a:spcPct val="80000"/>
              </a:lnSpc>
            </a:pPr>
            <a:r>
              <a:rPr lang="fr-FR" sz="32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I/T1)</a:t>
            </a:r>
          </a:p>
          <a:p>
            <a:pPr marL="365125" indent="-365125">
              <a:lnSpc>
                <a:spcPct val="90000"/>
              </a:lnSpc>
              <a:spcBef>
                <a:spcPct val="20000"/>
              </a:spcBef>
              <a:buFont typeface="Wingdings" pitchFamily="-108" charset="2"/>
              <a:buNone/>
            </a:pPr>
            <a:r>
              <a:rPr lang="fr-FR" sz="2800" b="1" dirty="0" smtClean="0">
                <a:solidFill>
                  <a:srgbClr val="00B050"/>
                </a:solidFill>
                <a:effectLst>
                  <a:outerShdw blurRad="38100" dist="38100" dir="2700000" algn="tl">
                    <a:srgbClr val="000000">
                      <a:alpha val="43137"/>
                    </a:srgbClr>
                  </a:outerShdw>
                </a:effectLst>
              </a:rPr>
              <a:t>T1 </a:t>
            </a:r>
            <a:r>
              <a:rPr lang="fr-FR" sz="2800" b="1" dirty="0">
                <a:solidFill>
                  <a:srgbClr val="00B050"/>
                </a:solidFill>
                <a:effectLst>
                  <a:outerShdw blurRad="38100" dist="38100" dir="2700000" algn="tl">
                    <a:srgbClr val="000000">
                      <a:alpha val="43137"/>
                    </a:srgbClr>
                  </a:outerShdw>
                </a:effectLst>
              </a:rPr>
              <a:t>= Type 1 histologique :</a:t>
            </a:r>
          </a:p>
          <a:p>
            <a:pPr marL="365125" indent="-365125">
              <a:lnSpc>
                <a:spcPct val="90000"/>
              </a:lnSpc>
              <a:spcBef>
                <a:spcPct val="20000"/>
              </a:spcBef>
              <a:buFont typeface="Wingdings" pitchFamily="-108" charset="2"/>
              <a:buNone/>
            </a:pPr>
            <a:endParaRPr lang="fr-FR" sz="2800" b="1" dirty="0">
              <a:solidFill>
                <a:srgbClr val="660066"/>
              </a:solidFill>
            </a:endParaRPr>
          </a:p>
          <a:p>
            <a:pPr marL="365125" indent="-365125">
              <a:lnSpc>
                <a:spcPct val="90000"/>
              </a:lnSpc>
              <a:spcBef>
                <a:spcPct val="20000"/>
              </a:spcBef>
              <a:buFont typeface="Wingdings" pitchFamily="-108" charset="2"/>
              <a:buNone/>
            </a:pPr>
            <a:r>
              <a:rPr lang="fr-FR" sz="2800" b="1" dirty="0">
                <a:solidFill>
                  <a:srgbClr val="FF0000"/>
                </a:solidFill>
                <a:effectLst>
                  <a:outerShdw blurRad="38100" dist="38100" dir="2700000" algn="tl">
                    <a:srgbClr val="000000">
                      <a:alpha val="43137"/>
                    </a:srgbClr>
                  </a:outerShdw>
                </a:effectLst>
              </a:rPr>
              <a:t>Stades IA/T1a grade 1 ou 2 = Risque bas de récidive</a:t>
            </a:r>
          </a:p>
          <a:p>
            <a:pPr marL="365125" indent="-365125">
              <a:lnSpc>
                <a:spcPct val="90000"/>
              </a:lnSpc>
              <a:spcBef>
                <a:spcPct val="20000"/>
              </a:spcBef>
              <a:buFont typeface="Wingdings" pitchFamily="-108" charset="2"/>
              <a:buChar char="w"/>
            </a:pPr>
            <a:r>
              <a:rPr lang="fr-FR" sz="2800" b="1" dirty="0">
                <a:effectLst>
                  <a:outerShdw blurRad="38100" dist="38100" dir="2700000" algn="tl">
                    <a:srgbClr val="000000">
                      <a:alpha val="43137"/>
                    </a:srgbClr>
                  </a:outerShdw>
                </a:effectLst>
              </a:rPr>
              <a:t>Hystérectomie totale avec </a:t>
            </a:r>
            <a:r>
              <a:rPr lang="fr-FR" sz="2800" b="1" dirty="0" err="1">
                <a:effectLst>
                  <a:outerShdw blurRad="38100" dist="38100" dir="2700000" algn="tl">
                    <a:srgbClr val="000000">
                      <a:alpha val="43137"/>
                    </a:srgbClr>
                  </a:outerShdw>
                </a:effectLst>
              </a:rPr>
              <a:t>salpingo</a:t>
            </a:r>
            <a:r>
              <a:rPr lang="fr-FR" sz="2800" b="1" dirty="0">
                <a:effectLst>
                  <a:outerShdw blurRad="38100" dist="38100" dir="2700000" algn="tl">
                    <a:srgbClr val="000000">
                      <a:alpha val="43137"/>
                    </a:srgbClr>
                  </a:outerShdw>
                </a:effectLst>
              </a:rPr>
              <a:t>-ovariectomie bilatérale</a:t>
            </a:r>
          </a:p>
          <a:p>
            <a:pPr marL="365125" indent="-365125">
              <a:lnSpc>
                <a:spcPct val="90000"/>
              </a:lnSpc>
              <a:spcBef>
                <a:spcPct val="20000"/>
              </a:spcBef>
              <a:buFont typeface="Wingdings" pitchFamily="-108" charset="2"/>
              <a:buChar char="w"/>
            </a:pPr>
            <a:r>
              <a:rPr lang="fr-FR" sz="2800" b="1" dirty="0">
                <a:effectLst>
                  <a:outerShdw blurRad="38100" dist="38100" dir="2700000" algn="tl">
                    <a:srgbClr val="000000">
                      <a:alpha val="43137"/>
                    </a:srgbClr>
                  </a:outerShdw>
                </a:effectLst>
              </a:rPr>
              <a:t>Curiethérapie postopératoire peut être discutée uniquement en cas d’envahissement </a:t>
            </a:r>
            <a:r>
              <a:rPr lang="fr-FR" sz="2800" b="1" dirty="0" err="1">
                <a:effectLst>
                  <a:outerShdw blurRad="38100" dist="38100" dir="2700000" algn="tl">
                    <a:srgbClr val="000000">
                      <a:alpha val="43137"/>
                    </a:srgbClr>
                  </a:outerShdw>
                </a:effectLst>
              </a:rPr>
              <a:t>myométrial</a:t>
            </a:r>
            <a:endParaRPr lang="fr-FR" sz="2800" b="1" dirty="0">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Char char="w"/>
            </a:pPr>
            <a:endParaRPr lang="fr-FR" sz="2000" b="1" dirty="0">
              <a:solidFill>
                <a:srgbClr val="FF0000"/>
              </a:solidFill>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None/>
            </a:pPr>
            <a:endParaRPr lang="fr-FR" sz="2000" b="1" dirty="0">
              <a:effectLst>
                <a:outerShdw blurRad="38100" dist="38100" dir="2700000" algn="tl">
                  <a:srgbClr val="000000">
                    <a:alpha val="43137"/>
                  </a:srgbClr>
                </a:outerShdw>
              </a:effectLst>
            </a:endParaRPr>
          </a:p>
          <a:p>
            <a:pPr marL="804863" lvl="1" indent="-260350">
              <a:lnSpc>
                <a:spcPct val="90000"/>
              </a:lnSpc>
              <a:spcBef>
                <a:spcPct val="50000"/>
              </a:spcBef>
              <a:buClr>
                <a:schemeClr val="accent2"/>
              </a:buClr>
              <a:buSzPct val="130000"/>
              <a:buFontTx/>
              <a:buChar char="•"/>
            </a:pPr>
            <a:endParaRPr lang="fr-FR" i="1" dirty="0">
              <a:solidFill>
                <a:srgbClr val="660066"/>
              </a:solidFill>
            </a:endParaRPr>
          </a:p>
          <a:p>
            <a:pPr marL="804863" lvl="1" indent="-260350">
              <a:lnSpc>
                <a:spcPct val="90000"/>
              </a:lnSpc>
              <a:spcBef>
                <a:spcPct val="50000"/>
              </a:spcBef>
              <a:buClr>
                <a:schemeClr val="accent2"/>
              </a:buClr>
              <a:buSzPct val="130000"/>
              <a:buFontTx/>
              <a:buChar char="•"/>
            </a:pPr>
            <a:endParaRPr lang="fr-FR" sz="1400" i="1" dirty="0">
              <a:solidFill>
                <a:schemeClr val="accent2"/>
              </a:solidFill>
            </a:endParaRPr>
          </a:p>
          <a:p>
            <a:pPr marL="365125" indent="-365125">
              <a:lnSpc>
                <a:spcPct val="90000"/>
              </a:lnSpc>
              <a:spcBef>
                <a:spcPct val="20000"/>
              </a:spcBef>
              <a:buFont typeface="Wingdings" pitchFamily="-108" charset="2"/>
              <a:buNone/>
            </a:pPr>
            <a:endParaRPr lang="fr-FR" sz="1400" i="1" dirty="0">
              <a:solidFill>
                <a:schemeClr val="accent2"/>
              </a:solidFill>
            </a:endParaRPr>
          </a:p>
          <a:p>
            <a:pPr marL="365125" indent="-365125">
              <a:lnSpc>
                <a:spcPct val="90000"/>
              </a:lnSpc>
              <a:spcBef>
                <a:spcPct val="20000"/>
              </a:spcBef>
              <a:buFont typeface="Wingdings" pitchFamily="-108" charset="2"/>
              <a:buNone/>
            </a:pPr>
            <a:endParaRPr lang="fr-FR" sz="1400" dirty="0">
              <a:solidFill>
                <a:schemeClr val="accent2"/>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37224"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37225"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
        <p:nvSpPr>
          <p:cNvPr id="137223" name="Rectangle 11"/>
          <p:cNvSpPr>
            <a:spLocks noChangeArrowheads="1"/>
          </p:cNvSpPr>
          <p:nvPr/>
        </p:nvSpPr>
        <p:spPr bwMode="auto">
          <a:xfrm>
            <a:off x="9448800" y="2286001"/>
            <a:ext cx="2844800" cy="276225"/>
          </a:xfrm>
          <a:prstGeom prst="rect">
            <a:avLst/>
          </a:prstGeom>
          <a:solidFill>
            <a:srgbClr val="EEEEEE"/>
          </a:solidFill>
          <a:ln w="9525">
            <a:noFill/>
            <a:miter lim="800000"/>
            <a:headEnd/>
            <a:tailEnd/>
          </a:ln>
        </p:spPr>
        <p:txBody>
          <a:bodyPr lIns="0" tIns="0" rIns="0" bIns="0">
            <a:spAutoFit/>
          </a:bodyPr>
          <a:lstStyle/>
          <a:p>
            <a:endParaRPr lang="fr-F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907B7D02-6462-4EF5-B633-0FDF95B0E4A8}" type="slidenum">
              <a:rPr lang="fr-FR" sz="1400">
                <a:solidFill>
                  <a:schemeClr val="accent2"/>
                </a:solidFill>
              </a:rPr>
              <a:pPr algn="r"/>
              <a:t>91</a:t>
            </a:fld>
            <a:endParaRPr lang="fr-FR" sz="1400">
              <a:solidFill>
                <a:schemeClr val="accent2"/>
              </a:solidFill>
            </a:endParaRPr>
          </a:p>
        </p:txBody>
      </p:sp>
      <p:sp>
        <p:nvSpPr>
          <p:cNvPr id="137220" name="Rectangle 11"/>
          <p:cNvSpPr>
            <a:spLocks noGrp="1" noChangeArrowheads="1"/>
          </p:cNvSpPr>
          <p:nvPr>
            <p:ph type="body" idx="4294967295"/>
          </p:nvPr>
        </p:nvSpPr>
        <p:spPr bwMode="auto">
          <a:xfrm>
            <a:off x="237067" y="228600"/>
            <a:ext cx="7215253" cy="1184176"/>
          </a:xfrm>
          <a:prstGeom prst="rect">
            <a:avLst/>
          </a:prstGeom>
          <a:noFill/>
          <a:ln>
            <a:miter lim="800000"/>
            <a:headEnd/>
            <a:tailEnd/>
          </a:ln>
        </p:spPr>
        <p:txBody>
          <a:bodyPr>
            <a:noAutofit/>
          </a:bodyPr>
          <a:lstStyle/>
          <a:p>
            <a:pPr algn="ct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Tumeur limitée au corps utérin </a:t>
            </a:r>
          </a:p>
          <a:p>
            <a:pPr algn="ct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I/T1)</a:t>
            </a:r>
          </a:p>
        </p:txBody>
      </p:sp>
      <p:sp>
        <p:nvSpPr>
          <p:cNvPr id="137221" name="Rectangle 11"/>
          <p:cNvSpPr>
            <a:spLocks noChangeArrowheads="1"/>
          </p:cNvSpPr>
          <p:nvPr/>
        </p:nvSpPr>
        <p:spPr bwMode="auto">
          <a:xfrm>
            <a:off x="396523" y="1124744"/>
            <a:ext cx="8423949" cy="5544616"/>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endParaRPr lang="fr-FR" sz="1300" b="1" dirty="0">
              <a:solidFill>
                <a:srgbClr val="660066"/>
              </a:solidFill>
            </a:endParaRPr>
          </a:p>
          <a:p>
            <a:pPr marL="365125" indent="-365125">
              <a:lnSpc>
                <a:spcPct val="90000"/>
              </a:lnSpc>
              <a:spcBef>
                <a:spcPct val="20000"/>
              </a:spcBef>
            </a:pPr>
            <a:endParaRPr lang="fr-FR" sz="2000" b="1" dirty="0">
              <a:solidFill>
                <a:srgbClr val="FF0000"/>
              </a:solidFill>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None/>
            </a:pPr>
            <a:r>
              <a:rPr lang="fr-FR" sz="2800" b="1" dirty="0">
                <a:solidFill>
                  <a:srgbClr val="FF0000"/>
                </a:solidFill>
                <a:effectLst>
                  <a:outerShdw blurRad="38100" dist="38100" dir="2700000" algn="tl">
                    <a:srgbClr val="000000">
                      <a:alpha val="43137"/>
                    </a:srgbClr>
                  </a:outerShdw>
                </a:effectLst>
              </a:rPr>
              <a:t>Stades IA/T1a grade 3 ou IB/T1b grade 1 ou 2 = Risque intermédiaire de récidive</a:t>
            </a:r>
          </a:p>
          <a:p>
            <a:pPr marL="365125" indent="-365125">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Hystérectomie totale avec </a:t>
            </a:r>
            <a:r>
              <a:rPr lang="fr-FR" sz="2400" b="1" dirty="0" err="1">
                <a:effectLst>
                  <a:outerShdw blurRad="38100" dist="38100" dir="2700000" algn="tl">
                    <a:srgbClr val="000000">
                      <a:alpha val="43137"/>
                    </a:srgbClr>
                  </a:outerShdw>
                </a:effectLst>
              </a:rPr>
              <a:t>salpingo</a:t>
            </a:r>
            <a:r>
              <a:rPr lang="fr-FR" sz="2400" b="1" dirty="0">
                <a:effectLst>
                  <a:outerShdw blurRad="38100" dist="38100" dir="2700000" algn="tl">
                    <a:srgbClr val="000000">
                      <a:alpha val="43137"/>
                    </a:srgbClr>
                  </a:outerShdw>
                </a:effectLst>
              </a:rPr>
              <a:t>-ovariectomie bilatérale</a:t>
            </a:r>
          </a:p>
          <a:p>
            <a:pPr marL="365125" indent="-365125">
              <a:lnSpc>
                <a:spcPct val="90000"/>
              </a:lnSpc>
              <a:spcBef>
                <a:spcPct val="20000"/>
              </a:spcBef>
              <a:buFont typeface="Wingdings" pitchFamily="-108" charset="2"/>
              <a:buChar char="w"/>
            </a:pPr>
            <a:r>
              <a:rPr lang="fr-FR" sz="2400" b="1" dirty="0" err="1">
                <a:effectLst>
                  <a:outerShdw blurRad="38100" dist="38100" dir="2700000" algn="tl">
                    <a:srgbClr val="000000">
                      <a:alpha val="43137"/>
                    </a:srgbClr>
                  </a:outerShdw>
                </a:effectLst>
              </a:rPr>
              <a:t>Lymphadénectomie</a:t>
            </a:r>
            <a:r>
              <a:rPr lang="fr-FR" sz="2400" b="1" dirty="0">
                <a:effectLst>
                  <a:outerShdw blurRad="38100" dist="38100" dir="2700000" algn="tl">
                    <a:srgbClr val="000000">
                      <a:alpha val="43137"/>
                    </a:srgbClr>
                  </a:outerShdw>
                </a:effectLst>
              </a:rPr>
              <a:t> pelvienne peut être discutée </a:t>
            </a:r>
            <a:r>
              <a:rPr lang="fr-FR" sz="2400" b="1" u="sng" dirty="0">
                <a:effectLst>
                  <a:outerShdw blurRad="38100" dist="38100" dir="2700000" algn="tl">
                    <a:srgbClr val="000000">
                      <a:alpha val="43137"/>
                    </a:srgbClr>
                  </a:outerShdw>
                </a:effectLst>
              </a:rPr>
              <a:t>uniquement en cas de</a:t>
            </a:r>
            <a:r>
              <a:rPr lang="fr-FR" sz="2400" b="1" dirty="0">
                <a:effectLst>
                  <a:outerShdw blurRad="38100" dist="38100" dir="2700000" algn="tl">
                    <a:srgbClr val="000000">
                      <a:alpha val="43137"/>
                    </a:srgbClr>
                  </a:outerShdw>
                </a:effectLst>
              </a:rPr>
              <a:t> :</a:t>
            </a:r>
          </a:p>
          <a:p>
            <a:pPr marL="804863" lvl="1" indent="-260350">
              <a:lnSpc>
                <a:spcPct val="90000"/>
              </a:lnSpc>
              <a:spcBef>
                <a:spcPct val="50000"/>
              </a:spcBef>
              <a:buClr>
                <a:schemeClr val="accent2"/>
              </a:buClr>
              <a:buSzPct val="130000"/>
              <a:buFontTx/>
              <a:buChar char="•"/>
            </a:pPr>
            <a:r>
              <a:rPr lang="fr-FR" sz="2400" b="1" dirty="0">
                <a:effectLst>
                  <a:outerShdw blurRad="38100" dist="38100" dir="2700000" algn="tl">
                    <a:srgbClr val="000000">
                      <a:alpha val="43137"/>
                    </a:srgbClr>
                  </a:outerShdw>
                </a:effectLst>
              </a:rPr>
              <a:t>Stade IB/T1b grade 2 avec envahissement </a:t>
            </a:r>
            <a:r>
              <a:rPr lang="fr-FR" sz="2400" b="1" dirty="0" err="1">
                <a:effectLst>
                  <a:outerShdw blurRad="38100" dist="38100" dir="2700000" algn="tl">
                    <a:srgbClr val="000000">
                      <a:alpha val="43137"/>
                    </a:srgbClr>
                  </a:outerShdw>
                </a:effectLst>
              </a:rPr>
              <a:t>myométrial</a:t>
            </a:r>
            <a:r>
              <a:rPr lang="fr-FR" sz="2400" b="1" dirty="0">
                <a:effectLst>
                  <a:outerShdw blurRad="38100" dist="38100" dir="2700000" algn="tl">
                    <a:srgbClr val="000000">
                      <a:alpha val="43137"/>
                    </a:srgbClr>
                  </a:outerShdw>
                </a:effectLst>
              </a:rPr>
              <a:t> de plus de 50 % </a:t>
            </a:r>
          </a:p>
          <a:p>
            <a:pPr marL="804863" lvl="1" indent="-260350">
              <a:lnSpc>
                <a:spcPct val="90000"/>
              </a:lnSpc>
              <a:spcBef>
                <a:spcPct val="50000"/>
              </a:spcBef>
              <a:buClr>
                <a:schemeClr val="accent2"/>
              </a:buClr>
              <a:buSzPct val="130000"/>
              <a:buFontTx/>
              <a:buChar char="•"/>
            </a:pPr>
            <a:r>
              <a:rPr lang="fr-FR" sz="2400" b="1" dirty="0">
                <a:effectLst>
                  <a:outerShdw blurRad="38100" dist="38100" dir="2700000" algn="tl">
                    <a:srgbClr val="000000">
                      <a:alpha val="43137"/>
                    </a:srgbClr>
                  </a:outerShdw>
                </a:effectLst>
              </a:rPr>
              <a:t>Stade IA/T1a grade 3 avec envahissement </a:t>
            </a:r>
            <a:r>
              <a:rPr lang="fr-FR" sz="2400" b="1" dirty="0" err="1">
                <a:effectLst>
                  <a:outerShdw blurRad="38100" dist="38100" dir="2700000" algn="tl">
                    <a:srgbClr val="000000">
                      <a:alpha val="43137"/>
                    </a:srgbClr>
                  </a:outerShdw>
                </a:effectLst>
              </a:rPr>
              <a:t>myométrial</a:t>
            </a:r>
            <a:r>
              <a:rPr lang="fr-FR" sz="2400" b="1" dirty="0">
                <a:effectLst>
                  <a:outerShdw blurRad="38100" dist="38100" dir="2700000" algn="tl">
                    <a:srgbClr val="000000">
                      <a:alpha val="43137"/>
                    </a:srgbClr>
                  </a:outerShdw>
                </a:effectLst>
              </a:rPr>
              <a:t> de moins de 50 %</a:t>
            </a:r>
          </a:p>
          <a:p>
            <a:pPr marL="804863" lvl="1" indent="-260350">
              <a:lnSpc>
                <a:spcPct val="90000"/>
              </a:lnSpc>
              <a:spcBef>
                <a:spcPct val="50000"/>
              </a:spcBef>
              <a:buClr>
                <a:schemeClr val="accent2"/>
              </a:buClr>
              <a:buSzPct val="130000"/>
              <a:buFontTx/>
              <a:buChar char="•"/>
            </a:pPr>
            <a:r>
              <a:rPr lang="fr-FR" sz="2400" b="1" dirty="0">
                <a:effectLst>
                  <a:outerShdw blurRad="38100" dist="38100" dir="2700000" algn="tl">
                    <a:srgbClr val="000000">
                      <a:alpha val="43137"/>
                    </a:srgbClr>
                  </a:outerShdw>
                </a:effectLst>
              </a:rPr>
              <a:t>Possibilité de recherche de ganglion sentinelle </a:t>
            </a:r>
          </a:p>
          <a:p>
            <a:pPr marL="804863" lvl="1" indent="-260350">
              <a:lnSpc>
                <a:spcPct val="90000"/>
              </a:lnSpc>
              <a:spcBef>
                <a:spcPct val="50000"/>
              </a:spcBef>
              <a:buClr>
                <a:schemeClr val="accent2"/>
              </a:buClr>
              <a:buSzPct val="130000"/>
              <a:buFontTx/>
              <a:buChar char="•"/>
            </a:pPr>
            <a:r>
              <a:rPr lang="fr-FR" sz="2400" b="1" dirty="0">
                <a:effectLst>
                  <a:outerShdw blurRad="38100" dist="38100" dir="2700000" algn="tl">
                    <a:srgbClr val="000000">
                      <a:alpha val="43137"/>
                    </a:srgbClr>
                  </a:outerShdw>
                </a:effectLst>
              </a:rPr>
              <a:t>Curiethérapie postopératoire</a:t>
            </a:r>
          </a:p>
          <a:p>
            <a:pPr marL="804863" lvl="1" indent="-260350">
              <a:lnSpc>
                <a:spcPct val="90000"/>
              </a:lnSpc>
              <a:spcBef>
                <a:spcPct val="50000"/>
              </a:spcBef>
              <a:buClr>
                <a:schemeClr val="accent2"/>
              </a:buClr>
              <a:buSzPct val="130000"/>
              <a:buFontTx/>
              <a:buChar char="•"/>
            </a:pPr>
            <a:endParaRPr lang="fr-FR" i="1" dirty="0">
              <a:solidFill>
                <a:srgbClr val="660066"/>
              </a:solidFill>
            </a:endParaRPr>
          </a:p>
          <a:p>
            <a:pPr marL="804863" lvl="1" indent="-260350">
              <a:lnSpc>
                <a:spcPct val="90000"/>
              </a:lnSpc>
              <a:spcBef>
                <a:spcPct val="50000"/>
              </a:spcBef>
              <a:buClr>
                <a:schemeClr val="accent2"/>
              </a:buClr>
              <a:buSzPct val="130000"/>
              <a:buFontTx/>
              <a:buChar char="•"/>
            </a:pPr>
            <a:endParaRPr lang="fr-FR" sz="1400" i="1" dirty="0">
              <a:solidFill>
                <a:schemeClr val="accent2"/>
              </a:solidFill>
            </a:endParaRPr>
          </a:p>
          <a:p>
            <a:pPr marL="365125" indent="-365125">
              <a:lnSpc>
                <a:spcPct val="90000"/>
              </a:lnSpc>
              <a:spcBef>
                <a:spcPct val="20000"/>
              </a:spcBef>
              <a:buFont typeface="Wingdings" pitchFamily="-108" charset="2"/>
              <a:buNone/>
            </a:pPr>
            <a:endParaRPr lang="fr-FR" sz="1400" i="1" dirty="0">
              <a:solidFill>
                <a:schemeClr val="accent2"/>
              </a:solidFill>
            </a:endParaRPr>
          </a:p>
          <a:p>
            <a:pPr marL="365125" indent="-365125">
              <a:lnSpc>
                <a:spcPct val="90000"/>
              </a:lnSpc>
              <a:spcBef>
                <a:spcPct val="20000"/>
              </a:spcBef>
              <a:buFont typeface="Wingdings" pitchFamily="-108" charset="2"/>
              <a:buNone/>
            </a:pPr>
            <a:endParaRPr lang="fr-FR" sz="1400" dirty="0">
              <a:solidFill>
                <a:schemeClr val="accent2"/>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37224"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37225"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
        <p:nvSpPr>
          <p:cNvPr id="137223" name="Rectangle 11"/>
          <p:cNvSpPr>
            <a:spLocks noChangeArrowheads="1"/>
          </p:cNvSpPr>
          <p:nvPr/>
        </p:nvSpPr>
        <p:spPr bwMode="auto">
          <a:xfrm>
            <a:off x="9448800" y="2286001"/>
            <a:ext cx="2844800" cy="276225"/>
          </a:xfrm>
          <a:prstGeom prst="rect">
            <a:avLst/>
          </a:prstGeom>
          <a:solidFill>
            <a:srgbClr val="EEEEEE"/>
          </a:solidFill>
          <a:ln w="9525">
            <a:noFill/>
            <a:miter lim="800000"/>
            <a:headEnd/>
            <a:tailEnd/>
          </a:ln>
        </p:spPr>
        <p:txBody>
          <a:bodyPr lIns="0" tIns="0" rIns="0" bIns="0">
            <a:spAutoFit/>
          </a:bodyPr>
          <a:lstStyle/>
          <a:p>
            <a:endParaRPr lang="fr-F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813B2792-1BA3-475B-B0D6-61B1CE2F3F14}" type="slidenum">
              <a:rPr lang="fr-FR" sz="1400">
                <a:solidFill>
                  <a:schemeClr val="accent2"/>
                </a:solidFill>
              </a:rPr>
              <a:pPr algn="r"/>
              <a:t>92</a:t>
            </a:fld>
            <a:endParaRPr lang="fr-FR" sz="1400">
              <a:solidFill>
                <a:schemeClr val="accent2"/>
              </a:solidFill>
            </a:endParaRPr>
          </a:p>
        </p:txBody>
      </p:sp>
      <p:sp>
        <p:nvSpPr>
          <p:cNvPr id="139268" name="Rectangle 11"/>
          <p:cNvSpPr>
            <a:spLocks noGrp="1" noChangeArrowheads="1"/>
          </p:cNvSpPr>
          <p:nvPr>
            <p:ph type="body" idx="4294967295"/>
          </p:nvPr>
        </p:nvSpPr>
        <p:spPr bwMode="auto">
          <a:xfrm>
            <a:off x="683568" y="260648"/>
            <a:ext cx="6376812" cy="909638"/>
          </a:xfrm>
          <a:prstGeom prst="rect">
            <a:avLst/>
          </a:prstGeom>
          <a:noFill/>
          <a:ln>
            <a:miter lim="800000"/>
            <a:headEnd/>
            <a:tailEnd/>
          </a:ln>
        </p:spPr>
        <p:txBody>
          <a:bodyPr>
            <a:normAutofit/>
          </a:bodyPr>
          <a:lstStyle/>
          <a:p>
            <a:pPr algn="ctr" eaLnBrk="1" hangingPunct="1">
              <a:lnSpc>
                <a:spcPct val="80000"/>
              </a:lnSpc>
              <a:buFont typeface="Wingdings" pitchFamily="-108" charset="2"/>
              <a:buNone/>
            </a:pPr>
            <a:r>
              <a:rPr lang="fr-FR" sz="2000" dirty="0" smtClean="0"/>
              <a:t> </a:t>
            </a: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Tumeur limitée au corps utérin </a:t>
            </a:r>
          </a:p>
          <a:p>
            <a:pPr algn="ct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I/T1)</a:t>
            </a:r>
          </a:p>
          <a:p>
            <a:pPr eaLnBrk="1" hangingPunct="1">
              <a:lnSpc>
                <a:spcPct val="80000"/>
              </a:lnSpc>
              <a:buFont typeface="Wingdings" pitchFamily="-108" charset="2"/>
              <a:buNone/>
            </a:pPr>
            <a:endParaRPr lang="fr-FR" dirty="0" smtClean="0"/>
          </a:p>
        </p:txBody>
      </p:sp>
      <p:sp>
        <p:nvSpPr>
          <p:cNvPr id="139269" name="Rectangle 11"/>
          <p:cNvSpPr>
            <a:spLocks noChangeArrowheads="1"/>
          </p:cNvSpPr>
          <p:nvPr/>
        </p:nvSpPr>
        <p:spPr bwMode="auto">
          <a:xfrm>
            <a:off x="359834" y="4343401"/>
            <a:ext cx="8424333" cy="2087563"/>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r>
              <a:rPr lang="fr-FR" b="1" u="sng"/>
              <a:t> </a:t>
            </a:r>
            <a:endParaRPr lang="fr-FR" sz="1400" i="1">
              <a:solidFill>
                <a:srgbClr val="660066"/>
              </a:solidFill>
            </a:endParaRPr>
          </a:p>
          <a:p>
            <a:pPr marL="365125" indent="-365125">
              <a:lnSpc>
                <a:spcPct val="90000"/>
              </a:lnSpc>
              <a:spcBef>
                <a:spcPct val="20000"/>
              </a:spcBef>
              <a:buFont typeface="Wingdings" pitchFamily="-108" charset="2"/>
              <a:buChar char="w"/>
            </a:pPr>
            <a:endParaRPr lang="fr-FR" sz="1400" i="1">
              <a:solidFill>
                <a:srgbClr val="660066"/>
              </a:solidFill>
            </a:endParaRPr>
          </a:p>
          <a:p>
            <a:pPr marL="365125" indent="-365125">
              <a:lnSpc>
                <a:spcPct val="90000"/>
              </a:lnSpc>
              <a:spcBef>
                <a:spcPct val="20000"/>
              </a:spcBef>
              <a:buFont typeface="Wingdings" pitchFamily="-108" charset="2"/>
              <a:buNone/>
            </a:pPr>
            <a:endParaRPr lang="fr-FR" sz="1300">
              <a:solidFill>
                <a:srgbClr val="660066"/>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39272"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39273"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
        <p:nvSpPr>
          <p:cNvPr id="139271" name="Rectangle 10"/>
          <p:cNvSpPr>
            <a:spLocks noChangeArrowheads="1"/>
          </p:cNvSpPr>
          <p:nvPr/>
        </p:nvSpPr>
        <p:spPr bwMode="auto">
          <a:xfrm>
            <a:off x="457200" y="1268760"/>
            <a:ext cx="8147248" cy="5189113"/>
          </a:xfrm>
          <a:prstGeom prst="rect">
            <a:avLst/>
          </a:prstGeom>
          <a:noFill/>
          <a:ln w="9525">
            <a:noFill/>
            <a:miter lim="800000"/>
            <a:headEnd/>
            <a:tailEnd/>
          </a:ln>
        </p:spPr>
        <p:txBody>
          <a:bodyPr wrap="square">
            <a:spAutoFit/>
          </a:bodyPr>
          <a:lstStyle/>
          <a:p>
            <a:pPr>
              <a:lnSpc>
                <a:spcPct val="90000"/>
              </a:lnSpc>
              <a:spcBef>
                <a:spcPct val="50000"/>
              </a:spcBef>
              <a:buFont typeface="Wingdings" pitchFamily="-108" charset="2"/>
              <a:buNone/>
            </a:pPr>
            <a:r>
              <a:rPr lang="fr-FR" sz="2400" b="1" dirty="0">
                <a:solidFill>
                  <a:srgbClr val="FF0000"/>
                </a:solidFill>
                <a:effectLst>
                  <a:outerShdw blurRad="38100" dist="38100" dir="2700000" algn="tl">
                    <a:srgbClr val="000000">
                      <a:alpha val="43137"/>
                    </a:srgbClr>
                  </a:outerShdw>
                </a:effectLst>
              </a:rPr>
              <a:t>Stades IB/T1b grade 3 ou IB/T1 avec emboles lymphatiques = Risque élevé de récidive</a:t>
            </a:r>
          </a:p>
          <a:p>
            <a:pPr>
              <a:lnSpc>
                <a:spcPct val="90000"/>
              </a:lnSpc>
              <a:spcBef>
                <a:spcPct val="50000"/>
              </a:spcBef>
              <a:buFont typeface="Wingdings" pitchFamily="-108" charset="2"/>
              <a:buChar char="w"/>
            </a:pPr>
            <a:r>
              <a:rPr lang="fr-FR" sz="2400" b="1" dirty="0">
                <a:effectLst>
                  <a:outerShdw blurRad="38100" dist="38100" dir="2700000" algn="tl">
                    <a:srgbClr val="000000">
                      <a:alpha val="43137"/>
                    </a:srgbClr>
                  </a:outerShdw>
                </a:effectLst>
              </a:rPr>
              <a:t>Hystérectomie totale avec </a:t>
            </a:r>
            <a:r>
              <a:rPr lang="fr-FR" sz="2400" b="1" dirty="0" err="1">
                <a:effectLst>
                  <a:outerShdw blurRad="38100" dist="38100" dir="2700000" algn="tl">
                    <a:srgbClr val="000000">
                      <a:alpha val="43137"/>
                    </a:srgbClr>
                  </a:outerShdw>
                </a:effectLst>
              </a:rPr>
              <a:t>salpingo</a:t>
            </a:r>
            <a:r>
              <a:rPr lang="fr-FR" sz="2400" b="1" dirty="0">
                <a:effectLst>
                  <a:outerShdw blurRad="38100" dist="38100" dir="2700000" algn="tl">
                    <a:srgbClr val="000000">
                      <a:alpha val="43137"/>
                    </a:srgbClr>
                  </a:outerShdw>
                </a:effectLst>
              </a:rPr>
              <a:t>-ovariectomie bilatérale</a:t>
            </a:r>
          </a:p>
          <a:p>
            <a:pPr>
              <a:lnSpc>
                <a:spcPct val="90000"/>
              </a:lnSpc>
              <a:spcBef>
                <a:spcPct val="50000"/>
              </a:spcBef>
              <a:buFont typeface="Wingdings" pitchFamily="-108" charset="2"/>
              <a:buChar char="w"/>
            </a:pPr>
            <a:r>
              <a:rPr lang="fr-FR" sz="2400" b="1" u="sng" dirty="0" err="1">
                <a:effectLst>
                  <a:outerShdw blurRad="38100" dist="38100" dir="2700000" algn="tl">
                    <a:srgbClr val="000000">
                      <a:alpha val="43137"/>
                    </a:srgbClr>
                  </a:outerShdw>
                </a:effectLst>
              </a:rPr>
              <a:t>Lymphadénectomie</a:t>
            </a:r>
            <a:r>
              <a:rPr lang="fr-FR" sz="2400" b="1" u="sng" dirty="0">
                <a:effectLst>
                  <a:outerShdw blurRad="38100" dist="38100" dir="2700000" algn="tl">
                    <a:srgbClr val="000000">
                      <a:alpha val="43137"/>
                    </a:srgbClr>
                  </a:outerShdw>
                </a:effectLst>
              </a:rPr>
              <a:t> </a:t>
            </a:r>
            <a:r>
              <a:rPr lang="fr-FR" sz="2400" b="1" u="sng" dirty="0" err="1">
                <a:effectLst>
                  <a:outerShdw blurRad="38100" dist="38100" dir="2700000" algn="tl">
                    <a:srgbClr val="000000">
                      <a:alpha val="43137"/>
                    </a:srgbClr>
                  </a:outerShdw>
                </a:effectLst>
              </a:rPr>
              <a:t>lomboaortique</a:t>
            </a:r>
            <a:r>
              <a:rPr lang="fr-FR" sz="2400" b="1" u="sng" dirty="0">
                <a:effectLst>
                  <a:outerShdw blurRad="38100" dist="38100" dir="2700000" algn="tl">
                    <a:srgbClr val="000000">
                      <a:alpha val="43137"/>
                    </a:srgbClr>
                  </a:outerShdw>
                </a:effectLst>
              </a:rPr>
              <a:t> et iliaque commune </a:t>
            </a:r>
            <a:r>
              <a:rPr lang="fr-FR" sz="2400" b="1" dirty="0">
                <a:effectLst>
                  <a:outerShdw blurRad="38100" dist="38100" dir="2700000" algn="tl">
                    <a:srgbClr val="000000">
                      <a:alpha val="43137"/>
                    </a:srgbClr>
                  </a:outerShdw>
                </a:effectLst>
              </a:rPr>
              <a:t>(par voie endoscopique </a:t>
            </a:r>
            <a:r>
              <a:rPr lang="fr-FR" sz="2400" b="1" dirty="0" err="1">
                <a:effectLst>
                  <a:outerShdw blurRad="38100" dist="38100" dir="2700000" algn="tl">
                    <a:srgbClr val="000000">
                      <a:alpha val="43137"/>
                    </a:srgbClr>
                  </a:outerShdw>
                </a:effectLst>
              </a:rPr>
              <a:t>extrapéritonéale</a:t>
            </a:r>
            <a:r>
              <a:rPr lang="fr-FR" sz="2400" b="1" dirty="0">
                <a:effectLst>
                  <a:outerShdw blurRad="38100" dist="38100" dir="2700000" algn="tl">
                    <a:srgbClr val="000000">
                      <a:alpha val="43137"/>
                    </a:srgbClr>
                  </a:outerShdw>
                </a:effectLst>
              </a:rPr>
              <a:t> si possible) qui permet de définir le niveau de la radiothérapie externe </a:t>
            </a:r>
          </a:p>
          <a:p>
            <a:pPr>
              <a:lnSpc>
                <a:spcPct val="90000"/>
              </a:lnSpc>
              <a:spcBef>
                <a:spcPct val="50000"/>
              </a:spcBef>
              <a:buFont typeface="Wingdings" pitchFamily="-108" charset="2"/>
              <a:buChar char="w"/>
            </a:pPr>
            <a:r>
              <a:rPr lang="fr-FR" sz="2400" b="1" i="1" dirty="0" err="1">
                <a:effectLst>
                  <a:outerShdw blurRad="38100" dist="38100" dir="2700000" algn="tl">
                    <a:srgbClr val="000000">
                      <a:alpha val="43137"/>
                    </a:srgbClr>
                  </a:outerShdw>
                </a:effectLst>
              </a:rPr>
              <a:t>Lymphadénectomie</a:t>
            </a:r>
            <a:r>
              <a:rPr lang="fr-FR" sz="2400" b="1" i="1" dirty="0">
                <a:effectLst>
                  <a:outerShdw blurRad="38100" dist="38100" dir="2700000" algn="tl">
                    <a:srgbClr val="000000">
                      <a:alpha val="43137"/>
                    </a:srgbClr>
                  </a:outerShdw>
                </a:effectLst>
              </a:rPr>
              <a:t> pelvienne peut être discutée</a:t>
            </a:r>
          </a:p>
          <a:p>
            <a:pPr>
              <a:lnSpc>
                <a:spcPct val="90000"/>
              </a:lnSpc>
              <a:spcBef>
                <a:spcPct val="50000"/>
              </a:spcBef>
              <a:buFont typeface="Wingdings" pitchFamily="-108" charset="2"/>
              <a:buChar char="w"/>
            </a:pPr>
            <a:r>
              <a:rPr lang="fr-FR" sz="2400" b="1" dirty="0">
                <a:effectLst>
                  <a:outerShdw blurRad="38100" dist="38100" dir="2700000" algn="tl">
                    <a:srgbClr val="000000">
                      <a:alpha val="43137"/>
                    </a:srgbClr>
                  </a:outerShdw>
                </a:effectLst>
              </a:rPr>
              <a:t>Reprise de </a:t>
            </a:r>
            <a:r>
              <a:rPr lang="fr-FR" sz="2400" b="1" dirty="0" err="1">
                <a:effectLst>
                  <a:outerShdw blurRad="38100" dist="38100" dir="2700000" algn="tl">
                    <a:srgbClr val="000000">
                      <a:alpha val="43137"/>
                    </a:srgbClr>
                  </a:outerShdw>
                </a:effectLst>
              </a:rPr>
              <a:t>stadification</a:t>
            </a:r>
            <a:r>
              <a:rPr lang="fr-FR" sz="2400" b="1" dirty="0">
                <a:effectLst>
                  <a:outerShdw blurRad="38100" dist="38100" dir="2700000" algn="tl">
                    <a:srgbClr val="000000">
                      <a:alpha val="43137"/>
                    </a:srgbClr>
                  </a:outerShdw>
                </a:effectLst>
              </a:rPr>
              <a:t> ganglionnaire et/ou péritonéale en cas de découverte de facteurs de risques élevés sur la pièce d’hystérectomie (par voie </a:t>
            </a:r>
            <a:r>
              <a:rPr lang="fr-FR" sz="2400" b="1" dirty="0" err="1">
                <a:effectLst>
                  <a:outerShdw blurRad="38100" dist="38100" dir="2700000" algn="tl">
                    <a:srgbClr val="000000">
                      <a:alpha val="43137"/>
                    </a:srgbClr>
                  </a:outerShdw>
                </a:effectLst>
              </a:rPr>
              <a:t>coelioscopique</a:t>
            </a:r>
            <a:r>
              <a:rPr lang="fr-FR" sz="2400" b="1" dirty="0">
                <a:effectLst>
                  <a:outerShdw blurRad="38100" dist="38100" dir="2700000" algn="tl">
                    <a:srgbClr val="000000">
                      <a:alpha val="43137"/>
                    </a:srgbClr>
                  </a:outerShdw>
                </a:effectLst>
              </a:rPr>
              <a:t> si possible)</a:t>
            </a:r>
          </a:p>
          <a:p>
            <a:pPr>
              <a:lnSpc>
                <a:spcPct val="90000"/>
              </a:lnSpc>
              <a:spcBef>
                <a:spcPct val="50000"/>
              </a:spcBef>
              <a:buFont typeface="Wingdings" pitchFamily="-108" charset="2"/>
              <a:buChar char="w"/>
            </a:pPr>
            <a:r>
              <a:rPr lang="fr-FR" sz="2400" b="1" i="1" dirty="0">
                <a:effectLst>
                  <a:outerShdw blurRad="38100" dist="38100" dir="2700000" algn="tl">
                    <a:srgbClr val="000000">
                      <a:alpha val="43137"/>
                    </a:srgbClr>
                  </a:outerShdw>
                </a:effectLst>
              </a:rPr>
              <a:t>Radiothérapie externe pelvienne </a:t>
            </a:r>
            <a:r>
              <a:rPr lang="fr-FR" sz="2400" b="1" i="1" dirty="0" err="1">
                <a:effectLst>
                  <a:outerShdw blurRad="38100" dist="38100" dir="2700000" algn="tl">
                    <a:srgbClr val="000000">
                      <a:alpha val="43137"/>
                    </a:srgbClr>
                  </a:outerShdw>
                </a:effectLst>
              </a:rPr>
              <a:t>post-opératoire</a:t>
            </a:r>
            <a:endParaRPr lang="fr-FR" sz="2400" b="1" i="1" dirty="0">
              <a:effectLst>
                <a:outerShdw blurRad="38100" dist="38100" dir="2700000" algn="tl">
                  <a:srgbClr val="000000">
                    <a:alpha val="43137"/>
                  </a:srgbClr>
                </a:outerShdw>
              </a:effectLst>
            </a:endParaRPr>
          </a:p>
          <a:p>
            <a:pPr>
              <a:lnSpc>
                <a:spcPct val="90000"/>
              </a:lnSpc>
              <a:spcBef>
                <a:spcPct val="50000"/>
              </a:spcBef>
              <a:buFont typeface="Wingdings" pitchFamily="-108" charset="2"/>
              <a:buChar char="w"/>
            </a:pPr>
            <a:r>
              <a:rPr lang="fr-FR" sz="2400" b="1" i="1" dirty="0">
                <a:effectLst>
                  <a:outerShdw blurRad="38100" dist="38100" dir="2700000" algn="tl">
                    <a:srgbClr val="000000">
                      <a:alpha val="43137"/>
                    </a:srgbClr>
                  </a:outerShdw>
                </a:effectLst>
              </a:rPr>
              <a:t>Curiethérapie vaginale de surimpression peut être discutée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FAD300A6-04F2-40B7-BF41-4BCB5AEF2B60}" type="slidenum">
              <a:rPr lang="fr-FR" sz="1400">
                <a:solidFill>
                  <a:schemeClr val="accent2"/>
                </a:solidFill>
              </a:rPr>
              <a:pPr algn="r"/>
              <a:t>93</a:t>
            </a:fld>
            <a:endParaRPr lang="fr-FR" sz="1400">
              <a:solidFill>
                <a:schemeClr val="accent2"/>
              </a:solidFill>
            </a:endParaRPr>
          </a:p>
        </p:txBody>
      </p:sp>
      <p:sp>
        <p:nvSpPr>
          <p:cNvPr id="140292" name="Rectangle 11"/>
          <p:cNvSpPr>
            <a:spLocks noGrp="1" noChangeArrowheads="1"/>
          </p:cNvSpPr>
          <p:nvPr>
            <p:ph type="body" idx="4294967295"/>
          </p:nvPr>
        </p:nvSpPr>
        <p:spPr bwMode="auto">
          <a:xfrm>
            <a:off x="179512" y="333376"/>
            <a:ext cx="7200800" cy="863376"/>
          </a:xfrm>
          <a:prstGeom prst="rect">
            <a:avLst/>
          </a:prstGeom>
          <a:noFill/>
          <a:ln>
            <a:miter lim="800000"/>
            <a:headEnd/>
            <a:tailEnd/>
          </a:ln>
        </p:spPr>
        <p:txBody>
          <a:bodyPr>
            <a:normAutofit/>
          </a:bodyPr>
          <a:lstStyle/>
          <a:p>
            <a:pPr eaLnBrk="1" hangingPunct="1">
              <a:lnSpc>
                <a:spcPct val="80000"/>
              </a:lnSpc>
              <a:buFont typeface="Wingdings" pitchFamily="-108" charset="2"/>
              <a:buNone/>
            </a:pPr>
            <a:r>
              <a:rPr lang="fr-FR" sz="2000" dirty="0" smtClean="0"/>
              <a:t> </a:t>
            </a: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Tumeurs limitées au corps utérin</a:t>
            </a:r>
            <a:r>
              <a:rPr lang="fr-FR" sz="2800" b="1" dirty="0" smtClean="0">
                <a:latin typeface="Arial" pitchFamily="34" charset="0"/>
                <a:cs typeface="Arial" pitchFamily="34" charset="0"/>
              </a:rPr>
              <a:t> </a:t>
            </a:r>
          </a:p>
          <a:p>
            <a:pPr algn="ctr" eaLnBrk="1" hangingPunct="1">
              <a:lnSpc>
                <a:spcPct val="80000"/>
              </a:lnSpc>
              <a:buFont typeface="Wingdings" pitchFamily="-108" charset="2"/>
              <a:buNone/>
            </a:pPr>
            <a:endParaRPr lang="fr-FR" b="1" dirty="0" smtClean="0"/>
          </a:p>
          <a:p>
            <a:pPr algn="ctr" eaLnBrk="1" hangingPunct="1">
              <a:lnSpc>
                <a:spcPct val="80000"/>
              </a:lnSpc>
              <a:buFont typeface="Wingdings" pitchFamily="-108" charset="2"/>
              <a:buNone/>
            </a:pPr>
            <a:endParaRPr lang="fr-FR" dirty="0" smtClean="0"/>
          </a:p>
        </p:txBody>
      </p:sp>
      <p:sp>
        <p:nvSpPr>
          <p:cNvPr id="140293" name="Rectangle 11"/>
          <p:cNvSpPr>
            <a:spLocks noChangeArrowheads="1"/>
          </p:cNvSpPr>
          <p:nvPr/>
        </p:nvSpPr>
        <p:spPr bwMode="auto">
          <a:xfrm>
            <a:off x="359834" y="1052736"/>
            <a:ext cx="8424333" cy="5378229"/>
          </a:xfrm>
          <a:prstGeom prst="rect">
            <a:avLst/>
          </a:prstGeom>
          <a:noFill/>
          <a:ln w="9525">
            <a:noFill/>
            <a:miter lim="800000"/>
            <a:headEnd/>
            <a:tailEnd/>
          </a:ln>
        </p:spPr>
        <p:txBody>
          <a:bodyPr/>
          <a:lstStyle/>
          <a:p>
            <a:pPr marL="365125" indent="-365125" algn="ctr">
              <a:lnSpc>
                <a:spcPct val="90000"/>
              </a:lnSpc>
              <a:spcBef>
                <a:spcPct val="20000"/>
              </a:spcBef>
              <a:buFont typeface="Wingdings" pitchFamily="-108" charset="2"/>
              <a:buNone/>
            </a:pPr>
            <a:r>
              <a:rPr lang="fr-FR" sz="2800" b="1" dirty="0">
                <a:solidFill>
                  <a:srgbClr val="00B050"/>
                </a:solidFill>
                <a:effectLst>
                  <a:outerShdw blurRad="38100" dist="38100" dir="2700000" algn="tl">
                    <a:srgbClr val="000000">
                      <a:alpha val="43137"/>
                    </a:srgbClr>
                  </a:outerShdw>
                </a:effectLst>
              </a:rPr>
              <a:t>Type 2 histologique </a:t>
            </a:r>
            <a:r>
              <a:rPr lang="fr-FR" sz="2800" b="1" dirty="0">
                <a:solidFill>
                  <a:srgbClr val="FF0000"/>
                </a:solidFill>
                <a:effectLst>
                  <a:outerShdw blurRad="38100" dist="38100" dir="2700000" algn="tl">
                    <a:srgbClr val="000000">
                      <a:alpha val="43137"/>
                    </a:srgbClr>
                  </a:outerShdw>
                </a:effectLst>
              </a:rPr>
              <a:t>: A traiter comme un cancer de l’ovaire </a:t>
            </a:r>
            <a:endParaRPr lang="fr-FR" sz="2800" b="1" dirty="0">
              <a:solidFill>
                <a:schemeClr val="accent2"/>
              </a:solidFill>
            </a:endParaRPr>
          </a:p>
          <a:p>
            <a:pPr marL="365125" indent="-365125" algn="just">
              <a:lnSpc>
                <a:spcPct val="150000"/>
              </a:lnSpc>
              <a:spcBef>
                <a:spcPct val="20000"/>
              </a:spcBef>
              <a:buClr>
                <a:srgbClr val="FF0000"/>
              </a:buClr>
              <a:buFont typeface="Wingdings" pitchFamily="-108" charset="2"/>
              <a:buChar char="w"/>
            </a:pPr>
            <a:r>
              <a:rPr lang="fr-FR" sz="2400" b="1" dirty="0">
                <a:effectLst>
                  <a:outerShdw blurRad="38100" dist="38100" dir="2700000" algn="tl">
                    <a:srgbClr val="000000">
                      <a:alpha val="43137"/>
                    </a:srgbClr>
                  </a:outerShdw>
                </a:effectLst>
              </a:rPr>
              <a:t>Hystérectomie totale avec </a:t>
            </a:r>
            <a:r>
              <a:rPr lang="fr-FR" sz="2400" b="1" dirty="0" err="1">
                <a:effectLst>
                  <a:outerShdw blurRad="38100" dist="38100" dir="2700000" algn="tl">
                    <a:srgbClr val="000000">
                      <a:alpha val="43137"/>
                    </a:srgbClr>
                  </a:outerShdw>
                </a:effectLst>
              </a:rPr>
              <a:t>salpingo</a:t>
            </a:r>
            <a:r>
              <a:rPr lang="fr-FR" sz="2400" b="1" dirty="0">
                <a:effectLst>
                  <a:outerShdw blurRad="38100" dist="38100" dir="2700000" algn="tl">
                    <a:srgbClr val="000000">
                      <a:alpha val="43137"/>
                    </a:srgbClr>
                  </a:outerShdw>
                </a:effectLst>
              </a:rPr>
              <a:t>-ovariectomie bilatérale</a:t>
            </a:r>
          </a:p>
          <a:p>
            <a:pPr marL="365125" indent="-365125" algn="just">
              <a:lnSpc>
                <a:spcPct val="150000"/>
              </a:lnSpc>
              <a:spcBef>
                <a:spcPct val="20000"/>
              </a:spcBef>
              <a:buClr>
                <a:srgbClr val="FF0000"/>
              </a:buClr>
              <a:buFont typeface="Wingdings" pitchFamily="-108" charset="2"/>
              <a:buChar char="w"/>
            </a:pPr>
            <a:r>
              <a:rPr lang="fr-FR" sz="2400" b="1" dirty="0" err="1">
                <a:effectLst>
                  <a:outerShdw blurRad="38100" dist="38100" dir="2700000" algn="tl">
                    <a:srgbClr val="000000">
                      <a:alpha val="43137"/>
                    </a:srgbClr>
                  </a:outerShdw>
                </a:effectLst>
              </a:rPr>
              <a:t>Lymphadénectomie</a:t>
            </a:r>
            <a:r>
              <a:rPr lang="fr-FR" sz="2400" b="1" dirty="0">
                <a:effectLst>
                  <a:outerShdw blurRad="38100" dist="38100" dir="2700000" algn="tl">
                    <a:srgbClr val="000000">
                      <a:alpha val="43137"/>
                    </a:srgbClr>
                  </a:outerShdw>
                </a:effectLst>
              </a:rPr>
              <a:t> pelvienne </a:t>
            </a:r>
            <a:r>
              <a:rPr lang="fr-FR" sz="2400" b="1" u="sng" dirty="0">
                <a:effectLst>
                  <a:outerShdw blurRad="38100" dist="38100" dir="2700000" algn="tl">
                    <a:srgbClr val="000000">
                      <a:alpha val="43137"/>
                    </a:srgbClr>
                  </a:outerShdw>
                </a:effectLst>
              </a:rPr>
              <a:t>et</a:t>
            </a:r>
            <a:r>
              <a:rPr lang="fr-FR" sz="2400" b="1" dirty="0">
                <a:effectLst>
                  <a:outerShdw blurRad="38100" dist="38100" dir="2700000" algn="tl">
                    <a:srgbClr val="000000">
                      <a:alpha val="43137"/>
                    </a:srgbClr>
                  </a:outerShdw>
                </a:effectLst>
              </a:rPr>
              <a:t> </a:t>
            </a:r>
            <a:r>
              <a:rPr lang="fr-FR" sz="2400" b="1" dirty="0" err="1">
                <a:effectLst>
                  <a:outerShdw blurRad="38100" dist="38100" dir="2700000" algn="tl">
                    <a:srgbClr val="000000">
                      <a:alpha val="43137"/>
                    </a:srgbClr>
                  </a:outerShdw>
                </a:effectLst>
              </a:rPr>
              <a:t>lomboaortique</a:t>
            </a:r>
            <a:endParaRPr lang="fr-FR" sz="2400" b="1" dirty="0">
              <a:effectLst>
                <a:outerShdw blurRad="38100" dist="38100" dir="2700000" algn="tl">
                  <a:srgbClr val="000000">
                    <a:alpha val="43137"/>
                  </a:srgbClr>
                </a:outerShdw>
              </a:effectLst>
            </a:endParaRPr>
          </a:p>
          <a:p>
            <a:pPr marL="365125" indent="-365125" algn="just">
              <a:lnSpc>
                <a:spcPct val="150000"/>
              </a:lnSpc>
              <a:spcBef>
                <a:spcPct val="20000"/>
              </a:spcBef>
              <a:buClr>
                <a:srgbClr val="FF0000"/>
              </a:buClr>
              <a:buFont typeface="Wingdings" pitchFamily="-108" charset="2"/>
              <a:buChar char="w"/>
            </a:pPr>
            <a:r>
              <a:rPr lang="fr-FR" sz="2400" b="1" dirty="0" err="1">
                <a:effectLst>
                  <a:outerShdw blurRad="38100" dist="38100" dir="2700000" algn="tl">
                    <a:srgbClr val="000000">
                      <a:alpha val="43137"/>
                    </a:srgbClr>
                  </a:outerShdw>
                </a:effectLst>
              </a:rPr>
              <a:t>Omentectomie</a:t>
            </a:r>
            <a:r>
              <a:rPr lang="fr-FR" sz="2400" b="1" dirty="0">
                <a:effectLst>
                  <a:outerShdw blurRad="38100" dist="38100" dir="2700000" algn="tl">
                    <a:srgbClr val="000000">
                      <a:alpha val="43137"/>
                    </a:srgbClr>
                  </a:outerShdw>
                </a:effectLst>
              </a:rPr>
              <a:t> </a:t>
            </a:r>
            <a:r>
              <a:rPr lang="fr-FR" sz="2400" b="1" dirty="0" err="1">
                <a:effectLst>
                  <a:outerShdw blurRad="38100" dist="38100" dir="2700000" algn="tl">
                    <a:srgbClr val="000000">
                      <a:alpha val="43137"/>
                    </a:srgbClr>
                  </a:outerShdw>
                </a:effectLst>
              </a:rPr>
              <a:t>infracolique</a:t>
            </a:r>
            <a:r>
              <a:rPr lang="fr-FR" sz="2400" b="1" dirty="0">
                <a:effectLst>
                  <a:outerShdw blurRad="38100" dist="38100" dir="2700000" algn="tl">
                    <a:srgbClr val="000000">
                      <a:alpha val="43137"/>
                    </a:srgbClr>
                  </a:outerShdw>
                </a:effectLst>
              </a:rPr>
              <a:t> (sauf </a:t>
            </a:r>
            <a:r>
              <a:rPr lang="fr-FR" sz="2400" b="1" dirty="0" err="1">
                <a:effectLst>
                  <a:outerShdw blurRad="38100" dist="38100" dir="2700000" algn="tl">
                    <a:srgbClr val="000000">
                      <a:alpha val="43137"/>
                    </a:srgbClr>
                  </a:outerShdw>
                </a:effectLst>
              </a:rPr>
              <a:t>carcinosarcomes</a:t>
            </a:r>
            <a:r>
              <a:rPr lang="fr-FR" sz="2400" b="1" dirty="0">
                <a:effectLst>
                  <a:outerShdw blurRad="38100" dist="38100" dir="2700000" algn="tl">
                    <a:srgbClr val="000000">
                      <a:alpha val="43137"/>
                    </a:srgbClr>
                  </a:outerShdw>
                </a:effectLst>
              </a:rPr>
              <a:t>), cytologie et biopsies </a:t>
            </a:r>
            <a:r>
              <a:rPr lang="fr-FR" sz="2400" b="1" dirty="0" smtClean="0">
                <a:effectLst>
                  <a:outerShdw blurRad="38100" dist="38100" dir="2700000" algn="tl">
                    <a:srgbClr val="000000">
                      <a:alpha val="43137"/>
                    </a:srgbClr>
                  </a:outerShdw>
                </a:effectLst>
              </a:rPr>
              <a:t>péritonéales</a:t>
            </a:r>
            <a:endParaRPr lang="fr-FR" sz="2400" b="1" dirty="0">
              <a:effectLst>
                <a:outerShdw blurRad="38100" dist="38100" dir="2700000" algn="tl">
                  <a:srgbClr val="000000">
                    <a:alpha val="43137"/>
                  </a:srgbClr>
                </a:outerShdw>
              </a:effectLst>
            </a:endParaRPr>
          </a:p>
          <a:p>
            <a:pPr marL="365125" indent="-365125" algn="just">
              <a:lnSpc>
                <a:spcPct val="150000"/>
              </a:lnSpc>
              <a:spcBef>
                <a:spcPct val="20000"/>
              </a:spcBef>
              <a:buClr>
                <a:srgbClr val="FF0000"/>
              </a:buClr>
              <a:buFont typeface="Wingdings" pitchFamily="-108" charset="2"/>
              <a:buChar char="w"/>
            </a:pPr>
            <a:r>
              <a:rPr lang="fr-FR" sz="2400" b="1" dirty="0">
                <a:effectLst>
                  <a:outerShdw blurRad="38100" dist="38100" dir="2700000" algn="tl">
                    <a:srgbClr val="000000">
                      <a:alpha val="43137"/>
                    </a:srgbClr>
                  </a:outerShdw>
                </a:effectLst>
              </a:rPr>
              <a:t>Radiothérapie externe postopératoire</a:t>
            </a:r>
          </a:p>
          <a:p>
            <a:pPr marL="365125" indent="-365125" algn="just">
              <a:lnSpc>
                <a:spcPct val="150000"/>
              </a:lnSpc>
              <a:spcBef>
                <a:spcPct val="20000"/>
              </a:spcBef>
              <a:buClr>
                <a:srgbClr val="FF0000"/>
              </a:buClr>
              <a:buFont typeface="Wingdings" pitchFamily="-108" charset="2"/>
              <a:buChar char="w"/>
            </a:pPr>
            <a:r>
              <a:rPr lang="fr-FR" sz="2400" b="1" dirty="0">
                <a:effectLst>
                  <a:outerShdw blurRad="38100" dist="38100" dir="2700000" algn="tl">
                    <a:srgbClr val="000000">
                      <a:alpha val="43137"/>
                    </a:srgbClr>
                  </a:outerShdw>
                </a:effectLst>
              </a:rPr>
              <a:t>Curiethérapie vaginale de surimpression peut être discutée</a:t>
            </a:r>
          </a:p>
          <a:p>
            <a:pPr marL="365125" indent="-365125" algn="just">
              <a:lnSpc>
                <a:spcPct val="150000"/>
              </a:lnSpc>
              <a:spcBef>
                <a:spcPct val="20000"/>
              </a:spcBef>
              <a:buClr>
                <a:srgbClr val="FF0000"/>
              </a:buClr>
              <a:buFont typeface="Wingdings" pitchFamily="-108" charset="2"/>
              <a:buChar char="w"/>
            </a:pPr>
            <a:r>
              <a:rPr lang="fr-FR" sz="2400" b="1" dirty="0">
                <a:effectLst>
                  <a:outerShdw blurRad="38100" dist="38100" dir="2700000" algn="tl">
                    <a:srgbClr val="000000">
                      <a:alpha val="43137"/>
                    </a:srgbClr>
                  </a:outerShdw>
                </a:effectLst>
              </a:rPr>
              <a:t>Chimiothérapie adjuvante séquentielle peut être discutée</a:t>
            </a:r>
          </a:p>
          <a:p>
            <a:pPr marL="365125" indent="-365125">
              <a:lnSpc>
                <a:spcPct val="90000"/>
              </a:lnSpc>
              <a:spcBef>
                <a:spcPct val="20000"/>
              </a:spcBef>
              <a:buFont typeface="Wingdings" pitchFamily="-108" charset="2"/>
              <a:buNone/>
            </a:pPr>
            <a:endParaRPr lang="fr-FR" sz="2400" b="1" dirty="0">
              <a:solidFill>
                <a:schemeClr val="accent2"/>
              </a:solidFill>
            </a:endParaRPr>
          </a:p>
          <a:p>
            <a:pPr marL="365125" indent="-365125">
              <a:lnSpc>
                <a:spcPct val="90000"/>
              </a:lnSpc>
              <a:spcBef>
                <a:spcPct val="20000"/>
              </a:spcBef>
              <a:buFont typeface="Wingdings" pitchFamily="-108" charset="2"/>
              <a:buChar char="w"/>
            </a:pPr>
            <a:endParaRPr lang="fr-FR" sz="2400" i="1" dirty="0">
              <a:solidFill>
                <a:srgbClr val="660066"/>
              </a:solidFill>
            </a:endParaRPr>
          </a:p>
          <a:p>
            <a:pPr marL="365125" indent="-365125">
              <a:lnSpc>
                <a:spcPct val="90000"/>
              </a:lnSpc>
              <a:spcBef>
                <a:spcPct val="20000"/>
              </a:spcBef>
              <a:buFont typeface="Wingdings" pitchFamily="-108" charset="2"/>
              <a:buNone/>
            </a:pPr>
            <a:endParaRPr lang="fr-FR" sz="1300" dirty="0">
              <a:solidFill>
                <a:srgbClr val="660066"/>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40296"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0297"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
        <p:nvSpPr>
          <p:cNvPr id="140295" name="Rectangle 10"/>
          <p:cNvSpPr>
            <a:spLocks noChangeArrowheads="1"/>
          </p:cNvSpPr>
          <p:nvPr/>
        </p:nvSpPr>
        <p:spPr bwMode="auto">
          <a:xfrm>
            <a:off x="457200" y="1371601"/>
            <a:ext cx="7772400" cy="276225"/>
          </a:xfrm>
          <a:prstGeom prst="rect">
            <a:avLst/>
          </a:prstGeom>
          <a:noFill/>
          <a:ln w="9525">
            <a:noFill/>
            <a:miter lim="800000"/>
            <a:headEnd/>
            <a:tailEnd/>
          </a:ln>
        </p:spPr>
        <p:txBody>
          <a:bodyPr>
            <a:spAutoFit/>
          </a:bodyPr>
          <a:lstStyle/>
          <a:p>
            <a:pPr>
              <a:lnSpc>
                <a:spcPct val="90000"/>
              </a:lnSpc>
              <a:spcBef>
                <a:spcPct val="50000"/>
              </a:spcBef>
              <a:buFont typeface="Wingdings" pitchFamily="-108" charset="2"/>
              <a:buNone/>
            </a:pPr>
            <a:r>
              <a:rPr lang="fr-FR" sz="1300" b="1">
                <a:solidFill>
                  <a:srgbClr val="660066"/>
                </a:solidFill>
              </a:rPr>
              <a:t> </a:t>
            </a:r>
            <a:endParaRPr lang="fr-FR" sz="1400" i="1">
              <a:solidFill>
                <a:srgbClr val="660066"/>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pPr eaLnBrk="1" hangingPunct="1"/>
            <a:r>
              <a:rPr lang="fr-FR" b="1" dirty="0" err="1" smtClean="0">
                <a:solidFill>
                  <a:srgbClr val="00B050"/>
                </a:solidFill>
                <a:effectLst>
                  <a:outerShdw blurRad="38100" dist="38100" dir="2700000" algn="tl">
                    <a:srgbClr val="000000">
                      <a:alpha val="43137"/>
                    </a:srgbClr>
                  </a:outerShdw>
                </a:effectLst>
              </a:rPr>
              <a:t>Carcinosarcomes</a:t>
            </a:r>
            <a:endParaRPr lang="fr-FR" b="1" dirty="0" smtClean="0">
              <a:solidFill>
                <a:srgbClr val="00B050"/>
              </a:solidFill>
              <a:effectLst>
                <a:outerShdw blurRad="38100" dist="38100" dir="2700000" algn="tl">
                  <a:srgbClr val="000000">
                    <a:alpha val="43137"/>
                  </a:srgbClr>
                </a:outerShdw>
              </a:effectLst>
            </a:endParaRPr>
          </a:p>
        </p:txBody>
      </p:sp>
      <p:sp>
        <p:nvSpPr>
          <p:cNvPr id="141315" name="Rectangle 3"/>
          <p:cNvSpPr>
            <a:spLocks noGrp="1" noChangeArrowheads="1"/>
          </p:cNvSpPr>
          <p:nvPr>
            <p:ph type="body" idx="1"/>
          </p:nvPr>
        </p:nvSpPr>
        <p:spPr bwMode="auto">
          <a:xfrm>
            <a:off x="457200" y="1124744"/>
            <a:ext cx="8291264" cy="5400600"/>
          </a:xfrm>
          <a:noFill/>
          <a:ln>
            <a:miter lim="800000"/>
            <a:headEnd/>
            <a:tailEnd/>
          </a:ln>
        </p:spPr>
        <p:txBody>
          <a:bodyPr wrap="square" lIns="91440" tIns="45720" rIns="91440" bIns="45720" numCol="1" anchor="t" anchorCtr="0" compatLnSpc="1">
            <a:prstTxWarp prst="textNoShape">
              <a:avLst/>
            </a:prstTxWarp>
            <a:normAutofit fontScale="85000" lnSpcReduction="10000"/>
          </a:bodyPr>
          <a:lstStyle/>
          <a:p>
            <a:pPr algn="just" eaLnBrk="1" hangingPunct="1">
              <a:lnSpc>
                <a:spcPct val="15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Hystérectomie totale avec </a:t>
            </a:r>
            <a:r>
              <a:rPr lang="fr-FR" sz="2800" b="1" dirty="0" err="1" smtClean="0">
                <a:effectLst>
                  <a:outerShdw blurRad="38100" dist="38100" dir="2700000" algn="tl">
                    <a:srgbClr val="000000">
                      <a:alpha val="43137"/>
                    </a:srgbClr>
                  </a:outerShdw>
                </a:effectLst>
              </a:rPr>
              <a:t>salpingo</a:t>
            </a:r>
            <a:r>
              <a:rPr lang="fr-FR" sz="2800" b="1" dirty="0" smtClean="0">
                <a:effectLst>
                  <a:outerShdw blurRad="38100" dist="38100" dir="2700000" algn="tl">
                    <a:srgbClr val="000000">
                      <a:alpha val="43137"/>
                    </a:srgbClr>
                  </a:outerShdw>
                </a:effectLst>
              </a:rPr>
              <a:t>-ovariectomie bilatérale</a:t>
            </a:r>
          </a:p>
          <a:p>
            <a:pPr algn="just" eaLnBrk="1" hangingPunct="1">
              <a:lnSpc>
                <a:spcPct val="150000"/>
              </a:lnSpc>
              <a:buClr>
                <a:srgbClr val="FF0000"/>
              </a:buClr>
              <a:buFont typeface="Wingdings" pitchFamily="2" charset="2"/>
              <a:buChar char="Ø"/>
            </a:pPr>
            <a:r>
              <a:rPr lang="fr-FR" sz="2800" b="1" dirty="0" err="1" smtClean="0">
                <a:effectLst>
                  <a:outerShdw blurRad="38100" dist="38100" dir="2700000" algn="tl">
                    <a:srgbClr val="000000">
                      <a:alpha val="43137"/>
                    </a:srgbClr>
                  </a:outerShdw>
                </a:effectLst>
              </a:rPr>
              <a:t>Lymphadénectomie</a:t>
            </a:r>
            <a:r>
              <a:rPr lang="fr-FR" sz="2800" b="1" dirty="0" smtClean="0">
                <a:effectLst>
                  <a:outerShdw blurRad="38100" dist="38100" dir="2700000" algn="tl">
                    <a:srgbClr val="000000">
                      <a:alpha val="43137"/>
                    </a:srgbClr>
                  </a:outerShdw>
                </a:effectLst>
              </a:rPr>
              <a:t> pelvienne et </a:t>
            </a:r>
            <a:r>
              <a:rPr lang="fr-FR" sz="2800" b="1" dirty="0" err="1" smtClean="0">
                <a:effectLst>
                  <a:outerShdw blurRad="38100" dist="38100" dir="2700000" algn="tl">
                    <a:srgbClr val="000000">
                      <a:alpha val="43137"/>
                    </a:srgbClr>
                  </a:outerShdw>
                </a:effectLst>
              </a:rPr>
              <a:t>lomboaortique</a:t>
            </a:r>
            <a:r>
              <a:rPr lang="fr-FR" sz="2800" b="1" dirty="0" smtClean="0">
                <a:effectLst>
                  <a:outerShdw blurRad="38100" dist="38100" dir="2700000" algn="tl">
                    <a:srgbClr val="000000">
                      <a:alpha val="43137"/>
                    </a:srgbClr>
                  </a:outerShdw>
                </a:effectLst>
              </a:rPr>
              <a:t> </a:t>
            </a:r>
          </a:p>
          <a:p>
            <a:pPr algn="just" eaLnBrk="1" hangingPunct="1">
              <a:lnSpc>
                <a:spcPct val="15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 Cytologie et biopsies péritonéale</a:t>
            </a:r>
          </a:p>
          <a:p>
            <a:pPr algn="just" eaLnBrk="1" hangingPunct="1">
              <a:lnSpc>
                <a:spcPct val="15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 Radiothérapie externe pelvienne </a:t>
            </a:r>
            <a:r>
              <a:rPr lang="fr-FR" sz="2800" b="1" dirty="0" err="1" smtClean="0">
                <a:effectLst>
                  <a:outerShdw blurRad="38100" dist="38100" dir="2700000" algn="tl">
                    <a:srgbClr val="000000">
                      <a:alpha val="43137"/>
                    </a:srgbClr>
                  </a:outerShdw>
                </a:effectLst>
              </a:rPr>
              <a:t>conformationnelle</a:t>
            </a:r>
            <a:r>
              <a:rPr lang="fr-FR" sz="2800" b="1" dirty="0" smtClean="0">
                <a:effectLst>
                  <a:outerShdw blurRad="38100" dist="38100" dir="2700000" algn="tl">
                    <a:srgbClr val="000000">
                      <a:alpha val="43137"/>
                    </a:srgbClr>
                  </a:outerShdw>
                </a:effectLst>
              </a:rPr>
              <a:t> (45 Gy) postopératoire </a:t>
            </a:r>
          </a:p>
          <a:p>
            <a:pPr algn="just" eaLnBrk="1" hangingPunct="1">
              <a:lnSpc>
                <a:spcPct val="15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Chimiothérapie intraveineuse adjuvante séquentielle peut être discutée.</a:t>
            </a:r>
          </a:p>
          <a:p>
            <a:pPr algn="just" eaLnBrk="1" hangingPunct="1">
              <a:lnSpc>
                <a:spcPct val="150000"/>
              </a:lnSpc>
              <a:buClr>
                <a:srgbClr val="FF0000"/>
              </a:buClr>
              <a:buFont typeface="Wingdings" pitchFamily="2" charset="2"/>
              <a:buChar char="Ø"/>
            </a:pPr>
            <a:r>
              <a:rPr lang="fr-FR" sz="2800" b="1" dirty="0" smtClean="0">
                <a:effectLst>
                  <a:outerShdw blurRad="38100" dist="38100" dir="2700000" algn="tl">
                    <a:srgbClr val="000000">
                      <a:alpha val="43137"/>
                    </a:srgbClr>
                  </a:outerShdw>
                </a:effectLst>
              </a:rPr>
              <a:t>Curiethérapie vaginale de surimpression peut être discutée.</a:t>
            </a:r>
          </a:p>
          <a:p>
            <a:pPr eaLnBrk="1" hangingPunct="1">
              <a:lnSpc>
                <a:spcPct val="90000"/>
              </a:lnSpc>
            </a:pPr>
            <a:endParaRPr lang="fr-FR" sz="2800"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AB413178-ADFB-4725-8DA6-AD6B8F661341}" type="slidenum">
              <a:rPr lang="fr-FR" sz="1400">
                <a:solidFill>
                  <a:schemeClr val="accent2"/>
                </a:solidFill>
              </a:rPr>
              <a:pPr algn="r"/>
              <a:t>95</a:t>
            </a:fld>
            <a:endParaRPr lang="fr-FR" sz="1400">
              <a:solidFill>
                <a:schemeClr val="accent2"/>
              </a:solidFill>
            </a:endParaRPr>
          </a:p>
        </p:txBody>
      </p:sp>
      <p:sp>
        <p:nvSpPr>
          <p:cNvPr id="144388" name="Rectangle 11"/>
          <p:cNvSpPr>
            <a:spLocks noGrp="1" noChangeArrowheads="1"/>
          </p:cNvSpPr>
          <p:nvPr>
            <p:ph type="body" idx="4294967295"/>
          </p:nvPr>
        </p:nvSpPr>
        <p:spPr bwMode="auto">
          <a:xfrm>
            <a:off x="179512" y="161925"/>
            <a:ext cx="7056784" cy="1034827"/>
          </a:xfrm>
          <a:prstGeom prst="rect">
            <a:avLst/>
          </a:prstGeom>
          <a:noFill/>
          <a:ln>
            <a:miter lim="800000"/>
            <a:headEnd/>
            <a:tailEnd/>
          </a:ln>
        </p:spPr>
        <p:txBody>
          <a:bodyPr>
            <a:normAutofit lnSpcReduction="10000"/>
          </a:bodyPr>
          <a:lstStyle/>
          <a:p>
            <a:pPr eaLnBrk="1" hangingPunct="1">
              <a:lnSpc>
                <a:spcPct val="80000"/>
              </a:lnSpc>
              <a:buFont typeface="Wingdings" pitchFamily="-108" charset="2"/>
              <a:buNone/>
            </a:pPr>
            <a:r>
              <a:rPr lang="fr-FR" sz="24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Tumeur envahissant le stroma cervical</a:t>
            </a:r>
          </a:p>
          <a:p>
            <a:pPr eaLnBrk="1" hangingPunct="1">
              <a:lnSpc>
                <a:spcPct val="80000"/>
              </a:lnSpc>
              <a:buFont typeface="Wingdings" pitchFamily="-108" charset="2"/>
              <a:buNone/>
            </a:pPr>
            <a:r>
              <a:rPr lang="fr-FR" sz="24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mais ne s’étendant pas au-delà de l’utérus</a:t>
            </a:r>
          </a:p>
          <a:p>
            <a:pPr eaLnBrk="1" hangingPunct="1">
              <a:lnSpc>
                <a:spcPct val="80000"/>
              </a:lnSpc>
              <a:buFont typeface="Wingdings" pitchFamily="-108" charset="2"/>
              <a:buNone/>
            </a:pPr>
            <a:r>
              <a:rPr lang="fr-FR" sz="24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II/T2</a:t>
            </a:r>
            <a:r>
              <a:rPr lang="fr-FR" sz="2400" b="1" dirty="0" smtClean="0">
                <a:latin typeface="Arial" pitchFamily="34" charset="0"/>
                <a:cs typeface="Arial" pitchFamily="34" charset="0"/>
              </a:rPr>
              <a:t>)</a:t>
            </a:r>
          </a:p>
        </p:txBody>
      </p:sp>
      <p:sp>
        <p:nvSpPr>
          <p:cNvPr id="144389" name="Rectangle 11"/>
          <p:cNvSpPr>
            <a:spLocks noChangeArrowheads="1"/>
          </p:cNvSpPr>
          <p:nvPr/>
        </p:nvSpPr>
        <p:spPr bwMode="auto">
          <a:xfrm>
            <a:off x="396523" y="1268760"/>
            <a:ext cx="8423949" cy="5112568"/>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r>
              <a:rPr lang="fr-FR" sz="2800" b="1" dirty="0">
                <a:solidFill>
                  <a:srgbClr val="00B050"/>
                </a:solidFill>
                <a:effectLst>
                  <a:outerShdw blurRad="38100" dist="38100" dir="2700000" algn="tl">
                    <a:srgbClr val="000000">
                      <a:alpha val="43137"/>
                    </a:srgbClr>
                  </a:outerShdw>
                </a:effectLst>
              </a:rPr>
              <a:t>Tous types histologiques </a:t>
            </a:r>
            <a:r>
              <a:rPr lang="fr-FR" sz="2800" b="1" dirty="0" smtClean="0">
                <a:solidFill>
                  <a:srgbClr val="00B050"/>
                </a:solidFill>
                <a:effectLst>
                  <a:outerShdw blurRad="38100" dist="38100" dir="2700000" algn="tl">
                    <a:srgbClr val="000000">
                      <a:alpha val="43137"/>
                    </a:srgbClr>
                  </a:outerShdw>
                </a:effectLst>
              </a:rPr>
              <a:t>:</a:t>
            </a:r>
            <a:endParaRPr lang="fr-FR" sz="1300" b="1" dirty="0"/>
          </a:p>
          <a:p>
            <a:pPr marL="365125" indent="-365125" algn="just">
              <a:spcBef>
                <a:spcPct val="20000"/>
              </a:spcBef>
              <a:buClr>
                <a:srgbClr val="FF0000"/>
              </a:buClr>
              <a:buFont typeface="Wingdings" pitchFamily="-108" charset="2"/>
              <a:buChar char="w"/>
            </a:pPr>
            <a:r>
              <a:rPr lang="fr-FR" sz="2800" b="1" dirty="0">
                <a:effectLst>
                  <a:outerShdw blurRad="38100" dist="38100" dir="2700000" algn="tl">
                    <a:srgbClr val="000000">
                      <a:alpha val="43137"/>
                    </a:srgbClr>
                  </a:outerShdw>
                </a:effectLst>
              </a:rPr>
              <a:t>Hystérectomie élargie avec </a:t>
            </a:r>
            <a:r>
              <a:rPr lang="fr-FR" sz="2800" b="1" dirty="0" err="1">
                <a:effectLst>
                  <a:outerShdw blurRad="38100" dist="38100" dir="2700000" algn="tl">
                    <a:srgbClr val="000000">
                      <a:alpha val="43137"/>
                    </a:srgbClr>
                  </a:outerShdw>
                </a:effectLst>
              </a:rPr>
              <a:t>salpingo</a:t>
            </a:r>
            <a:r>
              <a:rPr lang="fr-FR" sz="2800" b="1" dirty="0">
                <a:effectLst>
                  <a:outerShdw blurRad="38100" dist="38100" dir="2700000" algn="tl">
                    <a:srgbClr val="000000">
                      <a:alpha val="43137"/>
                    </a:srgbClr>
                  </a:outerShdw>
                </a:effectLst>
              </a:rPr>
              <a:t>-ovariectomie bilatérale (hystérectomie simple ou élargie, avec ou sans </a:t>
            </a:r>
            <a:r>
              <a:rPr lang="fr-FR" sz="2800" b="1" dirty="0" err="1">
                <a:effectLst>
                  <a:outerShdw blurRad="38100" dist="38100" dir="2700000" algn="tl">
                    <a:srgbClr val="000000">
                      <a:alpha val="43137"/>
                    </a:srgbClr>
                  </a:outerShdw>
                </a:effectLst>
              </a:rPr>
              <a:t>colpectomie</a:t>
            </a:r>
            <a:r>
              <a:rPr lang="fr-FR" sz="2800" b="1" dirty="0">
                <a:effectLst>
                  <a:outerShdw blurRad="38100" dist="38100" dir="2700000" algn="tl">
                    <a:srgbClr val="000000">
                      <a:alpha val="43137"/>
                    </a:srgbClr>
                  </a:outerShdw>
                </a:effectLst>
              </a:rPr>
              <a:t>, en fonction des caractéristiques de la tumeur)</a:t>
            </a:r>
          </a:p>
          <a:p>
            <a:pPr marL="365125" indent="-365125" algn="just">
              <a:spcBef>
                <a:spcPct val="20000"/>
              </a:spcBef>
              <a:buClr>
                <a:srgbClr val="FF0000"/>
              </a:buClr>
              <a:buFont typeface="Wingdings" pitchFamily="-108" charset="2"/>
              <a:buChar char="w"/>
            </a:pPr>
            <a:r>
              <a:rPr lang="fr-FR" sz="2800" b="1" dirty="0" err="1">
                <a:effectLst>
                  <a:outerShdw blurRad="38100" dist="38100" dir="2700000" algn="tl">
                    <a:srgbClr val="000000">
                      <a:alpha val="43137"/>
                    </a:srgbClr>
                  </a:outerShdw>
                </a:effectLst>
              </a:rPr>
              <a:t>Lymphadénectomie</a:t>
            </a:r>
            <a:r>
              <a:rPr lang="fr-FR" sz="2800" b="1" dirty="0">
                <a:effectLst>
                  <a:outerShdw blurRad="38100" dist="38100" dir="2700000" algn="tl">
                    <a:srgbClr val="000000">
                      <a:alpha val="43137"/>
                    </a:srgbClr>
                  </a:outerShdw>
                </a:effectLst>
              </a:rPr>
              <a:t> </a:t>
            </a:r>
            <a:r>
              <a:rPr lang="fr-FR" sz="2800" b="1" dirty="0" smtClean="0">
                <a:effectLst>
                  <a:outerShdw blurRad="38100" dist="38100" dir="2700000" algn="tl">
                    <a:srgbClr val="000000">
                      <a:alpha val="43137"/>
                    </a:srgbClr>
                  </a:outerShdw>
                </a:effectLst>
              </a:rPr>
              <a:t>pelvienne</a:t>
            </a:r>
            <a:endParaRPr lang="fr-FR" sz="2800" b="1" dirty="0">
              <a:effectLst>
                <a:outerShdw blurRad="38100" dist="38100" dir="2700000" algn="tl">
                  <a:srgbClr val="000000">
                    <a:alpha val="43137"/>
                  </a:srgbClr>
                </a:outerShdw>
              </a:effectLst>
            </a:endParaRPr>
          </a:p>
          <a:p>
            <a:pPr marL="365125" indent="-365125" algn="just">
              <a:spcBef>
                <a:spcPct val="20000"/>
              </a:spcBef>
              <a:buClr>
                <a:srgbClr val="FF0000"/>
              </a:buClr>
              <a:buFont typeface="Wingdings" pitchFamily="-108" charset="2"/>
              <a:buChar char="w"/>
            </a:pPr>
            <a:r>
              <a:rPr lang="fr-FR" sz="2800" b="1" dirty="0">
                <a:solidFill>
                  <a:srgbClr val="404040"/>
                </a:solidFill>
                <a:effectLst>
                  <a:outerShdw blurRad="38100" dist="38100" dir="2700000" algn="tl">
                    <a:srgbClr val="000000">
                      <a:alpha val="43137"/>
                    </a:srgbClr>
                  </a:outerShdw>
                </a:effectLst>
              </a:rPr>
              <a:t>Radiothérapie externe pelvienne avec curiethérapie vaginale </a:t>
            </a:r>
            <a:r>
              <a:rPr lang="fr-FR" sz="2800" b="1" i="1" dirty="0">
                <a:solidFill>
                  <a:srgbClr val="404040"/>
                </a:solidFill>
                <a:effectLst>
                  <a:outerShdw blurRad="38100" dist="38100" dir="2700000" algn="tl">
                    <a:srgbClr val="000000">
                      <a:alpha val="43137"/>
                    </a:srgbClr>
                  </a:outerShdw>
                </a:effectLst>
              </a:rPr>
              <a:t>postopératoires</a:t>
            </a:r>
          </a:p>
          <a:p>
            <a:pPr marL="365125" indent="-365125" algn="just">
              <a:spcBef>
                <a:spcPct val="20000"/>
              </a:spcBef>
              <a:buClr>
                <a:srgbClr val="FF0000"/>
              </a:buClr>
              <a:buFont typeface="Wingdings" pitchFamily="-108" charset="2"/>
              <a:buChar char="w"/>
            </a:pPr>
            <a:r>
              <a:rPr lang="fr-FR" sz="2800" b="1" dirty="0">
                <a:solidFill>
                  <a:srgbClr val="404040"/>
                </a:solidFill>
                <a:effectLst>
                  <a:outerShdw blurRad="38100" dist="38100" dir="2700000" algn="tl">
                    <a:srgbClr val="000000">
                      <a:alpha val="43137"/>
                    </a:srgbClr>
                  </a:outerShdw>
                </a:effectLst>
              </a:rPr>
              <a:t>Radiothérapie</a:t>
            </a:r>
            <a:r>
              <a:rPr lang="fr-FR" sz="2800" b="1" i="1" dirty="0">
                <a:solidFill>
                  <a:srgbClr val="404040"/>
                </a:solidFill>
                <a:effectLst>
                  <a:outerShdw blurRad="38100" dist="38100" dir="2700000" algn="tl">
                    <a:srgbClr val="000000">
                      <a:alpha val="43137"/>
                    </a:srgbClr>
                  </a:outerShdw>
                </a:effectLst>
              </a:rPr>
              <a:t> préopératoire </a:t>
            </a:r>
            <a:r>
              <a:rPr lang="fr-FR" sz="2800" b="1" dirty="0">
                <a:solidFill>
                  <a:srgbClr val="404040"/>
                </a:solidFill>
                <a:effectLst>
                  <a:outerShdw blurRad="38100" dist="38100" dir="2700000" algn="tl">
                    <a:srgbClr val="000000">
                      <a:alpha val="43137"/>
                    </a:srgbClr>
                  </a:outerShdw>
                </a:effectLst>
              </a:rPr>
              <a:t>externe pelvienne avec ou sans curiethérapie préopératoire peut être discutée en cas d’atteinte de gros volume du col de l’utérus</a:t>
            </a:r>
          </a:p>
          <a:p>
            <a:pPr marL="365125" indent="-365125">
              <a:lnSpc>
                <a:spcPct val="90000"/>
              </a:lnSpc>
              <a:spcBef>
                <a:spcPct val="20000"/>
              </a:spcBef>
              <a:buFont typeface="Wingdings" pitchFamily="-108" charset="2"/>
              <a:buChar char="w"/>
            </a:pPr>
            <a:endParaRPr lang="fr-FR" sz="2400" dirty="0"/>
          </a:p>
          <a:p>
            <a:pPr marL="365125" indent="-365125">
              <a:lnSpc>
                <a:spcPct val="90000"/>
              </a:lnSpc>
              <a:spcBef>
                <a:spcPct val="20000"/>
              </a:spcBef>
              <a:buFont typeface="Wingdings" pitchFamily="-108" charset="2"/>
              <a:buNone/>
            </a:pPr>
            <a:r>
              <a:rPr lang="fr-FR" sz="2400" b="1" u="sng" dirty="0"/>
              <a:t> </a:t>
            </a:r>
            <a:endParaRPr lang="fr-FR" sz="2400" i="1" dirty="0"/>
          </a:p>
          <a:p>
            <a:pPr marL="365125" indent="-365125">
              <a:lnSpc>
                <a:spcPct val="90000"/>
              </a:lnSpc>
              <a:spcBef>
                <a:spcPct val="20000"/>
              </a:spcBef>
              <a:buFont typeface="Wingdings" pitchFamily="-108" charset="2"/>
              <a:buChar char="w"/>
            </a:pPr>
            <a:endParaRPr lang="fr-FR" sz="1400" i="1" dirty="0"/>
          </a:p>
          <a:p>
            <a:pPr marL="365125" indent="-365125">
              <a:lnSpc>
                <a:spcPct val="90000"/>
              </a:lnSpc>
              <a:spcBef>
                <a:spcPct val="20000"/>
              </a:spcBef>
              <a:buFont typeface="Wingdings" pitchFamily="-108" charset="2"/>
              <a:buChar char="w"/>
            </a:pPr>
            <a:endParaRPr lang="fr-FR" sz="1300" i="1" dirty="0">
              <a:solidFill>
                <a:schemeClr val="accent2"/>
              </a:solidFill>
            </a:endParaRPr>
          </a:p>
          <a:p>
            <a:pPr marL="365125" indent="-365125">
              <a:lnSpc>
                <a:spcPct val="90000"/>
              </a:lnSpc>
              <a:spcBef>
                <a:spcPct val="20000"/>
              </a:spcBef>
              <a:buFont typeface="Wingdings" pitchFamily="-108" charset="2"/>
              <a:buNone/>
            </a:pPr>
            <a:endParaRPr lang="fr-FR" sz="1300" dirty="0">
              <a:solidFill>
                <a:schemeClr val="accent2"/>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44391"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4392"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A48A73DC-5D34-4EF4-8C25-45E6BEAE1812}" type="slidenum">
              <a:rPr lang="fr-FR" sz="1400">
                <a:solidFill>
                  <a:schemeClr val="accent2"/>
                </a:solidFill>
              </a:rPr>
              <a:pPr algn="r"/>
              <a:t>96</a:t>
            </a:fld>
            <a:endParaRPr lang="fr-FR" sz="1400">
              <a:solidFill>
                <a:schemeClr val="accent2"/>
              </a:solidFill>
            </a:endParaRPr>
          </a:p>
        </p:txBody>
      </p:sp>
      <p:sp>
        <p:nvSpPr>
          <p:cNvPr id="145412" name="Rectangle 11"/>
          <p:cNvSpPr>
            <a:spLocks noGrp="1" noChangeArrowheads="1"/>
          </p:cNvSpPr>
          <p:nvPr>
            <p:ph type="body" idx="4294967295"/>
          </p:nvPr>
        </p:nvSpPr>
        <p:spPr bwMode="auto">
          <a:xfrm>
            <a:off x="179512" y="161925"/>
            <a:ext cx="7643688" cy="1394867"/>
          </a:xfrm>
          <a:prstGeom prst="rect">
            <a:avLst/>
          </a:prstGeom>
          <a:noFill/>
          <a:ln>
            <a:miter lim="800000"/>
            <a:headEnd/>
            <a:tailEnd/>
          </a:ln>
        </p:spPr>
        <p:txBody>
          <a:bodyPr>
            <a:normAutofit/>
          </a:bodyPr>
          <a:lstStyle/>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Tumeur envahissant le stroma cervical</a:t>
            </a:r>
          </a:p>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mais ne s’étendant pas au-delà de l’utérus</a:t>
            </a:r>
          </a:p>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II/T2)</a:t>
            </a:r>
          </a:p>
        </p:txBody>
      </p:sp>
      <p:sp>
        <p:nvSpPr>
          <p:cNvPr id="145413" name="Rectangle 11"/>
          <p:cNvSpPr>
            <a:spLocks noChangeArrowheads="1"/>
          </p:cNvSpPr>
          <p:nvPr/>
        </p:nvSpPr>
        <p:spPr bwMode="auto">
          <a:xfrm>
            <a:off x="396523" y="1196752"/>
            <a:ext cx="8495957" cy="5328592"/>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endParaRPr lang="fr-FR" sz="1400" i="1" dirty="0"/>
          </a:p>
          <a:p>
            <a:pPr marL="365125" indent="-365125">
              <a:lnSpc>
                <a:spcPct val="90000"/>
              </a:lnSpc>
              <a:spcBef>
                <a:spcPct val="20000"/>
              </a:spcBef>
              <a:buFont typeface="Wingdings" pitchFamily="-108" charset="2"/>
              <a:buChar char="w"/>
            </a:pPr>
            <a:endParaRPr lang="fr-FR" sz="1400" b="1" dirty="0">
              <a:solidFill>
                <a:srgbClr val="00B050"/>
              </a:solidFill>
            </a:endParaRPr>
          </a:p>
          <a:p>
            <a:pPr marL="365125" indent="-365125">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Particularités du type 1 histologique </a:t>
            </a:r>
            <a:r>
              <a:rPr lang="fr-FR" sz="2400" b="1" dirty="0" smtClean="0">
                <a:solidFill>
                  <a:srgbClr val="00B050"/>
                </a:solidFill>
              </a:rPr>
              <a:t>:</a:t>
            </a:r>
            <a:endParaRPr lang="fr-FR" sz="2000" dirty="0"/>
          </a:p>
          <a:p>
            <a:pPr marL="365125" indent="-365125">
              <a:lnSpc>
                <a:spcPct val="90000"/>
              </a:lnSpc>
              <a:spcBef>
                <a:spcPct val="20000"/>
              </a:spcBef>
              <a:buFont typeface="Wingdings" pitchFamily="-108" charset="2"/>
              <a:buChar char="w"/>
            </a:pPr>
            <a:r>
              <a:rPr lang="fr-FR" sz="2400" b="1" dirty="0" err="1">
                <a:effectLst>
                  <a:outerShdw blurRad="38100" dist="38100" dir="2700000" algn="tl">
                    <a:srgbClr val="000000">
                      <a:alpha val="43137"/>
                    </a:srgbClr>
                  </a:outerShdw>
                </a:effectLst>
              </a:rPr>
              <a:t>Lymphadénectomie</a:t>
            </a:r>
            <a:r>
              <a:rPr lang="fr-FR" sz="2400" b="1" dirty="0">
                <a:effectLst>
                  <a:outerShdw blurRad="38100" dist="38100" dir="2700000" algn="tl">
                    <a:srgbClr val="000000">
                      <a:alpha val="43137"/>
                    </a:srgbClr>
                  </a:outerShdw>
                </a:effectLst>
              </a:rPr>
              <a:t> </a:t>
            </a:r>
            <a:r>
              <a:rPr lang="fr-FR" sz="2400" b="1" dirty="0" err="1">
                <a:effectLst>
                  <a:outerShdw blurRad="38100" dist="38100" dir="2700000" algn="tl">
                    <a:srgbClr val="000000">
                      <a:alpha val="43137"/>
                    </a:srgbClr>
                  </a:outerShdw>
                </a:effectLst>
              </a:rPr>
              <a:t>lomboaortique</a:t>
            </a:r>
            <a:r>
              <a:rPr lang="fr-FR" sz="2400" b="1" dirty="0">
                <a:effectLst>
                  <a:outerShdw blurRad="38100" dist="38100" dir="2700000" algn="tl">
                    <a:srgbClr val="000000">
                      <a:alpha val="43137"/>
                    </a:srgbClr>
                  </a:outerShdw>
                </a:effectLst>
              </a:rPr>
              <a:t> peut être discutée d’emblée ou à la suite d’une </a:t>
            </a:r>
            <a:r>
              <a:rPr lang="fr-FR" sz="2400" b="1" dirty="0" err="1">
                <a:effectLst>
                  <a:outerShdw blurRad="38100" dist="38100" dir="2700000" algn="tl">
                    <a:srgbClr val="000000">
                      <a:alpha val="43137"/>
                    </a:srgbClr>
                  </a:outerShdw>
                </a:effectLst>
              </a:rPr>
              <a:t>lymphadénectomie</a:t>
            </a:r>
            <a:r>
              <a:rPr lang="fr-FR" sz="2400" b="1" dirty="0">
                <a:effectLst>
                  <a:outerShdw blurRad="38100" dist="38100" dir="2700000" algn="tl">
                    <a:srgbClr val="000000">
                      <a:alpha val="43137"/>
                    </a:srgbClr>
                  </a:outerShdw>
                </a:effectLst>
              </a:rPr>
              <a:t> pelvienne en cas de ganglions pelviens </a:t>
            </a:r>
            <a:r>
              <a:rPr lang="fr-FR" sz="2400" b="1" dirty="0" smtClean="0">
                <a:effectLst>
                  <a:outerShdw blurRad="38100" dist="38100" dir="2700000" algn="tl">
                    <a:srgbClr val="000000">
                      <a:alpha val="43137"/>
                    </a:srgbClr>
                  </a:outerShdw>
                </a:effectLst>
              </a:rPr>
              <a:t>positifs</a:t>
            </a:r>
            <a:endParaRPr lang="fr-FR" sz="2400" b="1" dirty="0">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Char char="w"/>
            </a:pPr>
            <a:r>
              <a:rPr lang="fr-FR" sz="2400" b="1" dirty="0" err="1">
                <a:effectLst>
                  <a:outerShdw blurRad="38100" dist="38100" dir="2700000" algn="tl">
                    <a:srgbClr val="000000">
                      <a:alpha val="43137"/>
                    </a:srgbClr>
                  </a:outerShdw>
                </a:effectLst>
              </a:rPr>
              <a:t>Intérèt</a:t>
            </a:r>
            <a:r>
              <a:rPr lang="fr-FR" sz="2400" b="1" dirty="0">
                <a:effectLst>
                  <a:outerShdw blurRad="38100" dist="38100" dir="2700000" algn="tl">
                    <a:srgbClr val="000000">
                      <a:alpha val="43137"/>
                    </a:srgbClr>
                  </a:outerShdw>
                </a:effectLst>
              </a:rPr>
              <a:t> potentiel du sentinelle pour repérer le ganglion sur lequel faire l’extemporanée</a:t>
            </a:r>
          </a:p>
          <a:p>
            <a:pPr marL="365125" indent="-365125">
              <a:lnSpc>
                <a:spcPct val="90000"/>
              </a:lnSpc>
              <a:spcBef>
                <a:spcPct val="20000"/>
              </a:spcBef>
              <a:buFont typeface="Wingdings" pitchFamily="-108" charset="2"/>
              <a:buChar char="w"/>
            </a:pPr>
            <a:endParaRPr lang="fr-FR" sz="2000" i="1" dirty="0"/>
          </a:p>
          <a:p>
            <a:pPr marL="365125" indent="-365125">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Particularités du type 2 histologique </a:t>
            </a:r>
            <a:r>
              <a:rPr lang="fr-FR" sz="2400" b="1" dirty="0" smtClean="0">
                <a:solidFill>
                  <a:srgbClr val="00B050"/>
                </a:solidFill>
                <a:effectLst>
                  <a:outerShdw blurRad="38100" dist="38100" dir="2700000" algn="tl">
                    <a:srgbClr val="000000">
                      <a:alpha val="43137"/>
                    </a:srgbClr>
                  </a:outerShdw>
                </a:effectLst>
              </a:rPr>
              <a:t>:</a:t>
            </a:r>
            <a:endParaRPr lang="fr-FR" sz="2000" dirty="0"/>
          </a:p>
          <a:p>
            <a:pPr marL="365125" indent="-365125">
              <a:lnSpc>
                <a:spcPct val="90000"/>
              </a:lnSpc>
              <a:spcBef>
                <a:spcPct val="20000"/>
              </a:spcBef>
              <a:buFont typeface="Wingdings" pitchFamily="-108" charset="2"/>
              <a:buChar char="w"/>
            </a:pPr>
            <a:r>
              <a:rPr lang="fr-FR" sz="2400" b="1" dirty="0" err="1">
                <a:effectLst>
                  <a:outerShdw blurRad="38100" dist="38100" dir="2700000" algn="tl">
                    <a:srgbClr val="000000">
                      <a:alpha val="43137"/>
                    </a:srgbClr>
                  </a:outerShdw>
                </a:effectLst>
              </a:rPr>
              <a:t>Lymphadénectomie</a:t>
            </a:r>
            <a:r>
              <a:rPr lang="fr-FR" sz="2400" b="1" dirty="0">
                <a:effectLst>
                  <a:outerShdw blurRad="38100" dist="38100" dir="2700000" algn="tl">
                    <a:srgbClr val="000000">
                      <a:alpha val="43137"/>
                    </a:srgbClr>
                  </a:outerShdw>
                </a:effectLst>
              </a:rPr>
              <a:t> </a:t>
            </a:r>
            <a:r>
              <a:rPr lang="fr-FR" sz="2400" b="1" dirty="0" err="1">
                <a:effectLst>
                  <a:outerShdw blurRad="38100" dist="38100" dir="2700000" algn="tl">
                    <a:srgbClr val="000000">
                      <a:alpha val="43137"/>
                    </a:srgbClr>
                  </a:outerShdw>
                </a:effectLst>
              </a:rPr>
              <a:t>lomboaortique</a:t>
            </a:r>
            <a:endParaRPr lang="fr-FR" sz="2400" b="1" dirty="0">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Char char="w"/>
            </a:pPr>
            <a:r>
              <a:rPr lang="fr-FR" sz="2400" b="1" dirty="0" err="1">
                <a:effectLst>
                  <a:outerShdw blurRad="38100" dist="38100" dir="2700000" algn="tl">
                    <a:srgbClr val="000000">
                      <a:alpha val="43137"/>
                    </a:srgbClr>
                  </a:outerShdw>
                </a:effectLst>
              </a:rPr>
              <a:t>Omentectomie</a:t>
            </a:r>
            <a:r>
              <a:rPr lang="fr-FR" sz="2400" b="1" dirty="0">
                <a:effectLst>
                  <a:outerShdw blurRad="38100" dist="38100" dir="2700000" algn="tl">
                    <a:srgbClr val="000000">
                      <a:alpha val="43137"/>
                    </a:srgbClr>
                  </a:outerShdw>
                </a:effectLst>
              </a:rPr>
              <a:t> </a:t>
            </a:r>
            <a:r>
              <a:rPr lang="fr-FR" sz="2400" b="1" dirty="0" err="1">
                <a:effectLst>
                  <a:outerShdw blurRad="38100" dist="38100" dir="2700000" algn="tl">
                    <a:srgbClr val="000000">
                      <a:alpha val="43137"/>
                    </a:srgbClr>
                  </a:outerShdw>
                </a:effectLst>
              </a:rPr>
              <a:t>infracolique</a:t>
            </a:r>
            <a:r>
              <a:rPr lang="fr-FR" sz="2400" b="1" dirty="0">
                <a:effectLst>
                  <a:outerShdw blurRad="38100" dist="38100" dir="2700000" algn="tl">
                    <a:srgbClr val="000000">
                      <a:alpha val="43137"/>
                    </a:srgbClr>
                  </a:outerShdw>
                </a:effectLst>
              </a:rPr>
              <a:t>, cytologie et biopsies péritonéales</a:t>
            </a:r>
          </a:p>
          <a:p>
            <a:pPr marL="365125" indent="-365125">
              <a:lnSpc>
                <a:spcPct val="90000"/>
              </a:lnSpc>
              <a:spcBef>
                <a:spcPct val="20000"/>
              </a:spcBef>
              <a:buFont typeface="Wingdings" pitchFamily="-108" charset="2"/>
              <a:buChar char="w"/>
            </a:pPr>
            <a:r>
              <a:rPr lang="fr-FR" sz="2400" b="1" dirty="0">
                <a:effectLst>
                  <a:outerShdw blurRad="38100" dist="38100" dir="2700000" algn="tl">
                    <a:srgbClr val="000000">
                      <a:alpha val="43137"/>
                    </a:srgbClr>
                  </a:outerShdw>
                </a:effectLst>
              </a:rPr>
              <a:t>Chimiothérapie adjuvante séquentielle peut être discutée en complément de la radiothérapie</a:t>
            </a:r>
          </a:p>
          <a:p>
            <a:pPr marL="365125" indent="-365125">
              <a:lnSpc>
                <a:spcPct val="90000"/>
              </a:lnSpc>
              <a:spcBef>
                <a:spcPct val="20000"/>
              </a:spcBef>
              <a:buFont typeface="Wingdings" pitchFamily="-108" charset="2"/>
              <a:buChar char="w"/>
            </a:pPr>
            <a:endParaRPr lang="fr-FR" sz="2000" i="1" dirty="0"/>
          </a:p>
          <a:p>
            <a:pPr marL="365125" indent="-365125">
              <a:lnSpc>
                <a:spcPct val="90000"/>
              </a:lnSpc>
              <a:spcBef>
                <a:spcPct val="20000"/>
              </a:spcBef>
              <a:buFont typeface="Wingdings" pitchFamily="-108" charset="2"/>
              <a:buChar char="w"/>
            </a:pPr>
            <a:endParaRPr lang="fr-FR" sz="2000" i="1" dirty="0">
              <a:solidFill>
                <a:schemeClr val="accent2"/>
              </a:solidFill>
            </a:endParaRPr>
          </a:p>
          <a:p>
            <a:pPr marL="365125" indent="-365125">
              <a:lnSpc>
                <a:spcPct val="90000"/>
              </a:lnSpc>
              <a:spcBef>
                <a:spcPct val="20000"/>
              </a:spcBef>
              <a:buFont typeface="Wingdings" pitchFamily="-108" charset="2"/>
              <a:buNone/>
            </a:pPr>
            <a:endParaRPr lang="fr-FR" sz="2000" dirty="0">
              <a:solidFill>
                <a:schemeClr val="accent2"/>
              </a:solidFill>
            </a:endParaRPr>
          </a:p>
        </p:txBody>
      </p:sp>
      <p:grpSp>
        <p:nvGrpSpPr>
          <p:cNvPr id="2" name="Group 12"/>
          <p:cNvGrpSpPr>
            <a:grpSpLocks/>
          </p:cNvGrpSpPr>
          <p:nvPr/>
        </p:nvGrpSpPr>
        <p:grpSpPr bwMode="auto">
          <a:xfrm>
            <a:off x="7452319" y="188913"/>
            <a:ext cx="1440161" cy="735012"/>
            <a:chOff x="4422" y="119"/>
            <a:chExt cx="1338" cy="463"/>
          </a:xfrm>
        </p:grpSpPr>
        <p:pic>
          <p:nvPicPr>
            <p:cNvPr id="145415"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5416"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1CE0A207-92DB-416A-AA66-FA8FDA09BB26}" type="slidenum">
              <a:rPr lang="fr-FR" sz="1400">
                <a:solidFill>
                  <a:schemeClr val="accent2"/>
                </a:solidFill>
              </a:rPr>
              <a:pPr algn="r"/>
              <a:t>97</a:t>
            </a:fld>
            <a:endParaRPr lang="fr-FR" sz="1400">
              <a:solidFill>
                <a:schemeClr val="accent2"/>
              </a:solidFill>
            </a:endParaRPr>
          </a:p>
        </p:txBody>
      </p:sp>
      <p:sp>
        <p:nvSpPr>
          <p:cNvPr id="146436" name="Rectangle 11"/>
          <p:cNvSpPr>
            <a:spLocks noGrp="1" noChangeArrowheads="1"/>
          </p:cNvSpPr>
          <p:nvPr>
            <p:ph type="body" idx="4294967295"/>
          </p:nvPr>
        </p:nvSpPr>
        <p:spPr bwMode="auto">
          <a:xfrm>
            <a:off x="611560" y="188640"/>
            <a:ext cx="6768552" cy="1152128"/>
          </a:xfrm>
          <a:prstGeom prst="rect">
            <a:avLst/>
          </a:prstGeom>
          <a:noFill/>
          <a:ln>
            <a:miter lim="800000"/>
            <a:headEnd/>
            <a:tailEnd/>
          </a:ln>
        </p:spPr>
        <p:txBody>
          <a:bodyPr>
            <a:normAutofit/>
          </a:bodyPr>
          <a:lstStyle/>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Extensions locales et/ou régionales</a:t>
            </a:r>
          </a:p>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III/T3 et/ou N1)</a:t>
            </a:r>
          </a:p>
        </p:txBody>
      </p:sp>
      <p:sp>
        <p:nvSpPr>
          <p:cNvPr id="146437" name="Rectangle 11"/>
          <p:cNvSpPr>
            <a:spLocks noChangeArrowheads="1"/>
          </p:cNvSpPr>
          <p:nvPr/>
        </p:nvSpPr>
        <p:spPr bwMode="auto">
          <a:xfrm>
            <a:off x="251520" y="1484784"/>
            <a:ext cx="8712968" cy="4896544"/>
          </a:xfrm>
          <a:prstGeom prst="rect">
            <a:avLst/>
          </a:prstGeom>
          <a:noFill/>
          <a:ln w="9525">
            <a:noFill/>
            <a:miter lim="800000"/>
            <a:headEnd/>
            <a:tailEnd/>
          </a:ln>
        </p:spPr>
        <p:txBody>
          <a:bodyPr/>
          <a:lstStyle/>
          <a:p>
            <a:pPr marL="365125" indent="-365125">
              <a:lnSpc>
                <a:spcPct val="90000"/>
              </a:lnSpc>
              <a:spcBef>
                <a:spcPct val="20000"/>
              </a:spcBef>
              <a:buFont typeface="Wingdings" pitchFamily="-108" charset="2"/>
              <a:buNone/>
            </a:pPr>
            <a:r>
              <a:rPr lang="fr-FR" sz="2800" b="1" dirty="0">
                <a:solidFill>
                  <a:srgbClr val="00B050"/>
                </a:solidFill>
                <a:effectLst>
                  <a:outerShdw blurRad="38100" dist="38100" dir="2700000" algn="tl">
                    <a:srgbClr val="000000">
                      <a:alpha val="43137"/>
                    </a:srgbClr>
                  </a:outerShdw>
                </a:effectLst>
              </a:rPr>
              <a:t>Envahissement de la séreuse et/ou des annexes - tous types </a:t>
            </a:r>
            <a:r>
              <a:rPr lang="fr-FR" sz="2800" b="1" dirty="0" smtClean="0">
                <a:solidFill>
                  <a:srgbClr val="00B050"/>
                </a:solidFill>
                <a:effectLst>
                  <a:outerShdw blurRad="38100" dist="38100" dir="2700000" algn="tl">
                    <a:srgbClr val="000000">
                      <a:alpha val="43137"/>
                    </a:srgbClr>
                  </a:outerShdw>
                </a:effectLst>
              </a:rPr>
              <a:t>histologiques Stades </a:t>
            </a:r>
            <a:r>
              <a:rPr lang="fr-FR" sz="2800" b="1" dirty="0">
                <a:solidFill>
                  <a:srgbClr val="00B050"/>
                </a:solidFill>
                <a:effectLst>
                  <a:outerShdw blurRad="38100" dist="38100" dir="2700000" algn="tl">
                    <a:srgbClr val="000000">
                      <a:alpha val="43137"/>
                    </a:srgbClr>
                  </a:outerShdw>
                </a:effectLst>
              </a:rPr>
              <a:t>IIIA/T3a </a:t>
            </a:r>
            <a:r>
              <a:rPr lang="fr-FR" sz="2800" b="1" dirty="0" smtClean="0">
                <a:solidFill>
                  <a:srgbClr val="00B050"/>
                </a:solidFill>
                <a:effectLst>
                  <a:outerShdw blurRad="38100" dist="38100" dir="2700000" algn="tl">
                    <a:srgbClr val="000000">
                      <a:alpha val="43137"/>
                    </a:srgbClr>
                  </a:outerShdw>
                </a:effectLst>
              </a:rPr>
              <a:t>:</a:t>
            </a:r>
            <a:endParaRPr lang="fr-FR" sz="1300" b="1" dirty="0"/>
          </a:p>
          <a:p>
            <a:pPr marL="365125" indent="-365125" algn="just">
              <a:spcBef>
                <a:spcPct val="20000"/>
              </a:spcBef>
              <a:buFont typeface="Wingdings" pitchFamily="-108" charset="2"/>
              <a:buChar char="w"/>
            </a:pPr>
            <a:r>
              <a:rPr lang="fr-FR" sz="2400" b="1" dirty="0">
                <a:effectLst>
                  <a:outerShdw blurRad="38100" dist="38100" dir="2700000" algn="tl">
                    <a:srgbClr val="000000">
                      <a:alpha val="43137"/>
                    </a:srgbClr>
                  </a:outerShdw>
                </a:effectLst>
              </a:rPr>
              <a:t>Hystérectomie totale avec </a:t>
            </a:r>
            <a:r>
              <a:rPr lang="fr-FR" sz="2400" b="1" dirty="0" err="1">
                <a:effectLst>
                  <a:outerShdw blurRad="38100" dist="38100" dir="2700000" algn="tl">
                    <a:srgbClr val="000000">
                      <a:alpha val="43137"/>
                    </a:srgbClr>
                  </a:outerShdw>
                </a:effectLst>
              </a:rPr>
              <a:t>salpingo</a:t>
            </a:r>
            <a:r>
              <a:rPr lang="fr-FR" sz="2400" b="1" dirty="0">
                <a:effectLst>
                  <a:outerShdw blurRad="38100" dist="38100" dir="2700000" algn="tl">
                    <a:srgbClr val="000000">
                      <a:alpha val="43137"/>
                    </a:srgbClr>
                  </a:outerShdw>
                </a:effectLst>
              </a:rPr>
              <a:t>-ovariectomie bilatérale</a:t>
            </a:r>
          </a:p>
          <a:p>
            <a:pPr marL="365125" indent="-365125" algn="just">
              <a:spcBef>
                <a:spcPct val="20000"/>
              </a:spcBef>
              <a:buFont typeface="Wingdings" pitchFamily="-108" charset="2"/>
              <a:buChar char="w"/>
            </a:pPr>
            <a:r>
              <a:rPr lang="fr-FR" sz="2400" b="1" dirty="0" err="1">
                <a:effectLst>
                  <a:outerShdw blurRad="38100" dist="38100" dir="2700000" algn="tl">
                    <a:srgbClr val="000000">
                      <a:alpha val="43137"/>
                    </a:srgbClr>
                  </a:outerShdw>
                </a:effectLst>
              </a:rPr>
              <a:t>Lymphadénectomie</a:t>
            </a:r>
            <a:r>
              <a:rPr lang="fr-FR" sz="2400" b="1" dirty="0">
                <a:effectLst>
                  <a:outerShdw blurRad="38100" dist="38100" dir="2700000" algn="tl">
                    <a:srgbClr val="000000">
                      <a:alpha val="43137"/>
                    </a:srgbClr>
                  </a:outerShdw>
                </a:effectLst>
              </a:rPr>
              <a:t> pelvienne et </a:t>
            </a:r>
            <a:r>
              <a:rPr lang="fr-FR" sz="2400" b="1" dirty="0" err="1">
                <a:effectLst>
                  <a:outerShdw blurRad="38100" dist="38100" dir="2700000" algn="tl">
                    <a:srgbClr val="000000">
                      <a:alpha val="43137"/>
                    </a:srgbClr>
                  </a:outerShdw>
                </a:effectLst>
              </a:rPr>
              <a:t>lomboaortique</a:t>
            </a:r>
            <a:endParaRPr lang="fr-FR" sz="2400" b="1" dirty="0">
              <a:effectLst>
                <a:outerShdw blurRad="38100" dist="38100" dir="2700000" algn="tl">
                  <a:srgbClr val="000000">
                    <a:alpha val="43137"/>
                  </a:srgbClr>
                </a:outerShdw>
              </a:effectLst>
            </a:endParaRPr>
          </a:p>
          <a:p>
            <a:pPr marL="365125" indent="-365125" algn="just">
              <a:spcBef>
                <a:spcPct val="20000"/>
              </a:spcBef>
              <a:buFont typeface="Wingdings" pitchFamily="-108" charset="2"/>
              <a:buChar char="w"/>
            </a:pPr>
            <a:r>
              <a:rPr lang="fr-FR" sz="2400" b="1" dirty="0" err="1">
                <a:effectLst>
                  <a:outerShdw blurRad="38100" dist="38100" dir="2700000" algn="tl">
                    <a:srgbClr val="000000">
                      <a:alpha val="43137"/>
                    </a:srgbClr>
                  </a:outerShdw>
                </a:effectLst>
              </a:rPr>
              <a:t>Omentectomie</a:t>
            </a:r>
            <a:r>
              <a:rPr lang="fr-FR" sz="2400" b="1" dirty="0">
                <a:effectLst>
                  <a:outerShdw blurRad="38100" dist="38100" dir="2700000" algn="tl">
                    <a:srgbClr val="000000">
                      <a:alpha val="43137"/>
                    </a:srgbClr>
                  </a:outerShdw>
                </a:effectLst>
              </a:rPr>
              <a:t> </a:t>
            </a:r>
            <a:r>
              <a:rPr lang="fr-FR" sz="2400" b="1" dirty="0" err="1">
                <a:effectLst>
                  <a:outerShdw blurRad="38100" dist="38100" dir="2700000" algn="tl">
                    <a:srgbClr val="000000">
                      <a:alpha val="43137"/>
                    </a:srgbClr>
                  </a:outerShdw>
                </a:effectLst>
              </a:rPr>
              <a:t>infragastrique</a:t>
            </a:r>
            <a:r>
              <a:rPr lang="fr-FR" sz="2400" b="1" dirty="0">
                <a:effectLst>
                  <a:outerShdw blurRad="38100" dist="38100" dir="2700000" algn="tl">
                    <a:srgbClr val="000000">
                      <a:alpha val="43137"/>
                    </a:srgbClr>
                  </a:outerShdw>
                </a:effectLst>
              </a:rPr>
              <a:t>, cytologie </a:t>
            </a:r>
            <a:r>
              <a:rPr lang="fr-FR" sz="2400" b="1" dirty="0" smtClean="0">
                <a:effectLst>
                  <a:outerShdw blurRad="38100" dist="38100" dir="2700000" algn="tl">
                    <a:srgbClr val="000000">
                      <a:alpha val="43137"/>
                    </a:srgbClr>
                  </a:outerShdw>
                </a:effectLst>
              </a:rPr>
              <a:t>péritonéale</a:t>
            </a:r>
            <a:endParaRPr lang="fr-FR" sz="2400" b="1" dirty="0">
              <a:effectLst>
                <a:outerShdw blurRad="38100" dist="38100" dir="2700000" algn="tl">
                  <a:srgbClr val="000000">
                    <a:alpha val="43137"/>
                  </a:srgbClr>
                </a:outerShdw>
              </a:effectLst>
            </a:endParaRPr>
          </a:p>
          <a:p>
            <a:pPr marL="365125" indent="-365125" algn="just">
              <a:spcBef>
                <a:spcPct val="20000"/>
              </a:spcBef>
              <a:buFont typeface="Wingdings" pitchFamily="-108" charset="2"/>
              <a:buChar char="w"/>
            </a:pPr>
            <a:r>
              <a:rPr lang="fr-FR" sz="2400" b="1" dirty="0">
                <a:solidFill>
                  <a:srgbClr val="404040"/>
                </a:solidFill>
                <a:effectLst>
                  <a:outerShdw blurRad="38100" dist="38100" dir="2700000" algn="tl">
                    <a:srgbClr val="000000">
                      <a:alpha val="43137"/>
                    </a:srgbClr>
                  </a:outerShdw>
                </a:effectLst>
              </a:rPr>
              <a:t>Radiothérapie externe pelvienne avec curiethérapie postopératoires en cas d’atteinte isolée de la séreuse</a:t>
            </a:r>
          </a:p>
          <a:p>
            <a:pPr marL="365125" indent="-365125" algn="just">
              <a:spcBef>
                <a:spcPct val="20000"/>
              </a:spcBef>
              <a:buFont typeface="Wingdings" pitchFamily="-108" charset="2"/>
              <a:buChar char="w"/>
            </a:pPr>
            <a:r>
              <a:rPr lang="fr-FR" sz="2400" b="1" dirty="0">
                <a:solidFill>
                  <a:srgbClr val="404040"/>
                </a:solidFill>
                <a:effectLst>
                  <a:outerShdw blurRad="38100" dist="38100" dir="2700000" algn="tl">
                    <a:srgbClr val="000000">
                      <a:alpha val="43137"/>
                    </a:srgbClr>
                  </a:outerShdw>
                </a:effectLst>
              </a:rPr>
              <a:t>Curiethérapie postopératoire en cas d’atteinte cervicale</a:t>
            </a:r>
          </a:p>
          <a:p>
            <a:pPr marL="365125" indent="-365125" algn="just">
              <a:spcBef>
                <a:spcPct val="20000"/>
              </a:spcBef>
              <a:buFont typeface="Wingdings" pitchFamily="-108" charset="2"/>
              <a:buChar char="w"/>
            </a:pPr>
            <a:r>
              <a:rPr lang="fr-FR" sz="2400" b="1" dirty="0">
                <a:solidFill>
                  <a:srgbClr val="404040"/>
                </a:solidFill>
                <a:effectLst>
                  <a:outerShdw blurRad="38100" dist="38100" dir="2700000" algn="tl">
                    <a:srgbClr val="000000">
                      <a:alpha val="43137"/>
                    </a:srgbClr>
                  </a:outerShdw>
                </a:effectLst>
              </a:rPr>
              <a:t>Chimiothérapie adjuvante séquentielle en cas d’atteinte </a:t>
            </a:r>
            <a:r>
              <a:rPr lang="fr-FR" sz="2400" b="1" dirty="0" err="1">
                <a:solidFill>
                  <a:srgbClr val="404040"/>
                </a:solidFill>
                <a:effectLst>
                  <a:outerShdw blurRad="38100" dist="38100" dir="2700000" algn="tl">
                    <a:srgbClr val="000000">
                      <a:alpha val="43137"/>
                    </a:srgbClr>
                  </a:outerShdw>
                </a:effectLst>
              </a:rPr>
              <a:t>annexielle</a:t>
            </a:r>
            <a:endParaRPr lang="fr-FR" sz="2400" b="1" dirty="0">
              <a:solidFill>
                <a:srgbClr val="404040"/>
              </a:solidFill>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Char char="w"/>
            </a:pPr>
            <a:endParaRPr lang="fr-FR" sz="1400" dirty="0"/>
          </a:p>
          <a:p>
            <a:pPr marL="365125" indent="-365125">
              <a:lnSpc>
                <a:spcPct val="90000"/>
              </a:lnSpc>
              <a:spcBef>
                <a:spcPct val="20000"/>
              </a:spcBef>
              <a:buFont typeface="Wingdings" pitchFamily="-108" charset="2"/>
              <a:buNone/>
            </a:pPr>
            <a:endParaRPr lang="fr-FR" sz="1400" i="1" dirty="0">
              <a:solidFill>
                <a:schemeClr val="accent2"/>
              </a:solidFill>
            </a:endParaRPr>
          </a:p>
          <a:p>
            <a:pPr marL="365125" indent="-365125">
              <a:lnSpc>
                <a:spcPct val="90000"/>
              </a:lnSpc>
              <a:spcBef>
                <a:spcPct val="20000"/>
              </a:spcBef>
              <a:buFont typeface="Wingdings" pitchFamily="-108" charset="2"/>
              <a:buChar char="w"/>
            </a:pPr>
            <a:endParaRPr lang="fr-FR" sz="1300" i="1" dirty="0">
              <a:solidFill>
                <a:schemeClr val="accent2"/>
              </a:solidFill>
            </a:endParaRPr>
          </a:p>
          <a:p>
            <a:pPr marL="365125" indent="-365125">
              <a:lnSpc>
                <a:spcPct val="90000"/>
              </a:lnSpc>
              <a:spcBef>
                <a:spcPct val="20000"/>
              </a:spcBef>
              <a:buFont typeface="Wingdings" pitchFamily="-108" charset="2"/>
              <a:buNone/>
            </a:pPr>
            <a:endParaRPr lang="fr-FR" sz="1300" dirty="0">
              <a:solidFill>
                <a:schemeClr val="accent2"/>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46439"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6440"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1CE0A207-92DB-416A-AA66-FA8FDA09BB26}" type="slidenum">
              <a:rPr lang="fr-FR" sz="1400">
                <a:solidFill>
                  <a:schemeClr val="accent2"/>
                </a:solidFill>
              </a:rPr>
              <a:pPr algn="r"/>
              <a:t>98</a:t>
            </a:fld>
            <a:endParaRPr lang="fr-FR" sz="1400">
              <a:solidFill>
                <a:schemeClr val="accent2"/>
              </a:solidFill>
            </a:endParaRPr>
          </a:p>
        </p:txBody>
      </p:sp>
      <p:sp>
        <p:nvSpPr>
          <p:cNvPr id="146436" name="Rectangle 11"/>
          <p:cNvSpPr>
            <a:spLocks noGrp="1" noChangeArrowheads="1"/>
          </p:cNvSpPr>
          <p:nvPr>
            <p:ph type="body" idx="4294967295"/>
          </p:nvPr>
        </p:nvSpPr>
        <p:spPr bwMode="auto">
          <a:xfrm>
            <a:off x="611560" y="188640"/>
            <a:ext cx="6768552" cy="1008335"/>
          </a:xfrm>
          <a:prstGeom prst="rect">
            <a:avLst/>
          </a:prstGeom>
          <a:noFill/>
          <a:ln>
            <a:miter lim="800000"/>
            <a:headEnd/>
            <a:tailEnd/>
          </a:ln>
        </p:spPr>
        <p:txBody>
          <a:bodyPr>
            <a:normAutofit/>
          </a:bodyPr>
          <a:lstStyle/>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Extensions locales et/ou régionales</a:t>
            </a:r>
          </a:p>
          <a:p>
            <a:pPr eaLnBrk="1" hangingPunct="1">
              <a:lnSpc>
                <a:spcPct val="80000"/>
              </a:lnSpc>
              <a:buFont typeface="Wingdings" pitchFamily="-108" charset="2"/>
              <a:buNone/>
            </a:pPr>
            <a:r>
              <a:rPr lang="fr-FR"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III/T3 et/ou N1)</a:t>
            </a:r>
          </a:p>
        </p:txBody>
      </p:sp>
      <p:sp>
        <p:nvSpPr>
          <p:cNvPr id="146437" name="Rectangle 11"/>
          <p:cNvSpPr>
            <a:spLocks noChangeArrowheads="1"/>
          </p:cNvSpPr>
          <p:nvPr/>
        </p:nvSpPr>
        <p:spPr bwMode="auto">
          <a:xfrm>
            <a:off x="323528" y="1066800"/>
            <a:ext cx="8640960" cy="5098504"/>
          </a:xfrm>
          <a:prstGeom prst="rect">
            <a:avLst/>
          </a:prstGeom>
          <a:noFill/>
          <a:ln w="9525">
            <a:noFill/>
            <a:miter lim="800000"/>
            <a:headEnd/>
            <a:tailEnd/>
          </a:ln>
        </p:spPr>
        <p:txBody>
          <a:bodyPr/>
          <a:lstStyle/>
          <a:p>
            <a:pPr marL="365125" indent="-365125">
              <a:lnSpc>
                <a:spcPct val="90000"/>
              </a:lnSpc>
              <a:spcBef>
                <a:spcPct val="20000"/>
              </a:spcBef>
            </a:pPr>
            <a:endParaRPr lang="fr-FR" sz="1400" dirty="0"/>
          </a:p>
          <a:p>
            <a:pPr marL="365125" indent="-365125">
              <a:lnSpc>
                <a:spcPct val="90000"/>
              </a:lnSpc>
              <a:spcBef>
                <a:spcPct val="20000"/>
              </a:spcBef>
              <a:buFont typeface="Wingdings" pitchFamily="-108" charset="2"/>
              <a:buNone/>
            </a:pPr>
            <a:r>
              <a:rPr lang="fr-FR" sz="2800" b="1" dirty="0">
                <a:solidFill>
                  <a:srgbClr val="00B050"/>
                </a:solidFill>
                <a:effectLst>
                  <a:outerShdw blurRad="38100" dist="38100" dir="2700000" algn="tl">
                    <a:srgbClr val="000000">
                      <a:alpha val="43137"/>
                    </a:srgbClr>
                  </a:outerShdw>
                </a:effectLst>
              </a:rPr>
              <a:t>Envahissement vaginal et/ou </a:t>
            </a:r>
            <a:r>
              <a:rPr lang="fr-FR" sz="2800" b="1" dirty="0" err="1">
                <a:solidFill>
                  <a:srgbClr val="00B050"/>
                </a:solidFill>
                <a:effectLst>
                  <a:outerShdw blurRad="38100" dist="38100" dir="2700000" algn="tl">
                    <a:srgbClr val="000000">
                      <a:alpha val="43137"/>
                    </a:srgbClr>
                  </a:outerShdw>
                </a:effectLst>
              </a:rPr>
              <a:t>paramétrial</a:t>
            </a:r>
            <a:r>
              <a:rPr lang="fr-FR" sz="2800" b="1" dirty="0">
                <a:solidFill>
                  <a:srgbClr val="00B050"/>
                </a:solidFill>
                <a:effectLst>
                  <a:outerShdw blurRad="38100" dist="38100" dir="2700000" algn="tl">
                    <a:srgbClr val="000000">
                      <a:alpha val="43137"/>
                    </a:srgbClr>
                  </a:outerShdw>
                </a:effectLst>
              </a:rPr>
              <a:t> - tous types </a:t>
            </a:r>
            <a:r>
              <a:rPr lang="fr-FR" sz="2800" b="1" dirty="0" smtClean="0">
                <a:solidFill>
                  <a:srgbClr val="00B050"/>
                </a:solidFill>
                <a:effectLst>
                  <a:outerShdw blurRad="38100" dist="38100" dir="2700000" algn="tl">
                    <a:srgbClr val="000000">
                      <a:alpha val="43137"/>
                    </a:srgbClr>
                  </a:outerShdw>
                </a:effectLst>
              </a:rPr>
              <a:t>histologiques Stades </a:t>
            </a:r>
            <a:r>
              <a:rPr lang="fr-FR" sz="2800" b="1" dirty="0">
                <a:solidFill>
                  <a:srgbClr val="00B050"/>
                </a:solidFill>
                <a:effectLst>
                  <a:outerShdw blurRad="38100" dist="38100" dir="2700000" algn="tl">
                    <a:srgbClr val="000000">
                      <a:alpha val="43137"/>
                    </a:srgbClr>
                  </a:outerShdw>
                </a:effectLst>
              </a:rPr>
              <a:t>IIIB/T3b</a:t>
            </a:r>
            <a:r>
              <a:rPr lang="fr-FR" sz="2800" dirty="0">
                <a:solidFill>
                  <a:srgbClr val="00B050"/>
                </a:solidFill>
                <a:effectLst>
                  <a:outerShdw blurRad="38100" dist="38100" dir="2700000" algn="tl">
                    <a:srgbClr val="000000">
                      <a:alpha val="43137"/>
                    </a:srgbClr>
                  </a:outerShdw>
                </a:effectLst>
              </a:rPr>
              <a:t> :</a:t>
            </a:r>
          </a:p>
          <a:p>
            <a:pPr marL="365125" indent="-365125">
              <a:lnSpc>
                <a:spcPct val="90000"/>
              </a:lnSpc>
              <a:spcBef>
                <a:spcPct val="20000"/>
              </a:spcBef>
              <a:buFont typeface="Wingdings" pitchFamily="-108" charset="2"/>
              <a:buNone/>
            </a:pPr>
            <a:endParaRPr lang="fr-FR" sz="1300" dirty="0"/>
          </a:p>
          <a:p>
            <a:pPr marL="365125" indent="-365125">
              <a:lnSpc>
                <a:spcPct val="90000"/>
              </a:lnSpc>
              <a:spcBef>
                <a:spcPct val="20000"/>
              </a:spcBef>
              <a:buFont typeface="Wingdings" pitchFamily="-108" charset="2"/>
              <a:buChar char="w"/>
            </a:pPr>
            <a:r>
              <a:rPr lang="fr-FR" sz="2800" b="1" dirty="0">
                <a:solidFill>
                  <a:srgbClr val="FFC000"/>
                </a:solidFill>
                <a:effectLst>
                  <a:outerShdw blurRad="38100" dist="38100" dir="2700000" algn="tl">
                    <a:srgbClr val="000000">
                      <a:alpha val="43137"/>
                    </a:srgbClr>
                  </a:outerShdw>
                </a:effectLst>
              </a:rPr>
              <a:t>Le traitement par radiothérapie exclusive est </a:t>
            </a:r>
            <a:r>
              <a:rPr lang="fr-FR" sz="2800" b="1" dirty="0" smtClean="0">
                <a:solidFill>
                  <a:srgbClr val="FFC000"/>
                </a:solidFill>
                <a:effectLst>
                  <a:outerShdw blurRad="38100" dist="38100" dir="2700000" algn="tl">
                    <a:srgbClr val="000000">
                      <a:alpha val="43137"/>
                    </a:srgbClr>
                  </a:outerShdw>
                </a:effectLst>
              </a:rPr>
              <a:t>privilégié</a:t>
            </a:r>
          </a:p>
          <a:p>
            <a:pPr marL="365125" indent="-365125">
              <a:lnSpc>
                <a:spcPct val="90000"/>
              </a:lnSpc>
              <a:spcBef>
                <a:spcPct val="20000"/>
              </a:spcBef>
              <a:buFont typeface="Wingdings" pitchFamily="-108" charset="2"/>
              <a:buChar char="w"/>
            </a:pPr>
            <a:r>
              <a:rPr lang="fr-FR" sz="2400" b="1" dirty="0" smtClean="0">
                <a:effectLst>
                  <a:outerShdw blurRad="38100" dist="38100" dir="2700000" algn="tl">
                    <a:srgbClr val="000000">
                      <a:alpha val="43137"/>
                    </a:srgbClr>
                  </a:outerShdw>
                </a:effectLst>
              </a:rPr>
              <a:t>Radiothérapie </a:t>
            </a:r>
            <a:r>
              <a:rPr lang="fr-FR" sz="2400" b="1" dirty="0">
                <a:effectLst>
                  <a:outerShdw blurRad="38100" dist="38100" dir="2700000" algn="tl">
                    <a:srgbClr val="000000">
                      <a:alpha val="43137"/>
                    </a:srgbClr>
                  </a:outerShdw>
                </a:effectLst>
              </a:rPr>
              <a:t>externe pelvienne puis curiethérapie utéro-vaginale </a:t>
            </a:r>
          </a:p>
          <a:p>
            <a:pPr marL="365125" indent="-365125" algn="just">
              <a:lnSpc>
                <a:spcPct val="90000"/>
              </a:lnSpc>
              <a:spcBef>
                <a:spcPct val="20000"/>
              </a:spcBef>
              <a:buFont typeface="Wingdings" pitchFamily="-108" charset="2"/>
              <a:buChar char="w"/>
            </a:pPr>
            <a:r>
              <a:rPr lang="fr-FR" sz="2400" b="1" i="1" dirty="0" err="1">
                <a:effectLst>
                  <a:outerShdw blurRad="38100" dist="38100" dir="2700000" algn="tl">
                    <a:srgbClr val="000000">
                      <a:alpha val="43137"/>
                    </a:srgbClr>
                  </a:outerShdw>
                </a:effectLst>
              </a:rPr>
              <a:t>Stadification</a:t>
            </a:r>
            <a:r>
              <a:rPr lang="fr-FR" sz="2400" b="1" i="1" dirty="0">
                <a:effectLst>
                  <a:outerShdw blurRad="38100" dist="38100" dir="2700000" algn="tl">
                    <a:srgbClr val="000000">
                      <a:alpha val="43137"/>
                    </a:srgbClr>
                  </a:outerShdw>
                </a:effectLst>
              </a:rPr>
              <a:t> ganglionnaire </a:t>
            </a:r>
            <a:r>
              <a:rPr lang="fr-FR" sz="2400" b="1" i="1" dirty="0" err="1">
                <a:effectLst>
                  <a:outerShdw blurRad="38100" dist="38100" dir="2700000" algn="tl">
                    <a:srgbClr val="000000">
                      <a:alpha val="43137"/>
                    </a:srgbClr>
                  </a:outerShdw>
                </a:effectLst>
              </a:rPr>
              <a:t>lomboaortique</a:t>
            </a:r>
            <a:r>
              <a:rPr lang="fr-FR" sz="2400" b="1" i="1" dirty="0">
                <a:effectLst>
                  <a:outerShdw blurRad="38100" dist="38100" dir="2700000" algn="tl">
                    <a:srgbClr val="000000">
                      <a:alpha val="43137"/>
                    </a:srgbClr>
                  </a:outerShdw>
                </a:effectLst>
              </a:rPr>
              <a:t> </a:t>
            </a:r>
            <a:r>
              <a:rPr lang="fr-FR" sz="2400" b="1" i="1" dirty="0" err="1">
                <a:effectLst>
                  <a:outerShdw blurRad="38100" dist="38100" dir="2700000" algn="tl">
                    <a:srgbClr val="000000">
                      <a:alpha val="43137"/>
                    </a:srgbClr>
                  </a:outerShdw>
                </a:effectLst>
              </a:rPr>
              <a:t>préthérapeutique</a:t>
            </a:r>
            <a:r>
              <a:rPr lang="fr-FR" sz="2400" b="1" i="1" dirty="0">
                <a:effectLst>
                  <a:outerShdw blurRad="38100" dist="38100" dir="2700000" algn="tl">
                    <a:srgbClr val="000000">
                      <a:alpha val="43137"/>
                    </a:srgbClr>
                  </a:outerShdw>
                </a:effectLst>
              </a:rPr>
              <a:t> </a:t>
            </a:r>
            <a:r>
              <a:rPr lang="fr-FR" sz="2400" b="1" i="1" u="sng" dirty="0">
                <a:effectLst>
                  <a:outerShdw blurRad="38100" dist="38100" dir="2700000" algn="tl">
                    <a:srgbClr val="000000">
                      <a:alpha val="43137"/>
                    </a:srgbClr>
                  </a:outerShdw>
                </a:effectLst>
              </a:rPr>
              <a:t>peut être discutée</a:t>
            </a:r>
            <a:endParaRPr lang="fr-FR" sz="2400" b="1" i="1" dirty="0">
              <a:effectLst>
                <a:outerShdw blurRad="38100" dist="38100" dir="2700000" algn="tl">
                  <a:srgbClr val="000000">
                    <a:alpha val="43137"/>
                  </a:srgbClr>
                </a:outerShdw>
              </a:effectLst>
            </a:endParaRPr>
          </a:p>
          <a:p>
            <a:pPr marL="365125" indent="-365125" algn="just">
              <a:lnSpc>
                <a:spcPct val="90000"/>
              </a:lnSpc>
              <a:spcBef>
                <a:spcPct val="20000"/>
              </a:spcBef>
              <a:buFont typeface="Wingdings" pitchFamily="-108" charset="2"/>
              <a:buChar char="w"/>
            </a:pPr>
            <a:r>
              <a:rPr lang="fr-FR" sz="2400" b="1" i="1" dirty="0">
                <a:solidFill>
                  <a:srgbClr val="404040"/>
                </a:solidFill>
                <a:effectLst>
                  <a:outerShdw blurRad="38100" dist="38100" dir="2700000" algn="tl">
                    <a:srgbClr val="000000">
                      <a:alpha val="43137"/>
                    </a:srgbClr>
                  </a:outerShdw>
                </a:effectLst>
              </a:rPr>
              <a:t>Chimiothérapie concomitante peut être discutée par analogie au cancer du col de l’utérus</a:t>
            </a:r>
          </a:p>
          <a:p>
            <a:pPr marL="365125" indent="-365125" algn="just">
              <a:lnSpc>
                <a:spcPct val="90000"/>
              </a:lnSpc>
              <a:spcBef>
                <a:spcPct val="20000"/>
              </a:spcBef>
              <a:buFont typeface="Wingdings" pitchFamily="-108" charset="2"/>
              <a:buChar char="w"/>
            </a:pPr>
            <a:r>
              <a:rPr lang="fr-FR" sz="2400" b="1" i="1" dirty="0">
                <a:solidFill>
                  <a:srgbClr val="404040"/>
                </a:solidFill>
                <a:effectLst>
                  <a:outerShdw blurRad="38100" dist="38100" dir="2700000" algn="tl">
                    <a:srgbClr val="000000">
                      <a:alpha val="43137"/>
                    </a:srgbClr>
                  </a:outerShdw>
                </a:effectLst>
              </a:rPr>
              <a:t>Chirurgie de la tumeur peut être discutée en cas de réponse incomplète</a:t>
            </a:r>
          </a:p>
          <a:p>
            <a:pPr marL="365125" indent="-365125" algn="just">
              <a:lnSpc>
                <a:spcPct val="90000"/>
              </a:lnSpc>
              <a:spcBef>
                <a:spcPct val="20000"/>
              </a:spcBef>
              <a:buFont typeface="Wingdings" pitchFamily="-108" charset="2"/>
              <a:buNone/>
            </a:pPr>
            <a:endParaRPr lang="fr-FR" sz="2800" i="1" dirty="0">
              <a:solidFill>
                <a:schemeClr val="accent2"/>
              </a:solidFill>
            </a:endParaRPr>
          </a:p>
          <a:p>
            <a:pPr marL="365125" indent="-365125">
              <a:lnSpc>
                <a:spcPct val="90000"/>
              </a:lnSpc>
              <a:spcBef>
                <a:spcPct val="20000"/>
              </a:spcBef>
              <a:buFont typeface="Wingdings" pitchFamily="-108" charset="2"/>
              <a:buChar char="w"/>
            </a:pPr>
            <a:endParaRPr lang="fr-FR" sz="1300" i="1" dirty="0">
              <a:solidFill>
                <a:schemeClr val="accent2"/>
              </a:solidFill>
            </a:endParaRPr>
          </a:p>
          <a:p>
            <a:pPr marL="365125" indent="-365125">
              <a:lnSpc>
                <a:spcPct val="90000"/>
              </a:lnSpc>
              <a:spcBef>
                <a:spcPct val="20000"/>
              </a:spcBef>
              <a:buFont typeface="Wingdings" pitchFamily="-108" charset="2"/>
              <a:buNone/>
            </a:pPr>
            <a:endParaRPr lang="fr-FR" sz="1300" dirty="0">
              <a:solidFill>
                <a:schemeClr val="accent2"/>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46439"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6440"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9"/>
          <p:cNvSpPr>
            <a:spLocks noChangeArrowheads="1"/>
          </p:cNvSpPr>
          <p:nvPr/>
        </p:nvSpPr>
        <p:spPr bwMode="auto">
          <a:xfrm>
            <a:off x="7596012" y="6337300"/>
            <a:ext cx="1090788" cy="476250"/>
          </a:xfrm>
          <a:prstGeom prst="rect">
            <a:avLst/>
          </a:prstGeom>
          <a:noFill/>
          <a:ln w="9525">
            <a:noFill/>
            <a:miter lim="800000"/>
            <a:headEnd/>
            <a:tailEnd/>
          </a:ln>
        </p:spPr>
        <p:txBody>
          <a:bodyPr/>
          <a:lstStyle/>
          <a:p>
            <a:pPr algn="r"/>
            <a:fld id="{BEEDB8F5-C349-4CF4-9CC0-59D91CB69151}" type="slidenum">
              <a:rPr lang="fr-FR" sz="1400">
                <a:solidFill>
                  <a:schemeClr val="accent2"/>
                </a:solidFill>
              </a:rPr>
              <a:pPr algn="r"/>
              <a:t>99</a:t>
            </a:fld>
            <a:endParaRPr lang="fr-FR" sz="1400">
              <a:solidFill>
                <a:schemeClr val="accent2"/>
              </a:solidFill>
            </a:endParaRPr>
          </a:p>
        </p:txBody>
      </p:sp>
      <p:sp>
        <p:nvSpPr>
          <p:cNvPr id="147460" name="Rectangle 11"/>
          <p:cNvSpPr>
            <a:spLocks noGrp="1" noChangeArrowheads="1"/>
          </p:cNvSpPr>
          <p:nvPr>
            <p:ph type="body" idx="4294967295"/>
          </p:nvPr>
        </p:nvSpPr>
        <p:spPr bwMode="auto">
          <a:xfrm>
            <a:off x="755576" y="260648"/>
            <a:ext cx="6624535" cy="936327"/>
          </a:xfrm>
          <a:prstGeom prst="rect">
            <a:avLst/>
          </a:prstGeom>
          <a:noFill/>
          <a:ln>
            <a:miter lim="800000"/>
            <a:headEnd/>
            <a:tailEnd/>
          </a:ln>
        </p:spPr>
        <p:txBody>
          <a:bodyPr>
            <a:normAutofit/>
          </a:bodyPr>
          <a:lstStyle/>
          <a:p>
            <a:pPr eaLnBrk="1" hangingPunct="1">
              <a:lnSpc>
                <a:spcPct val="80000"/>
              </a:lnSpc>
              <a:buFont typeface="Wingdings" pitchFamily="-108" charset="2"/>
              <a:buNone/>
            </a:pPr>
            <a:r>
              <a:rPr lang="fr-FR" sz="24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Extensions locales et/ou régionales</a:t>
            </a:r>
          </a:p>
          <a:p>
            <a:pPr eaLnBrk="1" hangingPunct="1">
              <a:lnSpc>
                <a:spcPct val="80000"/>
              </a:lnSpc>
              <a:buFont typeface="Wingdings" pitchFamily="-108" charset="2"/>
              <a:buNone/>
            </a:pPr>
            <a:r>
              <a:rPr lang="fr-FR" sz="24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(stades III/T3 et/ou N1) (suite)</a:t>
            </a:r>
          </a:p>
        </p:txBody>
      </p:sp>
      <p:sp>
        <p:nvSpPr>
          <p:cNvPr id="147461" name="Rectangle 11"/>
          <p:cNvSpPr>
            <a:spLocks noChangeArrowheads="1"/>
          </p:cNvSpPr>
          <p:nvPr/>
        </p:nvSpPr>
        <p:spPr bwMode="auto">
          <a:xfrm>
            <a:off x="395536" y="1196752"/>
            <a:ext cx="8591954" cy="4968404"/>
          </a:xfrm>
          <a:prstGeom prst="rect">
            <a:avLst/>
          </a:prstGeom>
          <a:noFill/>
          <a:ln w="9525">
            <a:noFill/>
            <a:miter lim="800000"/>
            <a:headEnd/>
            <a:tailEnd/>
          </a:ln>
        </p:spPr>
        <p:txBody>
          <a:bodyPr/>
          <a:lstStyle/>
          <a:p>
            <a:pPr marL="365125" indent="-365125" algn="ctr">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Atteinte des ganglions lymphatiques diagnostiquée lors de </a:t>
            </a:r>
          </a:p>
          <a:p>
            <a:pPr marL="365125" indent="-365125" algn="ctr">
              <a:lnSpc>
                <a:spcPct val="90000"/>
              </a:lnSpc>
              <a:spcBef>
                <a:spcPct val="20000"/>
              </a:spcBef>
              <a:buFont typeface="Wingdings" pitchFamily="-108" charset="2"/>
              <a:buNone/>
            </a:pPr>
            <a:r>
              <a:rPr lang="fr-FR" sz="2400" b="1" dirty="0">
                <a:solidFill>
                  <a:srgbClr val="00B050"/>
                </a:solidFill>
                <a:effectLst>
                  <a:outerShdw blurRad="38100" dist="38100" dir="2700000" algn="tl">
                    <a:srgbClr val="000000">
                      <a:alpha val="43137"/>
                    </a:srgbClr>
                  </a:outerShdw>
                </a:effectLst>
              </a:rPr>
              <a:t>l’analyse anatomopathologique /Tous types histologiques </a:t>
            </a:r>
            <a:r>
              <a:rPr lang="fr-FR" sz="2400" b="1" dirty="0" smtClean="0">
                <a:solidFill>
                  <a:srgbClr val="00B050"/>
                </a:solidFill>
                <a:effectLst>
                  <a:outerShdw blurRad="38100" dist="38100" dir="2700000" algn="tl">
                    <a:srgbClr val="000000">
                      <a:alpha val="43137"/>
                    </a:srgbClr>
                  </a:outerShdw>
                </a:effectLst>
              </a:rPr>
              <a:t> Stades </a:t>
            </a:r>
            <a:r>
              <a:rPr lang="fr-FR" sz="2400" b="1" dirty="0">
                <a:solidFill>
                  <a:srgbClr val="00B050"/>
                </a:solidFill>
                <a:effectLst>
                  <a:outerShdw blurRad="38100" dist="38100" dir="2700000" algn="tl">
                    <a:srgbClr val="000000">
                      <a:alpha val="43137"/>
                    </a:srgbClr>
                  </a:outerShdw>
                </a:effectLst>
              </a:rPr>
              <a:t>IIIC/N1 </a:t>
            </a:r>
            <a:r>
              <a:rPr lang="fr-FR" sz="2400" b="1" dirty="0" smtClean="0">
                <a:solidFill>
                  <a:srgbClr val="00B050"/>
                </a:solidFill>
                <a:effectLst>
                  <a:outerShdw blurRad="38100" dist="38100" dir="2700000" algn="tl">
                    <a:srgbClr val="000000">
                      <a:alpha val="43137"/>
                    </a:srgbClr>
                  </a:outerShdw>
                </a:effectLst>
              </a:rPr>
              <a:t>:</a:t>
            </a:r>
            <a:endParaRPr lang="fr-FR" sz="1300" b="1" dirty="0" smtClean="0"/>
          </a:p>
          <a:p>
            <a:pPr marL="365125" indent="-365125" algn="just">
              <a:lnSpc>
                <a:spcPct val="150000"/>
              </a:lnSpc>
              <a:spcBef>
                <a:spcPct val="20000"/>
              </a:spcBef>
              <a:buFont typeface="Wingdings" pitchFamily="-108" charset="2"/>
              <a:buChar char="w"/>
            </a:pPr>
            <a:r>
              <a:rPr lang="fr-FR" sz="2200" b="1" dirty="0" err="1" smtClean="0">
                <a:effectLst>
                  <a:outerShdw blurRad="38100" dist="38100" dir="2700000" algn="tl">
                    <a:srgbClr val="000000">
                      <a:alpha val="43137"/>
                    </a:srgbClr>
                  </a:outerShdw>
                </a:effectLst>
              </a:rPr>
              <a:t>Lymphadénectomie</a:t>
            </a:r>
            <a:r>
              <a:rPr lang="fr-FR" sz="2200" b="1" dirty="0" smtClean="0">
                <a:effectLst>
                  <a:outerShdw blurRad="38100" dist="38100" dir="2700000" algn="tl">
                    <a:srgbClr val="000000">
                      <a:alpha val="43137"/>
                    </a:srgbClr>
                  </a:outerShdw>
                </a:effectLst>
              </a:rPr>
              <a:t> </a:t>
            </a:r>
            <a:r>
              <a:rPr lang="fr-FR" sz="2200" b="1" dirty="0" err="1">
                <a:effectLst>
                  <a:outerShdw blurRad="38100" dist="38100" dir="2700000" algn="tl">
                    <a:srgbClr val="000000">
                      <a:alpha val="43137"/>
                    </a:srgbClr>
                  </a:outerShdw>
                </a:effectLst>
              </a:rPr>
              <a:t>lomboaortique</a:t>
            </a:r>
            <a:r>
              <a:rPr lang="fr-FR" sz="2200" b="1" dirty="0">
                <a:effectLst>
                  <a:outerShdw blurRad="38100" dist="38100" dir="2700000" algn="tl">
                    <a:srgbClr val="000000">
                      <a:alpha val="43137"/>
                    </a:srgbClr>
                  </a:outerShdw>
                </a:effectLst>
              </a:rPr>
              <a:t> immédiate ou différée si le stade IIIC/N1 est défini sur la base d’une </a:t>
            </a:r>
            <a:r>
              <a:rPr lang="fr-FR" sz="2200" b="1" dirty="0" err="1">
                <a:effectLst>
                  <a:outerShdw blurRad="38100" dist="38100" dir="2700000" algn="tl">
                    <a:srgbClr val="000000">
                      <a:alpha val="43137"/>
                    </a:srgbClr>
                  </a:outerShdw>
                </a:effectLst>
              </a:rPr>
              <a:t>lymphadénectomie</a:t>
            </a:r>
            <a:r>
              <a:rPr lang="fr-FR" sz="2200" b="1" dirty="0">
                <a:effectLst>
                  <a:outerShdw blurRad="38100" dist="38100" dir="2700000" algn="tl">
                    <a:srgbClr val="000000">
                      <a:alpha val="43137"/>
                    </a:srgbClr>
                  </a:outerShdw>
                </a:effectLst>
              </a:rPr>
              <a:t> pelvienne</a:t>
            </a:r>
          </a:p>
          <a:p>
            <a:pPr marL="365125" indent="-365125" algn="just">
              <a:lnSpc>
                <a:spcPct val="150000"/>
              </a:lnSpc>
              <a:spcBef>
                <a:spcPct val="20000"/>
              </a:spcBef>
              <a:buFont typeface="Wingdings" pitchFamily="-108" charset="2"/>
              <a:buChar char="w"/>
            </a:pPr>
            <a:r>
              <a:rPr lang="fr-FR" sz="2200" b="1" dirty="0">
                <a:solidFill>
                  <a:srgbClr val="404040"/>
                </a:solidFill>
                <a:effectLst>
                  <a:outerShdw blurRad="38100" dist="38100" dir="2700000" algn="tl">
                    <a:srgbClr val="000000">
                      <a:alpha val="43137"/>
                    </a:srgbClr>
                  </a:outerShdw>
                </a:effectLst>
              </a:rPr>
              <a:t>Radiothérapie externe postopératoire (pelvienne au stade IIIC/N1, pelvienne et </a:t>
            </a:r>
            <a:r>
              <a:rPr lang="fr-FR" sz="2200" b="1" dirty="0" err="1">
                <a:solidFill>
                  <a:srgbClr val="404040"/>
                </a:solidFill>
                <a:effectLst>
                  <a:outerShdw blurRad="38100" dist="38100" dir="2700000" algn="tl">
                    <a:srgbClr val="000000">
                      <a:alpha val="43137"/>
                    </a:srgbClr>
                  </a:outerShdw>
                </a:effectLst>
              </a:rPr>
              <a:t>lomboaortique</a:t>
            </a:r>
            <a:r>
              <a:rPr lang="fr-FR" sz="2200" b="1" dirty="0">
                <a:solidFill>
                  <a:srgbClr val="404040"/>
                </a:solidFill>
                <a:effectLst>
                  <a:outerShdw blurRad="38100" dist="38100" dir="2700000" algn="tl">
                    <a:srgbClr val="000000">
                      <a:alpha val="43137"/>
                    </a:srgbClr>
                  </a:outerShdw>
                </a:effectLst>
              </a:rPr>
              <a:t> au stade IIIC2/N1) puis curiethérapie si découverte </a:t>
            </a:r>
            <a:r>
              <a:rPr lang="fr-FR" sz="2200" b="1" dirty="0" err="1">
                <a:solidFill>
                  <a:srgbClr val="404040"/>
                </a:solidFill>
                <a:effectLst>
                  <a:outerShdw blurRad="38100" dist="38100" dir="2700000" algn="tl">
                    <a:srgbClr val="000000">
                      <a:alpha val="43137"/>
                    </a:srgbClr>
                  </a:outerShdw>
                </a:effectLst>
              </a:rPr>
              <a:t>histopathologique</a:t>
            </a:r>
            <a:r>
              <a:rPr lang="fr-FR" sz="2200" b="1" dirty="0">
                <a:solidFill>
                  <a:srgbClr val="404040"/>
                </a:solidFill>
                <a:effectLst>
                  <a:outerShdw blurRad="38100" dist="38100" dir="2700000" algn="tl">
                    <a:srgbClr val="000000">
                      <a:alpha val="43137"/>
                    </a:srgbClr>
                  </a:outerShdw>
                </a:effectLst>
              </a:rPr>
              <a:t> après </a:t>
            </a:r>
            <a:r>
              <a:rPr lang="fr-FR" sz="2200" b="1" dirty="0" err="1">
                <a:solidFill>
                  <a:srgbClr val="404040"/>
                </a:solidFill>
                <a:effectLst>
                  <a:outerShdw blurRad="38100" dist="38100" dir="2700000" algn="tl">
                    <a:srgbClr val="000000">
                      <a:alpha val="43137"/>
                    </a:srgbClr>
                  </a:outerShdw>
                </a:effectLst>
              </a:rPr>
              <a:t>stadification</a:t>
            </a:r>
            <a:r>
              <a:rPr lang="fr-FR" sz="2200" b="1" dirty="0">
                <a:solidFill>
                  <a:srgbClr val="404040"/>
                </a:solidFill>
                <a:effectLst>
                  <a:outerShdw blurRad="38100" dist="38100" dir="2700000" algn="tl">
                    <a:srgbClr val="000000">
                      <a:alpha val="43137"/>
                    </a:srgbClr>
                  </a:outerShdw>
                </a:effectLst>
              </a:rPr>
              <a:t> complète (pelvienne et </a:t>
            </a:r>
            <a:r>
              <a:rPr lang="fr-FR" sz="2200" b="1" dirty="0" err="1">
                <a:solidFill>
                  <a:srgbClr val="404040"/>
                </a:solidFill>
                <a:effectLst>
                  <a:outerShdw blurRad="38100" dist="38100" dir="2700000" algn="tl">
                    <a:srgbClr val="000000">
                      <a:alpha val="43137"/>
                    </a:srgbClr>
                  </a:outerShdw>
                </a:effectLst>
              </a:rPr>
              <a:t>lomboaortique</a:t>
            </a:r>
            <a:r>
              <a:rPr lang="fr-FR" sz="2200" b="1" dirty="0">
                <a:solidFill>
                  <a:srgbClr val="404040"/>
                </a:solidFill>
                <a:effectLst>
                  <a:outerShdw blurRad="38100" dist="38100" dir="2700000" algn="tl">
                    <a:srgbClr val="000000">
                      <a:alpha val="43137"/>
                    </a:srgbClr>
                  </a:outerShdw>
                </a:effectLst>
              </a:rPr>
              <a:t>)</a:t>
            </a:r>
          </a:p>
          <a:p>
            <a:pPr marL="365125" indent="-365125" algn="just">
              <a:lnSpc>
                <a:spcPct val="150000"/>
              </a:lnSpc>
              <a:spcBef>
                <a:spcPct val="20000"/>
              </a:spcBef>
              <a:buFont typeface="Wingdings" pitchFamily="-108" charset="2"/>
              <a:buChar char="w"/>
            </a:pPr>
            <a:r>
              <a:rPr lang="fr-FR" sz="2200" b="1" i="1" dirty="0">
                <a:solidFill>
                  <a:srgbClr val="404040"/>
                </a:solidFill>
                <a:effectLst>
                  <a:outerShdw blurRad="38100" dist="38100" dir="2700000" algn="tl">
                    <a:srgbClr val="000000">
                      <a:alpha val="43137"/>
                    </a:srgbClr>
                  </a:outerShdw>
                </a:effectLst>
              </a:rPr>
              <a:t>Chimiothérapie adjuvante séquentielle peut être discutée</a:t>
            </a:r>
          </a:p>
          <a:p>
            <a:pPr marL="365125" indent="-365125">
              <a:lnSpc>
                <a:spcPct val="90000"/>
              </a:lnSpc>
              <a:spcBef>
                <a:spcPct val="20000"/>
              </a:spcBef>
              <a:buFont typeface="Wingdings" pitchFamily="-108" charset="2"/>
              <a:buChar char="w"/>
            </a:pPr>
            <a:endParaRPr lang="fr-FR" sz="1400" i="1" dirty="0"/>
          </a:p>
          <a:p>
            <a:pPr marL="365125" indent="-365125" algn="just">
              <a:lnSpc>
                <a:spcPct val="90000"/>
              </a:lnSpc>
              <a:spcBef>
                <a:spcPct val="20000"/>
              </a:spcBef>
              <a:buFont typeface="Wingdings" pitchFamily="-108" charset="2"/>
              <a:buNone/>
            </a:pPr>
            <a:endParaRPr lang="fr-FR" b="1" i="1" dirty="0">
              <a:solidFill>
                <a:srgbClr val="404040"/>
              </a:solidFill>
              <a:effectLst>
                <a:outerShdw blurRad="38100" dist="38100" dir="2700000" algn="tl">
                  <a:srgbClr val="000000">
                    <a:alpha val="43137"/>
                  </a:srgbClr>
                </a:outerShdw>
              </a:effectLst>
            </a:endParaRPr>
          </a:p>
          <a:p>
            <a:pPr marL="365125" indent="-365125">
              <a:lnSpc>
                <a:spcPct val="90000"/>
              </a:lnSpc>
              <a:spcBef>
                <a:spcPct val="20000"/>
              </a:spcBef>
              <a:buFont typeface="Wingdings" pitchFamily="-108" charset="2"/>
              <a:buChar char="w"/>
            </a:pPr>
            <a:endParaRPr lang="fr-FR" sz="1600" i="1" dirty="0">
              <a:solidFill>
                <a:schemeClr val="accent2"/>
              </a:solidFill>
            </a:endParaRPr>
          </a:p>
          <a:p>
            <a:pPr marL="365125" indent="-365125">
              <a:lnSpc>
                <a:spcPct val="90000"/>
              </a:lnSpc>
              <a:spcBef>
                <a:spcPct val="20000"/>
              </a:spcBef>
              <a:buFont typeface="Wingdings" pitchFamily="-108" charset="2"/>
              <a:buNone/>
            </a:pPr>
            <a:endParaRPr lang="fr-FR" sz="1600" dirty="0">
              <a:solidFill>
                <a:schemeClr val="accent2"/>
              </a:solidFill>
            </a:endParaRPr>
          </a:p>
        </p:txBody>
      </p:sp>
      <p:grpSp>
        <p:nvGrpSpPr>
          <p:cNvPr id="2" name="Group 12"/>
          <p:cNvGrpSpPr>
            <a:grpSpLocks/>
          </p:cNvGrpSpPr>
          <p:nvPr/>
        </p:nvGrpSpPr>
        <p:grpSpPr bwMode="auto">
          <a:xfrm>
            <a:off x="6905978" y="188913"/>
            <a:ext cx="2123723" cy="735012"/>
            <a:chOff x="4422" y="119"/>
            <a:chExt cx="1338" cy="463"/>
          </a:xfrm>
        </p:grpSpPr>
        <p:pic>
          <p:nvPicPr>
            <p:cNvPr id="147463" name="Picture 5" descr="SFOG Moy Def"/>
            <p:cNvPicPr>
              <a:picLocks noChangeAspect="1" noChangeArrowheads="1"/>
            </p:cNvPicPr>
            <p:nvPr/>
          </p:nvPicPr>
          <p:blipFill>
            <a:blip r:embed="rId2" cstate="print"/>
            <a:srcRect/>
            <a:stretch>
              <a:fillRect/>
            </a:stretch>
          </p:blipFill>
          <p:spPr bwMode="auto">
            <a:xfrm>
              <a:off x="4422" y="119"/>
              <a:ext cx="402" cy="438"/>
            </a:xfrm>
            <a:prstGeom prst="rect">
              <a:avLst/>
            </a:prstGeom>
            <a:noFill/>
            <a:ln w="9525">
              <a:noFill/>
              <a:miter lim="800000"/>
              <a:headEnd/>
              <a:tailEnd/>
            </a:ln>
          </p:spPr>
        </p:pic>
        <p:pic>
          <p:nvPicPr>
            <p:cNvPr id="147464" name="Picture 6" descr="cngof-logo2008complet-coul"/>
            <p:cNvPicPr>
              <a:picLocks noChangeAspect="1" noChangeArrowheads="1"/>
            </p:cNvPicPr>
            <p:nvPr/>
          </p:nvPicPr>
          <p:blipFill>
            <a:blip r:embed="rId3" cstate="print"/>
            <a:srcRect/>
            <a:stretch>
              <a:fillRect/>
            </a:stretch>
          </p:blipFill>
          <p:spPr bwMode="auto">
            <a:xfrm>
              <a:off x="4921" y="256"/>
              <a:ext cx="839" cy="32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1808</TotalTime>
  <Words>5042</Words>
  <Application>Microsoft Office PowerPoint</Application>
  <PresentationFormat>Affichage à l'écran (4:3)</PresentationFormat>
  <Paragraphs>818</Paragraphs>
  <Slides>115</Slides>
  <Notes>8</Notes>
  <HiddenSlides>0</HiddenSlides>
  <MMClips>2</MMClips>
  <ScaleCrop>false</ScaleCrop>
  <HeadingPairs>
    <vt:vector size="4" baseType="variant">
      <vt:variant>
        <vt:lpstr>Thème</vt:lpstr>
      </vt:variant>
      <vt:variant>
        <vt:i4>1</vt:i4>
      </vt:variant>
      <vt:variant>
        <vt:lpstr>Titres des diapositives</vt:lpstr>
      </vt:variant>
      <vt:variant>
        <vt:i4>115</vt:i4>
      </vt:variant>
    </vt:vector>
  </HeadingPairs>
  <TitlesOfParts>
    <vt:vector size="116" baseType="lpstr">
      <vt:lpstr>Thème Office</vt:lpstr>
      <vt:lpstr>   CANCER DE L’ENDOMETRE</vt:lpstr>
      <vt:lpstr>PLAN (1/2)</vt:lpstr>
      <vt:lpstr>PLAN (2/2)</vt:lpstr>
      <vt:lpstr>INTRODUCTION</vt:lpstr>
      <vt:lpstr>Présentation PowerPoint</vt:lpstr>
      <vt:lpstr>Présentation PowerPoint</vt:lpstr>
      <vt:lpstr>INTRODUCTION  Distribution of new cases of cancer worldwide in 2008 </vt:lpstr>
      <vt:lpstr>    INTRODUCTION  Nombre de décès dans le monde (millions par an) </vt:lpstr>
      <vt:lpstr>INTRODUCTION </vt:lpstr>
      <vt:lpstr>I. GENERALITES</vt:lpstr>
      <vt:lpstr>1.1. DEFINITION </vt:lpstr>
      <vt:lpstr>1.1. DEFINITION</vt:lpstr>
      <vt:lpstr>1.2. RAPPELS</vt:lpstr>
      <vt:lpstr>1.2. RAPPELS</vt:lpstr>
      <vt:lpstr>II. EPIDEMIOLOGIE</vt:lpstr>
      <vt:lpstr>2.1. INCIDENCE</vt:lpstr>
      <vt:lpstr>2.1. INCIDENCE  </vt:lpstr>
      <vt:lpstr>2.1. INCIDENCE Cancers féminins dans le monde, 2008</vt:lpstr>
      <vt:lpstr>2.1. INCIDENCE  Cancers féminins en Afrique 2008: 10ème position</vt:lpstr>
      <vt:lpstr>SITUATION DU CANCER DU SEIN AU NIGER Cancers les plus fréquents chez la femme  (2940 cas: 1992_2006 ) </vt:lpstr>
      <vt:lpstr>FREQUENCE DES CANCERS GYNECOLOGIQUES ET MAMMAIRES: MIG  </vt:lpstr>
      <vt:lpstr>FREQUENCE DES CANCERS GYNECOLOGIQUES ET MAMMAIRES: MIG</vt:lpstr>
      <vt:lpstr>TYPES DE CANCERS GYNECOLOGIQUES ET MAMMAIRES: MIG (4ème position)</vt:lpstr>
      <vt:lpstr>2.1. INCIDENCE  FRANCE: 2010 </vt:lpstr>
      <vt:lpstr>2.1. INCIDENCE Mortalité </vt:lpstr>
      <vt:lpstr>2.1. INCIDENCE </vt:lpstr>
      <vt:lpstr>2.1. INCIDENCE</vt:lpstr>
      <vt:lpstr>2.1. INCIDENCE Variations Raciales </vt:lpstr>
      <vt:lpstr>2.2. HISTOIRE NATURELLE</vt:lpstr>
      <vt:lpstr>2.2. HISTOIRE NATURELLE</vt:lpstr>
      <vt:lpstr>2.2. HISTOIRE NATURELLE</vt:lpstr>
      <vt:lpstr>2.3. FACTEURS DE RISQUE</vt:lpstr>
      <vt:lpstr>2.3. FACTEURS DE RISQUE</vt:lpstr>
      <vt:lpstr>2.3. FACTEURS DE RISQUE</vt:lpstr>
      <vt:lpstr>2.3. FACTEURS DE RISQUE</vt:lpstr>
      <vt:lpstr>2.3. FACTEURS DE RISQUE</vt:lpstr>
      <vt:lpstr>2.3. FACTEURS DE RISQUE</vt:lpstr>
      <vt:lpstr>III. ETUDE ANATOMOPATHOLOGIQUE</vt:lpstr>
      <vt:lpstr>3.1. ASPECTS MACROSCOPIQUES</vt:lpstr>
      <vt:lpstr>3.2. ASPECTS MICROSCOPIQUES</vt:lpstr>
      <vt:lpstr>3.2. ASPECTS MICROSCOPIQUES</vt:lpstr>
      <vt:lpstr>3.2. ASPECTS MICROSCOPIQUES </vt:lpstr>
      <vt:lpstr>3.2. ASPECTS MICROSCOPIQUES</vt:lpstr>
      <vt:lpstr>3.2. ASPECTS MICROSCOPIQUES</vt:lpstr>
      <vt:lpstr>3.2. ASPECTS MICROSCOPIQUES  adénocarcinomes endométrioïdes </vt:lpstr>
      <vt:lpstr>3.2. ASPECTS MICROSCOPIQUES</vt:lpstr>
      <vt:lpstr>3.2. ASPECTS MICROSCOPIQUES</vt:lpstr>
      <vt:lpstr>3.3. EXTENSION</vt:lpstr>
      <vt:lpstr>3.3. EXTENSION </vt:lpstr>
      <vt:lpstr>3.3. EXTENSION</vt:lpstr>
      <vt:lpstr>IV. DIAGNOSTIC DU K ENDOMETRE </vt:lpstr>
      <vt:lpstr>4.1. DIAGNOSTIC POSITIF  </vt:lpstr>
      <vt:lpstr>4.1. DIAGNOSTIC POSITIF A. Circonstances de découverte: SF </vt:lpstr>
      <vt:lpstr>4.1. DIAGNOSTIC POSITIF B. EXAMEN CLINIQUE</vt:lpstr>
      <vt:lpstr>4.1. DIAGNOSTIC POSITIF B. EXAMEN CLINIQUE</vt:lpstr>
      <vt:lpstr>4.1. DIAGNOSTIC POSITIF C. EXAMENS PARACLINIQUES</vt:lpstr>
      <vt:lpstr>4.1. DIAGNOSTIC POSITIF C. EXAMENS PARACLINIQUES</vt:lpstr>
      <vt:lpstr>Présentation PowerPoint</vt:lpstr>
      <vt:lpstr>4.1. DIAGNOSTIC POSITIF C. EXAMENS PARACLINIQUES</vt:lpstr>
      <vt:lpstr>4.1. DIAGNOSTIC POSITIF C. EXAMENS PARACLINIQUES  Cytologie</vt:lpstr>
      <vt:lpstr>4.1. DIAGNOSTIC POSITIF C. EXAMENS PARACLINIQUES</vt:lpstr>
      <vt:lpstr>4.1. DIAGNOSTIC POSITIF C. EXAMENS PARACLINIQUES</vt:lpstr>
      <vt:lpstr>4.1. DIAGNOSTIC POSITIF C. EXAMENS PARACLINIQUES</vt:lpstr>
      <vt:lpstr>4.1. DIAGNOSTIC POSITIF C. EXAMENS PARACLINIQUES</vt:lpstr>
      <vt:lpstr>4.1. DIAGNOSTIC POSITIF C. EXAMENS PARACLINIQUES</vt:lpstr>
      <vt:lpstr>4.1. DIAGNOSTIC POSITIF C. EXAMENS PARACLINIQUES</vt:lpstr>
      <vt:lpstr>4.1. DIAGNOSTIC POSITIF C. EXAMENS PARACLINIQUES IRM et KE </vt:lpstr>
      <vt:lpstr>4.2. BILAN d’EXTENSION</vt:lpstr>
      <vt:lpstr>4.2. BILAN d’EXTENSION </vt:lpstr>
      <vt:lpstr>4.2. BILAN d’EXTENSION  Ganglion sentinelle et KE</vt:lpstr>
      <vt:lpstr>4.2. BILAN d’EXTENSION  Quelle type d’ injection ?</vt:lpstr>
      <vt:lpstr>4.2. BILAN d’EXTENSION  Taux de Détection </vt:lpstr>
      <vt:lpstr>4.3. Classification</vt:lpstr>
      <vt:lpstr>Présentation PowerPoint</vt:lpstr>
      <vt:lpstr>Présentation PowerPoint</vt:lpstr>
      <vt:lpstr>Présentation PowerPoint</vt:lpstr>
      <vt:lpstr>4.5.Diagnostic différentiel </vt:lpstr>
      <vt:lpstr>V. TRAITEMENT. </vt:lpstr>
      <vt:lpstr>5.1. TRAITEMENT CURATIF  </vt:lpstr>
      <vt:lpstr>5.1. TRAITEMENT CURATIF</vt:lpstr>
      <vt:lpstr>5.1. TRAITEMENT CURATIF</vt:lpstr>
      <vt:lpstr>5.1. TRAITEMENT CURATIF</vt:lpstr>
      <vt:lpstr>5.1. TRAITEMENT CURATIF</vt:lpstr>
      <vt:lpstr>5.1. TRAITEMENT CURATIF</vt:lpstr>
      <vt:lpstr>5.1. TRAITEMENT CURATIF</vt:lpstr>
      <vt:lpstr>5.1. TRAITEMENT CURATIF</vt:lpstr>
      <vt:lpstr>5.1. TRAITEMENT CURATIF Chimiothérapie </vt:lpstr>
      <vt:lpstr>5.1. TRAITEMENT CURATIF Chimiothérapie</vt:lpstr>
      <vt:lpstr>5.1. TRAITEMENT CURATIF</vt:lpstr>
      <vt:lpstr>Présentation PowerPoint</vt:lpstr>
      <vt:lpstr>Présentation PowerPoint</vt:lpstr>
      <vt:lpstr>Présentation PowerPoint</vt:lpstr>
      <vt:lpstr>Présentation PowerPoint</vt:lpstr>
      <vt:lpstr>Carcinosarcomes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5.1. TRAITEMENT CURATIF Surveillance  </vt:lpstr>
      <vt:lpstr>Présentation PowerPoint</vt:lpstr>
      <vt:lpstr>Présentation PowerPoint</vt:lpstr>
      <vt:lpstr>5.1. TRAITEMENT PREVENTIF</vt:lpstr>
      <vt:lpstr>Présentation PowerPoint</vt:lpstr>
      <vt:lpstr>VI. PRONOSTIC</vt:lpstr>
      <vt:lpstr>CONCLUSION </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DE L’ENDOMETRE</dc:title>
  <dc:creator>jch</dc:creator>
  <cp:lastModifiedBy>Jean-claude Humbert</cp:lastModifiedBy>
  <cp:revision>109</cp:revision>
  <dcterms:modified xsi:type="dcterms:W3CDTF">2012-10-09T12:28:40Z</dcterms:modified>
</cp:coreProperties>
</file>