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mBRCA1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29</c:v>
                </c:pt>
                <c:pt idx="1">
                  <c:v>31.6</c:v>
                </c:pt>
                <c:pt idx="2">
                  <c:v>24.4</c:v>
                </c:pt>
                <c:pt idx="3">
                  <c:v>20</c:v>
                </c:pt>
                <c:pt idx="4">
                  <c:v>13.1</c:v>
                </c:pt>
                <c:pt idx="5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mBRCA2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26.6</c:v>
                </c:pt>
                <c:pt idx="1">
                  <c:v>29</c:v>
                </c:pt>
                <c:pt idx="2">
                  <c:v>22.3</c:v>
                </c:pt>
                <c:pt idx="3">
                  <c:v>18.3</c:v>
                </c:pt>
                <c:pt idx="4">
                  <c:v>11.7</c:v>
                </c:pt>
                <c:pt idx="5">
                  <c:v>10.4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wBRCA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Feuil1!$A$2:$A$7</c:f>
              <c:strCache>
                <c:ptCount val="6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6.1</c:v>
                </c:pt>
                <c:pt idx="1">
                  <c:v>6.8</c:v>
                </c:pt>
                <c:pt idx="2">
                  <c:v>5.0999999999999996</c:v>
                </c:pt>
                <c:pt idx="3">
                  <c:v>4.0999999999999996</c:v>
                </c:pt>
                <c:pt idx="4">
                  <c:v>5.3</c:v>
                </c:pt>
                <c:pt idx="5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000896"/>
        <c:axId val="164002432"/>
        <c:axId val="0"/>
      </c:bar3DChart>
      <c:catAx>
        <c:axId val="16400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64002432"/>
        <c:crosses val="autoZero"/>
        <c:auto val="1"/>
        <c:lblAlgn val="ctr"/>
        <c:lblOffset val="100"/>
        <c:noMultiLvlLbl val="0"/>
      </c:catAx>
      <c:valAx>
        <c:axId val="164002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4000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A3A03-5B24-4B6E-A6C4-79D107627B3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FD72222-CE61-4B1B-884E-52EBA1458D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Différent ?</a:t>
          </a:r>
        </a:p>
      </dgm:t>
    </dgm:pt>
    <dgm:pt modelId="{762A87C9-D6A8-4186-8EE3-B55640E849EA}" type="parTrans" cxnId="{92542C61-4E26-47D3-B996-916EA6F97F2A}">
      <dgm:prSet/>
      <dgm:spPr/>
    </dgm:pt>
    <dgm:pt modelId="{53486EB7-F29E-4581-8890-C5E71A9C20E9}" type="sibTrans" cxnId="{92542C61-4E26-47D3-B996-916EA6F97F2A}">
      <dgm:prSet/>
      <dgm:spPr/>
    </dgm:pt>
    <dgm:pt modelId="{AD31C324-7208-4B03-B85B-B6DC7B2A24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Epidémiologie</a:t>
          </a:r>
        </a:p>
      </dgm:t>
    </dgm:pt>
    <dgm:pt modelId="{39B48344-7D7F-4A79-917E-7EAA4BA86947}" type="parTrans" cxnId="{FCAC1F4C-4012-44D4-8170-2456B04A70A9}">
      <dgm:prSet/>
      <dgm:spPr/>
      <dgm:t>
        <a:bodyPr/>
        <a:lstStyle/>
        <a:p>
          <a:endParaRPr lang="fr-FR"/>
        </a:p>
      </dgm:t>
    </dgm:pt>
    <dgm:pt modelId="{8AC85FA0-EA39-44C0-B419-917A48DCA19E}" type="sibTrans" cxnId="{FCAC1F4C-4012-44D4-8170-2456B04A70A9}">
      <dgm:prSet/>
      <dgm:spPr/>
    </dgm:pt>
    <dgm:pt modelId="{527233C1-6091-4F03-90C7-10C70861FE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Pronostic</a:t>
          </a:r>
        </a:p>
      </dgm:t>
    </dgm:pt>
    <dgm:pt modelId="{77343E81-715B-46BB-8939-5B1DD8AB7F11}" type="parTrans" cxnId="{B7BDC9AB-0CF5-4CD1-9C34-DF0BA40D3460}">
      <dgm:prSet/>
      <dgm:spPr/>
      <dgm:t>
        <a:bodyPr/>
        <a:lstStyle/>
        <a:p>
          <a:endParaRPr lang="fr-FR"/>
        </a:p>
      </dgm:t>
    </dgm:pt>
    <dgm:pt modelId="{AE4FBD1E-4714-4EE8-808F-CEB18F64051D}" type="sibTrans" cxnId="{B7BDC9AB-0CF5-4CD1-9C34-DF0BA40D3460}">
      <dgm:prSet/>
      <dgm:spPr/>
    </dgm:pt>
    <dgm:pt modelId="{028E44A0-C150-4921-8215-286CC8A710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Prise en charge</a:t>
          </a:r>
        </a:p>
      </dgm:t>
    </dgm:pt>
    <dgm:pt modelId="{33CAA4EA-9945-4D24-9152-B8A67F3D1079}" type="parTrans" cxnId="{F3846090-AEF0-48EA-99B4-BBD39C313176}">
      <dgm:prSet/>
      <dgm:spPr/>
      <dgm:t>
        <a:bodyPr/>
        <a:lstStyle/>
        <a:p>
          <a:endParaRPr lang="fr-FR"/>
        </a:p>
      </dgm:t>
    </dgm:pt>
    <dgm:pt modelId="{D0A329D6-6986-4C20-99C2-F5D64A790F84}" type="sibTrans" cxnId="{F3846090-AEF0-48EA-99B4-BBD39C313176}">
      <dgm:prSet/>
      <dgm:spPr/>
    </dgm:pt>
    <dgm:pt modelId="{84828B3F-0A87-4484-BAFC-2A030BBA0E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Présentation</a:t>
          </a:r>
        </a:p>
      </dgm:t>
    </dgm:pt>
    <dgm:pt modelId="{145927F6-C6E8-4712-B4C3-E8EA9B44C5D4}" type="parTrans" cxnId="{9B1E22B0-84A5-400D-AF9B-7D422C2A4A35}">
      <dgm:prSet/>
      <dgm:spPr/>
      <dgm:t>
        <a:bodyPr/>
        <a:lstStyle/>
        <a:p>
          <a:endParaRPr lang="fr-FR"/>
        </a:p>
      </dgm:t>
    </dgm:pt>
    <dgm:pt modelId="{C951DBCC-23D9-4788-9839-936264C5501D}" type="sibTrans" cxnId="{9B1E22B0-84A5-400D-AF9B-7D422C2A4A35}">
      <dgm:prSet/>
      <dgm:spPr/>
    </dgm:pt>
    <dgm:pt modelId="{DDA72AFB-E2BB-41B5-8E97-8EC9F7E5A3BF}" type="pres">
      <dgm:prSet presAssocID="{C22A3A03-5B24-4B6E-A6C4-79D107627B3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F86D5C-6EB3-4CAA-8C01-14738B26F3BD}" type="pres">
      <dgm:prSet presAssocID="{0FD72222-CE61-4B1B-884E-52EBA1458D19}" presName="centerShape" presStyleLbl="node0" presStyleIdx="0" presStyleCnt="1"/>
      <dgm:spPr/>
      <dgm:t>
        <a:bodyPr/>
        <a:lstStyle/>
        <a:p>
          <a:endParaRPr lang="fr-FR"/>
        </a:p>
      </dgm:t>
    </dgm:pt>
    <dgm:pt modelId="{FB5C384E-E167-44BE-B38D-B3E077BEE661}" type="pres">
      <dgm:prSet presAssocID="{39B48344-7D7F-4A79-917E-7EAA4BA86947}" presName="Name9" presStyleLbl="parChTrans1D2" presStyleIdx="0" presStyleCnt="4"/>
      <dgm:spPr/>
      <dgm:t>
        <a:bodyPr/>
        <a:lstStyle/>
        <a:p>
          <a:endParaRPr lang="fr-FR"/>
        </a:p>
      </dgm:t>
    </dgm:pt>
    <dgm:pt modelId="{C83DB234-9533-464E-B51E-7C228103B9FF}" type="pres">
      <dgm:prSet presAssocID="{39B48344-7D7F-4A79-917E-7EAA4BA86947}" presName="connTx" presStyleLbl="parChTrans1D2" presStyleIdx="0" presStyleCnt="4"/>
      <dgm:spPr/>
      <dgm:t>
        <a:bodyPr/>
        <a:lstStyle/>
        <a:p>
          <a:endParaRPr lang="fr-FR"/>
        </a:p>
      </dgm:t>
    </dgm:pt>
    <dgm:pt modelId="{334E4DEB-B984-47DC-8B8C-E83F719377A2}" type="pres">
      <dgm:prSet presAssocID="{AD31C324-7208-4B03-B85B-B6DC7B2A24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F89B28-90A3-476E-81EA-DC2C11C5859E}" type="pres">
      <dgm:prSet presAssocID="{77343E81-715B-46BB-8939-5B1DD8AB7F11}" presName="Name9" presStyleLbl="parChTrans1D2" presStyleIdx="1" presStyleCnt="4"/>
      <dgm:spPr/>
      <dgm:t>
        <a:bodyPr/>
        <a:lstStyle/>
        <a:p>
          <a:endParaRPr lang="fr-FR"/>
        </a:p>
      </dgm:t>
    </dgm:pt>
    <dgm:pt modelId="{E4A75CF8-47AE-4E3D-90CE-FA0ACEE8277C}" type="pres">
      <dgm:prSet presAssocID="{77343E81-715B-46BB-8939-5B1DD8AB7F11}" presName="connTx" presStyleLbl="parChTrans1D2" presStyleIdx="1" presStyleCnt="4"/>
      <dgm:spPr/>
      <dgm:t>
        <a:bodyPr/>
        <a:lstStyle/>
        <a:p>
          <a:endParaRPr lang="fr-FR"/>
        </a:p>
      </dgm:t>
    </dgm:pt>
    <dgm:pt modelId="{4E831AB2-6B0D-4F69-B7D1-B7A4BA60163F}" type="pres">
      <dgm:prSet presAssocID="{527233C1-6091-4F03-90C7-10C70861FE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054545-BA47-48AD-A0AC-425999BEBA13}" type="pres">
      <dgm:prSet presAssocID="{33CAA4EA-9945-4D24-9152-B8A67F3D1079}" presName="Name9" presStyleLbl="parChTrans1D2" presStyleIdx="2" presStyleCnt="4"/>
      <dgm:spPr/>
      <dgm:t>
        <a:bodyPr/>
        <a:lstStyle/>
        <a:p>
          <a:endParaRPr lang="fr-FR"/>
        </a:p>
      </dgm:t>
    </dgm:pt>
    <dgm:pt modelId="{95F1BA82-77B5-4F9D-B6F2-FD9D080A60E0}" type="pres">
      <dgm:prSet presAssocID="{33CAA4EA-9945-4D24-9152-B8A67F3D1079}" presName="connTx" presStyleLbl="parChTrans1D2" presStyleIdx="2" presStyleCnt="4"/>
      <dgm:spPr/>
      <dgm:t>
        <a:bodyPr/>
        <a:lstStyle/>
        <a:p>
          <a:endParaRPr lang="fr-FR"/>
        </a:p>
      </dgm:t>
    </dgm:pt>
    <dgm:pt modelId="{DC51BC97-BBED-43B2-B334-62BDF74BB82C}" type="pres">
      <dgm:prSet presAssocID="{028E44A0-C150-4921-8215-286CC8A710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4366A3-4A0C-4431-8265-A7E7BAB7DFB1}" type="pres">
      <dgm:prSet presAssocID="{145927F6-C6E8-4712-B4C3-E8EA9B44C5D4}" presName="Name9" presStyleLbl="parChTrans1D2" presStyleIdx="3" presStyleCnt="4"/>
      <dgm:spPr/>
      <dgm:t>
        <a:bodyPr/>
        <a:lstStyle/>
        <a:p>
          <a:endParaRPr lang="fr-FR"/>
        </a:p>
      </dgm:t>
    </dgm:pt>
    <dgm:pt modelId="{7587398B-987A-4EE1-96B4-BC44E52C996A}" type="pres">
      <dgm:prSet presAssocID="{145927F6-C6E8-4712-B4C3-E8EA9B44C5D4}" presName="connTx" presStyleLbl="parChTrans1D2" presStyleIdx="3" presStyleCnt="4"/>
      <dgm:spPr/>
      <dgm:t>
        <a:bodyPr/>
        <a:lstStyle/>
        <a:p>
          <a:endParaRPr lang="fr-FR"/>
        </a:p>
      </dgm:t>
    </dgm:pt>
    <dgm:pt modelId="{57B4C974-BD10-44A4-917D-D7F5B06BA902}" type="pres">
      <dgm:prSet presAssocID="{84828B3F-0A87-4484-BAFC-2A030BBA0E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A2AD45-562B-4387-99B2-E963ECC97A16}" type="presOf" srcId="{AD31C324-7208-4B03-B85B-B6DC7B2A24DC}" destId="{334E4DEB-B984-47DC-8B8C-E83F719377A2}" srcOrd="0" destOrd="0" presId="urn:microsoft.com/office/officeart/2005/8/layout/radial1"/>
    <dgm:cxn modelId="{3E164E5D-E476-4DD2-9113-445CB0246A99}" type="presOf" srcId="{028E44A0-C150-4921-8215-286CC8A710A8}" destId="{DC51BC97-BBED-43B2-B334-62BDF74BB82C}" srcOrd="0" destOrd="0" presId="urn:microsoft.com/office/officeart/2005/8/layout/radial1"/>
    <dgm:cxn modelId="{48C41762-37AE-486B-A3C0-2C4A61053F0A}" type="presOf" srcId="{145927F6-C6E8-4712-B4C3-E8EA9B44C5D4}" destId="{7587398B-987A-4EE1-96B4-BC44E52C996A}" srcOrd="1" destOrd="0" presId="urn:microsoft.com/office/officeart/2005/8/layout/radial1"/>
    <dgm:cxn modelId="{F33842DF-55A2-408D-B5B9-30A307B96931}" type="presOf" srcId="{C22A3A03-5B24-4B6E-A6C4-79D107627B39}" destId="{DDA72AFB-E2BB-41B5-8E97-8EC9F7E5A3BF}" srcOrd="0" destOrd="0" presId="urn:microsoft.com/office/officeart/2005/8/layout/radial1"/>
    <dgm:cxn modelId="{B7BDC9AB-0CF5-4CD1-9C34-DF0BA40D3460}" srcId="{0FD72222-CE61-4B1B-884E-52EBA1458D19}" destId="{527233C1-6091-4F03-90C7-10C70861FEE9}" srcOrd="1" destOrd="0" parTransId="{77343E81-715B-46BB-8939-5B1DD8AB7F11}" sibTransId="{AE4FBD1E-4714-4EE8-808F-CEB18F64051D}"/>
    <dgm:cxn modelId="{58C3A9E3-085D-4EC3-933C-B61D211F981E}" type="presOf" srcId="{527233C1-6091-4F03-90C7-10C70861FEE9}" destId="{4E831AB2-6B0D-4F69-B7D1-B7A4BA60163F}" srcOrd="0" destOrd="0" presId="urn:microsoft.com/office/officeart/2005/8/layout/radial1"/>
    <dgm:cxn modelId="{0955422D-23E3-48AD-A262-75FFBE4A233B}" type="presOf" srcId="{39B48344-7D7F-4A79-917E-7EAA4BA86947}" destId="{FB5C384E-E167-44BE-B38D-B3E077BEE661}" srcOrd="0" destOrd="0" presId="urn:microsoft.com/office/officeart/2005/8/layout/radial1"/>
    <dgm:cxn modelId="{6894D7A9-BA3D-4DF0-85B0-168FF8BCAAB5}" type="presOf" srcId="{84828B3F-0A87-4484-BAFC-2A030BBA0EF2}" destId="{57B4C974-BD10-44A4-917D-D7F5B06BA902}" srcOrd="0" destOrd="0" presId="urn:microsoft.com/office/officeart/2005/8/layout/radial1"/>
    <dgm:cxn modelId="{FCAC1F4C-4012-44D4-8170-2456B04A70A9}" srcId="{0FD72222-CE61-4B1B-884E-52EBA1458D19}" destId="{AD31C324-7208-4B03-B85B-B6DC7B2A24DC}" srcOrd="0" destOrd="0" parTransId="{39B48344-7D7F-4A79-917E-7EAA4BA86947}" sibTransId="{8AC85FA0-EA39-44C0-B419-917A48DCA19E}"/>
    <dgm:cxn modelId="{9E63F7B2-6BD5-47ED-B10C-B280BBA9233C}" type="presOf" srcId="{77343E81-715B-46BB-8939-5B1DD8AB7F11}" destId="{94F89B28-90A3-476E-81EA-DC2C11C5859E}" srcOrd="0" destOrd="0" presId="urn:microsoft.com/office/officeart/2005/8/layout/radial1"/>
    <dgm:cxn modelId="{9B1E22B0-84A5-400D-AF9B-7D422C2A4A35}" srcId="{0FD72222-CE61-4B1B-884E-52EBA1458D19}" destId="{84828B3F-0A87-4484-BAFC-2A030BBA0EF2}" srcOrd="3" destOrd="0" parTransId="{145927F6-C6E8-4712-B4C3-E8EA9B44C5D4}" sibTransId="{C951DBCC-23D9-4788-9839-936264C5501D}"/>
    <dgm:cxn modelId="{440C3BA3-3A90-49F9-958F-C07D5F1FDDD1}" type="presOf" srcId="{0FD72222-CE61-4B1B-884E-52EBA1458D19}" destId="{8BF86D5C-6EB3-4CAA-8C01-14738B26F3BD}" srcOrd="0" destOrd="0" presId="urn:microsoft.com/office/officeart/2005/8/layout/radial1"/>
    <dgm:cxn modelId="{F0DB3D4A-6E11-4DAE-9A5C-C33D754A4425}" type="presOf" srcId="{77343E81-715B-46BB-8939-5B1DD8AB7F11}" destId="{E4A75CF8-47AE-4E3D-90CE-FA0ACEE8277C}" srcOrd="1" destOrd="0" presId="urn:microsoft.com/office/officeart/2005/8/layout/radial1"/>
    <dgm:cxn modelId="{D281DB2A-624C-48D9-B84A-99FBD9C05D37}" type="presOf" srcId="{33CAA4EA-9945-4D24-9152-B8A67F3D1079}" destId="{6E054545-BA47-48AD-A0AC-425999BEBA13}" srcOrd="0" destOrd="0" presId="urn:microsoft.com/office/officeart/2005/8/layout/radial1"/>
    <dgm:cxn modelId="{92542C61-4E26-47D3-B996-916EA6F97F2A}" srcId="{C22A3A03-5B24-4B6E-A6C4-79D107627B39}" destId="{0FD72222-CE61-4B1B-884E-52EBA1458D19}" srcOrd="0" destOrd="0" parTransId="{762A87C9-D6A8-4186-8EE3-B55640E849EA}" sibTransId="{53486EB7-F29E-4581-8890-C5E71A9C20E9}"/>
    <dgm:cxn modelId="{576199E1-90A8-4765-AEDB-3A1756375259}" type="presOf" srcId="{39B48344-7D7F-4A79-917E-7EAA4BA86947}" destId="{C83DB234-9533-464E-B51E-7C228103B9FF}" srcOrd="1" destOrd="0" presId="urn:microsoft.com/office/officeart/2005/8/layout/radial1"/>
    <dgm:cxn modelId="{C60D83C9-DD4A-45E4-BAE1-8C55901C8585}" type="presOf" srcId="{33CAA4EA-9945-4D24-9152-B8A67F3D1079}" destId="{95F1BA82-77B5-4F9D-B6F2-FD9D080A60E0}" srcOrd="1" destOrd="0" presId="urn:microsoft.com/office/officeart/2005/8/layout/radial1"/>
    <dgm:cxn modelId="{F3846090-AEF0-48EA-99B4-BBD39C313176}" srcId="{0FD72222-CE61-4B1B-884E-52EBA1458D19}" destId="{028E44A0-C150-4921-8215-286CC8A710A8}" srcOrd="2" destOrd="0" parTransId="{33CAA4EA-9945-4D24-9152-B8A67F3D1079}" sibTransId="{D0A329D6-6986-4C20-99C2-F5D64A790F84}"/>
    <dgm:cxn modelId="{B0A490B3-20D6-460C-BC9A-F089C99CA5AB}" type="presOf" srcId="{145927F6-C6E8-4712-B4C3-E8EA9B44C5D4}" destId="{464366A3-4A0C-4431-8265-A7E7BAB7DFB1}" srcOrd="0" destOrd="0" presId="urn:microsoft.com/office/officeart/2005/8/layout/radial1"/>
    <dgm:cxn modelId="{6DE79B52-EB89-4F4D-AA56-61986875340B}" type="presParOf" srcId="{DDA72AFB-E2BB-41B5-8E97-8EC9F7E5A3BF}" destId="{8BF86D5C-6EB3-4CAA-8C01-14738B26F3BD}" srcOrd="0" destOrd="0" presId="urn:microsoft.com/office/officeart/2005/8/layout/radial1"/>
    <dgm:cxn modelId="{4716498D-C0D3-4F9B-8849-3BBA1F3097B5}" type="presParOf" srcId="{DDA72AFB-E2BB-41B5-8E97-8EC9F7E5A3BF}" destId="{FB5C384E-E167-44BE-B38D-B3E077BEE661}" srcOrd="1" destOrd="0" presId="urn:microsoft.com/office/officeart/2005/8/layout/radial1"/>
    <dgm:cxn modelId="{FE485E4C-3D61-4C0E-9825-55BB746EF87E}" type="presParOf" srcId="{FB5C384E-E167-44BE-B38D-B3E077BEE661}" destId="{C83DB234-9533-464E-B51E-7C228103B9FF}" srcOrd="0" destOrd="0" presId="urn:microsoft.com/office/officeart/2005/8/layout/radial1"/>
    <dgm:cxn modelId="{48DFF24B-A927-47CC-8260-AFB8DA8C12E4}" type="presParOf" srcId="{DDA72AFB-E2BB-41B5-8E97-8EC9F7E5A3BF}" destId="{334E4DEB-B984-47DC-8B8C-E83F719377A2}" srcOrd="2" destOrd="0" presId="urn:microsoft.com/office/officeart/2005/8/layout/radial1"/>
    <dgm:cxn modelId="{4CB54423-8BFE-4149-9A1C-CAD4306B6949}" type="presParOf" srcId="{DDA72AFB-E2BB-41B5-8E97-8EC9F7E5A3BF}" destId="{94F89B28-90A3-476E-81EA-DC2C11C5859E}" srcOrd="3" destOrd="0" presId="urn:microsoft.com/office/officeart/2005/8/layout/radial1"/>
    <dgm:cxn modelId="{D72672CE-BEDD-429B-800A-EF4A736267C1}" type="presParOf" srcId="{94F89B28-90A3-476E-81EA-DC2C11C5859E}" destId="{E4A75CF8-47AE-4E3D-90CE-FA0ACEE8277C}" srcOrd="0" destOrd="0" presId="urn:microsoft.com/office/officeart/2005/8/layout/radial1"/>
    <dgm:cxn modelId="{CC77560D-6C8C-49A9-8174-9F4F2EF35D0B}" type="presParOf" srcId="{DDA72AFB-E2BB-41B5-8E97-8EC9F7E5A3BF}" destId="{4E831AB2-6B0D-4F69-B7D1-B7A4BA60163F}" srcOrd="4" destOrd="0" presId="urn:microsoft.com/office/officeart/2005/8/layout/radial1"/>
    <dgm:cxn modelId="{1B96D2EE-05ED-4464-AE6B-AFDC5F8E74C1}" type="presParOf" srcId="{DDA72AFB-E2BB-41B5-8E97-8EC9F7E5A3BF}" destId="{6E054545-BA47-48AD-A0AC-425999BEBA13}" srcOrd="5" destOrd="0" presId="urn:microsoft.com/office/officeart/2005/8/layout/radial1"/>
    <dgm:cxn modelId="{F614C024-909B-4668-9BBE-A0E80C0BA529}" type="presParOf" srcId="{6E054545-BA47-48AD-A0AC-425999BEBA13}" destId="{95F1BA82-77B5-4F9D-B6F2-FD9D080A60E0}" srcOrd="0" destOrd="0" presId="urn:microsoft.com/office/officeart/2005/8/layout/radial1"/>
    <dgm:cxn modelId="{FC3D9009-C272-4612-93B3-66AB7BAE5206}" type="presParOf" srcId="{DDA72AFB-E2BB-41B5-8E97-8EC9F7E5A3BF}" destId="{DC51BC97-BBED-43B2-B334-62BDF74BB82C}" srcOrd="6" destOrd="0" presId="urn:microsoft.com/office/officeart/2005/8/layout/radial1"/>
    <dgm:cxn modelId="{B65AF95A-5534-4590-A083-E83F8B59FE48}" type="presParOf" srcId="{DDA72AFB-E2BB-41B5-8E97-8EC9F7E5A3BF}" destId="{464366A3-4A0C-4431-8265-A7E7BAB7DFB1}" srcOrd="7" destOrd="0" presId="urn:microsoft.com/office/officeart/2005/8/layout/radial1"/>
    <dgm:cxn modelId="{3DAC65F8-C709-4572-BF6B-B788733E2F23}" type="presParOf" srcId="{464366A3-4A0C-4431-8265-A7E7BAB7DFB1}" destId="{7587398B-987A-4EE1-96B4-BC44E52C996A}" srcOrd="0" destOrd="0" presId="urn:microsoft.com/office/officeart/2005/8/layout/radial1"/>
    <dgm:cxn modelId="{71A2E14F-3502-46FA-90AA-ECCFF1EC4913}" type="presParOf" srcId="{DDA72AFB-E2BB-41B5-8E97-8EC9F7E5A3BF}" destId="{57B4C974-BD10-44A4-917D-D7F5B06BA90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6D5C-6EB3-4CAA-8C01-14738B26F3BD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6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Différent ?</a:t>
          </a:r>
        </a:p>
      </dsp:txBody>
      <dsp:txXfrm>
        <a:off x="3670829" y="1819010"/>
        <a:ext cx="887941" cy="887941"/>
      </dsp:txXfrm>
    </dsp:sp>
    <dsp:sp modelId="{FB5C384E-E167-44BE-B38D-B3E077BEE661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05377" y="1437239"/>
        <a:ext cx="18845" cy="18845"/>
      </dsp:txXfrm>
    </dsp:sp>
    <dsp:sp modelId="{334E4DEB-B984-47DC-8B8C-E83F719377A2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0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Epidémiologie</a:t>
          </a:r>
        </a:p>
      </dsp:txBody>
      <dsp:txXfrm>
        <a:off x="3670829" y="186372"/>
        <a:ext cx="887941" cy="887941"/>
      </dsp:txXfrm>
    </dsp:sp>
    <dsp:sp modelId="{94F89B28-90A3-476E-81EA-DC2C11C5859E}">
      <dsp:nvSpPr>
        <dsp:cNvPr id="0" name=""/>
        <dsp:cNvSpPr/>
      </dsp:nvSpPr>
      <dsp:spPr>
        <a:xfrm>
          <a:off x="4742668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921696" y="2253558"/>
        <a:ext cx="18845" cy="18845"/>
      </dsp:txXfrm>
    </dsp:sp>
    <dsp:sp modelId="{4E831AB2-6B0D-4F69-B7D1-B7A4BA60163F}">
      <dsp:nvSpPr>
        <dsp:cNvPr id="0" name=""/>
        <dsp:cNvSpPr/>
      </dsp:nvSpPr>
      <dsp:spPr>
        <a:xfrm>
          <a:off x="5119569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0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Pronostic</a:t>
          </a:r>
        </a:p>
      </dsp:txBody>
      <dsp:txXfrm>
        <a:off x="5303467" y="1819010"/>
        <a:ext cx="887941" cy="887941"/>
      </dsp:txXfrm>
    </dsp:sp>
    <dsp:sp modelId="{6E054545-BA47-48AD-A0AC-425999BEBA13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05377" y="3069878"/>
        <a:ext cx="18845" cy="18845"/>
      </dsp:txXfrm>
    </dsp:sp>
    <dsp:sp modelId="{DC51BC97-BBED-43B2-B334-62BDF74BB82C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0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Prise en charge</a:t>
          </a:r>
        </a:p>
      </dsp:txBody>
      <dsp:txXfrm>
        <a:off x="3670829" y="3451649"/>
        <a:ext cx="887941" cy="887941"/>
      </dsp:txXfrm>
    </dsp:sp>
    <dsp:sp modelId="{464366A3-4A0C-4431-8265-A7E7BAB7DFB1}">
      <dsp:nvSpPr>
        <dsp:cNvPr id="0" name=""/>
        <dsp:cNvSpPr/>
      </dsp:nvSpPr>
      <dsp:spPr>
        <a:xfrm rot="10800000">
          <a:off x="3110030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289058" y="2253558"/>
        <a:ext cx="18845" cy="18845"/>
      </dsp:txXfrm>
    </dsp:sp>
    <dsp:sp modelId="{57B4C974-BD10-44A4-917D-D7F5B06BA902}">
      <dsp:nvSpPr>
        <dsp:cNvPr id="0" name=""/>
        <dsp:cNvSpPr/>
      </dsp:nvSpPr>
      <dsp:spPr>
        <a:xfrm>
          <a:off x="1854293" y="1635112"/>
          <a:ext cx="1255737" cy="1255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0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Présentation</a:t>
          </a:r>
        </a:p>
      </dsp:txBody>
      <dsp:txXfrm>
        <a:off x="2038191" y="1819010"/>
        <a:ext cx="887941" cy="88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2922F-37C0-418E-B1C9-0A481E10A880}" type="datetimeFigureOut">
              <a:rPr lang="fr-FR" smtClean="0"/>
              <a:t>11/10/2012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51B7A-8E1D-4CE4-B720-406D8CE89C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45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E7318E-5202-4836-8598-76B1CA968299}" type="slidenum">
              <a:rPr lang="fr-FR" sz="1200"/>
              <a:pPr eaLnBrk="1" hangingPunct="1"/>
              <a:t>27</a:t>
            </a:fld>
            <a:endParaRPr lang="fr-F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228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7D9E4C-A878-47A4-97E2-8A1437C15897}" type="slidenum">
              <a:rPr lang="fr-FR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75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93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81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85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14AB-2E71-47EC-95E5-18CE0FA84611}" type="datetimeFigureOut">
              <a:rPr lang="fr-FR"/>
              <a:pPr>
                <a:defRPr/>
              </a:pPr>
              <a:t>11/10/2012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67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976125" cy="7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fr-FR" dirty="0" smtClean="0"/>
              <a:t>CANCER DU SEIN</a:t>
            </a:r>
            <a:endParaRPr lang="fr-FR" dirty="0"/>
          </a:p>
        </p:txBody>
      </p:sp>
      <p:sp>
        <p:nvSpPr>
          <p:cNvPr id="12" name="Sous-titre 4"/>
          <p:cNvSpPr txBox="1">
            <a:spLocks/>
          </p:cNvSpPr>
          <p:nvPr/>
        </p:nvSpPr>
        <p:spPr bwMode="auto">
          <a:xfrm>
            <a:off x="323528" y="260648"/>
            <a:ext cx="8135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d’Oncologie Gynécologique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latin typeface="+mn-lt"/>
                <a:cs typeface="+mn-cs"/>
              </a:rPr>
              <a:t>Libreville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 26 </a:t>
            </a:r>
            <a:r>
              <a:rPr lang="fr-FR" sz="2000" kern="0" dirty="0" smtClean="0">
                <a:latin typeface="+mn-lt"/>
                <a:cs typeface="+mn-cs"/>
              </a:rPr>
              <a:t>octobre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998"/>
            <a:ext cx="964095" cy="125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208912" cy="2711152"/>
          </a:xfrm>
        </p:spPr>
        <p:txBody>
          <a:bodyPr>
            <a:noAutofit/>
          </a:bodyPr>
          <a:lstStyle/>
          <a:p>
            <a:r>
              <a:rPr lang="fr-FR" sz="2000" dirty="0" smtClean="0"/>
              <a:t>Pr Jean LEVEQUE</a:t>
            </a:r>
          </a:p>
          <a:p>
            <a:endParaRPr lang="fr-FR" sz="1400" dirty="0" smtClean="0"/>
          </a:p>
          <a:p>
            <a:pPr algn="l"/>
            <a:r>
              <a:rPr lang="fr-FR" sz="1600" i="1" dirty="0" smtClean="0"/>
              <a:t>		Service de Gynécologie - CHU Anne de Bretagne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Département d’Oncologie Chirurgicale - CRLCC Eugène Marquis</a:t>
            </a:r>
          </a:p>
          <a:p>
            <a:pPr algn="l"/>
            <a:r>
              <a:rPr lang="fr-FR" sz="1600" i="1" dirty="0" smtClean="0"/>
              <a:t>		</a:t>
            </a:r>
          </a:p>
          <a:p>
            <a:pPr algn="l"/>
            <a:r>
              <a:rPr lang="fr-FR" sz="1600" i="1" dirty="0" smtClean="0"/>
              <a:t>		Faculté de Médecine - Université de Rennes 1</a:t>
            </a:r>
          </a:p>
          <a:p>
            <a:pPr algn="l"/>
            <a:endParaRPr lang="fr-FR" sz="1600" i="1" dirty="0"/>
          </a:p>
          <a:p>
            <a:pPr algn="l"/>
            <a:r>
              <a:rPr lang="fr-FR" sz="1600" i="1" dirty="0" smtClean="0"/>
              <a:t>		Inserm U1085 - </a:t>
            </a:r>
            <a:r>
              <a:rPr lang="en-US" sz="1600" i="1" dirty="0"/>
              <a:t>Death Receptors and Tumor Escape</a:t>
            </a:r>
            <a:endParaRPr lang="fr-FR" sz="1600" i="1" dirty="0" smtClean="0"/>
          </a:p>
          <a:p>
            <a:endParaRPr lang="fr-FR" sz="1400" dirty="0" smtClean="0"/>
          </a:p>
          <a:p>
            <a:r>
              <a:rPr lang="fr-FR" sz="2000" dirty="0" smtClean="0"/>
              <a:t>RENNES  - </a:t>
            </a:r>
            <a:r>
              <a:rPr lang="fr-FR" sz="2000" dirty="0" err="1" smtClean="0"/>
              <a:t>Breizh</a:t>
            </a:r>
            <a:r>
              <a:rPr lang="fr-FR" sz="2000" dirty="0" smtClean="0"/>
              <a:t> </a:t>
            </a:r>
            <a:r>
              <a:rPr lang="fr-FR" sz="2000" dirty="0" err="1" smtClean="0"/>
              <a:t>Izel</a:t>
            </a:r>
            <a:endParaRPr lang="fr-FR" sz="2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03" y="3701221"/>
            <a:ext cx="367099" cy="39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Users\Pr Jean Levêque\Documents\IMAGES\Divers\Logo\Logo CEM 2010.jpg"/>
          <p:cNvPicPr>
            <a:picLocks noChangeAspect="1" noChangeArrowheads="1"/>
          </p:cNvPicPr>
          <p:nvPr/>
        </p:nvPicPr>
        <p:blipFill>
          <a:blip r:embed="rId5" cstate="print"/>
          <a:srcRect r="39883" b="82550"/>
          <a:stretch>
            <a:fillRect/>
          </a:stretch>
        </p:blipFill>
        <p:spPr bwMode="auto">
          <a:xfrm>
            <a:off x="1145374" y="4061261"/>
            <a:ext cx="1152128" cy="460339"/>
          </a:xfrm>
          <a:prstGeom prst="rect">
            <a:avLst/>
          </a:prstGeom>
          <a:noFill/>
        </p:spPr>
      </p:pic>
      <p:pic>
        <p:nvPicPr>
          <p:cNvPr id="15" name="Picture 2" descr="C:\Users\Pr Jean Levêque\Documents\IMAGES\Divers\Logo\Logo Fac Uni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65317"/>
            <a:ext cx="605822" cy="602360"/>
          </a:xfrm>
          <a:prstGeom prst="rect">
            <a:avLst/>
          </a:prstGeom>
          <a:noFill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" y="5281975"/>
            <a:ext cx="1619672" cy="6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sz="4000" b="0" dirty="0"/>
              <a:t>    Cancer du sein : prise en charge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pPr defTabSz="749300"/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T. </a:t>
            </a:r>
            <a:r>
              <a:rPr lang="fr-FR" dirty="0"/>
              <a:t>:	</a:t>
            </a:r>
            <a:endParaRPr lang="fr-FR" sz="2800" dirty="0" smtClean="0"/>
          </a:p>
          <a:p>
            <a:pPr lvl="1" defTabSz="749300"/>
            <a:r>
              <a:rPr lang="fr-FR" sz="2600" dirty="0" err="1" smtClean="0"/>
              <a:t>Patey</a:t>
            </a:r>
            <a:r>
              <a:rPr lang="fr-FR" sz="2600" dirty="0" smtClean="0"/>
              <a:t> </a:t>
            </a:r>
            <a:r>
              <a:rPr lang="fr-FR" sz="2600" dirty="0"/>
              <a:t>car sans toxicité </a:t>
            </a:r>
            <a:r>
              <a:rPr lang="fr-FR" sz="2600" dirty="0" smtClean="0"/>
              <a:t>fœtale</a:t>
            </a:r>
          </a:p>
          <a:p>
            <a:pPr lvl="1" defTabSz="749300"/>
            <a:r>
              <a:rPr lang="fr-FR" sz="2600" dirty="0" smtClean="0"/>
              <a:t>si CT indiquée </a:t>
            </a:r>
            <a:r>
              <a:rPr lang="fr-FR" sz="2600" dirty="0"/>
              <a:t>: ITG</a:t>
            </a:r>
          </a:p>
          <a:p>
            <a:pPr marL="819150" lvl="1" defTabSz="749300">
              <a:buFontTx/>
              <a:buNone/>
            </a:pPr>
            <a:endParaRPr lang="fr-FR" sz="1400" dirty="0"/>
          </a:p>
          <a:p>
            <a:pPr defTabSz="749300"/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T. </a:t>
            </a:r>
            <a:r>
              <a:rPr lang="fr-FR" dirty="0"/>
              <a:t>: délais </a:t>
            </a:r>
            <a:r>
              <a:rPr lang="fr-FR" dirty="0" err="1"/>
              <a:t>Trt</a:t>
            </a:r>
            <a:r>
              <a:rPr lang="fr-FR" dirty="0"/>
              <a:t> maxi admis </a:t>
            </a:r>
            <a:r>
              <a:rPr lang="fr-FR" dirty="0" smtClean="0"/>
              <a:t>:</a:t>
            </a:r>
          </a:p>
          <a:p>
            <a:pPr lvl="1" defTabSz="749300"/>
            <a:r>
              <a:rPr lang="fr-FR" sz="2600" dirty="0" smtClean="0"/>
              <a:t>de </a:t>
            </a:r>
            <a:r>
              <a:rPr lang="fr-FR" sz="2600" dirty="0"/>
              <a:t>4 semaines pour </a:t>
            </a:r>
            <a:r>
              <a:rPr lang="fr-FR" sz="2600" dirty="0" smtClean="0"/>
              <a:t>CT</a:t>
            </a:r>
          </a:p>
          <a:p>
            <a:pPr lvl="1" defTabSz="749300"/>
            <a:r>
              <a:rPr lang="fr-FR" sz="2600" dirty="0" smtClean="0"/>
              <a:t>de </a:t>
            </a:r>
            <a:r>
              <a:rPr lang="fr-FR" sz="2600" dirty="0"/>
              <a:t>8 semaines pour </a:t>
            </a:r>
            <a:r>
              <a:rPr lang="fr-FR" sz="2600" dirty="0" smtClean="0"/>
              <a:t>XRT</a:t>
            </a:r>
            <a:endParaRPr lang="fr-FR" sz="2600" dirty="0"/>
          </a:p>
          <a:p>
            <a:pPr marL="819150" lvl="1" defTabSz="749300">
              <a:buFontTx/>
              <a:buNone/>
            </a:pPr>
            <a:endParaRPr lang="fr-FR" sz="1600" dirty="0"/>
          </a:p>
          <a:p>
            <a:pPr defTabSz="749300"/>
            <a:r>
              <a:rPr lang="fr-FR" b="1" dirty="0"/>
              <a:t>3</a:t>
            </a:r>
            <a:r>
              <a:rPr lang="fr-FR" b="1" baseline="30000" dirty="0"/>
              <a:t>ème</a:t>
            </a:r>
            <a:r>
              <a:rPr lang="fr-FR" b="1" dirty="0"/>
              <a:t> T. </a:t>
            </a:r>
            <a:r>
              <a:rPr lang="fr-FR" dirty="0" smtClean="0"/>
              <a:t>:</a:t>
            </a:r>
          </a:p>
          <a:p>
            <a:pPr lvl="1" defTabSz="749300"/>
            <a:r>
              <a:rPr lang="fr-FR" sz="2600" dirty="0" err="1" smtClean="0"/>
              <a:t>Trt</a:t>
            </a:r>
            <a:r>
              <a:rPr lang="fr-FR" sz="2600" dirty="0" smtClean="0"/>
              <a:t> </a:t>
            </a:r>
            <a:r>
              <a:rPr lang="fr-FR" sz="2600" dirty="0"/>
              <a:t>après extraction dès maturité </a:t>
            </a:r>
            <a:r>
              <a:rPr lang="fr-FR" sz="2600" dirty="0" smtClean="0"/>
              <a:t>atteinte</a:t>
            </a:r>
          </a:p>
          <a:p>
            <a:pPr lvl="1" defTabSz="749300"/>
            <a:r>
              <a:rPr lang="fr-FR" sz="2600" dirty="0" smtClean="0"/>
              <a:t>délai </a:t>
            </a:r>
            <a:r>
              <a:rPr lang="fr-FR" sz="2600" dirty="0"/>
              <a:t>de 1 mois entre </a:t>
            </a:r>
            <a:r>
              <a:rPr lang="fr-FR" sz="2600" dirty="0" smtClean="0"/>
              <a:t>CT et naissance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2148131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b="0" dirty="0"/>
              <a:t>    Cancer du sein : pronostic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150000"/>
              </a:lnSpc>
            </a:pPr>
            <a:r>
              <a:rPr lang="fr-FR" b="1" dirty="0"/>
              <a:t>Pas de retentissement </a:t>
            </a:r>
            <a:r>
              <a:rPr lang="fr-FR" b="1" dirty="0" err="1"/>
              <a:t>foetal</a:t>
            </a:r>
            <a:r>
              <a:rPr lang="fr-FR" b="1" dirty="0"/>
              <a:t> du cancer</a:t>
            </a:r>
            <a:endParaRPr lang="fr-FR" dirty="0"/>
          </a:p>
          <a:p>
            <a:pPr>
              <a:lnSpc>
                <a:spcPct val="150000"/>
              </a:lnSpc>
              <a:buFontTx/>
              <a:buNone/>
            </a:pPr>
            <a:endParaRPr lang="fr-FR" sz="2800" dirty="0"/>
          </a:p>
          <a:p>
            <a:pPr>
              <a:lnSpc>
                <a:spcPct val="150000"/>
              </a:lnSpc>
            </a:pPr>
            <a:r>
              <a:rPr lang="fr-FR" b="1" dirty="0"/>
              <a:t>Pronostic maternel </a:t>
            </a:r>
            <a:r>
              <a:rPr lang="fr-FR" dirty="0"/>
              <a:t>: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plus sombre pour les formes N+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pas de bénéfice à l’ITG</a:t>
            </a:r>
          </a:p>
        </p:txBody>
      </p:sp>
    </p:spTree>
    <p:extLst>
      <p:ext uri="{BB962C8B-B14F-4D97-AF65-F5344CB8AC3E}">
        <p14:creationId xmlns:p14="http://schemas.microsoft.com/office/powerpoint/2010/main" val="28919386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sz="4000" b="0" dirty="0"/>
              <a:t>    Maternité après cancer du sein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7 % </a:t>
            </a:r>
            <a:r>
              <a:rPr lang="fr-FR" dirty="0"/>
              <a:t>des femmes exposées</a:t>
            </a:r>
          </a:p>
          <a:p>
            <a:pPr>
              <a:lnSpc>
                <a:spcPct val="150000"/>
              </a:lnSpc>
              <a:buFontTx/>
              <a:buNone/>
            </a:pPr>
            <a:endParaRPr lang="fr-FR" sz="1200" dirty="0"/>
          </a:p>
          <a:p>
            <a:pPr>
              <a:lnSpc>
                <a:spcPct val="150000"/>
              </a:lnSpc>
            </a:pPr>
            <a:r>
              <a:rPr lang="fr-FR" b="1" dirty="0"/>
              <a:t>Pour les femmes </a:t>
            </a:r>
            <a:r>
              <a:rPr lang="fr-FR" dirty="0"/>
              <a:t>: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K sein =&gt; privation INJUSTE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Ce sont ELLES qui doivent décider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la maternité est POSITIVE</a:t>
            </a:r>
          </a:p>
          <a:p>
            <a:pPr lvl="1">
              <a:lnSpc>
                <a:spcPct val="150000"/>
              </a:lnSpc>
              <a:buFontTx/>
              <a:buNone/>
            </a:pPr>
            <a:endParaRPr lang="fr-FR" sz="1200" dirty="0"/>
          </a:p>
          <a:p>
            <a:pPr>
              <a:lnSpc>
                <a:spcPct val="150000"/>
              </a:lnSpc>
            </a:pPr>
            <a:r>
              <a:rPr lang="fr-FR" b="1" dirty="0"/>
              <a:t>Médecin</a:t>
            </a:r>
            <a:r>
              <a:rPr lang="fr-FR" dirty="0"/>
              <a:t> : craintes physiopathologiques</a:t>
            </a:r>
          </a:p>
        </p:txBody>
      </p:sp>
    </p:spTree>
    <p:extLst>
      <p:ext uri="{BB962C8B-B14F-4D97-AF65-F5344CB8AC3E}">
        <p14:creationId xmlns:p14="http://schemas.microsoft.com/office/powerpoint/2010/main" val="38148483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b="0" dirty="0"/>
              <a:t>    Littérature : rassurante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fr-FR" b="1" dirty="0"/>
              <a:t>Survie inchangée </a:t>
            </a:r>
            <a:r>
              <a:rPr lang="fr-FR" dirty="0"/>
              <a:t>: </a:t>
            </a:r>
          </a:p>
          <a:p>
            <a:pPr lvl="1">
              <a:lnSpc>
                <a:spcPct val="160000"/>
              </a:lnSpc>
            </a:pPr>
            <a:r>
              <a:rPr lang="fr-FR" dirty="0"/>
              <a:t>globale et sans récidive</a:t>
            </a:r>
          </a:p>
          <a:p>
            <a:pPr lvl="1">
              <a:lnSpc>
                <a:spcPct val="160000"/>
              </a:lnSpc>
            </a:pPr>
            <a:r>
              <a:rPr lang="fr-FR" dirty="0"/>
              <a:t>selon stade, statut N, délai K  / G</a:t>
            </a:r>
          </a:p>
          <a:p>
            <a:pPr lvl="1">
              <a:lnSpc>
                <a:spcPct val="160000"/>
              </a:lnSpc>
            </a:pPr>
            <a:r>
              <a:rPr lang="fr-FR" dirty="0"/>
              <a:t>selon nombre de grossesses</a:t>
            </a:r>
          </a:p>
          <a:p>
            <a:pPr lvl="1">
              <a:lnSpc>
                <a:spcPct val="160000"/>
              </a:lnSpc>
            </a:pPr>
            <a:r>
              <a:rPr lang="fr-FR" dirty="0"/>
              <a:t>ITG sans bénéfice (y compris si N+)</a:t>
            </a:r>
          </a:p>
          <a:p>
            <a:pPr lvl="1">
              <a:lnSpc>
                <a:spcPct val="160000"/>
              </a:lnSpc>
              <a:buFontTx/>
              <a:buNone/>
            </a:pPr>
            <a:endParaRPr lang="fr-FR" sz="1200" dirty="0"/>
          </a:p>
          <a:p>
            <a:pPr>
              <a:lnSpc>
                <a:spcPct val="160000"/>
              </a:lnSpc>
            </a:pPr>
            <a:r>
              <a:rPr lang="fr-FR" b="1" dirty="0"/>
              <a:t>Pas d’impact de l’ATCD de K sur la G.</a:t>
            </a:r>
          </a:p>
          <a:p>
            <a:pPr>
              <a:lnSpc>
                <a:spcPct val="160000"/>
              </a:lnSpc>
              <a:buFontTx/>
              <a:buNone/>
            </a:pPr>
            <a:endParaRPr lang="fr-FR" sz="1200" b="1" dirty="0"/>
          </a:p>
          <a:p>
            <a:pPr>
              <a:lnSpc>
                <a:spcPct val="160000"/>
              </a:lnSpc>
            </a:pPr>
            <a:r>
              <a:rPr lang="fr-FR" b="1" dirty="0"/>
              <a:t>Allaitement possible : </a:t>
            </a:r>
            <a:r>
              <a:rPr lang="fr-FR" sz="2800" dirty="0"/>
              <a:t>40 %, T. non centrales </a:t>
            </a:r>
            <a:endParaRPr lang="fr-FR" dirty="0"/>
          </a:p>
          <a:p>
            <a:pPr lvl="1">
              <a:lnSpc>
                <a:spcPct val="160000"/>
              </a:lnSpc>
              <a:buFontTx/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184996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b="0" dirty="0"/>
              <a:t>    Littérature : discutable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Etudes rétrospectives </a:t>
            </a:r>
            <a:r>
              <a:rPr lang="fr-FR" dirty="0"/>
              <a:t>au mieux cas-témoins</a:t>
            </a:r>
          </a:p>
          <a:p>
            <a:pPr>
              <a:lnSpc>
                <a:spcPct val="150000"/>
              </a:lnSpc>
              <a:buFontTx/>
              <a:buNone/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b="1" dirty="0"/>
              <a:t>Faible nombre </a:t>
            </a:r>
            <a:r>
              <a:rPr lang="fr-FR" dirty="0"/>
              <a:t>de patientes</a:t>
            </a:r>
          </a:p>
          <a:p>
            <a:pPr>
              <a:lnSpc>
                <a:spcPct val="150000"/>
              </a:lnSpc>
              <a:buFontTx/>
              <a:buNone/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b="1" dirty="0"/>
              <a:t>Biais</a:t>
            </a:r>
            <a:r>
              <a:rPr lang="fr-FR" dirty="0"/>
              <a:t> évidents :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sur-représentation</a:t>
            </a:r>
            <a:r>
              <a:rPr lang="fr-FR" dirty="0"/>
              <a:t> des bons pronostics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maternité choisie par les femmes</a:t>
            </a:r>
          </a:p>
        </p:txBody>
      </p:sp>
    </p:spTree>
    <p:extLst>
      <p:ext uri="{BB962C8B-B14F-4D97-AF65-F5344CB8AC3E}">
        <p14:creationId xmlns:p14="http://schemas.microsoft.com/office/powerpoint/2010/main" val="32057691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b="0" dirty="0"/>
              <a:t>    Que faire, que dire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fr-FR" b="1" dirty="0"/>
              <a:t>INFORMER le couple </a:t>
            </a:r>
            <a:r>
              <a:rPr lang="fr-FR" dirty="0"/>
              <a:t>:</a:t>
            </a:r>
          </a:p>
          <a:p>
            <a:pPr lvl="1">
              <a:lnSpc>
                <a:spcPct val="170000"/>
              </a:lnSpc>
            </a:pPr>
            <a:r>
              <a:rPr lang="fr-FR" dirty="0"/>
              <a:t>le pronostic semble inchangé</a:t>
            </a:r>
          </a:p>
          <a:p>
            <a:pPr lvl="1">
              <a:lnSpc>
                <a:spcPct val="170000"/>
              </a:lnSpc>
            </a:pPr>
            <a:r>
              <a:rPr lang="fr-FR" dirty="0"/>
              <a:t>MAIS il dépend du stade initial</a:t>
            </a:r>
          </a:p>
          <a:p>
            <a:pPr lvl="1">
              <a:lnSpc>
                <a:spcPct val="170000"/>
              </a:lnSpc>
              <a:buFontTx/>
              <a:buNone/>
            </a:pPr>
            <a:endParaRPr lang="fr-FR" sz="800" dirty="0"/>
          </a:p>
          <a:p>
            <a:pPr>
              <a:lnSpc>
                <a:spcPct val="170000"/>
              </a:lnSpc>
              <a:buFontTx/>
              <a:buNone/>
            </a:pPr>
            <a:endParaRPr lang="fr-FR" sz="800" dirty="0"/>
          </a:p>
          <a:p>
            <a:pPr>
              <a:lnSpc>
                <a:spcPct val="170000"/>
              </a:lnSpc>
            </a:pPr>
            <a:r>
              <a:rPr lang="fr-FR" b="1" dirty="0"/>
              <a:t>Encourager la réflexion du couple </a:t>
            </a:r>
            <a:r>
              <a:rPr lang="fr-FR" dirty="0"/>
              <a:t>:  </a:t>
            </a:r>
            <a:r>
              <a:rPr lang="fr-FR" dirty="0" smtClean="0"/>
              <a:t>respecter </a:t>
            </a:r>
            <a:r>
              <a:rPr lang="fr-FR" dirty="0"/>
              <a:t>son choix</a:t>
            </a:r>
          </a:p>
          <a:p>
            <a:pPr>
              <a:lnSpc>
                <a:spcPct val="170000"/>
              </a:lnSpc>
              <a:buFontTx/>
              <a:buNone/>
            </a:pPr>
            <a:endParaRPr lang="fr-FR" sz="800" dirty="0"/>
          </a:p>
          <a:p>
            <a:pPr>
              <a:lnSpc>
                <a:spcPct val="170000"/>
              </a:lnSpc>
            </a:pPr>
            <a:r>
              <a:rPr lang="fr-FR" b="1" dirty="0"/>
              <a:t>DELAI de 2 ANS </a:t>
            </a:r>
            <a:r>
              <a:rPr lang="fr-FR" b="1" dirty="0" smtClean="0"/>
              <a:t>à 5 ANS</a:t>
            </a:r>
          </a:p>
          <a:p>
            <a:pPr lvl="1">
              <a:lnSpc>
                <a:spcPct val="170000"/>
              </a:lnSpc>
            </a:pPr>
            <a:r>
              <a:rPr lang="fr-FR" dirty="0" smtClean="0"/>
              <a:t>Selon agressivité initiale</a:t>
            </a:r>
          </a:p>
          <a:p>
            <a:pPr lvl="1">
              <a:lnSpc>
                <a:spcPct val="170000"/>
              </a:lnSpc>
            </a:pPr>
            <a:r>
              <a:rPr lang="fr-FR" dirty="0" smtClean="0"/>
              <a:t>Attention au TAM : tératogène (délai de 3 à 6 mois)</a:t>
            </a:r>
            <a:endParaRPr lang="fr-FR" dirty="0"/>
          </a:p>
          <a:p>
            <a:pPr>
              <a:lnSpc>
                <a:spcPct val="170000"/>
              </a:lnSpc>
              <a:buFontTx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4111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Cancer du sein chez l’homme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2490068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 smtClean="0"/>
              <a:t>CAS PARTICULIERS </a:t>
            </a:r>
          </a:p>
          <a:p>
            <a:pPr algn="ctr"/>
            <a:endParaRPr lang="fr-FR" sz="2400" dirty="0" smtClean="0"/>
          </a:p>
          <a:p>
            <a:pPr marL="457200" indent="-457200">
              <a:buAutoNum type="arabicPeriod"/>
            </a:pPr>
            <a:r>
              <a:rPr lang="fr-FR" sz="2400" dirty="0" smtClean="0"/>
              <a:t>Grossesse et Cancer du Sein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Cancer du Sein chez l’Homme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Aspects Génétiques</a:t>
            </a:r>
          </a:p>
        </p:txBody>
      </p:sp>
    </p:spTree>
    <p:extLst>
      <p:ext uri="{BB962C8B-B14F-4D97-AF65-F5344CB8AC3E}">
        <p14:creationId xmlns:p14="http://schemas.microsoft.com/office/powerpoint/2010/main" val="264621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smtClean="0"/>
              <a:t>Cancer du Sein chez l’Homme (♂BK )</a:t>
            </a:r>
          </a:p>
        </p:txBody>
      </p:sp>
      <p:graphicFrame>
        <p:nvGraphicFramePr>
          <p:cNvPr id="2" name="Diagramme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30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(1) Korde LA. J Clin Oncol 2010. (2) Giordano SH. Cancer 2004. (3) Krause W. Andrologia 2005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Epidémiologie descriptive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fr-FR" sz="2800" smtClean="0"/>
              <a:t>Incidence :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smtClean="0"/>
              <a:t>0.7% des K Sein : 1 ♂BK / 175 </a:t>
            </a:r>
            <a:r>
              <a:rPr lang="fr-FR" sz="2400" b="1" smtClean="0"/>
              <a:t>♀</a:t>
            </a:r>
            <a:r>
              <a:rPr lang="fr-FR" sz="2400" smtClean="0"/>
              <a:t>BK 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smtClean="0"/>
              <a:t>croissante depuis 25 ans (+ 1% / an)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smtClean="0"/>
              <a:t>moyenne d’âge : 67 ans (vs </a:t>
            </a:r>
            <a:r>
              <a:rPr lang="fr-FR" sz="2400" b="1" smtClean="0"/>
              <a:t>♀</a:t>
            </a:r>
            <a:r>
              <a:rPr lang="fr-FR" sz="2400" smtClean="0"/>
              <a:t> 61 ans) </a:t>
            </a:r>
            <a:r>
              <a:rPr lang="fr-FR" sz="2400" baseline="30000" smtClean="0"/>
              <a:t>(1)</a:t>
            </a:r>
            <a:endParaRPr lang="fr-FR" sz="2400" smtClean="0"/>
          </a:p>
          <a:p>
            <a:pPr eaLnBrk="1" hangingPunct="1">
              <a:lnSpc>
                <a:spcPct val="130000"/>
              </a:lnSpc>
            </a:pPr>
            <a:r>
              <a:rPr lang="fr-FR" sz="2800" smtClean="0"/>
              <a:t>Fréquence : </a:t>
            </a:r>
            <a:r>
              <a:rPr lang="fr-FR" sz="2400" smtClean="0"/>
              <a:t>0.86 /100,000 </a:t>
            </a:r>
            <a:r>
              <a:rPr lang="fr-FR" sz="2400" smtClean="0">
                <a:sym typeface="Wingdings" pitchFamily="2" charset="2"/>
              </a:rPr>
              <a:t> 1.08 /100,000 </a:t>
            </a:r>
            <a:r>
              <a:rPr lang="fr-FR" sz="2400" baseline="30000" smtClean="0">
                <a:sym typeface="Wingdings" pitchFamily="2" charset="2"/>
              </a:rPr>
              <a:t>(2)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fr-FR" sz="2400" b="1" smtClean="0"/>
              <a:t>			</a:t>
            </a:r>
            <a:r>
              <a:rPr lang="fr-FR" sz="2400" smtClean="0"/>
              <a:t>	(♀ 30 à 60 /100,000)</a:t>
            </a:r>
          </a:p>
          <a:p>
            <a:pPr eaLnBrk="1" hangingPunct="1">
              <a:lnSpc>
                <a:spcPct val="130000"/>
              </a:lnSpc>
            </a:pPr>
            <a:r>
              <a:rPr lang="fr-FR" sz="2800" smtClean="0"/>
              <a:t>Mortalité : 0.20 /100,000 </a:t>
            </a:r>
            <a:r>
              <a:rPr lang="fr-FR" sz="2800" baseline="30000" smtClean="0"/>
              <a:t>(3)</a:t>
            </a:r>
            <a:endParaRPr lang="fr-FR" sz="280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fr-FR" sz="2800" smtClean="0"/>
              <a:t>				</a:t>
            </a:r>
            <a:r>
              <a:rPr lang="fr-FR" sz="2400" smtClean="0"/>
              <a:t>(♀ 13 à 20 / 100,000)</a:t>
            </a:r>
          </a:p>
        </p:txBody>
      </p:sp>
    </p:spTree>
    <p:extLst>
      <p:ext uri="{BB962C8B-B14F-4D97-AF65-F5344CB8AC3E}">
        <p14:creationId xmlns:p14="http://schemas.microsoft.com/office/powerpoint/2010/main" val="13684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Kamila C. The Breast 2007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Epidémiologie Analytique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70000"/>
              </a:lnSpc>
            </a:pPr>
            <a:r>
              <a:rPr lang="fr-FR" sz="2800" smtClean="0"/>
              <a:t>Balance hormonale :</a:t>
            </a:r>
          </a:p>
          <a:p>
            <a:pPr lvl="1" eaLnBrk="1" hangingPunct="1">
              <a:lnSpc>
                <a:spcPct val="170000"/>
              </a:lnSpc>
            </a:pPr>
            <a:r>
              <a:rPr lang="fr-FR" sz="2400" smtClean="0"/>
              <a:t>excès d’estrogènes</a:t>
            </a:r>
          </a:p>
          <a:p>
            <a:pPr lvl="1" eaLnBrk="1" hangingPunct="1">
              <a:lnSpc>
                <a:spcPct val="170000"/>
              </a:lnSpc>
            </a:pPr>
            <a:r>
              <a:rPr lang="fr-FR" sz="2400" smtClean="0"/>
              <a:t>défaut d’androgènes</a:t>
            </a:r>
          </a:p>
          <a:p>
            <a:pPr eaLnBrk="1" hangingPunct="1">
              <a:lnSpc>
                <a:spcPct val="170000"/>
              </a:lnSpc>
            </a:pPr>
            <a:r>
              <a:rPr lang="fr-FR" sz="2800" smtClean="0"/>
              <a:t>Génétique : mBRCA2 +++ / Klinefelter</a:t>
            </a:r>
          </a:p>
          <a:p>
            <a:pPr eaLnBrk="1" hangingPunct="1">
              <a:lnSpc>
                <a:spcPct val="170000"/>
              </a:lnSpc>
            </a:pPr>
            <a:r>
              <a:rPr lang="fr-FR" sz="2800" smtClean="0"/>
              <a:t>Association à d’autres cancers : Prostate</a:t>
            </a:r>
          </a:p>
          <a:p>
            <a:pPr eaLnBrk="1" hangingPunct="1">
              <a:lnSpc>
                <a:spcPct val="170000"/>
              </a:lnSpc>
            </a:pPr>
            <a:r>
              <a:rPr lang="fr-FR" sz="2800" smtClean="0"/>
              <a:t>Rechercher devant $ mammaires chez l’ </a:t>
            </a:r>
            <a:r>
              <a:rPr lang="fr-FR" sz="2800" b="1" smtClean="0"/>
              <a:t>♂</a:t>
            </a:r>
            <a:r>
              <a:rPr lang="fr-FR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96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Grossesse et cancer du sein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2490068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 smtClean="0"/>
              <a:t>CAS PARTICULIERS </a:t>
            </a:r>
          </a:p>
          <a:p>
            <a:pPr algn="ctr"/>
            <a:endParaRPr lang="fr-FR" sz="2400" dirty="0" smtClean="0"/>
          </a:p>
          <a:p>
            <a:pPr marL="457200" indent="-457200">
              <a:buAutoNum type="arabicPeriod"/>
            </a:pPr>
            <a:r>
              <a:rPr lang="fr-FR" sz="2400" dirty="0" smtClean="0"/>
              <a:t>Grossesse et Cancer du Sein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Cancer du Sein chez l’Homme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Aspects Génétiques</a:t>
            </a:r>
          </a:p>
        </p:txBody>
      </p:sp>
    </p:spTree>
    <p:extLst>
      <p:ext uri="{BB962C8B-B14F-4D97-AF65-F5344CB8AC3E}">
        <p14:creationId xmlns:p14="http://schemas.microsoft.com/office/powerpoint/2010/main" val="406590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Epidémiologie comparée</a:t>
            </a:r>
          </a:p>
        </p:txBody>
      </p:sp>
      <p:sp>
        <p:nvSpPr>
          <p:cNvPr id="21507" name="Espace réservé du texte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 eaLnBrk="1" hangingPunct="1"/>
            <a:r>
              <a:rPr lang="fr-FR" smtClean="0"/>
              <a:t>Etude basée sur SEER :</a:t>
            </a:r>
          </a:p>
        </p:txBody>
      </p:sp>
      <p:sp>
        <p:nvSpPr>
          <p:cNvPr id="21508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fr-FR" sz="1800" smtClean="0"/>
              <a:t>BK Homme = BK de F. Ménopausée (ER+/ bas grade)</a:t>
            </a:r>
          </a:p>
          <a:p>
            <a:pPr marL="914400" lvl="1" indent="-514350" eaLnBrk="1" hangingPunct="1"/>
            <a:r>
              <a:rPr lang="fr-FR" sz="1600" smtClean="0"/>
              <a:t>âge</a:t>
            </a:r>
          </a:p>
          <a:p>
            <a:pPr marL="914400" lvl="1" indent="-514350" eaLnBrk="1" hangingPunct="1"/>
            <a:r>
              <a:rPr lang="fr-FR" sz="1600" smtClean="0"/>
              <a:t>profil histo-pronostique</a:t>
            </a:r>
          </a:p>
          <a:p>
            <a:pPr marL="914400" lvl="1" indent="-514350" eaLnBrk="1" hangingPunct="1"/>
            <a:r>
              <a:rPr lang="fr-FR" sz="1600" smtClean="0"/>
              <a:t>FDR voisins</a:t>
            </a:r>
          </a:p>
          <a:p>
            <a:pPr marL="914400" lvl="1" indent="-514350" eaLnBrk="1" hangingPunct="1"/>
            <a:r>
              <a:rPr lang="fr-FR" sz="1600" smtClean="0"/>
              <a:t>survie progresse mais moins que chez la F.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fr-FR" sz="2000" smtClean="0"/>
              <a:t>Sauf BK sur terrain particulier</a:t>
            </a:r>
          </a:p>
          <a:p>
            <a:pPr marL="914400" lvl="1" indent="-514350" eaLnBrk="1" hangingPunct="1"/>
            <a:r>
              <a:rPr lang="fr-FR" sz="1600" smtClean="0"/>
              <a:t>Kline Felter</a:t>
            </a:r>
          </a:p>
          <a:p>
            <a:pPr marL="914400" lvl="1" indent="-514350" eaLnBrk="1" hangingPunct="1"/>
            <a:r>
              <a:rPr lang="fr-FR" sz="1600" smtClean="0"/>
              <a:t>mBRCA2</a:t>
            </a:r>
          </a:p>
          <a:p>
            <a:pPr marL="914400" lvl="1" indent="-514350" eaLnBrk="1" hangingPunct="1"/>
            <a:r>
              <a:rPr lang="fr-FR" sz="1600" smtClean="0"/>
              <a:t>plus précoces et plus agressifs</a:t>
            </a:r>
            <a:endParaRPr lang="fr-FR" sz="1200" smtClean="0"/>
          </a:p>
        </p:txBody>
      </p:sp>
      <p:sp>
        <p:nvSpPr>
          <p:cNvPr id="21509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 eaLnBrk="1" hangingPunct="1"/>
            <a:r>
              <a:rPr lang="fr-FR" smtClean="0"/>
              <a:t>Age au diagnostic :</a:t>
            </a:r>
          </a:p>
        </p:txBody>
      </p:sp>
      <p:sp>
        <p:nvSpPr>
          <p:cNvPr id="21510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Anderson WF. J Clin Oncol 2010</a:t>
            </a:r>
          </a:p>
        </p:txBody>
      </p:sp>
      <p:pic>
        <p:nvPicPr>
          <p:cNvPr id="215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112963"/>
            <a:ext cx="3024188" cy="4262437"/>
          </a:xfrm>
          <a:noFill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ZoneTexte 10"/>
          <p:cNvSpPr txBox="1">
            <a:spLocks noChangeArrowheads="1"/>
          </p:cNvSpPr>
          <p:nvPr/>
        </p:nvSpPr>
        <p:spPr bwMode="auto">
          <a:xfrm>
            <a:off x="7380288" y="2708275"/>
            <a:ext cx="1608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/>
              <a:t>Clemmensen’s Hook =</a:t>
            </a:r>
          </a:p>
          <a:p>
            <a:pPr eaLnBrk="1" hangingPunct="1"/>
            <a:r>
              <a:rPr lang="fr-FR" sz="1100"/>
              <a:t>distribution bimodale</a:t>
            </a:r>
          </a:p>
        </p:txBody>
      </p:sp>
      <p:sp>
        <p:nvSpPr>
          <p:cNvPr id="21513" name="ZoneTexte 11"/>
          <p:cNvSpPr txBox="1">
            <a:spLocks noChangeArrowheads="1"/>
          </p:cNvSpPr>
          <p:nvPr/>
        </p:nvSpPr>
        <p:spPr bwMode="auto">
          <a:xfrm>
            <a:off x="7380288" y="4149725"/>
            <a:ext cx="1282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/>
              <a:t>Distribution mono</a:t>
            </a:r>
          </a:p>
          <a:p>
            <a:pPr eaLnBrk="1" hangingPunct="1"/>
            <a:r>
              <a:rPr lang="fr-FR" sz="1100"/>
              <a:t>modale</a:t>
            </a:r>
          </a:p>
        </p:txBody>
      </p:sp>
    </p:spTree>
    <p:extLst>
      <p:ext uri="{BB962C8B-B14F-4D97-AF65-F5344CB8AC3E}">
        <p14:creationId xmlns:p14="http://schemas.microsoft.com/office/powerpoint/2010/main" val="318138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Manifestations cliniques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fr-FR" smtClean="0"/>
              <a:t>Retard au diagnostic du au : +++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mtClean="0"/>
              <a:t>patient :</a:t>
            </a:r>
          </a:p>
          <a:p>
            <a:pPr lvl="2" eaLnBrk="1" hangingPunct="1">
              <a:lnSpc>
                <a:spcPct val="130000"/>
              </a:lnSpc>
            </a:pPr>
            <a:r>
              <a:rPr lang="fr-FR" smtClean="0"/>
              <a:t>caractéristique de ♂</a:t>
            </a:r>
          </a:p>
          <a:p>
            <a:pPr lvl="2" eaLnBrk="1" hangingPunct="1">
              <a:lnSpc>
                <a:spcPct val="130000"/>
              </a:lnSpc>
            </a:pPr>
            <a:r>
              <a:rPr lang="fr-FR" smtClean="0"/>
              <a:t>incrédulité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mtClean="0"/>
              <a:t>médecin</a:t>
            </a:r>
          </a:p>
          <a:p>
            <a:pPr eaLnBrk="1" hangingPunct="1">
              <a:lnSpc>
                <a:spcPct val="130000"/>
              </a:lnSpc>
            </a:pPr>
            <a:r>
              <a:rPr lang="fr-FR" smtClean="0"/>
              <a:t>Association possible avec gynécomastie</a:t>
            </a:r>
          </a:p>
          <a:p>
            <a:pPr eaLnBrk="1" hangingPunct="1">
              <a:lnSpc>
                <a:spcPct val="130000"/>
              </a:lnSpc>
            </a:pPr>
            <a:r>
              <a:rPr lang="fr-FR" smtClean="0">
                <a:sym typeface="Wingdings" pitchFamily="2" charset="2"/>
              </a:rPr>
              <a:t>R</a:t>
            </a:r>
            <a:r>
              <a:rPr lang="fr-FR" smtClean="0"/>
              <a:t>ègle : un </a:t>
            </a:r>
            <a:r>
              <a:rPr lang="el-GR" smtClean="0"/>
              <a:t>Δ</a:t>
            </a:r>
            <a:r>
              <a:rPr lang="fr-FR" smtClean="0"/>
              <a:t>ic devant tout $mammaire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3780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(1) New Engl J Med 2005. (2) Korde LA. J Clin Oncol 2010. (3) Harlan LC. Cancer 2010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Signes Cliniques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fr-FR" dirty="0" smtClean="0"/>
              <a:t>Clinique </a:t>
            </a:r>
            <a:r>
              <a:rPr lang="fr-FR" baseline="30000" dirty="0" smtClean="0"/>
              <a:t>(1, 2)</a:t>
            </a:r>
            <a:r>
              <a:rPr lang="fr-FR" dirty="0" smtClean="0"/>
              <a:t> :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dirty="0" smtClean="0"/>
              <a:t>masse rétro-aréolaire indolore (2.4 cm vs 2.2 cm)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dirty="0" smtClean="0"/>
              <a:t>rétraction mamelon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dirty="0" smtClean="0"/>
              <a:t>écoulement </a:t>
            </a:r>
            <a:r>
              <a:rPr lang="fr-FR" dirty="0" err="1" smtClean="0"/>
              <a:t>mamelonnaire</a:t>
            </a:r>
            <a:r>
              <a:rPr lang="fr-FR" dirty="0" smtClean="0"/>
              <a:t> sanglant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dirty="0" smtClean="0"/>
              <a:t>Paget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fr-FR" dirty="0" smtClean="0"/>
              <a:t>Formes rares 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dirty="0" smtClean="0"/>
              <a:t>K inflammatoire </a:t>
            </a:r>
            <a:r>
              <a:rPr lang="fr-FR" baseline="30000" dirty="0" smtClean="0"/>
              <a:t>(3)</a:t>
            </a:r>
            <a:endParaRPr lang="fr-FR" dirty="0" smtClean="0"/>
          </a:p>
          <a:p>
            <a:pPr lvl="1" eaLnBrk="1" hangingPunct="1">
              <a:lnSpc>
                <a:spcPct val="110000"/>
              </a:lnSpc>
              <a:defRPr/>
            </a:pPr>
            <a:r>
              <a:rPr lang="fr-FR" dirty="0" smtClean="0"/>
              <a:t>révélées par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Ax</a:t>
            </a:r>
            <a:r>
              <a:rPr lang="fr-FR" dirty="0" smtClean="0"/>
              <a:t> +</a:t>
            </a:r>
          </a:p>
        </p:txBody>
      </p:sp>
    </p:spTree>
    <p:extLst>
      <p:ext uri="{BB962C8B-B14F-4D97-AF65-F5344CB8AC3E}">
        <p14:creationId xmlns:p14="http://schemas.microsoft.com/office/powerpoint/2010/main" val="2569755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Stades III / IV : 40%</a:t>
            </a:r>
          </a:p>
        </p:txBody>
      </p:sp>
      <p:pic>
        <p:nvPicPr>
          <p:cNvPr id="29699" name="Picture 9" descr="BK Homme T4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648383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(1) 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Examens complémentaires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fr-FR" sz="2800" smtClean="0"/>
              <a:t>Mammographie :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/>
              <a:t>utile au </a:t>
            </a:r>
            <a:r>
              <a:rPr lang="el-GR" sz="2400" smtClean="0">
                <a:sym typeface="Symbol" pitchFamily="18" charset="2"/>
              </a:rPr>
              <a:t>Δ </a:t>
            </a:r>
            <a:r>
              <a:rPr lang="fr-FR" sz="2400" smtClean="0">
                <a:sym typeface="Symbol" pitchFamily="18" charset="2"/>
              </a:rPr>
              <a:t> : gynécomastie simple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>
                <a:sym typeface="Symbol" pitchFamily="18" charset="2"/>
              </a:rPr>
              <a:t>performances identiques chez </a:t>
            </a:r>
            <a:r>
              <a:rPr lang="fr-FR" sz="2400" b="1" smtClean="0"/>
              <a:t>♂ </a:t>
            </a:r>
            <a:r>
              <a:rPr lang="fr-FR" sz="2400" b="1" baseline="30000" smtClean="0"/>
              <a:t>(1)</a:t>
            </a:r>
            <a:r>
              <a:rPr lang="fr-FR" sz="2400" smtClean="0">
                <a:sym typeface="Symbol" pitchFamily="18" charset="2"/>
              </a:rPr>
              <a:t> </a:t>
            </a:r>
          </a:p>
          <a:p>
            <a:pPr lvl="2" eaLnBrk="1" hangingPunct="1">
              <a:lnSpc>
                <a:spcPct val="110000"/>
              </a:lnSpc>
            </a:pPr>
            <a:r>
              <a:rPr lang="fr-FR" sz="2000" smtClean="0">
                <a:sym typeface="Symbol" pitchFamily="18" charset="2"/>
              </a:rPr>
              <a:t>Se = 92%</a:t>
            </a:r>
          </a:p>
          <a:p>
            <a:pPr lvl="2" eaLnBrk="1" hangingPunct="1">
              <a:lnSpc>
                <a:spcPct val="110000"/>
              </a:lnSpc>
            </a:pPr>
            <a:r>
              <a:rPr lang="fr-FR" sz="2000" smtClean="0">
                <a:sym typeface="Symbol" pitchFamily="18" charset="2"/>
              </a:rPr>
              <a:t>Sp = 90%</a:t>
            </a:r>
          </a:p>
          <a:p>
            <a:pPr eaLnBrk="1" hangingPunct="1">
              <a:lnSpc>
                <a:spcPct val="110000"/>
              </a:lnSpc>
            </a:pPr>
            <a:r>
              <a:rPr lang="fr-FR" sz="2800" smtClean="0">
                <a:sym typeface="Symbol" pitchFamily="18" charset="2"/>
              </a:rPr>
              <a:t>Echographie :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>
                <a:sym typeface="Symbol" pitchFamily="18" charset="2"/>
              </a:rPr>
              <a:t>$ identiques chez </a:t>
            </a:r>
            <a:r>
              <a:rPr lang="fr-FR" sz="2400" b="1" smtClean="0"/>
              <a:t>♂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>
                <a:sym typeface="Symbol" pitchFamily="18" charset="2"/>
              </a:rPr>
              <a:t>explore le creux axillaire</a:t>
            </a:r>
          </a:p>
          <a:p>
            <a:pPr eaLnBrk="1" hangingPunct="1">
              <a:lnSpc>
                <a:spcPct val="110000"/>
              </a:lnSpc>
            </a:pPr>
            <a:r>
              <a:rPr lang="fr-FR" sz="2800" smtClean="0">
                <a:sym typeface="Symbol" pitchFamily="18" charset="2"/>
              </a:rPr>
              <a:t>Toujours </a:t>
            </a:r>
            <a:r>
              <a:rPr lang="el-GR" sz="2800" smtClean="0">
                <a:sym typeface="Symbol" pitchFamily="18" charset="2"/>
              </a:rPr>
              <a:t>Δ</a:t>
            </a:r>
            <a:r>
              <a:rPr lang="fr-FR" sz="2800" smtClean="0">
                <a:sym typeface="Symbol" pitchFamily="18" charset="2"/>
              </a:rPr>
              <a:t>ic HISTOLOGIQUE +++</a:t>
            </a:r>
            <a:endParaRPr lang="el-GR" sz="280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1074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Bilan d’extension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fr-FR" sz="2800" smtClean="0"/>
              <a:t>Classique :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Rx Pulmonaire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Echographie Hépatique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Bilan hépatique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CA 15-3</a:t>
            </a:r>
          </a:p>
          <a:p>
            <a:pPr eaLnBrk="1" hangingPunct="1">
              <a:lnSpc>
                <a:spcPct val="140000"/>
              </a:lnSpc>
            </a:pPr>
            <a:r>
              <a:rPr lang="fr-FR" sz="2800" smtClean="0"/>
              <a:t>Etendu selon les $ cliniques</a:t>
            </a:r>
          </a:p>
          <a:p>
            <a:pPr eaLnBrk="1" hangingPunct="1">
              <a:lnSpc>
                <a:spcPct val="140000"/>
              </a:lnSpc>
            </a:pPr>
            <a:r>
              <a:rPr lang="fr-FR" sz="2800" smtClean="0"/>
              <a:t>Stadification sans particularité</a:t>
            </a:r>
          </a:p>
        </p:txBody>
      </p:sp>
    </p:spTree>
    <p:extLst>
      <p:ext uri="{BB962C8B-B14F-4D97-AF65-F5344CB8AC3E}">
        <p14:creationId xmlns:p14="http://schemas.microsoft.com/office/powerpoint/2010/main" val="390371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(1) Giordano SH. Cancer 2004  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Anatomo-pathologie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90000"/>
              </a:lnSpc>
            </a:pPr>
            <a:r>
              <a:rPr lang="fr-FR" smtClean="0"/>
              <a:t>Majoritairement K Canalaires : 93.7% </a:t>
            </a:r>
            <a:r>
              <a:rPr lang="fr-FR" baseline="30000" smtClean="0"/>
              <a:t>(1)</a:t>
            </a:r>
          </a:p>
          <a:p>
            <a:pPr eaLnBrk="1" hangingPunct="1">
              <a:lnSpc>
                <a:spcPct val="190000"/>
              </a:lnSpc>
            </a:pPr>
            <a:r>
              <a:rPr lang="fr-FR" smtClean="0"/>
              <a:t>Sous types autres : </a:t>
            </a:r>
          </a:p>
          <a:p>
            <a:pPr lvl="1" eaLnBrk="1" hangingPunct="1">
              <a:lnSpc>
                <a:spcPct val="190000"/>
              </a:lnSpc>
            </a:pPr>
            <a:r>
              <a:rPr lang="fr-FR" smtClean="0"/>
              <a:t>papillaires : 2.6% </a:t>
            </a:r>
          </a:p>
          <a:p>
            <a:pPr lvl="1" eaLnBrk="1" hangingPunct="1">
              <a:lnSpc>
                <a:spcPct val="190000"/>
              </a:lnSpc>
            </a:pPr>
            <a:r>
              <a:rPr lang="fr-FR" smtClean="0"/>
              <a:t>mucineux : 1.8%</a:t>
            </a:r>
          </a:p>
          <a:p>
            <a:pPr lvl="1" eaLnBrk="1" hangingPunct="1">
              <a:lnSpc>
                <a:spcPct val="190000"/>
              </a:lnSpc>
            </a:pPr>
            <a:r>
              <a:rPr lang="fr-FR" smtClean="0"/>
              <a:t>lobulaires : 1.5%</a:t>
            </a:r>
          </a:p>
        </p:txBody>
      </p:sp>
    </p:spTree>
    <p:extLst>
      <p:ext uri="{BB962C8B-B14F-4D97-AF65-F5344CB8AC3E}">
        <p14:creationId xmlns:p14="http://schemas.microsoft.com/office/powerpoint/2010/main" val="853681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00113" y="6165305"/>
            <a:ext cx="7848600" cy="6926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 dirty="0"/>
              <a:t>(1) </a:t>
            </a:r>
            <a:r>
              <a:rPr lang="fr-FR" sz="1000" dirty="0" err="1"/>
              <a:t>Wick</a:t>
            </a:r>
            <a:r>
              <a:rPr lang="fr-FR" sz="1000" dirty="0"/>
              <a:t> MR. Am J Clin </a:t>
            </a:r>
            <a:r>
              <a:rPr lang="fr-FR" sz="1000" dirty="0" err="1"/>
              <a:t>Pathol</a:t>
            </a:r>
            <a:r>
              <a:rPr lang="fr-FR" sz="1000" dirty="0"/>
              <a:t> 1999. (2) </a:t>
            </a:r>
            <a:r>
              <a:rPr lang="fr-FR" sz="1000" dirty="0" err="1"/>
              <a:t>Korde</a:t>
            </a:r>
            <a:r>
              <a:rPr lang="fr-FR" sz="1000" dirty="0"/>
              <a:t> LA. J Clin </a:t>
            </a:r>
            <a:r>
              <a:rPr lang="fr-FR" sz="1000" dirty="0" err="1"/>
              <a:t>Oncol</a:t>
            </a:r>
            <a:r>
              <a:rPr lang="fr-FR" sz="1000" dirty="0"/>
              <a:t> 2010. (3) </a:t>
            </a:r>
            <a:r>
              <a:rPr lang="fr-FR" sz="1000" dirty="0" err="1"/>
              <a:t>Loman</a:t>
            </a:r>
            <a:r>
              <a:rPr lang="fr-FR" sz="1000" dirty="0"/>
              <a:t> 1998. (3) </a:t>
            </a:r>
            <a:r>
              <a:rPr lang="fr-FR" sz="1000" dirty="0" err="1"/>
              <a:t>Kidwai</a:t>
            </a:r>
            <a:r>
              <a:rPr lang="fr-FR" sz="1000" dirty="0"/>
              <a:t> N. </a:t>
            </a:r>
            <a:r>
              <a:rPr lang="fr-FR" sz="1000" dirty="0" err="1"/>
              <a:t>Breast</a:t>
            </a:r>
            <a:r>
              <a:rPr lang="fr-FR" sz="1000" dirty="0"/>
              <a:t> Cancer </a:t>
            </a:r>
            <a:r>
              <a:rPr lang="fr-FR" sz="1000" dirty="0" err="1"/>
              <a:t>Res</a:t>
            </a:r>
            <a:r>
              <a:rPr lang="fr-FR" sz="1000" dirty="0"/>
              <a:t> 2004. </a:t>
            </a:r>
            <a:r>
              <a:rPr lang="fr-FR" sz="1000" dirty="0" smtClean="0"/>
              <a:t>(5) </a:t>
            </a:r>
            <a:r>
              <a:rPr lang="fr-FR" sz="1000" dirty="0" err="1"/>
              <a:t>Rudlowski</a:t>
            </a:r>
            <a:r>
              <a:rPr lang="fr-FR" sz="1000" dirty="0"/>
              <a:t> C. </a:t>
            </a:r>
            <a:r>
              <a:rPr lang="fr-FR" sz="1000" dirty="0" err="1"/>
              <a:t>Breast</a:t>
            </a:r>
            <a:r>
              <a:rPr lang="fr-FR" sz="1000" dirty="0"/>
              <a:t> Cancer </a:t>
            </a:r>
            <a:r>
              <a:rPr lang="fr-FR" sz="1000" dirty="0" err="1"/>
              <a:t>Res</a:t>
            </a:r>
            <a:r>
              <a:rPr lang="fr-FR" sz="1000" dirty="0"/>
              <a:t> </a:t>
            </a:r>
            <a:r>
              <a:rPr lang="fr-FR" sz="1000" dirty="0" err="1"/>
              <a:t>Treat</a:t>
            </a:r>
            <a:r>
              <a:rPr lang="fr-FR" sz="1000" dirty="0"/>
              <a:t> 2004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Réceptivité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80000"/>
              </a:lnSpc>
            </a:pPr>
            <a:r>
              <a:rPr lang="fr-FR" sz="2800" dirty="0" smtClean="0"/>
              <a:t>RH+ plus fréquent après ajustement </a:t>
            </a:r>
            <a:r>
              <a:rPr lang="fr-FR" sz="2800" baseline="30000" dirty="0" smtClean="0"/>
              <a:t>(1)</a:t>
            </a:r>
            <a:r>
              <a:rPr lang="fr-FR" sz="2800" dirty="0" smtClean="0"/>
              <a:t> </a:t>
            </a:r>
          </a:p>
          <a:p>
            <a:pPr lvl="1" eaLnBrk="1" hangingPunct="1">
              <a:lnSpc>
                <a:spcPct val="180000"/>
              </a:lnSpc>
            </a:pPr>
            <a:r>
              <a:rPr lang="fr-FR" sz="2400" dirty="0" smtClean="0"/>
              <a:t>ER + : 93.6% des ♂BK (vs 77% chez Femmes) </a:t>
            </a:r>
            <a:r>
              <a:rPr lang="fr-FR" sz="2400" baseline="30000" dirty="0" smtClean="0"/>
              <a:t>(2)</a:t>
            </a:r>
          </a:p>
          <a:p>
            <a:pPr lvl="1" eaLnBrk="1" hangingPunct="1">
              <a:lnSpc>
                <a:spcPct val="180000"/>
              </a:lnSpc>
            </a:pPr>
            <a:r>
              <a:rPr lang="fr-FR" sz="2400" dirty="0" smtClean="0"/>
              <a:t>PR + : 81%</a:t>
            </a:r>
          </a:p>
          <a:p>
            <a:pPr lvl="1" eaLnBrk="1" hangingPunct="1">
              <a:lnSpc>
                <a:spcPct val="180000"/>
              </a:lnSpc>
            </a:pPr>
            <a:r>
              <a:rPr lang="fr-FR" sz="2400" dirty="0" smtClean="0"/>
              <a:t>taux identiques chez les mBRCA2 </a:t>
            </a:r>
            <a:r>
              <a:rPr lang="fr-FR" sz="2400" baseline="30000" dirty="0" smtClean="0"/>
              <a:t>(3)</a:t>
            </a:r>
          </a:p>
          <a:p>
            <a:pPr eaLnBrk="1" hangingPunct="1">
              <a:lnSpc>
                <a:spcPct val="180000"/>
              </a:lnSpc>
            </a:pPr>
            <a:r>
              <a:rPr lang="fr-FR" sz="2800" dirty="0" smtClean="0"/>
              <a:t>RH + : augmente avec l’âge</a:t>
            </a:r>
          </a:p>
          <a:p>
            <a:pPr eaLnBrk="1" hangingPunct="1">
              <a:lnSpc>
                <a:spcPct val="180000"/>
              </a:lnSpc>
            </a:pPr>
            <a:r>
              <a:rPr lang="fr-FR" sz="2800" dirty="0" smtClean="0"/>
              <a:t>AR : 34 à 51% (sans valeur Pique) </a:t>
            </a:r>
            <a:r>
              <a:rPr lang="fr-FR" sz="2800" baseline="30000" dirty="0" smtClean="0"/>
              <a:t>(4)</a:t>
            </a:r>
          </a:p>
          <a:p>
            <a:pPr eaLnBrk="1" hangingPunct="1">
              <a:lnSpc>
                <a:spcPct val="180000"/>
              </a:lnSpc>
            </a:pPr>
            <a:r>
              <a:rPr lang="fr-FR" sz="2800" dirty="0" err="1"/>
              <a:t>Sur-expression</a:t>
            </a:r>
            <a:r>
              <a:rPr lang="fr-FR" sz="2800" dirty="0"/>
              <a:t> HER-2 : 5 à 10% ♂BK  </a:t>
            </a:r>
            <a:r>
              <a:rPr lang="fr-FR" sz="2800" baseline="30000" dirty="0" smtClean="0"/>
              <a:t>(5)</a:t>
            </a:r>
            <a:endParaRPr lang="fr-FR" sz="2800" baseline="30000" dirty="0"/>
          </a:p>
          <a:p>
            <a:pPr marL="0" indent="0" eaLnBrk="1" hangingPunct="1">
              <a:lnSpc>
                <a:spcPct val="180000"/>
              </a:lnSpc>
              <a:buNone/>
            </a:pPr>
            <a:endParaRPr lang="fr-FR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278165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Pronostic Global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fr-FR" smtClean="0"/>
          </a:p>
          <a:p>
            <a:pPr algn="ctr" eaLnBrk="1" hangingPunct="1"/>
            <a:endParaRPr lang="fr-FR" smtClean="0"/>
          </a:p>
        </p:txBody>
      </p:sp>
      <p:sp>
        <p:nvSpPr>
          <p:cNvPr id="36868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68313" y="1535113"/>
            <a:ext cx="8218487" cy="639762"/>
          </a:xfrm>
        </p:spPr>
        <p:txBody>
          <a:bodyPr anchor="ctr"/>
          <a:lstStyle/>
          <a:p>
            <a:pPr algn="ctr" eaLnBrk="1" hangingPunct="1"/>
            <a:r>
              <a:rPr lang="fr-FR" smtClean="0"/>
              <a:t>Identique à celui de ♀BK à stade égal</a:t>
            </a:r>
          </a:p>
        </p:txBody>
      </p:sp>
      <p:sp>
        <p:nvSpPr>
          <p:cNvPr id="3686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http://seer.cancer.gov.</a:t>
            </a:r>
          </a:p>
        </p:txBody>
      </p:sp>
      <p:pic>
        <p:nvPicPr>
          <p:cNvPr id="3687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205038"/>
            <a:ext cx="7200900" cy="4237037"/>
          </a:xfrm>
          <a:noFill/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19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(1) Anderson WF. Breast Cancer Res Treat 2004. (2) Sasco AJ. Int J Cancer 1993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MBC en Afrique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fr-FR" sz="2800" smtClean="0"/>
              <a:t>Plus fréquent : 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/>
              <a:t>RR = 1.6 </a:t>
            </a:r>
            <a:r>
              <a:rPr lang="fr-FR" sz="2400" baseline="30000" smtClean="0"/>
              <a:t>(1)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/>
              <a:t>7 à 14% en Afrique Sub-Saharienne </a:t>
            </a:r>
            <a:r>
              <a:rPr lang="fr-FR" sz="2400" baseline="30000" smtClean="0"/>
              <a:t>(2)</a:t>
            </a:r>
            <a:r>
              <a:rPr lang="fr-FR" sz="2400" smtClean="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>
                <a:sym typeface="Symbol" pitchFamily="18" charset="2"/>
              </a:rPr>
              <a:t> âge</a:t>
            </a:r>
          </a:p>
          <a:p>
            <a:pPr eaLnBrk="1" hangingPunct="1">
              <a:lnSpc>
                <a:spcPct val="110000"/>
              </a:lnSpc>
            </a:pPr>
            <a:r>
              <a:rPr lang="fr-FR" sz="2800" smtClean="0"/>
              <a:t>Distribution bimodale </a:t>
            </a:r>
            <a:r>
              <a:rPr lang="fr-FR" sz="2800" baseline="30000" smtClean="0"/>
              <a:t>(1)</a:t>
            </a:r>
            <a:r>
              <a:rPr lang="fr-FR" sz="2800" smtClean="0"/>
              <a:t> :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/>
              <a:t>56 ans / 71 ans </a:t>
            </a:r>
          </a:p>
          <a:p>
            <a:pPr eaLnBrk="1" hangingPunct="1">
              <a:lnSpc>
                <a:spcPct val="110000"/>
              </a:lnSpc>
            </a:pPr>
            <a:r>
              <a:rPr lang="fr-FR" sz="2800" smtClean="0"/>
              <a:t>Profil pronostique péjoratif :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/>
              <a:t>T et pN+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2400" smtClean="0"/>
              <a:t>haut grade et RH-</a:t>
            </a:r>
          </a:p>
        </p:txBody>
      </p:sp>
    </p:spTree>
    <p:extLst>
      <p:ext uri="{BB962C8B-B14F-4D97-AF65-F5344CB8AC3E}">
        <p14:creationId xmlns:p14="http://schemas.microsoft.com/office/powerpoint/2010/main" val="164143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b="0" dirty="0"/>
              <a:t>    Position du problème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fr-FR" sz="2800" b="1" dirty="0"/>
              <a:t>Cancer invasif </a:t>
            </a:r>
            <a:r>
              <a:rPr lang="fr-FR" sz="2800" dirty="0"/>
              <a:t>:</a:t>
            </a:r>
            <a:r>
              <a:rPr lang="fr-FR" sz="2800" b="1" dirty="0"/>
              <a:t> </a:t>
            </a:r>
            <a:endParaRPr lang="fr-FR" sz="2800" dirty="0"/>
          </a:p>
          <a:p>
            <a:pPr lvl="1"/>
            <a:r>
              <a:rPr lang="fr-FR" sz="2400" dirty="0"/>
              <a:t>PENDANT</a:t>
            </a:r>
          </a:p>
          <a:p>
            <a:pPr lvl="1">
              <a:buFontTx/>
              <a:buNone/>
            </a:pPr>
            <a:r>
              <a:rPr lang="fr-FR" sz="2400" dirty="0"/>
              <a:t>					la grossesse</a:t>
            </a:r>
          </a:p>
          <a:p>
            <a:pPr lvl="1"/>
            <a:r>
              <a:rPr lang="fr-FR" sz="2400" dirty="0"/>
              <a:t>1 an APRES</a:t>
            </a:r>
          </a:p>
          <a:p>
            <a:r>
              <a:rPr lang="fr-FR" sz="2800" b="1" dirty="0"/>
              <a:t>2 particularités :</a:t>
            </a:r>
            <a:endParaRPr lang="fr-FR" sz="2800" dirty="0"/>
          </a:p>
          <a:p>
            <a:pPr lvl="1"/>
            <a:r>
              <a:rPr lang="fr-FR" sz="2400" dirty="0"/>
              <a:t>JEUNE AGE des patientes</a:t>
            </a:r>
          </a:p>
          <a:p>
            <a:pPr lvl="1"/>
            <a:r>
              <a:rPr lang="fr-FR" sz="2400" dirty="0"/>
              <a:t>PRODUIT DE CONCEPTION</a:t>
            </a:r>
          </a:p>
          <a:p>
            <a:r>
              <a:rPr lang="fr-FR" sz="2800" b="1" dirty="0"/>
              <a:t>Sujet actuel </a:t>
            </a:r>
            <a:r>
              <a:rPr lang="fr-FR" sz="2800" dirty="0"/>
              <a:t>: recul de âge de </a:t>
            </a:r>
            <a:r>
              <a:rPr lang="fr-FR" sz="2800" dirty="0" smtClean="0"/>
              <a:t>maternité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2198779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Kamila C. The Breast 2007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Traitement : (1) Chirurgie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fr-FR" smtClean="0"/>
              <a:t>2 particularités :</a:t>
            </a:r>
          </a:p>
          <a:p>
            <a:pPr eaLnBrk="1" hangingPunct="1">
              <a:lnSpc>
                <a:spcPct val="120000"/>
              </a:lnSpc>
            </a:pPr>
            <a:r>
              <a:rPr lang="fr-FR" sz="2400" smtClean="0"/>
              <a:t>Plus de mammectomies :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T. centrales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T. plus évoluées (T4)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moins de soucis plastiques (âge, ♂)</a:t>
            </a:r>
          </a:p>
          <a:p>
            <a:pPr eaLnBrk="1" hangingPunct="1">
              <a:lnSpc>
                <a:spcPct val="120000"/>
              </a:lnSpc>
            </a:pPr>
            <a:r>
              <a:rPr lang="fr-FR" sz="2400" smtClean="0"/>
              <a:t>Importance du contrôle axillaire :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série de 397 ♂BK </a:t>
            </a:r>
            <a:r>
              <a:rPr lang="fr-FR" sz="2000" baseline="30000" smtClean="0"/>
              <a:t>(1)</a:t>
            </a:r>
            <a:r>
              <a:rPr lang="fr-FR" sz="2000" smtClean="0"/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taux de récidive axillaire :</a:t>
            </a:r>
          </a:p>
          <a:p>
            <a:pPr lvl="2" eaLnBrk="1" hangingPunct="1">
              <a:lnSpc>
                <a:spcPct val="120000"/>
              </a:lnSpc>
            </a:pPr>
            <a:r>
              <a:rPr lang="fr-FR" sz="1800" smtClean="0"/>
              <a:t>13% en absence de curage</a:t>
            </a:r>
          </a:p>
          <a:p>
            <a:pPr lvl="2" eaLnBrk="1" hangingPunct="1">
              <a:lnSpc>
                <a:spcPct val="120000"/>
              </a:lnSpc>
            </a:pPr>
            <a:r>
              <a:rPr lang="fr-FR" sz="1800" smtClean="0"/>
              <a:t>1.2% si curage </a:t>
            </a:r>
          </a:p>
        </p:txBody>
      </p:sp>
    </p:spTree>
    <p:extLst>
      <p:ext uri="{BB962C8B-B14F-4D97-AF65-F5344CB8AC3E}">
        <p14:creationId xmlns:p14="http://schemas.microsoft.com/office/powerpoint/2010/main" val="91309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Flynn LW. J Am Coll Surg 2008. Giordano SH. The Oncologist 2005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Traitement : (2) Ganglion Sentinelle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sz="2800" smtClean="0"/>
              <a:t>Taux de détection : 97% (76/78 cas du MSKH)</a:t>
            </a:r>
          </a:p>
          <a:p>
            <a:pPr eaLnBrk="1" hangingPunct="1">
              <a:lnSpc>
                <a:spcPct val="150000"/>
              </a:lnSpc>
            </a:pPr>
            <a:r>
              <a:rPr lang="fr-FR" sz="2800" smtClean="0"/>
              <a:t>Mêmes conditions que chez la ♀ :</a:t>
            </a:r>
          </a:p>
          <a:p>
            <a:pPr lvl="1" eaLnBrk="1" hangingPunct="1">
              <a:lnSpc>
                <a:spcPct val="150000"/>
              </a:lnSpc>
            </a:pPr>
            <a:r>
              <a:rPr lang="fr-FR" sz="2400" smtClean="0"/>
              <a:t>T &lt; 2 cm</a:t>
            </a:r>
          </a:p>
          <a:p>
            <a:pPr lvl="1" eaLnBrk="1" hangingPunct="1">
              <a:lnSpc>
                <a:spcPct val="150000"/>
              </a:lnSpc>
            </a:pPr>
            <a:r>
              <a:rPr lang="fr-FR" sz="2400" smtClean="0"/>
              <a:t>N0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400" smtClean="0"/>
              <a:t>Δ</a:t>
            </a:r>
            <a:r>
              <a:rPr lang="fr-FR" sz="2400" smtClean="0"/>
              <a:t>ic pré-opératoire</a:t>
            </a:r>
          </a:p>
          <a:p>
            <a:pPr eaLnBrk="1" hangingPunct="1">
              <a:lnSpc>
                <a:spcPct val="150000"/>
              </a:lnSpc>
            </a:pPr>
            <a:r>
              <a:rPr lang="fr-FR" sz="2800" smtClean="0"/>
              <a:t>Plus de GAS + : 49% vs 31%</a:t>
            </a:r>
          </a:p>
        </p:txBody>
      </p:sp>
    </p:spTree>
    <p:extLst>
      <p:ext uri="{BB962C8B-B14F-4D97-AF65-F5344CB8AC3E}">
        <p14:creationId xmlns:p14="http://schemas.microsoft.com/office/powerpoint/2010/main" val="2203625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(1) Perkins GH. Breast Cancer Res Treat 2002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Traitement : (2) radiothérapie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fr-FR" sz="2400" smtClean="0"/>
              <a:t>Recommandations :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idem chez la ♀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T &gt; 1cm et / ou N+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radiothérapie pariétale + fréquente (Attention au cœur)</a:t>
            </a:r>
          </a:p>
          <a:p>
            <a:pPr eaLnBrk="1" hangingPunct="1">
              <a:lnSpc>
                <a:spcPct val="120000"/>
              </a:lnSpc>
            </a:pPr>
            <a:r>
              <a:rPr lang="fr-FR" sz="2400" smtClean="0"/>
              <a:t>Radiothérapie : 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peu d’impact sur la survie globale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diminue les récidives locales :</a:t>
            </a:r>
          </a:p>
          <a:p>
            <a:pPr lvl="2" eaLnBrk="1" hangingPunct="1">
              <a:lnSpc>
                <a:spcPct val="120000"/>
              </a:lnSpc>
            </a:pPr>
            <a:r>
              <a:rPr lang="fr-FR" sz="1800" smtClean="0"/>
              <a:t>18% RLR / 142 ♂BK  – MD Anderson </a:t>
            </a:r>
            <a:r>
              <a:rPr lang="fr-FR" sz="1800" baseline="30000" smtClean="0"/>
              <a:t>(1)</a:t>
            </a:r>
            <a:endParaRPr lang="fr-FR" sz="1800" smtClean="0"/>
          </a:p>
          <a:p>
            <a:pPr lvl="2" eaLnBrk="1" hangingPunct="1">
              <a:lnSpc>
                <a:spcPct val="120000"/>
              </a:lnSpc>
            </a:pPr>
            <a:r>
              <a:rPr lang="fr-FR" sz="1800" smtClean="0"/>
              <a:t>rôle de</a:t>
            </a:r>
          </a:p>
          <a:p>
            <a:pPr lvl="3" eaLnBrk="1" hangingPunct="1">
              <a:lnSpc>
                <a:spcPct val="120000"/>
              </a:lnSpc>
            </a:pPr>
            <a:r>
              <a:rPr lang="fr-FR" sz="1600" smtClean="0"/>
              <a:t>marges de tumorectomie</a:t>
            </a:r>
          </a:p>
          <a:p>
            <a:pPr lvl="3" eaLnBrk="1" hangingPunct="1">
              <a:lnSpc>
                <a:spcPct val="120000"/>
              </a:lnSpc>
            </a:pPr>
            <a:r>
              <a:rPr lang="fr-FR" sz="1600" smtClean="0"/>
              <a:t>T</a:t>
            </a:r>
          </a:p>
          <a:p>
            <a:pPr lvl="3" eaLnBrk="1" hangingPunct="1">
              <a:lnSpc>
                <a:spcPct val="120000"/>
              </a:lnSpc>
            </a:pPr>
            <a:r>
              <a:rPr lang="fr-FR" sz="1600" smtClean="0"/>
              <a:t>nombre de N+ </a:t>
            </a:r>
          </a:p>
        </p:txBody>
      </p:sp>
    </p:spTree>
    <p:extLst>
      <p:ext uri="{BB962C8B-B14F-4D97-AF65-F5344CB8AC3E}">
        <p14:creationId xmlns:p14="http://schemas.microsoft.com/office/powerpoint/2010/main" val="644550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Traitement : (3) chimiothérapie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fr-FR" sz="2800" smtClean="0"/>
              <a:t>Indications :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identiques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+++ chez RH - </a:t>
            </a:r>
          </a:p>
          <a:p>
            <a:pPr eaLnBrk="1" hangingPunct="1">
              <a:lnSpc>
                <a:spcPct val="140000"/>
              </a:lnSpc>
            </a:pPr>
            <a:r>
              <a:rPr lang="fr-FR" sz="2800" smtClean="0"/>
              <a:t>Protocoles :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identiques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intérêt Herceptine (après Taxotère +++)</a:t>
            </a:r>
          </a:p>
          <a:p>
            <a:pPr eaLnBrk="1" hangingPunct="1">
              <a:lnSpc>
                <a:spcPct val="140000"/>
              </a:lnSpc>
            </a:pPr>
            <a:r>
              <a:rPr lang="fr-FR" sz="2800" smtClean="0"/>
              <a:t>Efficacité systémique / locale identique</a:t>
            </a:r>
          </a:p>
        </p:txBody>
      </p:sp>
    </p:spTree>
    <p:extLst>
      <p:ext uri="{BB962C8B-B14F-4D97-AF65-F5344CB8AC3E}">
        <p14:creationId xmlns:p14="http://schemas.microsoft.com/office/powerpoint/2010/main" val="3578907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(1) Anelli TF. Cancer 1994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3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Traitement : (4) hormonothérapie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fr-FR" sz="2800" smtClean="0"/>
              <a:t>Tamoxifene :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smtClean="0"/>
              <a:t>de première intention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smtClean="0"/>
              <a:t>chez les RH –</a:t>
            </a:r>
          </a:p>
          <a:p>
            <a:pPr eaLnBrk="1" hangingPunct="1">
              <a:lnSpc>
                <a:spcPct val="130000"/>
              </a:lnSpc>
            </a:pPr>
            <a:r>
              <a:rPr lang="fr-FR" sz="2800" smtClean="0"/>
              <a:t>Effets II </a:t>
            </a:r>
            <a:r>
              <a:rPr lang="fr-FR" sz="2800" baseline="30000" smtClean="0"/>
              <a:t>aires</a:t>
            </a:r>
            <a:r>
              <a:rPr lang="fr-FR" sz="2800" smtClean="0"/>
              <a:t> : </a:t>
            </a:r>
            <a:r>
              <a:rPr lang="fr-FR" sz="2800" baseline="30000" smtClean="0"/>
              <a:t>(1)</a:t>
            </a:r>
            <a:endParaRPr lang="fr-FR" sz="2800" smtClean="0"/>
          </a:p>
          <a:p>
            <a:pPr lvl="1" eaLnBrk="1" hangingPunct="1">
              <a:lnSpc>
                <a:spcPct val="130000"/>
              </a:lnSpc>
            </a:pPr>
            <a:r>
              <a:rPr lang="fr-FR" sz="2400" smtClean="0"/>
              <a:t>thrombose veineuse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smtClean="0"/>
              <a:t>BVM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smtClean="0"/>
              <a:t>asthénie et </a:t>
            </a:r>
            <a:r>
              <a:rPr lang="fr-FR" sz="2400" smtClean="0">
                <a:sym typeface="Symbol" pitchFamily="18" charset="2"/>
              </a:rPr>
              <a:t> libido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smtClean="0">
                <a:sym typeface="Symbol" pitchFamily="18" charset="2"/>
              </a:rPr>
              <a:t>troubles de l’humeur </a:t>
            </a:r>
          </a:p>
        </p:txBody>
      </p:sp>
    </p:spTree>
    <p:extLst>
      <p:ext uri="{BB962C8B-B14F-4D97-AF65-F5344CB8AC3E}">
        <p14:creationId xmlns:p14="http://schemas.microsoft.com/office/powerpoint/2010/main" val="895496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(1)  Mauras N. J Clin Endocrinol Metab 2000. (2) Doyen J. Ann Oncol 2010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Traitement : (5) Anti-Aromatases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fr-FR" sz="2400" smtClean="0"/>
              <a:t>Estradiol circulant : 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80% d’origine périphérique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/>
              <a:t>20% testiculaire</a:t>
            </a:r>
          </a:p>
          <a:p>
            <a:pPr eaLnBrk="1" hangingPunct="1">
              <a:lnSpc>
                <a:spcPct val="120000"/>
              </a:lnSpc>
            </a:pPr>
            <a:r>
              <a:rPr lang="fr-FR" sz="2400" smtClean="0"/>
              <a:t>Sujets sains : I.A. </a:t>
            </a:r>
            <a:r>
              <a:rPr lang="fr-FR" sz="2400" baseline="30000" smtClean="0"/>
              <a:t>(1)</a:t>
            </a:r>
            <a:r>
              <a:rPr lang="fr-FR" sz="2400" smtClean="0"/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>
                <a:sym typeface="Symbol" pitchFamily="18" charset="2"/>
              </a:rPr>
              <a:t> [Estradiolémie] de 50%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>
                <a:sym typeface="Symbol" pitchFamily="18" charset="2"/>
              </a:rPr>
              <a:t>  [Testostéronémie] de 58%</a:t>
            </a:r>
          </a:p>
          <a:p>
            <a:pPr eaLnBrk="1" hangingPunct="1">
              <a:lnSpc>
                <a:spcPct val="120000"/>
              </a:lnSpc>
            </a:pPr>
            <a:r>
              <a:rPr lang="fr-FR" sz="2400" smtClean="0">
                <a:sym typeface="Symbol" pitchFamily="18" charset="2"/>
              </a:rPr>
              <a:t>55 Hommes traités par Anastrazole </a:t>
            </a:r>
            <a:r>
              <a:rPr lang="fr-FR" sz="2400" baseline="30000" smtClean="0">
                <a:sym typeface="Symbol" pitchFamily="18" charset="2"/>
              </a:rPr>
              <a:t>(2)</a:t>
            </a:r>
            <a:r>
              <a:rPr lang="fr-FR" sz="2400" smtClean="0">
                <a:sym typeface="Symbol" pitchFamily="18" charset="2"/>
              </a:rPr>
              <a:t> :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>
                <a:sym typeface="Symbol" pitchFamily="18" charset="2"/>
              </a:rPr>
              <a:t>Réponse complète : 13% / partielle : 27% / stabilisation : 13%</a:t>
            </a:r>
            <a:endParaRPr lang="fr-FR" sz="1800" smtClean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</a:pPr>
            <a:r>
              <a:rPr lang="fr-FR" sz="2000" smtClean="0">
                <a:sym typeface="Symbol" pitchFamily="18" charset="2"/>
              </a:rPr>
              <a:t>Progression : 47%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2000" smtClean="0">
                <a:sym typeface="Symbol" pitchFamily="18" charset="2"/>
              </a:rPr>
              <a:t>durée moyenne de réponse : 11.6 mois</a:t>
            </a:r>
          </a:p>
        </p:txBody>
      </p:sp>
    </p:spTree>
    <p:extLst>
      <p:ext uri="{BB962C8B-B14F-4D97-AF65-F5344CB8AC3E}">
        <p14:creationId xmlns:p14="http://schemas.microsoft.com/office/powerpoint/2010/main" val="2850196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smtClean="0"/>
              <a:t>Traitement : (5) maladie métastatique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fr-FR" sz="2800" smtClean="0"/>
              <a:t>TAM : taux de réponse = 50%</a:t>
            </a:r>
          </a:p>
          <a:p>
            <a:pPr eaLnBrk="1" hangingPunct="1">
              <a:lnSpc>
                <a:spcPct val="140000"/>
              </a:lnSpc>
            </a:pPr>
            <a:r>
              <a:rPr lang="fr-FR" sz="2800" smtClean="0"/>
              <a:t>Herceptine si HER 2 +++</a:t>
            </a:r>
          </a:p>
          <a:p>
            <a:pPr eaLnBrk="1" hangingPunct="1">
              <a:lnSpc>
                <a:spcPct val="140000"/>
              </a:lnSpc>
            </a:pPr>
            <a:r>
              <a:rPr lang="fr-FR" sz="2800" smtClean="0"/>
              <a:t>Autres : 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aLHRH + Anti-Androgènes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progestatifs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I.A. (Letrozole) avec castration ?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z="2400" smtClean="0"/>
              <a:t>Fulvestrant (Faslodex) ??</a:t>
            </a:r>
          </a:p>
        </p:txBody>
      </p:sp>
    </p:spTree>
    <p:extLst>
      <p:ext uri="{BB962C8B-B14F-4D97-AF65-F5344CB8AC3E}">
        <p14:creationId xmlns:p14="http://schemas.microsoft.com/office/powerpoint/2010/main" val="2078489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/>
              <a:t>(1) Swerdlow AJ. J Natl Cancer Inst 2005. (2) Auvinen A. J Natl Cancer Inst 2002. (3) Hodgson NCF. Breast J. 2004 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Surveillance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fr-FR" sz="2800" dirty="0" smtClean="0"/>
              <a:t>Dépistage </a:t>
            </a:r>
            <a:r>
              <a:rPr lang="fr-FR" sz="2800" dirty="0" err="1" smtClean="0"/>
              <a:t>mammographique</a:t>
            </a:r>
            <a:r>
              <a:rPr lang="fr-FR" sz="2800" dirty="0" smtClean="0"/>
              <a:t> :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dirty="0" smtClean="0"/>
              <a:t>mBRCA2 (RR = x 10 à 50)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dirty="0" err="1" smtClean="0"/>
              <a:t>Sd</a:t>
            </a:r>
            <a:r>
              <a:rPr lang="fr-FR" sz="2400" dirty="0" smtClean="0"/>
              <a:t> Klinefelter (RR = x 57.8) </a:t>
            </a:r>
            <a:r>
              <a:rPr lang="fr-FR" sz="2400" baseline="30000" dirty="0" smtClean="0"/>
              <a:t>(1)</a:t>
            </a:r>
            <a:endParaRPr lang="fr-FR" sz="2400" dirty="0" smtClean="0"/>
          </a:p>
          <a:p>
            <a:pPr lvl="1" eaLnBrk="1" hangingPunct="1">
              <a:lnSpc>
                <a:spcPct val="130000"/>
              </a:lnSpc>
            </a:pPr>
            <a:r>
              <a:rPr lang="fr-FR" sz="2400" dirty="0" smtClean="0"/>
              <a:t>ATCD personnel de ♂BK  (RR = x 30 à 93) </a:t>
            </a:r>
            <a:r>
              <a:rPr lang="fr-FR" sz="2400" baseline="30000" dirty="0" smtClean="0"/>
              <a:t>(2)</a:t>
            </a:r>
          </a:p>
          <a:p>
            <a:pPr eaLnBrk="1" hangingPunct="1">
              <a:lnSpc>
                <a:spcPct val="130000"/>
              </a:lnSpc>
            </a:pPr>
            <a:r>
              <a:rPr lang="fr-FR" sz="2800" dirty="0" smtClean="0"/>
              <a:t>Surveillance autres cancers :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dirty="0" smtClean="0"/>
              <a:t>prostate : de 30 à 80% </a:t>
            </a:r>
            <a:r>
              <a:rPr lang="fr-FR" sz="2400" baseline="30000" dirty="0" smtClean="0"/>
              <a:t>(3)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2400" dirty="0" smtClean="0"/>
              <a:t>mélanome</a:t>
            </a:r>
          </a:p>
        </p:txBody>
      </p:sp>
    </p:spTree>
    <p:extLst>
      <p:ext uri="{BB962C8B-B14F-4D97-AF65-F5344CB8AC3E}">
        <p14:creationId xmlns:p14="http://schemas.microsoft.com/office/powerpoint/2010/main" val="2283629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Aspects génétiques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2490068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 smtClean="0"/>
              <a:t>CAS PARTICULIERS </a:t>
            </a:r>
          </a:p>
          <a:p>
            <a:pPr algn="ctr"/>
            <a:endParaRPr lang="fr-FR" sz="2400" dirty="0" smtClean="0"/>
          </a:p>
          <a:p>
            <a:pPr marL="457200" indent="-457200">
              <a:buAutoNum type="arabicPeriod"/>
            </a:pPr>
            <a:r>
              <a:rPr lang="fr-FR" sz="2400" dirty="0" smtClean="0"/>
              <a:t>Grossesse et Cancer du Sein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Cancer du Sein chez l’Homme</a:t>
            </a:r>
          </a:p>
          <a:p>
            <a:pPr marL="457200" indent="-457200">
              <a:buAutoNum type="arabicPeriod"/>
            </a:pPr>
            <a:r>
              <a:rPr lang="fr-FR" sz="2400" dirty="0" smtClean="0"/>
              <a:t>Aspects Génétiques</a:t>
            </a:r>
          </a:p>
        </p:txBody>
      </p:sp>
    </p:spTree>
    <p:extLst>
      <p:ext uri="{BB962C8B-B14F-4D97-AF65-F5344CB8AC3E}">
        <p14:creationId xmlns:p14="http://schemas.microsoft.com/office/powerpoint/2010/main" val="4142405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Position du problème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sz="2800" dirty="0" smtClean="0"/>
              <a:t>K Sein "familiaux" :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sz="2400" dirty="0" smtClean="0"/>
              <a:t>20 à 25% K sein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sz="2400" dirty="0" smtClean="0"/>
              <a:t>i.e. associés à une histoire familiale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fr-FR" sz="2800" dirty="0" smtClean="0"/>
              <a:t>K Sein "</a:t>
            </a:r>
            <a:r>
              <a:rPr lang="fr-FR" sz="2800" b="1" dirty="0" smtClean="0"/>
              <a:t>héréditaires</a:t>
            </a:r>
            <a:r>
              <a:rPr lang="fr-FR" sz="2800" dirty="0" smtClean="0"/>
              <a:t>" 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sz="2400" dirty="0" smtClean="0"/>
              <a:t>i.e. gènes de prédisposition : </a:t>
            </a:r>
            <a:r>
              <a:rPr lang="fr-FR" sz="2400" b="1" dirty="0" smtClean="0"/>
              <a:t>BRCA1 &amp; 2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fr-FR" sz="2000" dirty="0" smtClean="0"/>
              <a:t>transmission D.A. avec pénétrance variable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fr-FR" sz="2000" dirty="0" smtClean="0"/>
              <a:t>5 % des K Sein et 10% des K Ovaire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fr-FR" sz="2400" dirty="0" smtClean="0"/>
              <a:t>Mutation Constitutionnelle Délétère</a:t>
            </a:r>
          </a:p>
        </p:txBody>
      </p:sp>
    </p:spTree>
    <p:extLst>
      <p:ext uri="{BB962C8B-B14F-4D97-AF65-F5344CB8AC3E}">
        <p14:creationId xmlns:p14="http://schemas.microsoft.com/office/powerpoint/2010/main" val="23065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b="0" dirty="0"/>
              <a:t>    </a:t>
            </a:r>
            <a:r>
              <a:rPr lang="fr-FR" b="0" dirty="0" smtClean="0"/>
              <a:t>Epidémiologie</a:t>
            </a:r>
            <a:endParaRPr lang="fr-FR" b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France</a:t>
            </a:r>
            <a:r>
              <a:rPr lang="fr-FR" dirty="0"/>
              <a:t> : 300 à 350 cas / an</a:t>
            </a:r>
          </a:p>
          <a:p>
            <a:pPr>
              <a:lnSpc>
                <a:spcPct val="150000"/>
              </a:lnSpc>
            </a:pPr>
            <a:r>
              <a:rPr lang="fr-FR" b="1" dirty="0"/>
              <a:t>Profil épidémiologique inchangé </a:t>
            </a:r>
            <a:r>
              <a:rPr lang="fr-FR" dirty="0"/>
              <a:t>: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âge moyen : 31 à 35 ans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association FORTUITE</a:t>
            </a:r>
            <a:endParaRPr lang="fr-FR" sz="1800" dirty="0"/>
          </a:p>
          <a:p>
            <a:pPr>
              <a:lnSpc>
                <a:spcPct val="150000"/>
              </a:lnSpc>
            </a:pPr>
            <a:r>
              <a:rPr lang="fr-FR" b="1" dirty="0"/>
              <a:t>Physiopathologie inquiétante </a:t>
            </a:r>
            <a:r>
              <a:rPr lang="fr-FR" dirty="0"/>
              <a:t>: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prolifération cellulaire &amp; </a:t>
            </a:r>
            <a:r>
              <a:rPr lang="fr-FR" dirty="0" err="1"/>
              <a:t>hypervascularisation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/>
              <a:t>état de tolérance immunitaire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hyper-</a:t>
            </a:r>
            <a:r>
              <a:rPr lang="fr-FR" dirty="0" err="1"/>
              <a:t>estrogénie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1526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Sd de Prédisposition Héréditaire</a:t>
            </a:r>
            <a:br>
              <a:rPr lang="fr-FR" sz="3200" smtClean="0"/>
            </a:br>
            <a:r>
              <a:rPr lang="fr-FR" sz="3200" smtClean="0"/>
              <a:t>aux K Gynécologiques</a:t>
            </a:r>
          </a:p>
        </p:txBody>
      </p:sp>
      <p:graphicFrame>
        <p:nvGraphicFramePr>
          <p:cNvPr id="111873" name="Group 257"/>
          <p:cNvGraphicFramePr>
            <a:graphicFrameLocks noGrp="1"/>
          </p:cNvGraphicFramePr>
          <p:nvPr>
            <p:ph idx="1"/>
          </p:nvPr>
        </p:nvGraphicFramePr>
        <p:xfrm>
          <a:off x="457200" y="1763713"/>
          <a:ext cx="8229600" cy="4799649"/>
        </p:xfrm>
        <a:graphic>
          <a:graphicData uri="http://schemas.openxmlformats.org/drawingml/2006/table">
            <a:tbl>
              <a:tblPr/>
              <a:tblGrid>
                <a:gridCol w="1306513"/>
                <a:gridCol w="1512143"/>
                <a:gridCol w="1224136"/>
                <a:gridCol w="1368152"/>
                <a:gridCol w="2818656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Syndrome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Gène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Risque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 associés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Sein / Ovaire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BRCA1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ovaire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BRCA2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Ovaire pancréas prostate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 Fraumeini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TP53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30-40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Sarcome Leu. SNC Surrénalome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Cowden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PTEN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25-50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Thyroïde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Peutz Jeghers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STK11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Colon Ovaire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Ovaire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Sein / Ovaire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BRCA1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Sein / Ovaire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BRCA2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Ovaire pancréas prostate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HNPCC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hMLH1 hMSH2&amp;6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CCR Endomètre Uro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Hépatobiliaire pancréas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Peutz Jeghers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STK11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Colon sein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Endomètre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HNPCC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MMRgenes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CCR Endomètre Uro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Hépatobiliaire pancréas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49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Eisinger F. Bull Cancer 2004;91:219-37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smtClean="0"/>
              <a:t>Indication à Cs Oncogénétique si </a:t>
            </a:r>
            <a:r>
              <a:rPr lang="fr-FR" sz="3600" smtClean="0">
                <a:sym typeface="Symbol" pitchFamily="18" charset="2"/>
              </a:rPr>
              <a:t> 3</a:t>
            </a:r>
          </a:p>
        </p:txBody>
      </p:sp>
      <p:graphicFrame>
        <p:nvGraphicFramePr>
          <p:cNvPr id="90150" name="Group 3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29600" cy="407829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Situation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mBRCA familiale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(risque MCD &gt; 10%)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BK &lt; 30 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BK 30 – 40 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BK 40 – 50 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BK 50 – 70 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BK homme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7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805488"/>
            <a:ext cx="8229600" cy="7921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1000" smtClean="0"/>
              <a:t>Additionner dans </a:t>
            </a:r>
            <a:r>
              <a:rPr lang="fr-FR" sz="1000" b="1" smtClean="0"/>
              <a:t>1 SEUL</a:t>
            </a:r>
            <a:r>
              <a:rPr lang="fr-FR" sz="1000" smtClean="0"/>
              <a:t> compartiment maternel </a:t>
            </a:r>
            <a:r>
              <a:rPr lang="fr-FR" sz="1000" b="1" smtClean="0"/>
              <a:t>OU</a:t>
            </a:r>
            <a:r>
              <a:rPr lang="fr-FR" sz="1000" smtClean="0"/>
              <a:t> paternel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000" smtClean="0"/>
              <a:t>1 personne ayant eu plusieurs K : additionner les poids des différents 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000" smtClean="0"/>
              <a:t>Retenir le score le plus élevé pour 1 branche paternelle ou maternelle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000" smtClean="0"/>
              <a:t>Nuancer le score selon la fiabilité des diagnostics, degré de parenté…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1000" smtClean="0"/>
              <a:t>DCIS : + 10 ans (LCIS exclus)</a:t>
            </a:r>
          </a:p>
        </p:txBody>
      </p:sp>
    </p:spTree>
    <p:extLst>
      <p:ext uri="{BB962C8B-B14F-4D97-AF65-F5344CB8AC3E}">
        <p14:creationId xmlns:p14="http://schemas.microsoft.com/office/powerpoint/2010/main" val="464555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Hilakivi-Clarke L. Cancer Res 2000;60:4993-5001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Hypothèses plausibles</a:t>
            </a:r>
          </a:p>
        </p:txBody>
      </p:sp>
      <p:sp>
        <p:nvSpPr>
          <p:cNvPr id="1434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810125"/>
            <a:ext cx="4043363" cy="13430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130000"/>
              </a:lnSpc>
              <a:buFontTx/>
              <a:buNone/>
              <a:defRPr/>
            </a:pPr>
            <a:r>
              <a:rPr lang="fr-FR" sz="1400" b="1" smtClean="0"/>
              <a:t>mBRCA :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1400" b="1" smtClean="0"/>
              <a:t>K héréditaires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1400" b="1" smtClean="0"/>
              <a:t>post puberté – grossesse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z="1400" b="1" smtClean="0"/>
              <a:t>pourquoi spécificité tissulaire (sein/ovaire)</a:t>
            </a:r>
          </a:p>
        </p:txBody>
      </p:sp>
      <p:sp>
        <p:nvSpPr>
          <p:cNvPr id="14341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797425"/>
            <a:ext cx="4038600" cy="13684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190000"/>
              </a:lnSpc>
              <a:buFontTx/>
              <a:buNone/>
              <a:defRPr/>
            </a:pPr>
            <a:r>
              <a:rPr lang="fr-FR" sz="1400" b="1" smtClean="0"/>
              <a:t>wBRCA : 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fr-FR" sz="1400" b="1" smtClean="0"/>
              <a:t>K sporadiques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lang="fr-FR" sz="1400" b="1" smtClean="0"/>
              <a:t>post exposition prolongée aux Estrogènes</a:t>
            </a:r>
          </a:p>
        </p:txBody>
      </p:sp>
      <p:pic>
        <p:nvPicPr>
          <p:cNvPr id="1229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8137525" cy="3328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414908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fr-FR" sz="1600" b="1" smtClean="0">
                <a:solidFill>
                  <a:srgbClr val="FF0000"/>
                </a:solidFill>
              </a:rPr>
              <a:t>BRCA1 : 17q21 22 exons </a:t>
            </a:r>
            <a:r>
              <a:rPr lang="fr-FR" sz="1600" b="1" smtClean="0">
                <a:solidFill>
                  <a:srgbClr val="FF0000"/>
                </a:solidFill>
                <a:sym typeface="Wingdings" pitchFamily="2" charset="2"/>
              </a:rPr>
              <a:t> 1863 AA</a:t>
            </a:r>
            <a:endParaRPr lang="fr-FR" sz="16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862959" y="4149080"/>
            <a:ext cx="2957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fr-FR" sz="1600" b="1" dirty="0" smtClean="0">
                <a:solidFill>
                  <a:srgbClr val="FF0000"/>
                </a:solidFill>
              </a:rPr>
              <a:t>BRCA2 :13q 26 exons</a:t>
            </a:r>
          </a:p>
        </p:txBody>
      </p:sp>
    </p:spTree>
    <p:extLst>
      <p:ext uri="{BB962C8B-B14F-4D97-AF65-F5344CB8AC3E}">
        <p14:creationId xmlns:p14="http://schemas.microsoft.com/office/powerpoint/2010/main" val="39985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Epidémiologie en France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r-FR" sz="2000" smtClean="0"/>
              <a:t>mBRCA : 17 à 45 000 F. de 30 à 69 ans</a:t>
            </a:r>
          </a:p>
          <a:p>
            <a:pPr lvl="2" eaLnBrk="1" hangingPunct="1">
              <a:lnSpc>
                <a:spcPct val="130000"/>
              </a:lnSpc>
            </a:pPr>
            <a:r>
              <a:rPr lang="fr-FR" sz="1600" smtClean="0"/>
              <a:t>mBRCA1 : 1/1960 –</a:t>
            </a:r>
          </a:p>
          <a:p>
            <a:pPr lvl="2" eaLnBrk="1" hangingPunct="1">
              <a:lnSpc>
                <a:spcPct val="130000"/>
              </a:lnSpc>
            </a:pPr>
            <a:r>
              <a:rPr lang="fr-FR" sz="1600" smtClean="0"/>
              <a:t>mBRCA2 : 1/1450</a:t>
            </a:r>
          </a:p>
          <a:p>
            <a:pPr eaLnBrk="1" hangingPunct="1">
              <a:lnSpc>
                <a:spcPct val="130000"/>
              </a:lnSpc>
            </a:pPr>
            <a:r>
              <a:rPr lang="fr-FR" sz="2000" smtClean="0"/>
              <a:t>Incidence mBRCA :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1800" smtClean="0"/>
              <a:t>K Sein : 2100  / an </a:t>
            </a:r>
            <a:r>
              <a:rPr lang="fr-FR" sz="1800" smtClean="0">
                <a:sym typeface="Wingdings" pitchFamily="2" charset="2"/>
              </a:rPr>
              <a:t> 550 </a:t>
            </a:r>
            <a:r>
              <a:rPr lang="fr-FR" sz="2400" smtClean="0">
                <a:sym typeface="Wingdings" pitchFamily="2" charset="2"/>
              </a:rPr>
              <a:t>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1800" smtClean="0"/>
              <a:t>K Ovaire : 200 / an</a:t>
            </a:r>
          </a:p>
          <a:p>
            <a:pPr eaLnBrk="1" hangingPunct="1">
              <a:lnSpc>
                <a:spcPct val="130000"/>
              </a:lnSpc>
            </a:pPr>
            <a:r>
              <a:rPr lang="fr-FR" sz="2000" smtClean="0">
                <a:sym typeface="Wingdings" pitchFamily="2" charset="2"/>
              </a:rPr>
              <a:t>K Sein chez HOMME : 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1800" smtClean="0">
                <a:sym typeface="Wingdings" pitchFamily="2" charset="2"/>
              </a:rPr>
              <a:t>10 à 60% de mBRCA2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z="1800" smtClean="0">
                <a:sym typeface="Wingdings" pitchFamily="2" charset="2"/>
              </a:rPr>
              <a:t>indication à Cs Oncogénétique</a:t>
            </a:r>
          </a:p>
        </p:txBody>
      </p:sp>
      <p:pic>
        <p:nvPicPr>
          <p:cNvPr id="14340" name="Picture 5" descr="BK Homme T4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33625"/>
            <a:ext cx="4244975" cy="3184525"/>
          </a:xfrm>
        </p:spPr>
      </p:pic>
    </p:spTree>
    <p:extLst>
      <p:ext uri="{BB962C8B-B14F-4D97-AF65-F5344CB8AC3E}">
        <p14:creationId xmlns:p14="http://schemas.microsoft.com/office/powerpoint/2010/main" val="317318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Antoniou A. Am J Hum Genet 2003;72:1117-30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smtClean="0"/>
              <a:t>Incidence K Sein et Ov selon l'âge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8175" y="3141663"/>
          <a:ext cx="676751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ique" r:id="rId3" imgW="8124788" imgH="4076730" progId="MSGraph.Chart.8">
                  <p:embed followColorScheme="full"/>
                </p:oleObj>
              </mc:Choice>
              <mc:Fallback>
                <p:oleObj name="Graphique" r:id="rId3" imgW="8124788" imgH="40767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141663"/>
                        <a:ext cx="6767513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Group 4"/>
          <p:cNvGraphicFramePr>
            <a:graphicFrameLocks noGrp="1"/>
          </p:cNvGraphicFramePr>
          <p:nvPr>
            <p:ph sz="half" idx="2"/>
          </p:nvPr>
        </p:nvGraphicFramePr>
        <p:xfrm>
          <a:off x="179388" y="1557338"/>
          <a:ext cx="5976937" cy="17465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3837"/>
                <a:gridCol w="1495425"/>
                <a:gridCol w="1493838"/>
                <a:gridCol w="149383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Pop. générale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Mcd BRCA1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Mcd BRCA2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 Sein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45 ans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 Ovaire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 45 ans</a:t>
                      </a: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3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mBRCA : pronostic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mBRCA1 : type BASAL</a:t>
            </a:r>
          </a:p>
          <a:p>
            <a:pPr lvl="1"/>
            <a:r>
              <a:rPr lang="fr-FR" sz="1800" dirty="0" smtClean="0"/>
              <a:t>grade 3</a:t>
            </a:r>
          </a:p>
          <a:p>
            <a:pPr lvl="1"/>
            <a:r>
              <a:rPr lang="fr-FR" sz="1800" dirty="0" smtClean="0"/>
              <a:t>triple négatifs</a:t>
            </a:r>
          </a:p>
          <a:p>
            <a:pPr lvl="1"/>
            <a:r>
              <a:rPr lang="fr-FR" sz="1800" dirty="0" err="1" smtClean="0"/>
              <a:t>sur-expression</a:t>
            </a:r>
            <a:r>
              <a:rPr lang="fr-FR" sz="1800" dirty="0" smtClean="0"/>
              <a:t> CK basales 5&amp;6</a:t>
            </a:r>
          </a:p>
          <a:p>
            <a:r>
              <a:rPr lang="fr-FR" sz="2000" dirty="0" smtClean="0"/>
              <a:t>mBRCA2 : type </a:t>
            </a:r>
            <a:r>
              <a:rPr lang="fr-FR" sz="2000" dirty="0" err="1" smtClean="0"/>
              <a:t>luminal</a:t>
            </a:r>
            <a:r>
              <a:rPr lang="fr-FR" sz="2000" dirty="0" smtClean="0"/>
              <a:t> B</a:t>
            </a:r>
          </a:p>
          <a:p>
            <a:pPr lvl="1"/>
            <a:r>
              <a:rPr lang="fr-FR" sz="1800" dirty="0" smtClean="0"/>
              <a:t>grade 2</a:t>
            </a:r>
          </a:p>
          <a:p>
            <a:pPr lvl="1"/>
            <a:r>
              <a:rPr lang="fr-FR" sz="1800" dirty="0" smtClean="0"/>
              <a:t>ER+ / PR-</a:t>
            </a:r>
          </a:p>
          <a:p>
            <a:r>
              <a:rPr lang="fr-FR" sz="2000" dirty="0" smtClean="0"/>
              <a:t>Pronostic comparé aux BK sporadiques :</a:t>
            </a:r>
          </a:p>
          <a:p>
            <a:pPr lvl="1"/>
            <a:r>
              <a:rPr lang="fr-FR" sz="1800" dirty="0" smtClean="0"/>
              <a:t>SG identique</a:t>
            </a:r>
          </a:p>
          <a:p>
            <a:pPr lvl="1"/>
            <a:r>
              <a:rPr lang="fr-FR" sz="1800" dirty="0" smtClean="0"/>
              <a:t>récidives locales à 5 ans : identiques</a:t>
            </a:r>
          </a:p>
          <a:p>
            <a:pPr lvl="1"/>
            <a:r>
              <a:rPr lang="fr-FR" sz="1800" dirty="0" smtClean="0"/>
              <a:t>récidives controlatérales ↗ (3% / an)</a:t>
            </a:r>
          </a:p>
          <a:p>
            <a:pPr lvl="1"/>
            <a:r>
              <a:rPr lang="fr-FR" sz="1800" dirty="0" smtClean="0"/>
              <a:t>TRT comparable hormis mammectomie controlatérale prophylactique</a:t>
            </a:r>
          </a:p>
        </p:txBody>
      </p:sp>
      <p:sp>
        <p:nvSpPr>
          <p:cNvPr id="1843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Bordeleau L. Breast Cancer Res Treat 2010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91198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Fajac A. Lettre Senologue 2008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mBRCA : que proposer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1685925"/>
            <a:ext cx="8178800" cy="471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196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INCa 2009. Eisinger F. Bull Cancer 2004;91:219-37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mBRCA</a:t>
            </a:r>
            <a:r>
              <a:rPr lang="fr-FR" dirty="0" smtClean="0"/>
              <a:t> : Surveillance du Sein</a:t>
            </a:r>
            <a:endParaRPr lang="fr-FR" sz="3600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fr-FR" sz="2000" smtClean="0"/>
              <a:t>Ex clinique 2 à 3 fois / an dès 20 ans + Information des femmes</a:t>
            </a:r>
          </a:p>
          <a:p>
            <a:pPr eaLnBrk="1" hangingPunct="1">
              <a:lnSpc>
                <a:spcPct val="170000"/>
              </a:lnSpc>
            </a:pPr>
            <a:r>
              <a:rPr lang="fr-FR" sz="2000" smtClean="0"/>
              <a:t>À  PARTIR de 30 ans (5 ans avant le premier cancer familial) :</a:t>
            </a:r>
          </a:p>
          <a:p>
            <a:pPr lvl="1" eaLnBrk="1" hangingPunct="1">
              <a:lnSpc>
                <a:spcPct val="170000"/>
              </a:lnSpc>
            </a:pPr>
            <a:r>
              <a:rPr lang="fr-FR" sz="1800" smtClean="0"/>
              <a:t>IRM puis XRM (numérique plein champ) et USM dans les 2 mois</a:t>
            </a:r>
          </a:p>
          <a:p>
            <a:pPr lvl="1" eaLnBrk="1" hangingPunct="1">
              <a:lnSpc>
                <a:spcPct val="170000"/>
              </a:lnSpc>
            </a:pPr>
            <a:r>
              <a:rPr lang="fr-FR" sz="1800" smtClean="0"/>
              <a:t>même séméiologie XRM et USM mais  :</a:t>
            </a:r>
          </a:p>
          <a:p>
            <a:pPr lvl="2" eaLnBrk="1" hangingPunct="1">
              <a:lnSpc>
                <a:spcPct val="170000"/>
              </a:lnSpc>
            </a:pPr>
            <a:r>
              <a:rPr lang="fr-FR" sz="1800" smtClean="0"/>
              <a:t>plus de K intervalle (50%)</a:t>
            </a:r>
          </a:p>
          <a:p>
            <a:pPr lvl="2" eaLnBrk="1" hangingPunct="1">
              <a:lnSpc>
                <a:spcPct val="170000"/>
              </a:lnSpc>
            </a:pPr>
            <a:r>
              <a:rPr lang="fr-FR" sz="1800" smtClean="0"/>
              <a:t>biopsier les images ACR3 (+++ images rondes)</a:t>
            </a:r>
          </a:p>
          <a:p>
            <a:pPr lvl="2" eaLnBrk="1" hangingPunct="1">
              <a:lnSpc>
                <a:spcPct val="170000"/>
              </a:lnSpc>
            </a:pPr>
            <a:r>
              <a:rPr lang="fr-FR" sz="1800" smtClean="0"/>
              <a:t>2 incidences, centres expérimentés, double lecture</a:t>
            </a:r>
          </a:p>
          <a:p>
            <a:pPr lvl="1" eaLnBrk="1" hangingPunct="1">
              <a:lnSpc>
                <a:spcPct val="170000"/>
              </a:lnSpc>
            </a:pPr>
            <a:r>
              <a:rPr lang="fr-FR" sz="1800" smtClean="0"/>
              <a:t>avant grossesse et à 6 mois du post-partum</a:t>
            </a:r>
          </a:p>
        </p:txBody>
      </p:sp>
    </p:spTree>
    <p:extLst>
      <p:ext uri="{BB962C8B-B14F-4D97-AF65-F5344CB8AC3E}">
        <p14:creationId xmlns:p14="http://schemas.microsoft.com/office/powerpoint/2010/main" val="1765268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Eisinger F. Bull Cancer 2004;91:219-37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dirty="0" err="1" smtClean="0"/>
              <a:t>mBRCA</a:t>
            </a:r>
            <a:r>
              <a:rPr lang="fr-FR" sz="3600" dirty="0" smtClean="0"/>
              <a:t> : Surveillance de l' Ovaire </a:t>
            </a:r>
            <a:r>
              <a:rPr lang="fr-FR" sz="2000" dirty="0" smtClean="0"/>
              <a:t>(INSERM 04 – </a:t>
            </a:r>
            <a:r>
              <a:rPr lang="fr-FR" sz="2000" dirty="0" err="1" smtClean="0"/>
              <a:t>INCa</a:t>
            </a:r>
            <a:r>
              <a:rPr lang="fr-FR" sz="2000" dirty="0" smtClean="0"/>
              <a:t> 09)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r-FR" smtClean="0"/>
              <a:t>A partir de 35 ans</a:t>
            </a:r>
          </a:p>
          <a:p>
            <a:pPr eaLnBrk="1" hangingPunct="1">
              <a:lnSpc>
                <a:spcPct val="130000"/>
              </a:lnSpc>
            </a:pPr>
            <a:r>
              <a:rPr lang="fr-FR" smtClean="0"/>
              <a:t>Examen clinique bi-annuel</a:t>
            </a:r>
          </a:p>
          <a:p>
            <a:pPr eaLnBrk="1" hangingPunct="1">
              <a:lnSpc>
                <a:spcPct val="130000"/>
              </a:lnSpc>
            </a:pPr>
            <a:r>
              <a:rPr lang="fr-FR" smtClean="0"/>
              <a:t>Echographie annuelle :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mtClean="0"/>
              <a:t>endovaginale </a:t>
            </a:r>
          </a:p>
          <a:p>
            <a:pPr lvl="1" eaLnBrk="1" hangingPunct="1">
              <a:lnSpc>
                <a:spcPct val="130000"/>
              </a:lnSpc>
            </a:pPr>
            <a:r>
              <a:rPr lang="fr-FR" smtClean="0"/>
              <a:t>avec Doppler pulsé (?)</a:t>
            </a:r>
          </a:p>
          <a:p>
            <a:pPr eaLnBrk="1" hangingPunct="1">
              <a:lnSpc>
                <a:spcPct val="130000"/>
              </a:lnSpc>
            </a:pPr>
            <a:r>
              <a:rPr lang="fr-FR" smtClean="0"/>
              <a:t>Marqueurs sériques (CA 125) annuels</a:t>
            </a:r>
          </a:p>
        </p:txBody>
      </p:sp>
    </p:spTree>
    <p:extLst>
      <p:ext uri="{BB962C8B-B14F-4D97-AF65-F5344CB8AC3E}">
        <p14:creationId xmlns:p14="http://schemas.microsoft.com/office/powerpoint/2010/main" val="4181398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Goodwin PJ. Cancer Res Treat 2000;62:19-33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dirty="0" smtClean="0"/>
              <a:t>Mammectomie Prophylactique</a:t>
            </a:r>
            <a:endParaRPr lang="fr-FR" sz="3600" i="1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fr-FR" dirty="0" smtClean="0"/>
              <a:t>4 séries historiques 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fr-FR" sz="2800" b="1" dirty="0" smtClean="0"/>
              <a:t>3,600 F. suivies de 5 à 17 ans</a:t>
            </a:r>
            <a:endParaRPr lang="fr-FR" sz="2800" dirty="0" smtClean="0"/>
          </a:p>
          <a:p>
            <a:pPr eaLnBrk="1" hangingPunct="1">
              <a:lnSpc>
                <a:spcPct val="140000"/>
              </a:lnSpc>
            </a:pPr>
            <a:r>
              <a:rPr lang="fr-FR" dirty="0" smtClean="0">
                <a:sym typeface="Symbol" pitchFamily="18" charset="2"/>
              </a:rPr>
              <a:t> risque K Sein : 90 à 100 %</a:t>
            </a:r>
          </a:p>
          <a:p>
            <a:pPr lvl="1" eaLnBrk="1" hangingPunct="1">
              <a:lnSpc>
                <a:spcPct val="140000"/>
              </a:lnSpc>
            </a:pPr>
            <a:r>
              <a:rPr lang="fr-FR" dirty="0" smtClean="0">
                <a:sym typeface="Symbol" pitchFamily="18" charset="2"/>
              </a:rPr>
              <a:t>sous-cutanée : 16 K Sein / 3475 F.</a:t>
            </a:r>
          </a:p>
          <a:p>
            <a:pPr lvl="1" eaLnBrk="1" hangingPunct="1">
              <a:lnSpc>
                <a:spcPct val="140000"/>
              </a:lnSpc>
            </a:pPr>
            <a:r>
              <a:rPr lang="fr-FR" dirty="0" smtClean="0">
                <a:sym typeface="Symbol" pitchFamily="18" charset="2"/>
              </a:rPr>
              <a:t>totale : 0 K Sein / 164</a:t>
            </a:r>
          </a:p>
          <a:p>
            <a:pPr eaLnBrk="1" hangingPunct="1">
              <a:lnSpc>
                <a:spcPct val="140000"/>
              </a:lnSpc>
            </a:pPr>
            <a:r>
              <a:rPr lang="fr-FR" dirty="0" smtClean="0">
                <a:sym typeface="Symbol" pitchFamily="18" charset="2"/>
              </a:rPr>
              <a:t>Quelque soit le niveau de risque </a:t>
            </a:r>
          </a:p>
          <a:p>
            <a:pPr eaLnBrk="1" hangingPunct="1">
              <a:lnSpc>
                <a:spcPct val="140000"/>
              </a:lnSpc>
            </a:pPr>
            <a:r>
              <a:rPr lang="fr-FR" dirty="0" smtClean="0">
                <a:sym typeface="Symbol" pitchFamily="18" charset="2"/>
              </a:rPr>
              <a:t>Y compris chez F. à risque familial</a:t>
            </a:r>
          </a:p>
        </p:txBody>
      </p:sp>
    </p:spTree>
    <p:extLst>
      <p:ext uri="{BB962C8B-B14F-4D97-AF65-F5344CB8AC3E}">
        <p14:creationId xmlns:p14="http://schemas.microsoft.com/office/powerpoint/2010/main" val="174559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b="0"/>
              <a:t>    Cancer du sein : diagnostic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Clinique</a:t>
            </a:r>
            <a:r>
              <a:rPr lang="fr-FR" dirty="0"/>
              <a:t> : difficile et retardé</a:t>
            </a:r>
          </a:p>
          <a:p>
            <a:pPr lvl="1" indent="-209550">
              <a:lnSpc>
                <a:spcPct val="150000"/>
              </a:lnSpc>
            </a:pPr>
            <a:r>
              <a:rPr lang="fr-FR" dirty="0"/>
              <a:t>placard ambigu dans sein gravide</a:t>
            </a:r>
          </a:p>
          <a:p>
            <a:pPr lvl="1" indent="-209550">
              <a:lnSpc>
                <a:spcPct val="150000"/>
              </a:lnSpc>
            </a:pPr>
            <a:r>
              <a:rPr lang="fr-FR" dirty="0" err="1"/>
              <a:t>Dic</a:t>
            </a:r>
            <a:r>
              <a:rPr lang="fr-FR" dirty="0"/>
              <a:t> “impossible” (patiente &amp; médecin)</a:t>
            </a:r>
          </a:p>
          <a:p>
            <a:pPr lvl="1" indent="-209550">
              <a:lnSpc>
                <a:spcPct val="150000"/>
              </a:lnSpc>
              <a:buFontTx/>
              <a:buNone/>
            </a:pPr>
            <a:endParaRPr lang="fr-FR" sz="800" dirty="0"/>
          </a:p>
          <a:p>
            <a:pPr>
              <a:lnSpc>
                <a:spcPct val="150000"/>
              </a:lnSpc>
            </a:pPr>
            <a:r>
              <a:rPr lang="fr-FR" b="1" dirty="0"/>
              <a:t>Ex. complémentaires nécessaires </a:t>
            </a:r>
            <a:r>
              <a:rPr lang="fr-FR" dirty="0"/>
              <a:t>:</a:t>
            </a:r>
          </a:p>
          <a:p>
            <a:pPr lvl="1" indent="-209550">
              <a:lnSpc>
                <a:spcPct val="150000"/>
              </a:lnSpc>
            </a:pPr>
            <a:r>
              <a:rPr lang="fr-FR" dirty="0" err="1"/>
              <a:t>mammog</a:t>
            </a:r>
            <a:r>
              <a:rPr lang="fr-FR" dirty="0"/>
              <a:t>. : MICA</a:t>
            </a:r>
            <a:r>
              <a:rPr lang="fr-FR" baseline="30000" dirty="0"/>
              <a:t>2+</a:t>
            </a:r>
          </a:p>
          <a:p>
            <a:pPr lvl="1" indent="-209550">
              <a:lnSpc>
                <a:spcPct val="150000"/>
              </a:lnSpc>
            </a:pPr>
            <a:r>
              <a:rPr lang="fr-FR" dirty="0" err="1"/>
              <a:t>échog</a:t>
            </a:r>
            <a:r>
              <a:rPr lang="fr-FR" dirty="0"/>
              <a:t>. : +++ imbibition gravidique</a:t>
            </a:r>
          </a:p>
          <a:p>
            <a:pPr lvl="1" indent="-209550">
              <a:lnSpc>
                <a:spcPct val="150000"/>
              </a:lnSpc>
            </a:pPr>
            <a:r>
              <a:rPr lang="fr-FR" dirty="0"/>
              <a:t>µbiopsies :	+ fiables que </a:t>
            </a:r>
            <a:r>
              <a:rPr lang="fr-FR" dirty="0" err="1"/>
              <a:t>cytoponctions</a:t>
            </a:r>
            <a:endParaRPr lang="fr-FR" dirty="0"/>
          </a:p>
          <a:p>
            <a:pPr lvl="1" indent="-209550">
              <a:lnSpc>
                <a:spcPct val="150000"/>
              </a:lnSpc>
              <a:buFontTx/>
              <a:buNone/>
            </a:pPr>
            <a:r>
              <a:rPr lang="fr-FR" dirty="0"/>
              <a:t>                  	- de complication que chirurgie</a:t>
            </a:r>
          </a:p>
        </p:txBody>
      </p:sp>
    </p:spTree>
    <p:extLst>
      <p:ext uri="{BB962C8B-B14F-4D97-AF65-F5344CB8AC3E}">
        <p14:creationId xmlns:p14="http://schemas.microsoft.com/office/powerpoint/2010/main" val="164425651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Rebbeck TR. J Clin Oncol 2004;22:1055-62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M.P. chez les </a:t>
            </a:r>
            <a:r>
              <a:rPr lang="fr-FR" u="sng" smtClean="0"/>
              <a:t>mBRCA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fr-FR" sz="2000" b="1" smtClean="0"/>
              <a:t>1 étude cas témoins</a:t>
            </a:r>
          </a:p>
          <a:p>
            <a:pPr eaLnBrk="1" hangingPunct="1">
              <a:lnSpc>
                <a:spcPct val="160000"/>
              </a:lnSpc>
            </a:pPr>
            <a:r>
              <a:rPr lang="fr-FR" sz="2000" smtClean="0"/>
              <a:t>Matériel : </a:t>
            </a:r>
          </a:p>
          <a:p>
            <a:pPr lvl="1" eaLnBrk="1" hangingPunct="1">
              <a:lnSpc>
                <a:spcPct val="160000"/>
              </a:lnSpc>
            </a:pPr>
            <a:r>
              <a:rPr lang="fr-FR" sz="1800" smtClean="0"/>
              <a:t>cas : 105 mBRCA </a:t>
            </a:r>
          </a:p>
          <a:p>
            <a:pPr lvl="1" eaLnBrk="1" hangingPunct="1">
              <a:lnSpc>
                <a:spcPct val="160000"/>
              </a:lnSpc>
            </a:pPr>
            <a:r>
              <a:rPr lang="fr-FR" sz="1800" smtClean="0"/>
              <a:t>témoins : 378 mBRCA</a:t>
            </a:r>
          </a:p>
          <a:p>
            <a:pPr lvl="1" eaLnBrk="1" hangingPunct="1">
              <a:lnSpc>
                <a:spcPct val="160000"/>
              </a:lnSpc>
            </a:pPr>
            <a:r>
              <a:rPr lang="fr-FR" sz="1800" smtClean="0"/>
              <a:t>suivi de 6.4 ans</a:t>
            </a:r>
          </a:p>
          <a:p>
            <a:pPr eaLnBrk="1" hangingPunct="1">
              <a:lnSpc>
                <a:spcPct val="160000"/>
              </a:lnSpc>
            </a:pPr>
            <a:r>
              <a:rPr lang="fr-FR" sz="2000" smtClean="0"/>
              <a:t>Résultats :</a:t>
            </a:r>
          </a:p>
          <a:p>
            <a:pPr lvl="1" eaLnBrk="1" hangingPunct="1">
              <a:lnSpc>
                <a:spcPct val="160000"/>
              </a:lnSpc>
            </a:pPr>
            <a:r>
              <a:rPr lang="fr-FR" sz="1800" smtClean="0"/>
              <a:t>protection : </a:t>
            </a:r>
            <a:r>
              <a:rPr lang="fr-FR" sz="1800" b="1" smtClean="0"/>
              <a:t>89%</a:t>
            </a:r>
          </a:p>
          <a:p>
            <a:pPr lvl="1" eaLnBrk="1" hangingPunct="1">
              <a:lnSpc>
                <a:spcPct val="160000"/>
              </a:lnSpc>
            </a:pPr>
            <a:r>
              <a:rPr lang="fr-FR" sz="1800" smtClean="0">
                <a:sym typeface="Wingdings" pitchFamily="2" charset="2"/>
              </a:rPr>
              <a:t></a:t>
            </a:r>
            <a:r>
              <a:rPr lang="fr-FR" sz="1800" smtClean="0"/>
              <a:t> </a:t>
            </a:r>
            <a:r>
              <a:rPr lang="fr-FR" sz="1800" b="1" smtClean="0"/>
              <a:t>95%</a:t>
            </a:r>
            <a:r>
              <a:rPr lang="fr-FR" sz="1800" smtClean="0"/>
              <a:t> si castration associée</a:t>
            </a:r>
          </a:p>
        </p:txBody>
      </p:sp>
      <p:pic>
        <p:nvPicPr>
          <p:cNvPr id="2867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058988"/>
            <a:ext cx="4464050" cy="3675062"/>
          </a:xfrm>
        </p:spPr>
      </p:pic>
    </p:spTree>
    <p:extLst>
      <p:ext uri="{BB962C8B-B14F-4D97-AF65-F5344CB8AC3E}">
        <p14:creationId xmlns:p14="http://schemas.microsoft.com/office/powerpoint/2010/main" val="2949081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M.P. chez les </a:t>
            </a:r>
            <a:r>
              <a:rPr lang="fr-FR" u="sng" smtClean="0"/>
              <a:t>mBRCA</a:t>
            </a:r>
            <a:endParaRPr lang="fr-FR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fr-FR" dirty="0" smtClean="0"/>
              <a:t>Etude de cohorte : PROSE Protocol</a:t>
            </a:r>
          </a:p>
          <a:p>
            <a:pPr lvl="1">
              <a:lnSpc>
                <a:spcPct val="150000"/>
              </a:lnSpc>
              <a:defRPr/>
            </a:pPr>
            <a:r>
              <a:rPr lang="fr-FR" dirty="0" smtClean="0"/>
              <a:t>2,482 F. avec </a:t>
            </a:r>
            <a:r>
              <a:rPr lang="fr-FR" dirty="0" err="1" smtClean="0"/>
              <a:t>mBRCA</a:t>
            </a:r>
            <a:endParaRPr lang="fr-FR" dirty="0" smtClean="0"/>
          </a:p>
          <a:p>
            <a:pPr lvl="1">
              <a:lnSpc>
                <a:spcPct val="150000"/>
              </a:lnSpc>
              <a:defRPr/>
            </a:pPr>
            <a:r>
              <a:rPr lang="fr-FR" dirty="0" smtClean="0"/>
              <a:t>suivi moyen : 3.65 ans (P.XT.) </a:t>
            </a:r>
            <a:r>
              <a:rPr lang="fr-FR" i="1" dirty="0" smtClean="0"/>
              <a:t>vs</a:t>
            </a:r>
            <a:r>
              <a:rPr lang="fr-FR" dirty="0" smtClean="0"/>
              <a:t> 4.29 ans (0 XT)</a:t>
            </a:r>
          </a:p>
          <a:p>
            <a:pPr>
              <a:lnSpc>
                <a:spcPct val="150000"/>
              </a:lnSpc>
              <a:defRPr/>
            </a:pPr>
            <a:r>
              <a:rPr lang="fr-FR" dirty="0" smtClean="0"/>
              <a:t>P.M. et risque de K Sein :</a:t>
            </a:r>
          </a:p>
          <a:p>
            <a:pPr lvl="1">
              <a:lnSpc>
                <a:spcPct val="150000"/>
              </a:lnSpc>
              <a:defRPr/>
            </a:pPr>
            <a:r>
              <a:rPr lang="fr-FR" dirty="0" smtClean="0"/>
              <a:t>247F. avec P.M. = 0 BK (0%)</a:t>
            </a:r>
          </a:p>
          <a:p>
            <a:pPr lvl="1">
              <a:lnSpc>
                <a:spcPct val="150000"/>
              </a:lnSpc>
              <a:defRPr/>
            </a:pPr>
            <a:r>
              <a:rPr lang="fr-FR" dirty="0" smtClean="0"/>
              <a:t>1372 F. sans P.M. = 98 BK (7%)</a:t>
            </a:r>
            <a:endParaRPr lang="fr-FR" dirty="0"/>
          </a:p>
        </p:txBody>
      </p:sp>
      <p:sp>
        <p:nvSpPr>
          <p:cNvPr id="2970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err="1" smtClean="0"/>
              <a:t>Domchek</a:t>
            </a:r>
            <a:r>
              <a:rPr lang="fr-FR" dirty="0" smtClean="0"/>
              <a:t> SM. JAMA 2010</a:t>
            </a:r>
          </a:p>
        </p:txBody>
      </p:sp>
    </p:spTree>
    <p:extLst>
      <p:ext uri="{BB962C8B-B14F-4D97-AF65-F5344CB8AC3E}">
        <p14:creationId xmlns:p14="http://schemas.microsoft.com/office/powerpoint/2010/main" val="3610325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Meijers-Heijboer H. New Engl J Med 2001;345:207-8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M.P. chez les </a:t>
            </a:r>
            <a:r>
              <a:rPr lang="fr-FR" u="sng" smtClean="0"/>
              <a:t>mBRCA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130000"/>
              </a:lnSpc>
              <a:buFontTx/>
              <a:buNone/>
              <a:defRPr/>
            </a:pPr>
            <a:r>
              <a:rPr lang="fr-FR" b="1" smtClean="0"/>
              <a:t>1 étude prospective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mtClean="0"/>
              <a:t>F. mBRCA :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r-FR" smtClean="0"/>
              <a:t>mastectomie n = 76 / surveillance n = 63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r-FR" smtClean="0"/>
              <a:t>suivi de 3 ans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r-FR" smtClean="0"/>
              <a:t>Incidence K sein :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r-FR" smtClean="0"/>
              <a:t>mastectomisées : 0 K / surveillées : 8 K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r-FR" smtClean="0"/>
              <a:t>mais à 3 ans…</a:t>
            </a:r>
          </a:p>
        </p:txBody>
      </p:sp>
    </p:spTree>
    <p:extLst>
      <p:ext uri="{BB962C8B-B14F-4D97-AF65-F5344CB8AC3E}">
        <p14:creationId xmlns:p14="http://schemas.microsoft.com/office/powerpoint/2010/main" val="15454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Atteinte controlatérale et </a:t>
            </a:r>
            <a:r>
              <a:rPr lang="fr-FR" sz="4000" dirty="0" err="1" smtClean="0"/>
              <a:t>mBRCA</a:t>
            </a:r>
            <a:endParaRPr lang="fr-FR" sz="4000" dirty="0"/>
          </a:p>
        </p:txBody>
      </p:sp>
      <p:graphicFrame>
        <p:nvGraphicFramePr>
          <p:cNvPr id="24" name="Espace réservé du contenu 23"/>
          <p:cNvGraphicFramePr>
            <a:graphicFrameLocks noGrp="1"/>
          </p:cNvGraphicFramePr>
          <p:nvPr>
            <p:ph sz="quarter" idx="2"/>
          </p:nvPr>
        </p:nvGraphicFramePr>
        <p:xfrm>
          <a:off x="4648200" y="1600200"/>
          <a:ext cx="4038600" cy="27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Espace réservé du texte 19"/>
          <p:cNvSpPr>
            <a:spLocks noGrp="1"/>
          </p:cNvSpPr>
          <p:nvPr>
            <p:ph type="body" sz="half" idx="3"/>
          </p:nvPr>
        </p:nvSpPr>
        <p:spPr>
          <a:xfrm>
            <a:off x="457200" y="4581128"/>
            <a:ext cx="8229600" cy="154503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1600" dirty="0" err="1" smtClean="0"/>
              <a:t>Webcare</a:t>
            </a:r>
            <a:r>
              <a:rPr lang="fr-FR" sz="1600" dirty="0" smtClean="0"/>
              <a:t> </a:t>
            </a:r>
            <a:r>
              <a:rPr lang="fr-FR" sz="1600" dirty="0" err="1" smtClean="0"/>
              <a:t>Study</a:t>
            </a:r>
            <a:r>
              <a:rPr lang="fr-FR" sz="1600" dirty="0" smtClean="0"/>
              <a:t> : cas (BK controlatéral, n = 705) </a:t>
            </a:r>
            <a:r>
              <a:rPr lang="fr-FR" sz="1600" i="1" dirty="0" smtClean="0"/>
              <a:t>vs</a:t>
            </a:r>
            <a:r>
              <a:rPr lang="fr-FR" sz="1600" dirty="0" smtClean="0"/>
              <a:t> contrôles (n = 1,398)</a:t>
            </a:r>
          </a:p>
          <a:p>
            <a:pPr>
              <a:lnSpc>
                <a:spcPct val="170000"/>
              </a:lnSpc>
            </a:pPr>
            <a:r>
              <a:rPr lang="fr-FR" sz="1600" dirty="0" smtClean="0"/>
              <a:t>Risque de récidive controlatérale :</a:t>
            </a:r>
          </a:p>
          <a:p>
            <a:pPr lvl="1">
              <a:lnSpc>
                <a:spcPct val="170000"/>
              </a:lnSpc>
            </a:pPr>
            <a:r>
              <a:rPr lang="fr-FR" sz="1400" dirty="0" smtClean="0"/>
              <a:t>augmenté / </a:t>
            </a:r>
            <a:r>
              <a:rPr lang="fr-FR" sz="1400" dirty="0" err="1" smtClean="0"/>
              <a:t>wBRCA</a:t>
            </a:r>
            <a:endParaRPr lang="fr-FR" sz="1400" dirty="0" smtClean="0"/>
          </a:p>
          <a:p>
            <a:pPr lvl="1">
              <a:lnSpc>
                <a:spcPct val="170000"/>
              </a:lnSpc>
            </a:pPr>
            <a:r>
              <a:rPr lang="fr-FR" sz="1400" dirty="0" smtClean="0"/>
              <a:t>d’autant plus que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</a:t>
            </a:r>
            <a:r>
              <a:rPr lang="fr-FR" sz="1400" dirty="0" err="1" smtClean="0"/>
              <a:t>évnt</a:t>
            </a:r>
            <a:r>
              <a:rPr lang="fr-FR" sz="1400" dirty="0" smtClean="0"/>
              <a:t> précoce</a:t>
            </a:r>
            <a:endParaRPr lang="fr-FR" sz="1400" dirty="0"/>
          </a:p>
        </p:txBody>
      </p:sp>
      <p:graphicFrame>
        <p:nvGraphicFramePr>
          <p:cNvPr id="23" name="Espace réservé du contenu 22"/>
          <p:cNvGraphicFramePr>
            <a:graphicFrameLocks noGrp="1"/>
          </p:cNvGraphicFramePr>
          <p:nvPr>
            <p:ph sz="quarter" idx="1"/>
          </p:nvPr>
        </p:nvGraphicFramePr>
        <p:xfrm>
          <a:off x="457200" y="1522473"/>
          <a:ext cx="4038600" cy="286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68736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mBRCA1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mBRCA2</a:t>
                      </a:r>
                      <a:endParaRPr lang="fr-FR" dirty="0"/>
                    </a:p>
                  </a:txBody>
                  <a:tcPr anchor="ctr"/>
                </a:tc>
              </a:tr>
              <a:tr h="1668099">
                <a:tc>
                  <a:txBody>
                    <a:bodyPr/>
                    <a:lstStyle/>
                    <a:p>
                      <a:r>
                        <a:rPr lang="fr-FR" dirty="0" smtClean="0"/>
                        <a:t>RR = </a:t>
                      </a:r>
                    </a:p>
                    <a:p>
                      <a:r>
                        <a:rPr lang="fr-FR" dirty="0" smtClean="0"/>
                        <a:t>[95%IC : ]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4.5</a:t>
                      </a:r>
                    </a:p>
                    <a:p>
                      <a:pPr algn="ctr"/>
                      <a:r>
                        <a:rPr lang="fr-FR" dirty="0" smtClean="0"/>
                        <a:t>[2.8-7.1]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3.4</a:t>
                      </a:r>
                    </a:p>
                    <a:p>
                      <a:pPr algn="ctr"/>
                      <a:r>
                        <a:rPr lang="fr-FR" dirty="0" smtClean="0"/>
                        <a:t>[2.0-5.8]</a:t>
                      </a:r>
                      <a:endParaRPr lang="fr-FR" dirty="0"/>
                    </a:p>
                  </a:txBody>
                  <a:tcPr anchor="ctr"/>
                </a:tc>
              </a:tr>
              <a:tr h="511362">
                <a:tc gridSpan="3">
                  <a:txBody>
                    <a:bodyPr/>
                    <a:lstStyle/>
                    <a:p>
                      <a:r>
                        <a:rPr lang="fr-FR" i="1" dirty="0" smtClean="0"/>
                        <a:t>Quelque soit TRT adjuvant</a:t>
                      </a:r>
                      <a:endParaRPr lang="fr-FR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Malone KE. J Clin Oncol 2010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9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Frost MH. JAMA 2000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Conséquences Psycho-Sociales</a:t>
            </a:r>
          </a:p>
        </p:txBody>
      </p:sp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395288" y="1773238"/>
            <a:ext cx="8280400" cy="4594225"/>
            <a:chOff x="249" y="1117"/>
            <a:chExt cx="5216" cy="2894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249" y="1117"/>
            <a:ext cx="5216" cy="2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Photo Editor Photo" r:id="rId3" imgW="5990476" imgH="3323810" progId="">
                    <p:embed/>
                  </p:oleObj>
                </mc:Choice>
                <mc:Fallback>
                  <p:oleObj name="Photo Editor Photo" r:id="rId3" imgW="5990476" imgH="33238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12000" contrast="3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1117"/>
                          <a:ext cx="5216" cy="28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" name="Text Box 5"/>
            <p:cNvSpPr txBox="1">
              <a:spLocks noChangeArrowheads="1"/>
            </p:cNvSpPr>
            <p:nvPr/>
          </p:nvSpPr>
          <p:spPr bwMode="auto">
            <a:xfrm>
              <a:off x="3424" y="1570"/>
              <a:ext cx="4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accent1"/>
                  </a:solidFill>
                </a:rPr>
                <a:t>74%</a:t>
              </a:r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>
              <a:off x="3334" y="3521"/>
              <a:ext cx="861" cy="45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13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Frost MH. JAMA 2000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Satisfaction après M.P. 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508500"/>
            <a:ext cx="8229600" cy="21717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fr-FR" sz="1800" smtClean="0"/>
              <a:t>Variables les plus fortement associées à satisfaction : 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1600" smtClean="0"/>
              <a:t>bonne Apparence Physique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1600" smtClean="0"/>
              <a:t>moins de stress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1600" smtClean="0"/>
              <a:t>pas de complication chirurgicale</a:t>
            </a:r>
          </a:p>
          <a:p>
            <a:pPr lvl="1" eaLnBrk="1" hangingPunct="1">
              <a:lnSpc>
                <a:spcPct val="110000"/>
              </a:lnSpc>
            </a:pPr>
            <a:r>
              <a:rPr lang="fr-FR" sz="1600" smtClean="0"/>
              <a:t>pas de troubles sexuels</a:t>
            </a:r>
          </a:p>
          <a:p>
            <a:pPr eaLnBrk="1" hangingPunct="1">
              <a:lnSpc>
                <a:spcPct val="110000"/>
              </a:lnSpc>
            </a:pPr>
            <a:r>
              <a:rPr lang="fr-FR" sz="1800" smtClean="0"/>
              <a:t>la plus fortement associée à Insatisfaction : Avoir Suivi l’Avis du Médecin</a:t>
            </a:r>
          </a:p>
        </p:txBody>
      </p:sp>
      <p:grpSp>
        <p:nvGrpSpPr>
          <p:cNvPr id="3079" name="Group 4"/>
          <p:cNvGrpSpPr>
            <a:grpSpLocks/>
          </p:cNvGrpSpPr>
          <p:nvPr/>
        </p:nvGrpSpPr>
        <p:grpSpPr bwMode="auto">
          <a:xfrm>
            <a:off x="900113" y="1628775"/>
            <a:ext cx="7632700" cy="2751138"/>
            <a:chOff x="567" y="981"/>
            <a:chExt cx="4550" cy="1769"/>
          </a:xfrm>
        </p:grpSpPr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567" y="1008"/>
            <a:ext cx="2177" cy="1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Photo Editor Photo" r:id="rId3" imgW="2866667" imgH="2295238" progId="">
                    <p:embed/>
                  </p:oleObj>
                </mc:Choice>
                <mc:Fallback>
                  <p:oleObj name="Photo Editor Photo" r:id="rId3" imgW="2866667" imgH="229523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18000" contrast="4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008"/>
                          <a:ext cx="2177" cy="17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6"/>
            <p:cNvGraphicFramePr>
              <a:graphicFrameLocks noChangeAspect="1"/>
            </p:cNvGraphicFramePr>
            <p:nvPr/>
          </p:nvGraphicFramePr>
          <p:xfrm>
            <a:off x="2789" y="1008"/>
            <a:ext cx="2328" cy="1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Photo Editor Photo" r:id="rId5" imgW="3000000" imgH="2238687" progId="">
                    <p:embed/>
                  </p:oleObj>
                </mc:Choice>
                <mc:Fallback>
                  <p:oleObj name="Photo Editor Photo" r:id="rId5" imgW="3000000" imgH="22386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-12000" contrast="3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1008"/>
                          <a:ext cx="2328" cy="1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0" name="Text Box 7"/>
            <p:cNvSpPr txBox="1">
              <a:spLocks noChangeArrowheads="1"/>
            </p:cNvSpPr>
            <p:nvPr/>
          </p:nvSpPr>
          <p:spPr bwMode="auto">
            <a:xfrm>
              <a:off x="984" y="981"/>
              <a:ext cx="383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accent1"/>
                  </a:solidFill>
                </a:rPr>
                <a:t>70%</a:t>
              </a:r>
            </a:p>
          </p:txBody>
        </p:sp>
        <p:sp>
          <p:nvSpPr>
            <p:cNvPr id="3081" name="Text Box 8"/>
            <p:cNvSpPr txBox="1">
              <a:spLocks noChangeArrowheads="1"/>
            </p:cNvSpPr>
            <p:nvPr/>
          </p:nvSpPr>
          <p:spPr bwMode="auto">
            <a:xfrm>
              <a:off x="3340" y="1026"/>
              <a:ext cx="382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accent1"/>
                  </a:solidFill>
                </a:rPr>
                <a:t>67%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09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Metcalfe KA. The Breast Journal. 2005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/>
              <a:t>Prédicteurs de Qualité de Vie après M.P.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fr-FR" smtClean="0"/>
              <a:t>Deux facteurs pré-opératoires :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mtClean="0">
                <a:solidFill>
                  <a:srgbClr val="FF33CC"/>
                </a:solidFill>
              </a:rPr>
              <a:t>Détresse Psychologique</a:t>
            </a:r>
          </a:p>
          <a:p>
            <a:pPr lvl="1" eaLnBrk="1" hangingPunct="1">
              <a:lnSpc>
                <a:spcPct val="140000"/>
              </a:lnSpc>
            </a:pPr>
            <a:r>
              <a:rPr lang="fr-FR" smtClean="0">
                <a:solidFill>
                  <a:srgbClr val="FF33CC"/>
                </a:solidFill>
              </a:rPr>
              <a:t>Sensation de Vulnérabilité</a:t>
            </a:r>
          </a:p>
          <a:p>
            <a:pPr eaLnBrk="1" hangingPunct="1">
              <a:lnSpc>
                <a:spcPct val="140000"/>
              </a:lnSpc>
            </a:pPr>
            <a:r>
              <a:rPr lang="fr-FR" smtClean="0"/>
              <a:t>prédisent une  qualité de vie post-opératoire altérée</a:t>
            </a:r>
          </a:p>
          <a:p>
            <a:pPr eaLnBrk="1" hangingPunct="1">
              <a:lnSpc>
                <a:spcPct val="140000"/>
              </a:lnSpc>
            </a:pPr>
            <a:r>
              <a:rPr lang="fr-FR" smtClean="0"/>
              <a:t>par l’impression que le risque persiste</a:t>
            </a:r>
          </a:p>
        </p:txBody>
      </p:sp>
    </p:spTree>
    <p:extLst>
      <p:ext uri="{BB962C8B-B14F-4D97-AF65-F5344CB8AC3E}">
        <p14:creationId xmlns:p14="http://schemas.microsoft.com/office/powerpoint/2010/main" val="10783060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 smtClean="0"/>
              <a:t>Prophylactic</a:t>
            </a:r>
            <a:r>
              <a:rPr lang="fr-FR" sz="4000" dirty="0" smtClean="0"/>
              <a:t> </a:t>
            </a:r>
            <a:r>
              <a:rPr lang="fr-FR" sz="4000" dirty="0" err="1" smtClean="0"/>
              <a:t>Bilateral</a:t>
            </a:r>
            <a:r>
              <a:rPr lang="fr-FR" sz="4000" dirty="0" smtClean="0"/>
              <a:t> </a:t>
            </a:r>
            <a:r>
              <a:rPr lang="fr-FR" sz="4000" dirty="0" err="1" smtClean="0"/>
              <a:t>Salpingo-Ovariectomy</a:t>
            </a:r>
            <a:r>
              <a:rPr lang="fr-FR" sz="4000" dirty="0" smtClean="0"/>
              <a:t> : PROSE consortium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7649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800" dirty="0" smtClean="0"/>
              <a:t>Etude de cohorte : PROSE Protocol</a:t>
            </a:r>
          </a:p>
          <a:p>
            <a:pPr lvl="1">
              <a:lnSpc>
                <a:spcPct val="150000"/>
              </a:lnSpc>
              <a:defRPr/>
            </a:pPr>
            <a:r>
              <a:rPr lang="fr-FR" sz="2400" dirty="0" smtClean="0"/>
              <a:t>2,482 F. avec </a:t>
            </a:r>
            <a:r>
              <a:rPr lang="fr-FR" sz="2400" dirty="0" err="1" smtClean="0"/>
              <a:t>mBRCA</a:t>
            </a:r>
            <a:endParaRPr lang="fr-FR" sz="2400" dirty="0" smtClean="0"/>
          </a:p>
          <a:p>
            <a:pPr lvl="1">
              <a:lnSpc>
                <a:spcPct val="150000"/>
              </a:lnSpc>
              <a:defRPr/>
            </a:pPr>
            <a:r>
              <a:rPr lang="fr-FR" sz="2400" dirty="0" smtClean="0"/>
              <a:t>suivi moyen : 3.65 ans (P.XT.) </a:t>
            </a:r>
            <a:r>
              <a:rPr lang="fr-FR" sz="2400" i="1" dirty="0" smtClean="0"/>
              <a:t>vs</a:t>
            </a:r>
            <a:r>
              <a:rPr lang="fr-FR" sz="2400" dirty="0" smtClean="0"/>
              <a:t> 4.29 ans (0 XT)</a:t>
            </a:r>
          </a:p>
          <a:p>
            <a:pPr>
              <a:lnSpc>
                <a:spcPct val="150000"/>
              </a:lnSpc>
              <a:defRPr/>
            </a:pPr>
            <a:r>
              <a:rPr lang="fr-FR" sz="2800" dirty="0" smtClean="0"/>
              <a:t>Impact de </a:t>
            </a:r>
            <a:r>
              <a:rPr lang="fr-FR" sz="2800" dirty="0" err="1" smtClean="0"/>
              <a:t>P.BiSO</a:t>
            </a:r>
            <a:r>
              <a:rPr lang="fr-FR" sz="2800" dirty="0" smtClean="0"/>
              <a:t> sur la mortalité :</a:t>
            </a:r>
          </a:p>
          <a:p>
            <a:pPr>
              <a:defRPr/>
            </a:pPr>
            <a:endParaRPr lang="fr-FR" sz="2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9998178"/>
              </p:ext>
            </p:extLst>
          </p:nvPr>
        </p:nvGraphicFramePr>
        <p:xfrm>
          <a:off x="457200" y="4620736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DC / K Ovaire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DC / K Sein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DC toute cause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Avec </a:t>
                      </a:r>
                      <a:r>
                        <a:rPr lang="fr-FR" dirty="0" err="1" smtClean="0"/>
                        <a:t>P.BiSO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Pas de </a:t>
                      </a:r>
                      <a:r>
                        <a:rPr lang="fr-FR" dirty="0" err="1" smtClean="0"/>
                        <a:t>P.BiSO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Domchek SM. JAMA 2010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0120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P. BiSO : PROSE consortium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850" y="1600200"/>
          <a:ext cx="8568952" cy="4781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745524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Réduct</a:t>
                      </a:r>
                      <a:r>
                        <a:rPr lang="fr-FR" dirty="0" smtClean="0"/>
                        <a:t>°</a:t>
                      </a:r>
                    </a:p>
                    <a:p>
                      <a:r>
                        <a:rPr lang="fr-FR" dirty="0" smtClean="0"/>
                        <a:t>Risque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Sans ATCD BK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Avec ATCD BK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5689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mBRCA1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mBRCA2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mBRCA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mBRCA1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mBRCA2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mBRCA</a:t>
                      </a:r>
                      <a:endParaRPr lang="fr-FR" dirty="0"/>
                    </a:p>
                  </a:txBody>
                  <a:tcPr/>
                </a:tc>
              </a:tr>
              <a:tr h="869677">
                <a:tc>
                  <a:txBody>
                    <a:bodyPr/>
                    <a:lstStyle/>
                    <a:p>
                      <a:r>
                        <a:rPr lang="fr-FR" dirty="0" smtClean="0"/>
                        <a:t>K </a:t>
                      </a:r>
                      <a:r>
                        <a:rPr lang="fr-FR" dirty="0" err="1" smtClean="0"/>
                        <a:t>Ov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0.31</a:t>
                      </a:r>
                    </a:p>
                    <a:p>
                      <a:pPr algn="ctr"/>
                      <a:r>
                        <a:rPr lang="fr-FR" sz="1600" dirty="0" smtClean="0"/>
                        <a:t>[0.12-0.82]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 cas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0.28</a:t>
                      </a:r>
                    </a:p>
                    <a:p>
                      <a:pPr algn="ctr"/>
                      <a:r>
                        <a:rPr lang="fr-FR" sz="1600" dirty="0" smtClean="0"/>
                        <a:t>[0.12-0.69]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[0.04-0.63]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0.14</a:t>
                      </a:r>
                    </a:p>
                    <a:p>
                      <a:pPr algn="ctr"/>
                      <a:r>
                        <a:rPr lang="fr-FR" sz="1600" dirty="0" smtClean="0"/>
                        <a:t>[0.04-0.59]</a:t>
                      </a:r>
                      <a:endParaRPr lang="fr-FR" sz="1600" dirty="0"/>
                    </a:p>
                  </a:txBody>
                  <a:tcPr/>
                </a:tc>
              </a:tr>
              <a:tr h="869677">
                <a:tc>
                  <a:txBody>
                    <a:bodyPr/>
                    <a:lstStyle/>
                    <a:p>
                      <a:r>
                        <a:rPr lang="fr-FR" dirty="0" smtClean="0"/>
                        <a:t>DC </a:t>
                      </a:r>
                      <a:r>
                        <a:rPr lang="fr-FR" baseline="0" dirty="0" smtClean="0"/>
                        <a:t>/ K </a:t>
                      </a:r>
                      <a:r>
                        <a:rPr lang="fr-FR" baseline="0" dirty="0" err="1" smtClean="0"/>
                        <a:t>Ov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0.46</a:t>
                      </a:r>
                    </a:p>
                    <a:p>
                      <a:pPr algn="ctr"/>
                      <a:r>
                        <a:rPr lang="fr-FR" sz="1600" dirty="0" smtClean="0"/>
                        <a:t>[0.08-2.72]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 décès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0.39</a:t>
                      </a:r>
                    </a:p>
                    <a:p>
                      <a:pPr algn="ctr"/>
                      <a:r>
                        <a:rPr lang="fr-FR" sz="1600" dirty="0" smtClean="0"/>
                        <a:t>[0.12-1.29]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0.09</a:t>
                      </a:r>
                    </a:p>
                    <a:p>
                      <a:pPr algn="ctr"/>
                      <a:r>
                        <a:rPr lang="fr-FR" sz="1600" dirty="0" smtClean="0"/>
                        <a:t>[0.01-1.44]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 décès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0.10</a:t>
                      </a:r>
                    </a:p>
                    <a:p>
                      <a:pPr algn="ctr"/>
                      <a:r>
                        <a:rPr lang="fr-FR" sz="1600" dirty="0" smtClean="0"/>
                        <a:t>[0.01-1.42]</a:t>
                      </a:r>
                      <a:endParaRPr lang="fr-FR" sz="1600" dirty="0"/>
                    </a:p>
                  </a:txBody>
                  <a:tcPr/>
                </a:tc>
              </a:tr>
              <a:tr h="869677">
                <a:tc>
                  <a:txBody>
                    <a:bodyPr/>
                    <a:lstStyle/>
                    <a:p>
                      <a:r>
                        <a:rPr lang="fr-FR" dirty="0" smtClean="0"/>
                        <a:t>BK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0.63</a:t>
                      </a:r>
                    </a:p>
                    <a:p>
                      <a:pPr algn="ctr"/>
                      <a:r>
                        <a:rPr lang="fr-FR" sz="1600" dirty="0" smtClean="0"/>
                        <a:t>[0.41-0.96]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0.36</a:t>
                      </a:r>
                    </a:p>
                    <a:p>
                      <a:pPr algn="ctr"/>
                      <a:r>
                        <a:rPr lang="fr-FR" sz="1600" dirty="0" smtClean="0"/>
                        <a:t>[0.16-0.82]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0.54</a:t>
                      </a:r>
                    </a:p>
                    <a:p>
                      <a:pPr algn="ctr"/>
                      <a:r>
                        <a:rPr lang="fr-FR" sz="1600" dirty="0" smtClean="0"/>
                        <a:t>[0.37-0.79]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1.00</a:t>
                      </a:r>
                    </a:p>
                    <a:p>
                      <a:pPr algn="ctr"/>
                      <a:r>
                        <a:rPr lang="fr-FR" sz="1600" dirty="0" smtClean="0"/>
                        <a:t>[0.56-1.77]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1.01</a:t>
                      </a:r>
                    </a:p>
                    <a:p>
                      <a:pPr algn="ctr"/>
                      <a:r>
                        <a:rPr lang="fr-FR" sz="1600" dirty="0" smtClean="0"/>
                        <a:t>[0.54-1.89]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1.11</a:t>
                      </a:r>
                    </a:p>
                    <a:p>
                      <a:pPr algn="ctr"/>
                      <a:r>
                        <a:rPr lang="fr-FR" sz="1600" dirty="0" smtClean="0"/>
                        <a:t>[0.31-3.98]</a:t>
                      </a:r>
                      <a:endParaRPr lang="fr-FR" sz="1600" dirty="0"/>
                    </a:p>
                  </a:txBody>
                  <a:tcPr/>
                </a:tc>
              </a:tr>
              <a:tr h="869677">
                <a:tc>
                  <a:txBody>
                    <a:bodyPr/>
                    <a:lstStyle/>
                    <a:p>
                      <a:r>
                        <a:rPr lang="fr-FR" dirty="0" smtClean="0"/>
                        <a:t>DC / BK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0.30</a:t>
                      </a:r>
                    </a:p>
                    <a:p>
                      <a:pPr algn="ctr"/>
                      <a:r>
                        <a:rPr lang="fr-FR" sz="1600" dirty="0" smtClean="0"/>
                        <a:t>[0.06-1.53]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 décès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0.27</a:t>
                      </a:r>
                    </a:p>
                    <a:p>
                      <a:pPr algn="ctr"/>
                      <a:r>
                        <a:rPr lang="fr-FR" sz="1600" dirty="0" smtClean="0"/>
                        <a:t>[0.12-0.58]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0.27</a:t>
                      </a:r>
                    </a:p>
                    <a:p>
                      <a:pPr algn="ctr"/>
                      <a:r>
                        <a:rPr lang="fr-FR" sz="1600" dirty="0" smtClean="0"/>
                        <a:t>[0.12-0.58]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0.87</a:t>
                      </a:r>
                    </a:p>
                    <a:p>
                      <a:pPr algn="ctr"/>
                      <a:r>
                        <a:rPr lang="fr-FR" sz="1600" dirty="0" smtClean="0"/>
                        <a:t>[0.32-2.37]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0.35</a:t>
                      </a:r>
                    </a:p>
                    <a:p>
                      <a:pPr algn="ctr"/>
                      <a:r>
                        <a:rPr lang="fr-FR" sz="1600" dirty="0" smtClean="0"/>
                        <a:t>[0.19-0.67]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Domchek SM. JAMA 2010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453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smtClean="0"/>
              <a:t>Ovariectomie et risque de K Ovaire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fr-FR" sz="2400" dirty="0" smtClean="0">
                <a:sym typeface="Symbol" pitchFamily="18" charset="2"/>
              </a:rPr>
              <a:t>Ovariectomie  risque  K Sein 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fr-FR" sz="2400" dirty="0" err="1" smtClean="0">
                <a:sym typeface="Symbol" pitchFamily="18" charset="2"/>
              </a:rPr>
              <a:t>Ovairectomie</a:t>
            </a:r>
            <a:r>
              <a:rPr lang="fr-FR" sz="2400" dirty="0" smtClean="0">
                <a:sym typeface="Symbol" pitchFamily="18" charset="2"/>
              </a:rPr>
              <a:t> </a:t>
            </a:r>
            <a:r>
              <a:rPr lang="fr-FR" sz="2400" dirty="0">
                <a:sym typeface="Symbol" pitchFamily="18" charset="2"/>
              </a:rPr>
              <a:t> risque</a:t>
            </a:r>
            <a:r>
              <a:rPr lang="fr-FR" sz="2400" dirty="0" smtClean="0">
                <a:sym typeface="Symbol" pitchFamily="18" charset="2"/>
              </a:rPr>
              <a:t> </a:t>
            </a:r>
            <a:r>
              <a:rPr lang="fr-FR" sz="2400" dirty="0" smtClean="0"/>
              <a:t>K ovaire : 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fr-FR" sz="2000" dirty="0" smtClean="0"/>
              <a:t>après 40 ans 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fr-FR" sz="2000" dirty="0" smtClean="0"/>
              <a:t>pénétrance variable des K Ovaires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fr-FR" sz="2000" dirty="0" smtClean="0"/>
              <a:t>génotype influe sur phénotype (m C </a:t>
            </a:r>
            <a:r>
              <a:rPr lang="fr-FR" sz="2000" dirty="0" err="1" smtClean="0"/>
              <a:t>Term</a:t>
            </a:r>
            <a:r>
              <a:rPr lang="fr-FR" sz="2000" dirty="0" smtClean="0">
                <a:sym typeface="Wingdings" pitchFamily="2" charset="2"/>
              </a:rPr>
              <a:t> K Sein)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fr-FR" sz="2400" dirty="0" smtClean="0"/>
              <a:t>K péritonéaux : 2 à 30 % chez </a:t>
            </a:r>
            <a:r>
              <a:rPr lang="fr-FR" sz="2400" dirty="0" err="1" smtClean="0"/>
              <a:t>mBRCA</a:t>
            </a:r>
            <a:endParaRPr lang="fr-FR" sz="2400" b="1" dirty="0" smtClean="0"/>
          </a:p>
          <a:p>
            <a:pPr eaLnBrk="1" hangingPunct="1">
              <a:lnSpc>
                <a:spcPct val="160000"/>
              </a:lnSpc>
              <a:defRPr/>
            </a:pPr>
            <a:r>
              <a:rPr lang="fr-FR" sz="2400" dirty="0" smtClean="0"/>
              <a:t>Acceptable si :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fr-FR" sz="2000" dirty="0" smtClean="0"/>
              <a:t>projet parental accompli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fr-FR" sz="2000" dirty="0" smtClean="0"/>
              <a:t>THS </a:t>
            </a:r>
            <a:r>
              <a:rPr lang="fr-FR" sz="2000" dirty="0" smtClean="0">
                <a:sym typeface="Wingdings" pitchFamily="2" charset="2"/>
              </a:rPr>
              <a:t></a:t>
            </a:r>
            <a:r>
              <a:rPr lang="fr-FR" sz="2000" dirty="0" smtClean="0"/>
              <a:t> ménopause naturelle  chez F. informée ?</a:t>
            </a:r>
          </a:p>
        </p:txBody>
      </p:sp>
    </p:spTree>
    <p:extLst>
      <p:ext uri="{BB962C8B-B14F-4D97-AF65-F5344CB8AC3E}">
        <p14:creationId xmlns:p14="http://schemas.microsoft.com/office/powerpoint/2010/main" val="27224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b="0" dirty="0"/>
              <a:t>    Cancer du sein : histologie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Celle de la femme jeune </a:t>
            </a:r>
            <a:r>
              <a:rPr lang="fr-FR" dirty="0"/>
              <a:t>: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taille importante </a:t>
            </a:r>
            <a:r>
              <a:rPr lang="fr-FR" b="1" dirty="0"/>
              <a:t>(+++)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/>
              <a:t>grades élevés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RH -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N </a:t>
            </a:r>
            <a:r>
              <a:rPr lang="fr-FR" dirty="0" err="1"/>
              <a:t>ax</a:t>
            </a:r>
            <a:r>
              <a:rPr lang="fr-FR" dirty="0"/>
              <a:t>. +  </a:t>
            </a:r>
            <a:r>
              <a:rPr lang="fr-FR" b="1" dirty="0"/>
              <a:t>(+++)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/>
              <a:t>Extension métastatique </a:t>
            </a:r>
            <a:r>
              <a:rPr lang="fr-FR" dirty="0"/>
              <a:t>: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# 10% des cas </a:t>
            </a:r>
            <a:r>
              <a:rPr lang="fr-FR" b="1" dirty="0"/>
              <a:t>(+++)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/>
              <a:t>=&gt; bilan d’extension non irradiant</a:t>
            </a:r>
          </a:p>
        </p:txBody>
      </p:sp>
    </p:spTree>
    <p:extLst>
      <p:ext uri="{BB962C8B-B14F-4D97-AF65-F5344CB8AC3E}">
        <p14:creationId xmlns:p14="http://schemas.microsoft.com/office/powerpoint/2010/main" val="199742413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sz="4000" dirty="0" smtClean="0"/>
              <a:t>Le cancer du sein en 2012</a:t>
            </a:r>
            <a:endParaRPr lang="fr-FR" sz="32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Monotype Sorts"/>
              <a:buNone/>
            </a:pPr>
            <a:endParaRPr lang="fr-FR" sz="3600" dirty="0" smtClean="0"/>
          </a:p>
          <a:p>
            <a:pPr lvl="1"/>
            <a:r>
              <a:rPr lang="fr-FR" sz="3200" dirty="0" smtClean="0"/>
              <a:t>Une concertation pluridisciplinaire</a:t>
            </a:r>
          </a:p>
          <a:p>
            <a:pPr lvl="1"/>
            <a:r>
              <a:rPr lang="fr-FR" sz="3200" dirty="0" smtClean="0"/>
              <a:t>Un Plan Personnalisé de Soins</a:t>
            </a:r>
          </a:p>
          <a:p>
            <a:pPr lvl="1"/>
            <a:r>
              <a:rPr lang="fr-FR" sz="3200" dirty="0" smtClean="0"/>
              <a:t>Un effort d’information de la patiente</a:t>
            </a:r>
          </a:p>
          <a:p>
            <a:pPr lvl="1"/>
            <a:r>
              <a:rPr lang="fr-FR" sz="3200" dirty="0" smtClean="0"/>
              <a:t>Une évaluation de ses pratiques</a:t>
            </a:r>
          </a:p>
        </p:txBody>
      </p:sp>
    </p:spTree>
    <p:extLst>
      <p:ext uri="{BB962C8B-B14F-4D97-AF65-F5344CB8AC3E}">
        <p14:creationId xmlns:p14="http://schemas.microsoft.com/office/powerpoint/2010/main" val="14044183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b="0" dirty="0"/>
              <a:t>    Cancer du sein : chirurgie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85000" lnSpcReduction="10000"/>
          </a:bodyPr>
          <a:lstStyle/>
          <a:p>
            <a:pPr defTabSz="749300">
              <a:lnSpc>
                <a:spcPct val="150000"/>
              </a:lnSpc>
            </a:pPr>
            <a:r>
              <a:rPr lang="fr-FR" b="1" dirty="0"/>
              <a:t>Précautions anesthésiques </a:t>
            </a:r>
            <a:r>
              <a:rPr lang="fr-FR" dirty="0"/>
              <a:t>:</a:t>
            </a:r>
          </a:p>
          <a:p>
            <a:pPr lvl="1" defTabSz="749300">
              <a:lnSpc>
                <a:spcPct val="150000"/>
              </a:lnSpc>
            </a:pPr>
            <a:r>
              <a:rPr lang="fr-FR" dirty="0" err="1"/>
              <a:t>tocolyse</a:t>
            </a:r>
            <a:endParaRPr lang="fr-FR" dirty="0"/>
          </a:p>
          <a:p>
            <a:pPr lvl="1" defTabSz="749300">
              <a:lnSpc>
                <a:spcPct val="150000"/>
              </a:lnSpc>
            </a:pPr>
            <a:r>
              <a:rPr lang="fr-FR" dirty="0"/>
              <a:t>milieu spécialisé</a:t>
            </a:r>
          </a:p>
          <a:p>
            <a:pPr lvl="1" defTabSz="749300">
              <a:lnSpc>
                <a:spcPct val="150000"/>
              </a:lnSpc>
              <a:buFontTx/>
              <a:buNone/>
            </a:pPr>
            <a:endParaRPr lang="fr-FR" sz="1200" dirty="0"/>
          </a:p>
          <a:p>
            <a:pPr defTabSz="749300">
              <a:lnSpc>
                <a:spcPct val="150000"/>
              </a:lnSpc>
            </a:pPr>
            <a:r>
              <a:rPr lang="fr-FR" b="1" dirty="0"/>
              <a:t>Chirurgie</a:t>
            </a:r>
            <a:r>
              <a:rPr lang="fr-FR" dirty="0"/>
              <a:t> :</a:t>
            </a:r>
          </a:p>
          <a:p>
            <a:pPr lvl="1" defTabSz="749300">
              <a:lnSpc>
                <a:spcPct val="150000"/>
              </a:lnSpc>
            </a:pPr>
            <a:r>
              <a:rPr lang="fr-FR" dirty="0" err="1"/>
              <a:t>Patey</a:t>
            </a:r>
            <a:r>
              <a:rPr lang="fr-FR" dirty="0"/>
              <a:t> :	- indications usuelles (T, siège ...)</a:t>
            </a:r>
          </a:p>
          <a:p>
            <a:pPr lvl="1" defTabSz="749300">
              <a:lnSpc>
                <a:spcPct val="150000"/>
              </a:lnSpc>
              <a:buFontTx/>
              <a:buNone/>
            </a:pPr>
            <a:r>
              <a:rPr lang="fr-FR" dirty="0"/>
              <a:t>				- contre-indications de </a:t>
            </a:r>
            <a:r>
              <a:rPr lang="fr-FR" dirty="0" err="1"/>
              <a:t>RadioT</a:t>
            </a:r>
            <a:r>
              <a:rPr lang="fr-FR" dirty="0"/>
              <a:t>.</a:t>
            </a:r>
          </a:p>
          <a:p>
            <a:pPr lvl="1" defTabSz="749300">
              <a:lnSpc>
                <a:spcPct val="150000"/>
              </a:lnSpc>
            </a:pPr>
            <a:r>
              <a:rPr lang="fr-FR" dirty="0" err="1"/>
              <a:t>Trt</a:t>
            </a:r>
            <a:r>
              <a:rPr lang="fr-FR" dirty="0"/>
              <a:t> conservateurs : même efficacité</a:t>
            </a:r>
          </a:p>
          <a:p>
            <a:pPr defTabSz="749300">
              <a:lnSpc>
                <a:spcPct val="150000"/>
              </a:lnSpc>
              <a:buFontTx/>
              <a:buNone/>
            </a:pPr>
            <a:endParaRPr lang="fr-FR" dirty="0"/>
          </a:p>
          <a:p>
            <a:pPr lvl="1" defTabSz="749300">
              <a:lnSpc>
                <a:spcPct val="150000"/>
              </a:lnSpc>
              <a:buFontTx/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285148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l"/>
            <a:r>
              <a:rPr lang="fr-FR" sz="4000" b="0" dirty="0"/>
              <a:t>    Cancer du sein : radiothérapie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727307" y="1556792"/>
            <a:ext cx="7595973" cy="4778836"/>
            <a:chOff x="88281" y="1128713"/>
            <a:chExt cx="8850599" cy="5191222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2322689" y="1601788"/>
              <a:ext cx="14111" cy="1293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6376811" y="2243138"/>
              <a:ext cx="788811" cy="14668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6577189" y="2362201"/>
              <a:ext cx="389467" cy="51911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6677378" y="2538414"/>
              <a:ext cx="238478" cy="111283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0247" name="Arc 7"/>
            <p:cNvSpPr>
              <a:spLocks/>
            </p:cNvSpPr>
            <p:nvPr/>
          </p:nvSpPr>
          <p:spPr bwMode="auto">
            <a:xfrm>
              <a:off x="6523567" y="2770189"/>
              <a:ext cx="150988" cy="238125"/>
            </a:xfrm>
            <a:custGeom>
              <a:avLst/>
              <a:gdLst>
                <a:gd name="G0" fmla="+- 21600 0 0"/>
                <a:gd name="G1" fmla="+- 144 0 0"/>
                <a:gd name="G2" fmla="+- 21600 0 0"/>
                <a:gd name="T0" fmla="*/ 21397 w 21600"/>
                <a:gd name="T1" fmla="*/ 21743 h 21743"/>
                <a:gd name="T2" fmla="*/ 0 w 21600"/>
                <a:gd name="T3" fmla="*/ 0 h 21743"/>
                <a:gd name="T4" fmla="*/ 21600 w 21600"/>
                <a:gd name="T5" fmla="*/ 144 h 2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43" fill="none" extrusionOk="0">
                  <a:moveTo>
                    <a:pt x="21396" y="21743"/>
                  </a:moveTo>
                  <a:cubicBezTo>
                    <a:pt x="9547" y="21631"/>
                    <a:pt x="0" y="11994"/>
                    <a:pt x="0" y="144"/>
                  </a:cubicBezTo>
                  <a:cubicBezTo>
                    <a:pt x="-1" y="96"/>
                    <a:pt x="0" y="48"/>
                    <a:pt x="0" y="0"/>
                  </a:cubicBezTo>
                </a:path>
                <a:path w="21600" h="21743" stroke="0" extrusionOk="0">
                  <a:moveTo>
                    <a:pt x="21396" y="21743"/>
                  </a:moveTo>
                  <a:cubicBezTo>
                    <a:pt x="9547" y="21631"/>
                    <a:pt x="0" y="11994"/>
                    <a:pt x="0" y="144"/>
                  </a:cubicBezTo>
                  <a:cubicBezTo>
                    <a:pt x="-1" y="96"/>
                    <a:pt x="0" y="48"/>
                    <a:pt x="0" y="0"/>
                  </a:cubicBezTo>
                  <a:lnTo>
                    <a:pt x="21600" y="144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48" name="Arc 8"/>
            <p:cNvSpPr>
              <a:spLocks/>
            </p:cNvSpPr>
            <p:nvPr/>
          </p:nvSpPr>
          <p:spPr bwMode="auto">
            <a:xfrm rot="16200000">
              <a:off x="6914885" y="2781919"/>
              <a:ext cx="169863" cy="213077"/>
            </a:xfrm>
            <a:custGeom>
              <a:avLst/>
              <a:gdLst>
                <a:gd name="G0" fmla="+- 21600 0 0"/>
                <a:gd name="G1" fmla="+- 144 0 0"/>
                <a:gd name="G2" fmla="+- 21600 0 0"/>
                <a:gd name="T0" fmla="*/ 21397 w 21600"/>
                <a:gd name="T1" fmla="*/ 21743 h 21743"/>
                <a:gd name="T2" fmla="*/ 0 w 21600"/>
                <a:gd name="T3" fmla="*/ 0 h 21743"/>
                <a:gd name="T4" fmla="*/ 21600 w 21600"/>
                <a:gd name="T5" fmla="*/ 144 h 2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43" fill="none" extrusionOk="0">
                  <a:moveTo>
                    <a:pt x="21396" y="21743"/>
                  </a:moveTo>
                  <a:cubicBezTo>
                    <a:pt x="9547" y="21631"/>
                    <a:pt x="0" y="11994"/>
                    <a:pt x="0" y="144"/>
                  </a:cubicBezTo>
                  <a:cubicBezTo>
                    <a:pt x="-1" y="96"/>
                    <a:pt x="0" y="48"/>
                    <a:pt x="0" y="0"/>
                  </a:cubicBezTo>
                </a:path>
                <a:path w="21600" h="21743" stroke="0" extrusionOk="0">
                  <a:moveTo>
                    <a:pt x="21396" y="21743"/>
                  </a:moveTo>
                  <a:cubicBezTo>
                    <a:pt x="9547" y="21631"/>
                    <a:pt x="0" y="11994"/>
                    <a:pt x="0" y="144"/>
                  </a:cubicBezTo>
                  <a:cubicBezTo>
                    <a:pt x="-1" y="96"/>
                    <a:pt x="0" y="48"/>
                    <a:pt x="0" y="0"/>
                  </a:cubicBezTo>
                  <a:lnTo>
                    <a:pt x="21600" y="144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49" name="Arc 9"/>
            <p:cNvSpPr>
              <a:spLocks/>
            </p:cNvSpPr>
            <p:nvPr/>
          </p:nvSpPr>
          <p:spPr bwMode="auto">
            <a:xfrm>
              <a:off x="6523567" y="3125789"/>
              <a:ext cx="201788" cy="414337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447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446" y="21599"/>
                  </a:moveTo>
                  <a:cubicBezTo>
                    <a:pt x="9577" y="21515"/>
                    <a:pt x="0" y="11869"/>
                    <a:pt x="0" y="0"/>
                  </a:cubicBezTo>
                </a:path>
                <a:path w="21600" h="21599" stroke="0" extrusionOk="0">
                  <a:moveTo>
                    <a:pt x="21446" y="21599"/>
                  </a:moveTo>
                  <a:cubicBezTo>
                    <a:pt x="9577" y="21515"/>
                    <a:pt x="0" y="1186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016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50" name="Arc 10"/>
            <p:cNvSpPr>
              <a:spLocks/>
            </p:cNvSpPr>
            <p:nvPr/>
          </p:nvSpPr>
          <p:spPr bwMode="auto">
            <a:xfrm>
              <a:off x="6872111" y="3125789"/>
              <a:ext cx="200378" cy="41433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016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51" name="Arc 11"/>
            <p:cNvSpPr>
              <a:spLocks/>
            </p:cNvSpPr>
            <p:nvPr/>
          </p:nvSpPr>
          <p:spPr bwMode="auto">
            <a:xfrm>
              <a:off x="3022601" y="2771775"/>
              <a:ext cx="201789" cy="1303338"/>
            </a:xfrm>
            <a:custGeom>
              <a:avLst/>
              <a:gdLst>
                <a:gd name="G0" fmla="+- 153 0 0"/>
                <a:gd name="G1" fmla="+- 21600 0 0"/>
                <a:gd name="G2" fmla="+- 21600 0 0"/>
                <a:gd name="T0" fmla="*/ 0 w 21753"/>
                <a:gd name="T1" fmla="*/ 1 h 21600"/>
                <a:gd name="T2" fmla="*/ 21753 w 21753"/>
                <a:gd name="T3" fmla="*/ 21574 h 21600"/>
                <a:gd name="T4" fmla="*/ 153 w 217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53" h="21600" fill="none" extrusionOk="0">
                  <a:moveTo>
                    <a:pt x="-1" y="0"/>
                  </a:moveTo>
                  <a:cubicBezTo>
                    <a:pt x="50" y="0"/>
                    <a:pt x="101" y="-1"/>
                    <a:pt x="153" y="0"/>
                  </a:cubicBezTo>
                  <a:cubicBezTo>
                    <a:pt x="12072" y="0"/>
                    <a:pt x="21738" y="9654"/>
                    <a:pt x="21752" y="21574"/>
                  </a:cubicBezTo>
                </a:path>
                <a:path w="21753" h="21600" stroke="0" extrusionOk="0">
                  <a:moveTo>
                    <a:pt x="-1" y="0"/>
                  </a:moveTo>
                  <a:cubicBezTo>
                    <a:pt x="50" y="0"/>
                    <a:pt x="101" y="-1"/>
                    <a:pt x="153" y="0"/>
                  </a:cubicBezTo>
                  <a:cubicBezTo>
                    <a:pt x="12072" y="0"/>
                    <a:pt x="21738" y="9654"/>
                    <a:pt x="21752" y="21574"/>
                  </a:cubicBezTo>
                  <a:lnTo>
                    <a:pt x="153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1878189" y="1139827"/>
              <a:ext cx="1100667" cy="700088"/>
              <a:chOff x="1331" y="718"/>
              <a:chExt cx="780" cy="441"/>
            </a:xfrm>
          </p:grpSpPr>
          <p:grpSp>
            <p:nvGrpSpPr>
              <p:cNvPr id="3" name="Group 14"/>
              <p:cNvGrpSpPr>
                <a:grpSpLocks/>
              </p:cNvGrpSpPr>
              <p:nvPr/>
            </p:nvGrpSpPr>
            <p:grpSpPr bwMode="auto">
              <a:xfrm>
                <a:off x="1331" y="718"/>
                <a:ext cx="355" cy="441"/>
                <a:chOff x="1331" y="718"/>
                <a:chExt cx="355" cy="441"/>
              </a:xfrm>
            </p:grpSpPr>
            <p:sp>
              <p:nvSpPr>
                <p:cNvPr id="10252" name="Oval 12"/>
                <p:cNvSpPr>
                  <a:spLocks noChangeArrowheads="1"/>
                </p:cNvSpPr>
                <p:nvPr/>
              </p:nvSpPr>
              <p:spPr bwMode="auto">
                <a:xfrm>
                  <a:off x="1331" y="853"/>
                  <a:ext cx="205" cy="21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200"/>
                </a:p>
              </p:txBody>
            </p:sp>
            <p:sp>
              <p:nvSpPr>
                <p:cNvPr id="10253" name="Rectangle 13"/>
                <p:cNvSpPr>
                  <a:spLocks noChangeArrowheads="1"/>
                </p:cNvSpPr>
                <p:nvPr/>
              </p:nvSpPr>
              <p:spPr bwMode="auto">
                <a:xfrm>
                  <a:off x="1342" y="718"/>
                  <a:ext cx="344" cy="4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r>
                    <a:rPr lang="fr-FR" sz="3600">
                      <a:latin typeface="Arial" pitchFamily="34" charset="0"/>
                    </a:rPr>
                    <a:t>.</a:t>
                  </a:r>
                </a:p>
              </p:txBody>
            </p:sp>
          </p:grp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1757" y="718"/>
                <a:ext cx="354" cy="441"/>
                <a:chOff x="1757" y="718"/>
                <a:chExt cx="354" cy="441"/>
              </a:xfrm>
            </p:grpSpPr>
            <p:sp>
              <p:nvSpPr>
                <p:cNvPr id="10255" name="Oval 15"/>
                <p:cNvSpPr>
                  <a:spLocks noChangeArrowheads="1"/>
                </p:cNvSpPr>
                <p:nvPr/>
              </p:nvSpPr>
              <p:spPr bwMode="auto">
                <a:xfrm>
                  <a:off x="1757" y="853"/>
                  <a:ext cx="205" cy="21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200"/>
                </a:p>
              </p:txBody>
            </p:sp>
            <p:sp>
              <p:nvSpPr>
                <p:cNvPr id="10256" name="Rectangle 16"/>
                <p:cNvSpPr>
                  <a:spLocks noChangeArrowheads="1"/>
                </p:cNvSpPr>
                <p:nvPr/>
              </p:nvSpPr>
              <p:spPr bwMode="auto">
                <a:xfrm>
                  <a:off x="1767" y="718"/>
                  <a:ext cx="344" cy="4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488" tIns="44450" rIns="90488" bIns="44450">
                  <a:spAutoFit/>
                </a:bodyPr>
                <a:lstStyle/>
                <a:p>
                  <a:r>
                    <a:rPr lang="fr-FR" sz="3600">
                      <a:latin typeface="Arial" pitchFamily="34" charset="0"/>
                    </a:rPr>
                    <a:t>.</a:t>
                  </a:r>
                </a:p>
              </p:txBody>
            </p:sp>
          </p:grpSp>
        </p:grpSp>
        <p:sp>
          <p:nvSpPr>
            <p:cNvPr id="10259" name="Arc 19"/>
            <p:cNvSpPr>
              <a:spLocks/>
            </p:cNvSpPr>
            <p:nvPr/>
          </p:nvSpPr>
          <p:spPr bwMode="auto">
            <a:xfrm>
              <a:off x="1574800" y="1227139"/>
              <a:ext cx="249767" cy="1717675"/>
            </a:xfrm>
            <a:custGeom>
              <a:avLst/>
              <a:gdLst>
                <a:gd name="G0" fmla="+- 21600 0 0"/>
                <a:gd name="G1" fmla="+- 20 0 0"/>
                <a:gd name="G2" fmla="+- 21600 0 0"/>
                <a:gd name="T0" fmla="*/ 21600 w 21600"/>
                <a:gd name="T1" fmla="*/ 21620 h 21620"/>
                <a:gd name="T2" fmla="*/ 0 w 21600"/>
                <a:gd name="T3" fmla="*/ 0 h 21620"/>
                <a:gd name="T4" fmla="*/ 21600 w 21600"/>
                <a:gd name="T5" fmla="*/ 20 h 2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20" fill="none" extrusionOk="0">
                  <a:moveTo>
                    <a:pt x="21600" y="21620"/>
                  </a:moveTo>
                  <a:cubicBezTo>
                    <a:pt x="9670" y="21620"/>
                    <a:pt x="0" y="11949"/>
                    <a:pt x="0" y="20"/>
                  </a:cubicBezTo>
                  <a:cubicBezTo>
                    <a:pt x="-1" y="13"/>
                    <a:pt x="0" y="6"/>
                    <a:pt x="0" y="0"/>
                  </a:cubicBezTo>
                </a:path>
                <a:path w="21600" h="21620" stroke="0" extrusionOk="0">
                  <a:moveTo>
                    <a:pt x="21600" y="21620"/>
                  </a:moveTo>
                  <a:cubicBezTo>
                    <a:pt x="9670" y="21620"/>
                    <a:pt x="0" y="11949"/>
                    <a:pt x="0" y="20"/>
                  </a:cubicBezTo>
                  <a:cubicBezTo>
                    <a:pt x="-1" y="13"/>
                    <a:pt x="0" y="6"/>
                    <a:pt x="0" y="0"/>
                  </a:cubicBezTo>
                  <a:lnTo>
                    <a:pt x="21600" y="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60" name="Arc 20"/>
            <p:cNvSpPr>
              <a:spLocks/>
            </p:cNvSpPr>
            <p:nvPr/>
          </p:nvSpPr>
          <p:spPr bwMode="auto">
            <a:xfrm>
              <a:off x="1525412" y="2773363"/>
              <a:ext cx="200378" cy="130175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73 h 21599"/>
                <a:gd name="T2" fmla="*/ 21447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73"/>
                  </a:moveTo>
                  <a:cubicBezTo>
                    <a:pt x="14" y="9713"/>
                    <a:pt x="9587" y="83"/>
                    <a:pt x="21446" y="-1"/>
                  </a:cubicBezTo>
                </a:path>
                <a:path w="21600" h="21599" stroke="0" extrusionOk="0">
                  <a:moveTo>
                    <a:pt x="0" y="21573"/>
                  </a:moveTo>
                  <a:cubicBezTo>
                    <a:pt x="14" y="9713"/>
                    <a:pt x="9587" y="83"/>
                    <a:pt x="21446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61" name="Arc 21"/>
            <p:cNvSpPr>
              <a:spLocks/>
            </p:cNvSpPr>
            <p:nvPr/>
          </p:nvSpPr>
          <p:spPr bwMode="auto">
            <a:xfrm>
              <a:off x="2923822" y="1227139"/>
              <a:ext cx="249767" cy="1717675"/>
            </a:xfrm>
            <a:custGeom>
              <a:avLst/>
              <a:gdLst>
                <a:gd name="G0" fmla="+- 122 0 0"/>
                <a:gd name="G1" fmla="+- 20 0 0"/>
                <a:gd name="G2" fmla="+- 21600 0 0"/>
                <a:gd name="T0" fmla="*/ 21722 w 21722"/>
                <a:gd name="T1" fmla="*/ 0 h 21620"/>
                <a:gd name="T2" fmla="*/ 0 w 21722"/>
                <a:gd name="T3" fmla="*/ 21620 h 21620"/>
                <a:gd name="T4" fmla="*/ 122 w 21722"/>
                <a:gd name="T5" fmla="*/ 20 h 2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22" h="21620" fill="none" extrusionOk="0">
                  <a:moveTo>
                    <a:pt x="21721" y="0"/>
                  </a:moveTo>
                  <a:cubicBezTo>
                    <a:pt x="21721" y="6"/>
                    <a:pt x="21722" y="13"/>
                    <a:pt x="21722" y="20"/>
                  </a:cubicBezTo>
                  <a:cubicBezTo>
                    <a:pt x="21722" y="11949"/>
                    <a:pt x="12051" y="21620"/>
                    <a:pt x="122" y="21620"/>
                  </a:cubicBezTo>
                  <a:cubicBezTo>
                    <a:pt x="81" y="21620"/>
                    <a:pt x="40" y="21619"/>
                    <a:pt x="0" y="21619"/>
                  </a:cubicBezTo>
                </a:path>
                <a:path w="21722" h="21620" stroke="0" extrusionOk="0">
                  <a:moveTo>
                    <a:pt x="21721" y="0"/>
                  </a:moveTo>
                  <a:cubicBezTo>
                    <a:pt x="21721" y="6"/>
                    <a:pt x="21722" y="13"/>
                    <a:pt x="21722" y="20"/>
                  </a:cubicBezTo>
                  <a:cubicBezTo>
                    <a:pt x="21722" y="11949"/>
                    <a:pt x="12051" y="21620"/>
                    <a:pt x="122" y="21620"/>
                  </a:cubicBezTo>
                  <a:cubicBezTo>
                    <a:pt x="81" y="21620"/>
                    <a:pt x="40" y="21619"/>
                    <a:pt x="0" y="21619"/>
                  </a:cubicBezTo>
                  <a:lnTo>
                    <a:pt x="122" y="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62" name="Arc 22"/>
            <p:cNvSpPr>
              <a:spLocks/>
            </p:cNvSpPr>
            <p:nvPr/>
          </p:nvSpPr>
          <p:spPr bwMode="auto">
            <a:xfrm>
              <a:off x="2123723" y="3717926"/>
              <a:ext cx="149578" cy="474663"/>
            </a:xfrm>
            <a:custGeom>
              <a:avLst/>
              <a:gdLst>
                <a:gd name="G0" fmla="+- 0 0 0"/>
                <a:gd name="G1" fmla="+- 73 0 0"/>
                <a:gd name="G2" fmla="+- 21600 0 0"/>
                <a:gd name="T0" fmla="*/ 21600 w 21600"/>
                <a:gd name="T1" fmla="*/ 0 h 21673"/>
                <a:gd name="T2" fmla="*/ 0 w 21600"/>
                <a:gd name="T3" fmla="*/ 21673 h 21673"/>
                <a:gd name="T4" fmla="*/ 0 w 21600"/>
                <a:gd name="T5" fmla="*/ 73 h 2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73" fill="none" extrusionOk="0">
                  <a:moveTo>
                    <a:pt x="21599" y="0"/>
                  </a:moveTo>
                  <a:cubicBezTo>
                    <a:pt x="21599" y="24"/>
                    <a:pt x="21600" y="48"/>
                    <a:pt x="21600" y="73"/>
                  </a:cubicBezTo>
                  <a:cubicBezTo>
                    <a:pt x="21600" y="12002"/>
                    <a:pt x="11929" y="21672"/>
                    <a:pt x="0" y="21673"/>
                  </a:cubicBezTo>
                </a:path>
                <a:path w="21600" h="21673" stroke="0" extrusionOk="0">
                  <a:moveTo>
                    <a:pt x="21599" y="0"/>
                  </a:moveTo>
                  <a:cubicBezTo>
                    <a:pt x="21599" y="24"/>
                    <a:pt x="21600" y="48"/>
                    <a:pt x="21600" y="73"/>
                  </a:cubicBezTo>
                  <a:cubicBezTo>
                    <a:pt x="21600" y="12002"/>
                    <a:pt x="11929" y="21672"/>
                    <a:pt x="0" y="21673"/>
                  </a:cubicBezTo>
                  <a:lnTo>
                    <a:pt x="0" y="7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63" name="Arc 23"/>
            <p:cNvSpPr>
              <a:spLocks/>
            </p:cNvSpPr>
            <p:nvPr/>
          </p:nvSpPr>
          <p:spPr bwMode="auto">
            <a:xfrm>
              <a:off x="2475090" y="3719514"/>
              <a:ext cx="150989" cy="473075"/>
            </a:xfrm>
            <a:custGeom>
              <a:avLst/>
              <a:gdLst>
                <a:gd name="G0" fmla="+- 21600 0 0"/>
                <a:gd name="G1" fmla="+- 72 0 0"/>
                <a:gd name="G2" fmla="+- 21600 0 0"/>
                <a:gd name="T0" fmla="*/ 21397 w 21600"/>
                <a:gd name="T1" fmla="*/ 21671 h 21671"/>
                <a:gd name="T2" fmla="*/ 0 w 21600"/>
                <a:gd name="T3" fmla="*/ 0 h 21671"/>
                <a:gd name="T4" fmla="*/ 21600 w 21600"/>
                <a:gd name="T5" fmla="*/ 72 h 2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71" fill="none" extrusionOk="0">
                  <a:moveTo>
                    <a:pt x="21396" y="21671"/>
                  </a:moveTo>
                  <a:cubicBezTo>
                    <a:pt x="9547" y="21559"/>
                    <a:pt x="0" y="11922"/>
                    <a:pt x="0" y="72"/>
                  </a:cubicBezTo>
                  <a:cubicBezTo>
                    <a:pt x="-1" y="48"/>
                    <a:pt x="0" y="24"/>
                    <a:pt x="0" y="0"/>
                  </a:cubicBezTo>
                </a:path>
                <a:path w="21600" h="21671" stroke="0" extrusionOk="0">
                  <a:moveTo>
                    <a:pt x="21396" y="21671"/>
                  </a:moveTo>
                  <a:cubicBezTo>
                    <a:pt x="9547" y="21559"/>
                    <a:pt x="0" y="11922"/>
                    <a:pt x="0" y="72"/>
                  </a:cubicBezTo>
                  <a:cubicBezTo>
                    <a:pt x="-1" y="48"/>
                    <a:pt x="0" y="24"/>
                    <a:pt x="0" y="0"/>
                  </a:cubicBezTo>
                  <a:lnTo>
                    <a:pt x="21600" y="7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5925256" y="1139826"/>
              <a:ext cx="1697566" cy="3052763"/>
              <a:chOff x="4198" y="718"/>
              <a:chExt cx="1204" cy="1923"/>
            </a:xfrm>
          </p:grpSpPr>
          <p:sp>
            <p:nvSpPr>
              <p:cNvPr id="10264" name="Arc 24"/>
              <p:cNvSpPr>
                <a:spLocks/>
              </p:cNvSpPr>
              <p:nvPr/>
            </p:nvSpPr>
            <p:spPr bwMode="auto">
              <a:xfrm>
                <a:off x="5259" y="1746"/>
                <a:ext cx="143" cy="821"/>
              </a:xfrm>
              <a:custGeom>
                <a:avLst/>
                <a:gdLst>
                  <a:gd name="G0" fmla="+- 153 0 0"/>
                  <a:gd name="G1" fmla="+- 21600 0 0"/>
                  <a:gd name="G2" fmla="+- 21600 0 0"/>
                  <a:gd name="T0" fmla="*/ 0 w 21753"/>
                  <a:gd name="T1" fmla="*/ 1 h 21600"/>
                  <a:gd name="T2" fmla="*/ 21753 w 21753"/>
                  <a:gd name="T3" fmla="*/ 21574 h 21600"/>
                  <a:gd name="T4" fmla="*/ 153 w 2175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53" h="21600" fill="none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0"/>
                    </a:cubicBezTo>
                    <a:cubicBezTo>
                      <a:pt x="12072" y="0"/>
                      <a:pt x="21738" y="9654"/>
                      <a:pt x="21752" y="21574"/>
                    </a:cubicBezTo>
                  </a:path>
                  <a:path w="21753" h="21600" stroke="0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0"/>
                    </a:cubicBezTo>
                    <a:cubicBezTo>
                      <a:pt x="12072" y="0"/>
                      <a:pt x="21738" y="9654"/>
                      <a:pt x="21752" y="21574"/>
                    </a:cubicBezTo>
                    <a:lnTo>
                      <a:pt x="15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 sz="1200"/>
              </a:p>
            </p:txBody>
          </p:sp>
          <p:grpSp>
            <p:nvGrpSpPr>
              <p:cNvPr id="6" name="Group 37"/>
              <p:cNvGrpSpPr>
                <a:grpSpLocks/>
              </p:cNvGrpSpPr>
              <p:nvPr/>
            </p:nvGrpSpPr>
            <p:grpSpPr bwMode="auto">
              <a:xfrm>
                <a:off x="4198" y="718"/>
                <a:ext cx="1168" cy="1923"/>
                <a:chOff x="4198" y="718"/>
                <a:chExt cx="1168" cy="1923"/>
              </a:xfrm>
            </p:grpSpPr>
            <p:grpSp>
              <p:nvGrpSpPr>
                <p:cNvPr id="7" name="Group 31"/>
                <p:cNvGrpSpPr>
                  <a:grpSpLocks/>
                </p:cNvGrpSpPr>
                <p:nvPr/>
              </p:nvGrpSpPr>
              <p:grpSpPr bwMode="auto">
                <a:xfrm>
                  <a:off x="4449" y="718"/>
                  <a:ext cx="779" cy="441"/>
                  <a:chOff x="4449" y="718"/>
                  <a:chExt cx="779" cy="441"/>
                </a:xfrm>
              </p:grpSpPr>
              <p:grpSp>
                <p:nvGrpSpPr>
                  <p:cNvPr id="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449" y="718"/>
                    <a:ext cx="353" cy="441"/>
                    <a:chOff x="4449" y="718"/>
                    <a:chExt cx="353" cy="441"/>
                  </a:xfrm>
                </p:grpSpPr>
                <p:sp>
                  <p:nvSpPr>
                    <p:cNvPr id="10265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9" y="853"/>
                      <a:ext cx="204" cy="21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200"/>
                    </a:p>
                  </p:txBody>
                </p:sp>
                <p:sp>
                  <p:nvSpPr>
                    <p:cNvPr id="10266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718"/>
                      <a:ext cx="344" cy="441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0488" tIns="44450" rIns="90488" bIns="44450">
                      <a:spAutoFit/>
                    </a:bodyPr>
                    <a:lstStyle/>
                    <a:p>
                      <a:r>
                        <a:rPr lang="fr-FR" sz="3600">
                          <a:latin typeface="Arial" pitchFamily="34" charset="0"/>
                        </a:rPr>
                        <a:t>.</a:t>
                      </a:r>
                    </a:p>
                  </p:txBody>
                </p:sp>
              </p:grpSp>
              <p:grpSp>
                <p:nvGrpSpPr>
                  <p:cNvPr id="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874" y="718"/>
                    <a:ext cx="354" cy="441"/>
                    <a:chOff x="4874" y="718"/>
                    <a:chExt cx="354" cy="441"/>
                  </a:xfrm>
                </p:grpSpPr>
                <p:sp>
                  <p:nvSpPr>
                    <p:cNvPr id="10268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4" y="853"/>
                      <a:ext cx="204" cy="21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200"/>
                    </a:p>
                  </p:txBody>
                </p:sp>
                <p:sp>
                  <p:nvSpPr>
                    <p:cNvPr id="10269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718"/>
                      <a:ext cx="344" cy="441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0488" tIns="44450" rIns="90488" bIns="44450">
                      <a:spAutoFit/>
                    </a:bodyPr>
                    <a:lstStyle/>
                    <a:p>
                      <a:r>
                        <a:rPr lang="fr-FR" sz="3600">
                          <a:latin typeface="Arial" pitchFamily="34" charset="0"/>
                        </a:rPr>
                        <a:t>.</a:t>
                      </a:r>
                    </a:p>
                  </p:txBody>
                </p:sp>
              </p:grpSp>
            </p:grpSp>
            <p:sp>
              <p:nvSpPr>
                <p:cNvPr id="10272" name="Arc 32"/>
                <p:cNvSpPr>
                  <a:spLocks/>
                </p:cNvSpPr>
                <p:nvPr/>
              </p:nvSpPr>
              <p:spPr bwMode="auto">
                <a:xfrm>
                  <a:off x="4234" y="773"/>
                  <a:ext cx="177" cy="1082"/>
                </a:xfrm>
                <a:custGeom>
                  <a:avLst/>
                  <a:gdLst>
                    <a:gd name="G0" fmla="+- 21600 0 0"/>
                    <a:gd name="G1" fmla="+- 20 0 0"/>
                    <a:gd name="G2" fmla="+- 21600 0 0"/>
                    <a:gd name="T0" fmla="*/ 21478 w 21600"/>
                    <a:gd name="T1" fmla="*/ 21620 h 21620"/>
                    <a:gd name="T2" fmla="*/ 0 w 21600"/>
                    <a:gd name="T3" fmla="*/ 0 h 21620"/>
                    <a:gd name="T4" fmla="*/ 21600 w 21600"/>
                    <a:gd name="T5" fmla="*/ 20 h 21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20" fill="none" extrusionOk="0">
                      <a:moveTo>
                        <a:pt x="21478" y="21619"/>
                      </a:moveTo>
                      <a:cubicBezTo>
                        <a:pt x="9596" y="21552"/>
                        <a:pt x="0" y="11901"/>
                        <a:pt x="0" y="20"/>
                      </a:cubicBezTo>
                      <a:cubicBezTo>
                        <a:pt x="-1" y="13"/>
                        <a:pt x="0" y="6"/>
                        <a:pt x="0" y="0"/>
                      </a:cubicBezTo>
                    </a:path>
                    <a:path w="21600" h="21620" stroke="0" extrusionOk="0">
                      <a:moveTo>
                        <a:pt x="21478" y="21619"/>
                      </a:moveTo>
                      <a:cubicBezTo>
                        <a:pt x="9596" y="21552"/>
                        <a:pt x="0" y="11901"/>
                        <a:pt x="0" y="20"/>
                      </a:cubicBezTo>
                      <a:cubicBezTo>
                        <a:pt x="-1" y="13"/>
                        <a:pt x="0" y="6"/>
                        <a:pt x="0" y="0"/>
                      </a:cubicBezTo>
                      <a:lnTo>
                        <a:pt x="21600" y="2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0273" name="Arc 33"/>
                <p:cNvSpPr>
                  <a:spLocks/>
                </p:cNvSpPr>
                <p:nvPr/>
              </p:nvSpPr>
              <p:spPr bwMode="auto">
                <a:xfrm>
                  <a:off x="4198" y="1747"/>
                  <a:ext cx="142" cy="820"/>
                </a:xfrm>
                <a:custGeom>
                  <a:avLst/>
                  <a:gdLst>
                    <a:gd name="G0" fmla="+- 21600 0 0"/>
                    <a:gd name="G1" fmla="+- 21599 0 0"/>
                    <a:gd name="G2" fmla="+- 21600 0 0"/>
                    <a:gd name="T0" fmla="*/ 0 w 21600"/>
                    <a:gd name="T1" fmla="*/ 21573 h 21599"/>
                    <a:gd name="T2" fmla="*/ 21447 w 21600"/>
                    <a:gd name="T3" fmla="*/ 0 h 21599"/>
                    <a:gd name="T4" fmla="*/ 21600 w 21600"/>
                    <a:gd name="T5" fmla="*/ 21599 h 21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9" fill="none" extrusionOk="0">
                      <a:moveTo>
                        <a:pt x="0" y="21573"/>
                      </a:moveTo>
                      <a:cubicBezTo>
                        <a:pt x="14" y="9713"/>
                        <a:pt x="9587" y="83"/>
                        <a:pt x="21446" y="-1"/>
                      </a:cubicBezTo>
                    </a:path>
                    <a:path w="21600" h="21599" stroke="0" extrusionOk="0">
                      <a:moveTo>
                        <a:pt x="0" y="21573"/>
                      </a:moveTo>
                      <a:cubicBezTo>
                        <a:pt x="14" y="9713"/>
                        <a:pt x="9587" y="83"/>
                        <a:pt x="21446" y="-1"/>
                      </a:cubicBez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0274" name="Arc 34"/>
                <p:cNvSpPr>
                  <a:spLocks/>
                </p:cNvSpPr>
                <p:nvPr/>
              </p:nvSpPr>
              <p:spPr bwMode="auto">
                <a:xfrm>
                  <a:off x="5189" y="773"/>
                  <a:ext cx="177" cy="1082"/>
                </a:xfrm>
                <a:custGeom>
                  <a:avLst/>
                  <a:gdLst>
                    <a:gd name="G0" fmla="+- 0 0 0"/>
                    <a:gd name="G1" fmla="+- 20 0 0"/>
                    <a:gd name="G2" fmla="+- 21600 0 0"/>
                    <a:gd name="T0" fmla="*/ 21600 w 21600"/>
                    <a:gd name="T1" fmla="*/ 0 h 21620"/>
                    <a:gd name="T2" fmla="*/ 0 w 21600"/>
                    <a:gd name="T3" fmla="*/ 21620 h 21620"/>
                    <a:gd name="T4" fmla="*/ 0 w 21600"/>
                    <a:gd name="T5" fmla="*/ 20 h 21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20" fill="none" extrusionOk="0">
                      <a:moveTo>
                        <a:pt x="21599" y="0"/>
                      </a:moveTo>
                      <a:cubicBezTo>
                        <a:pt x="21599" y="6"/>
                        <a:pt x="21600" y="13"/>
                        <a:pt x="21600" y="20"/>
                      </a:cubicBezTo>
                      <a:cubicBezTo>
                        <a:pt x="21600" y="11949"/>
                        <a:pt x="11929" y="21619"/>
                        <a:pt x="0" y="21620"/>
                      </a:cubicBezTo>
                    </a:path>
                    <a:path w="21600" h="21620" stroke="0" extrusionOk="0">
                      <a:moveTo>
                        <a:pt x="21599" y="0"/>
                      </a:moveTo>
                      <a:cubicBezTo>
                        <a:pt x="21599" y="6"/>
                        <a:pt x="21600" y="13"/>
                        <a:pt x="21600" y="20"/>
                      </a:cubicBezTo>
                      <a:cubicBezTo>
                        <a:pt x="21600" y="11949"/>
                        <a:pt x="11929" y="21619"/>
                        <a:pt x="0" y="21620"/>
                      </a:cubicBezTo>
                      <a:lnTo>
                        <a:pt x="0" y="2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0275" name="Arc 35"/>
                <p:cNvSpPr>
                  <a:spLocks/>
                </p:cNvSpPr>
                <p:nvPr/>
              </p:nvSpPr>
              <p:spPr bwMode="auto">
                <a:xfrm>
                  <a:off x="4621" y="2342"/>
                  <a:ext cx="108" cy="299"/>
                </a:xfrm>
                <a:custGeom>
                  <a:avLst/>
                  <a:gdLst>
                    <a:gd name="G0" fmla="+- 203 0 0"/>
                    <a:gd name="G1" fmla="+- 73 0 0"/>
                    <a:gd name="G2" fmla="+- 21600 0 0"/>
                    <a:gd name="T0" fmla="*/ 21803 w 21803"/>
                    <a:gd name="T1" fmla="*/ 0 h 21673"/>
                    <a:gd name="T2" fmla="*/ 0 w 21803"/>
                    <a:gd name="T3" fmla="*/ 21672 h 21673"/>
                    <a:gd name="T4" fmla="*/ 203 w 21803"/>
                    <a:gd name="T5" fmla="*/ 73 h 21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03" h="21673" fill="none" extrusionOk="0">
                      <a:moveTo>
                        <a:pt x="21802" y="0"/>
                      </a:moveTo>
                      <a:cubicBezTo>
                        <a:pt x="21802" y="24"/>
                        <a:pt x="21803" y="48"/>
                        <a:pt x="21803" y="73"/>
                      </a:cubicBezTo>
                      <a:cubicBezTo>
                        <a:pt x="21803" y="12002"/>
                        <a:pt x="12132" y="21673"/>
                        <a:pt x="203" y="21673"/>
                      </a:cubicBezTo>
                      <a:cubicBezTo>
                        <a:pt x="135" y="21673"/>
                        <a:pt x="67" y="21672"/>
                        <a:pt x="-1" y="21672"/>
                      </a:cubicBezTo>
                    </a:path>
                    <a:path w="21803" h="21673" stroke="0" extrusionOk="0">
                      <a:moveTo>
                        <a:pt x="21802" y="0"/>
                      </a:moveTo>
                      <a:cubicBezTo>
                        <a:pt x="21802" y="24"/>
                        <a:pt x="21803" y="48"/>
                        <a:pt x="21803" y="73"/>
                      </a:cubicBezTo>
                      <a:cubicBezTo>
                        <a:pt x="21803" y="12002"/>
                        <a:pt x="12132" y="21673"/>
                        <a:pt x="203" y="21673"/>
                      </a:cubicBezTo>
                      <a:cubicBezTo>
                        <a:pt x="135" y="21673"/>
                        <a:pt x="67" y="21672"/>
                        <a:pt x="-1" y="21672"/>
                      </a:cubicBezTo>
                      <a:lnTo>
                        <a:pt x="203" y="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 sz="1200"/>
                </a:p>
              </p:txBody>
            </p:sp>
            <p:sp>
              <p:nvSpPr>
                <p:cNvPr id="10276" name="Arc 36"/>
                <p:cNvSpPr>
                  <a:spLocks/>
                </p:cNvSpPr>
                <p:nvPr/>
              </p:nvSpPr>
              <p:spPr bwMode="auto">
                <a:xfrm>
                  <a:off x="4871" y="2342"/>
                  <a:ext cx="106" cy="299"/>
                </a:xfrm>
                <a:custGeom>
                  <a:avLst/>
                  <a:gdLst>
                    <a:gd name="G0" fmla="+- 21600 0 0"/>
                    <a:gd name="G1" fmla="+- 73 0 0"/>
                    <a:gd name="G2" fmla="+- 21600 0 0"/>
                    <a:gd name="T0" fmla="*/ 21600 w 21600"/>
                    <a:gd name="T1" fmla="*/ 21673 h 21673"/>
                    <a:gd name="T2" fmla="*/ 0 w 21600"/>
                    <a:gd name="T3" fmla="*/ 0 h 21673"/>
                    <a:gd name="T4" fmla="*/ 21600 w 21600"/>
                    <a:gd name="T5" fmla="*/ 73 h 21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73" fill="none" extrusionOk="0">
                      <a:moveTo>
                        <a:pt x="21600" y="21673"/>
                      </a:moveTo>
                      <a:cubicBezTo>
                        <a:pt x="9670" y="21673"/>
                        <a:pt x="0" y="12002"/>
                        <a:pt x="0" y="73"/>
                      </a:cubicBezTo>
                      <a:cubicBezTo>
                        <a:pt x="-1" y="48"/>
                        <a:pt x="0" y="24"/>
                        <a:pt x="0" y="0"/>
                      </a:cubicBezTo>
                    </a:path>
                    <a:path w="21600" h="21673" stroke="0" extrusionOk="0">
                      <a:moveTo>
                        <a:pt x="21600" y="21673"/>
                      </a:moveTo>
                      <a:cubicBezTo>
                        <a:pt x="9670" y="21673"/>
                        <a:pt x="0" y="12002"/>
                        <a:pt x="0" y="73"/>
                      </a:cubicBezTo>
                      <a:cubicBezTo>
                        <a:pt x="-1" y="48"/>
                        <a:pt x="0" y="24"/>
                        <a:pt x="0" y="0"/>
                      </a:cubicBezTo>
                      <a:lnTo>
                        <a:pt x="21600" y="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 sz="1200"/>
                </a:p>
              </p:txBody>
            </p:sp>
          </p:grpSp>
        </p:grpSp>
        <p:sp>
          <p:nvSpPr>
            <p:cNvPr id="10279" name="Rectangle 39"/>
            <p:cNvSpPr>
              <a:spLocks noChangeArrowheads="1"/>
            </p:cNvSpPr>
            <p:nvPr/>
          </p:nvSpPr>
          <p:spPr bwMode="auto">
            <a:xfrm>
              <a:off x="3557412" y="1128713"/>
              <a:ext cx="2510366" cy="22038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fr-FR" sz="1800">
                  <a:latin typeface="Arial" pitchFamily="34" charset="0"/>
                </a:rPr>
                <a:t>          50 Gy</a:t>
              </a:r>
            </a:p>
            <a:p>
              <a:endParaRPr lang="fr-FR" sz="1800">
                <a:latin typeface="Arial" pitchFamily="34" charset="0"/>
              </a:endParaRPr>
            </a:p>
            <a:p>
              <a:endParaRPr lang="fr-FR" sz="1800">
                <a:latin typeface="Arial" pitchFamily="34" charset="0"/>
              </a:endParaRPr>
            </a:p>
            <a:p>
              <a:endParaRPr lang="fr-FR" sz="1800">
                <a:latin typeface="Arial" pitchFamily="34" charset="0"/>
              </a:endParaRPr>
            </a:p>
            <a:p>
              <a:r>
                <a:rPr lang="fr-FR" sz="1800">
                  <a:latin typeface="Arial" pitchFamily="34" charset="0"/>
                </a:rPr>
                <a:t>	    200 cGy</a:t>
              </a:r>
            </a:p>
            <a:p>
              <a:r>
                <a:rPr lang="fr-FR" sz="1800">
                  <a:latin typeface="Arial" pitchFamily="34" charset="0"/>
                </a:rPr>
                <a:t>15cGy</a:t>
              </a:r>
            </a:p>
          </p:txBody>
        </p:sp>
        <p:sp>
          <p:nvSpPr>
            <p:cNvPr id="10280" name="Rectangle 40"/>
            <p:cNvSpPr>
              <a:spLocks noChangeArrowheads="1"/>
            </p:cNvSpPr>
            <p:nvPr/>
          </p:nvSpPr>
          <p:spPr bwMode="auto">
            <a:xfrm>
              <a:off x="1579034" y="1890714"/>
              <a:ext cx="945093" cy="3984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sz="1800" b="0">
                  <a:latin typeface="Arial" pitchFamily="34" charset="0"/>
                </a:rPr>
                <a:t>40 cm</a:t>
              </a:r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auto">
            <a:xfrm>
              <a:off x="2206978" y="3282950"/>
              <a:ext cx="191911" cy="13970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0282" name="Oval 42"/>
            <p:cNvSpPr>
              <a:spLocks noChangeArrowheads="1"/>
            </p:cNvSpPr>
            <p:nvPr/>
          </p:nvSpPr>
          <p:spPr bwMode="auto">
            <a:xfrm>
              <a:off x="2206978" y="3054350"/>
              <a:ext cx="191911" cy="444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200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6671733" y="1600200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84" name="Rectangle 44"/>
            <p:cNvSpPr>
              <a:spLocks noChangeArrowheads="1"/>
            </p:cNvSpPr>
            <p:nvPr/>
          </p:nvSpPr>
          <p:spPr bwMode="auto">
            <a:xfrm>
              <a:off x="6997701" y="1662114"/>
              <a:ext cx="945093" cy="3984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sz="1800" b="0">
                  <a:latin typeface="Arial" pitchFamily="34" charset="0"/>
                </a:rPr>
                <a:t>10 cm</a:t>
              </a:r>
            </a:p>
          </p:txBody>
        </p:sp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88281" y="4405313"/>
              <a:ext cx="3675774" cy="6993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sz="1800" b="0" u="sng">
                  <a:latin typeface="Arial" pitchFamily="34" charset="0"/>
                </a:rPr>
                <a:t>Concept°-implantat°</a:t>
              </a:r>
              <a:r>
                <a:rPr lang="fr-FR" sz="1800" b="0">
                  <a:latin typeface="Arial" pitchFamily="34" charset="0"/>
                </a:rPr>
                <a:t> </a:t>
              </a:r>
              <a:r>
                <a:rPr lang="fr-FR" sz="1400" b="0">
                  <a:latin typeface="Arial" pitchFamily="34" charset="0"/>
                </a:rPr>
                <a:t>( JO à J9)</a:t>
              </a:r>
              <a:r>
                <a:rPr lang="fr-FR" sz="1800" b="0">
                  <a:latin typeface="Arial" pitchFamily="34" charset="0"/>
                </a:rPr>
                <a:t>:</a:t>
              </a:r>
            </a:p>
            <a:p>
              <a:pPr algn="ctr"/>
              <a:r>
                <a:rPr lang="fr-FR" sz="1800" b="0">
                  <a:latin typeface="Arial" pitchFamily="34" charset="0"/>
                </a:rPr>
                <a:t>loi du tout ou rien</a:t>
              </a:r>
            </a:p>
          </p:txBody>
        </p:sp>
        <p:sp>
          <p:nvSpPr>
            <p:cNvPr id="10286" name="Rectangle 46"/>
            <p:cNvSpPr>
              <a:spLocks noChangeArrowheads="1"/>
            </p:cNvSpPr>
            <p:nvPr/>
          </p:nvSpPr>
          <p:spPr bwMode="auto">
            <a:xfrm>
              <a:off x="2622468" y="5319713"/>
              <a:ext cx="3694452" cy="1000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sz="1800" b="0" u="sng">
                  <a:latin typeface="Arial" pitchFamily="34" charset="0"/>
                </a:rPr>
                <a:t>Organogénèse</a:t>
              </a:r>
              <a:r>
                <a:rPr lang="fr-FR" sz="1800" b="0">
                  <a:latin typeface="Arial" pitchFamily="34" charset="0"/>
                </a:rPr>
                <a:t> </a:t>
              </a:r>
              <a:r>
                <a:rPr lang="fr-FR" sz="1400" b="0">
                  <a:latin typeface="Arial" pitchFamily="34" charset="0"/>
                </a:rPr>
                <a:t>(J10 à 41)</a:t>
              </a:r>
              <a:r>
                <a:rPr lang="fr-FR" sz="1800" b="0">
                  <a:latin typeface="Arial" pitchFamily="34" charset="0"/>
                </a:rPr>
                <a:t>:</a:t>
              </a:r>
            </a:p>
            <a:p>
              <a:pPr algn="ctr"/>
              <a:r>
                <a:rPr lang="fr-FR" sz="1800" b="0">
                  <a:latin typeface="Arial" pitchFamily="34" charset="0"/>
                </a:rPr>
                <a:t>RCIU</a:t>
              </a:r>
            </a:p>
            <a:p>
              <a:pPr algn="ctr"/>
              <a:r>
                <a:rPr lang="fr-FR" sz="1800" b="0">
                  <a:latin typeface="Arial" pitchFamily="34" charset="0"/>
                </a:rPr>
                <a:t>Tératogénèse (SNC, oeil, os)</a:t>
              </a:r>
            </a:p>
          </p:txBody>
        </p:sp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6172710" y="4405313"/>
              <a:ext cx="2766170" cy="13011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sz="1800" b="0" u="sng">
                  <a:latin typeface="Arial" pitchFamily="34" charset="0"/>
                </a:rPr>
                <a:t>Période foetale</a:t>
              </a:r>
              <a:r>
                <a:rPr lang="fr-FR" sz="1800" b="0">
                  <a:latin typeface="Arial" pitchFamily="34" charset="0"/>
                </a:rPr>
                <a:t> </a:t>
              </a:r>
              <a:r>
                <a:rPr lang="fr-FR" sz="1400" b="0">
                  <a:latin typeface="Arial" pitchFamily="34" charset="0"/>
                </a:rPr>
                <a:t>(&gt;J41)</a:t>
              </a:r>
              <a:r>
                <a:rPr lang="fr-FR" sz="1800" b="0">
                  <a:latin typeface="Arial" pitchFamily="34" charset="0"/>
                </a:rPr>
                <a:t>:</a:t>
              </a:r>
            </a:p>
            <a:p>
              <a:pPr algn="ctr"/>
              <a:r>
                <a:rPr lang="fr-FR" sz="1800" b="0">
                  <a:latin typeface="Arial" pitchFamily="34" charset="0"/>
                </a:rPr>
                <a:t>RCIU</a:t>
              </a:r>
            </a:p>
            <a:p>
              <a:pPr algn="ctr"/>
              <a:r>
                <a:rPr lang="fr-FR" sz="1800" b="0">
                  <a:latin typeface="Arial" pitchFamily="34" charset="0"/>
                </a:rPr>
                <a:t>Anlies fctionnelles</a:t>
              </a:r>
            </a:p>
            <a:p>
              <a:pPr algn="ctr"/>
              <a:r>
                <a:rPr lang="fr-FR" sz="1800" b="0">
                  <a:latin typeface="Arial" pitchFamily="34" charset="0"/>
                </a:rPr>
                <a:t>Cancers post-nataux</a:t>
              </a:r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 flipH="1">
              <a:off x="2878667" y="1295400"/>
              <a:ext cx="1354667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>
              <a:off x="5113867" y="1295400"/>
              <a:ext cx="745067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>
              <a:off x="5791200" y="2743200"/>
              <a:ext cx="4741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 flipH="1">
              <a:off x="2607734" y="3200400"/>
              <a:ext cx="8805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>
              <a:off x="372534" y="4191000"/>
              <a:ext cx="839893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93" name="Rectangle 53"/>
            <p:cNvSpPr>
              <a:spLocks noChangeArrowheads="1"/>
            </p:cNvSpPr>
            <p:nvPr/>
          </p:nvSpPr>
          <p:spPr bwMode="auto">
            <a:xfrm>
              <a:off x="7945966" y="3719514"/>
              <a:ext cx="960110" cy="3984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sz="1800">
                  <a:latin typeface="Arial" pitchFamily="34" charset="0"/>
                </a:rPr>
                <a:t>Terme</a:t>
              </a:r>
            </a:p>
          </p:txBody>
        </p:sp>
        <p:sp>
          <p:nvSpPr>
            <p:cNvPr id="10294" name="Line 54"/>
            <p:cNvSpPr>
              <a:spLocks noChangeShapeType="1"/>
            </p:cNvSpPr>
            <p:nvPr/>
          </p:nvSpPr>
          <p:spPr bwMode="auto">
            <a:xfrm flipV="1">
              <a:off x="372533" y="1295400"/>
              <a:ext cx="0" cy="2895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0295" name="Rectangle 55"/>
            <p:cNvSpPr>
              <a:spLocks noChangeArrowheads="1"/>
            </p:cNvSpPr>
            <p:nvPr/>
          </p:nvSpPr>
          <p:spPr bwMode="auto">
            <a:xfrm>
              <a:off x="563034" y="1528763"/>
              <a:ext cx="407176" cy="8880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fr-FR" sz="1800">
                  <a:latin typeface="Arial" pitchFamily="34" charset="0"/>
                </a:rPr>
                <a:t>D</a:t>
              </a:r>
            </a:p>
            <a:p>
              <a:pPr>
                <a:lnSpc>
                  <a:spcPct val="65000"/>
                </a:lnSpc>
              </a:pPr>
              <a:r>
                <a:rPr lang="fr-FR" sz="1800">
                  <a:latin typeface="Arial" pitchFamily="34" charset="0"/>
                </a:rPr>
                <a:t>o</a:t>
              </a:r>
            </a:p>
            <a:p>
              <a:pPr>
                <a:lnSpc>
                  <a:spcPct val="65000"/>
                </a:lnSpc>
              </a:pPr>
              <a:r>
                <a:rPr lang="fr-FR" sz="1800">
                  <a:latin typeface="Arial" pitchFamily="34" charset="0"/>
                </a:rPr>
                <a:t>s</a:t>
              </a:r>
            </a:p>
            <a:p>
              <a:pPr>
                <a:lnSpc>
                  <a:spcPct val="65000"/>
                </a:lnSpc>
              </a:pPr>
              <a:r>
                <a:rPr lang="fr-FR" sz="1800">
                  <a:latin typeface="Arial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1934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Chimiothérapie</a:t>
            </a:r>
            <a:endParaRPr lang="fr-FR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fr-FR" b="1" dirty="0"/>
              <a:t>Risques maternels </a:t>
            </a:r>
            <a:r>
              <a:rPr lang="fr-FR" dirty="0"/>
              <a:t>: infectieux et hémorragiques</a:t>
            </a:r>
          </a:p>
          <a:p>
            <a:pPr>
              <a:lnSpc>
                <a:spcPct val="170000"/>
              </a:lnSpc>
              <a:buFontTx/>
              <a:buNone/>
            </a:pPr>
            <a:endParaRPr lang="fr-FR" sz="2000" dirty="0"/>
          </a:p>
          <a:p>
            <a:pPr>
              <a:lnSpc>
                <a:spcPct val="170000"/>
              </a:lnSpc>
            </a:pPr>
            <a:r>
              <a:rPr lang="fr-FR" b="1" dirty="0"/>
              <a:t>Risques </a:t>
            </a:r>
            <a:r>
              <a:rPr lang="fr-FR" b="1" dirty="0" err="1"/>
              <a:t>foetaux</a:t>
            </a:r>
            <a:r>
              <a:rPr lang="fr-FR" b="1" dirty="0"/>
              <a:t> </a:t>
            </a:r>
            <a:r>
              <a:rPr lang="fr-FR" dirty="0"/>
              <a:t>:</a:t>
            </a:r>
          </a:p>
          <a:p>
            <a:pPr>
              <a:lnSpc>
                <a:spcPct val="170000"/>
              </a:lnSpc>
              <a:buFontTx/>
              <a:buNone/>
            </a:pPr>
            <a:endParaRPr lang="fr-FR" sz="1400" dirty="0"/>
          </a:p>
          <a:p>
            <a:pPr lvl="1">
              <a:lnSpc>
                <a:spcPct val="170000"/>
              </a:lnSpc>
            </a:pPr>
            <a:r>
              <a:rPr lang="fr-FR" dirty="0" err="1" smtClean="0"/>
              <a:t>Concepion</a:t>
            </a:r>
            <a:r>
              <a:rPr lang="fr-FR" dirty="0" smtClean="0"/>
              <a:t> </a:t>
            </a:r>
            <a:r>
              <a:rPr lang="fr-FR" dirty="0"/>
              <a:t>- </a:t>
            </a:r>
            <a:r>
              <a:rPr lang="fr-FR" dirty="0" smtClean="0"/>
              <a:t>implantation </a:t>
            </a:r>
            <a:r>
              <a:rPr lang="fr-FR" dirty="0"/>
              <a:t>: loi du tout ou rien</a:t>
            </a:r>
          </a:p>
          <a:p>
            <a:pPr lvl="1">
              <a:lnSpc>
                <a:spcPct val="170000"/>
              </a:lnSpc>
              <a:buFontTx/>
              <a:buNone/>
            </a:pPr>
            <a:endParaRPr lang="fr-FR" sz="800" dirty="0"/>
          </a:p>
          <a:p>
            <a:pPr lvl="1">
              <a:lnSpc>
                <a:spcPct val="170000"/>
              </a:lnSpc>
            </a:pPr>
            <a:r>
              <a:rPr lang="fr-FR" dirty="0"/>
              <a:t>Organogénèse : # 15 % de malformations (++ </a:t>
            </a:r>
            <a:r>
              <a:rPr lang="fr-FR" sz="2400" dirty="0"/>
              <a:t>5 FU, CMP</a:t>
            </a:r>
            <a:r>
              <a:rPr lang="fr-FR" dirty="0"/>
              <a:t>)</a:t>
            </a:r>
          </a:p>
          <a:p>
            <a:pPr lvl="1">
              <a:lnSpc>
                <a:spcPct val="170000"/>
              </a:lnSpc>
              <a:buFontTx/>
              <a:buNone/>
            </a:pPr>
            <a:endParaRPr lang="fr-FR" sz="800" dirty="0"/>
          </a:p>
          <a:p>
            <a:pPr lvl="1">
              <a:lnSpc>
                <a:spcPct val="170000"/>
              </a:lnSpc>
            </a:pPr>
            <a:r>
              <a:rPr lang="fr-FR" dirty="0"/>
              <a:t>2 &amp; 3</a:t>
            </a:r>
            <a:r>
              <a:rPr lang="fr-FR" baseline="30000" dirty="0"/>
              <a:t>èmes</a:t>
            </a:r>
            <a:r>
              <a:rPr lang="fr-FR" dirty="0"/>
              <a:t> T. : POSSIBLE mais risques mal évalués </a:t>
            </a:r>
          </a:p>
          <a:p>
            <a:pPr lvl="2">
              <a:lnSpc>
                <a:spcPct val="170000"/>
              </a:lnSpc>
              <a:buFontTx/>
              <a:buNone/>
            </a:pPr>
            <a:r>
              <a:rPr lang="fr-FR" dirty="0"/>
              <a:t>(RCIU, </a:t>
            </a:r>
            <a:r>
              <a:rPr lang="fr-FR" dirty="0" err="1"/>
              <a:t>Préma</a:t>
            </a:r>
            <a:r>
              <a:rPr lang="fr-FR" dirty="0"/>
              <a:t>.,  Toxicité d’organe, stérilité, retards, Cancers)</a:t>
            </a:r>
          </a:p>
        </p:txBody>
      </p:sp>
    </p:spTree>
    <p:extLst>
      <p:ext uri="{BB962C8B-B14F-4D97-AF65-F5344CB8AC3E}">
        <p14:creationId xmlns:p14="http://schemas.microsoft.com/office/powerpoint/2010/main" val="13202760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2894</Words>
  <Application>Microsoft Office PowerPoint</Application>
  <PresentationFormat>Affichage à l'écran (4:3)</PresentationFormat>
  <Paragraphs>682</Paragraphs>
  <Slides>60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60</vt:i4>
      </vt:variant>
    </vt:vector>
  </HeadingPairs>
  <TitlesOfParts>
    <vt:vector size="63" baseType="lpstr">
      <vt:lpstr>Thème Office</vt:lpstr>
      <vt:lpstr>Graphique</vt:lpstr>
      <vt:lpstr>Photo Editor Photo</vt:lpstr>
      <vt:lpstr>CANCER DU SEIN</vt:lpstr>
      <vt:lpstr>Grossesse et cancer du sein</vt:lpstr>
      <vt:lpstr>    Position du problème</vt:lpstr>
      <vt:lpstr>    Epidémiologie</vt:lpstr>
      <vt:lpstr>    Cancer du sein : diagnostic</vt:lpstr>
      <vt:lpstr>    Cancer du sein : histologie</vt:lpstr>
      <vt:lpstr>    Cancer du sein : chirurgie</vt:lpstr>
      <vt:lpstr>    Cancer du sein : radiothérapie</vt:lpstr>
      <vt:lpstr>Chimiothérapie</vt:lpstr>
      <vt:lpstr>    Cancer du sein : prise en charge</vt:lpstr>
      <vt:lpstr>    Cancer du sein : pronostic</vt:lpstr>
      <vt:lpstr>    Maternité après cancer du sein</vt:lpstr>
      <vt:lpstr>    Littérature : rassurante</vt:lpstr>
      <vt:lpstr>    Littérature : discutable</vt:lpstr>
      <vt:lpstr>    Que faire, que dire ?</vt:lpstr>
      <vt:lpstr>Cancer du sein chez l’homme</vt:lpstr>
      <vt:lpstr>Cancer du Sein chez l’Homme (♂BK )</vt:lpstr>
      <vt:lpstr>Epidémiologie descriptive</vt:lpstr>
      <vt:lpstr>Epidémiologie Analytique</vt:lpstr>
      <vt:lpstr>Epidémiologie comparée</vt:lpstr>
      <vt:lpstr>Manifestations cliniques</vt:lpstr>
      <vt:lpstr>Signes Cliniques</vt:lpstr>
      <vt:lpstr>Stades III / IV : 40%</vt:lpstr>
      <vt:lpstr>Examens complémentaires</vt:lpstr>
      <vt:lpstr>Bilan d’extension</vt:lpstr>
      <vt:lpstr>Anatomo-pathologie</vt:lpstr>
      <vt:lpstr>Réceptivité</vt:lpstr>
      <vt:lpstr>Pronostic Global</vt:lpstr>
      <vt:lpstr>MBC en Afrique</vt:lpstr>
      <vt:lpstr>Traitement : (1) Chirurgie</vt:lpstr>
      <vt:lpstr>Traitement : (2) Ganglion Sentinelle</vt:lpstr>
      <vt:lpstr>Traitement : (2) radiothérapie</vt:lpstr>
      <vt:lpstr>Traitement : (3) chimiothérapie</vt:lpstr>
      <vt:lpstr>Traitement : (4) hormonothérapie</vt:lpstr>
      <vt:lpstr>Traitement : (5) Anti-Aromatases</vt:lpstr>
      <vt:lpstr>Traitement : (5) maladie métastatique</vt:lpstr>
      <vt:lpstr>Surveillance</vt:lpstr>
      <vt:lpstr>Aspects génétiques</vt:lpstr>
      <vt:lpstr>Position du problème</vt:lpstr>
      <vt:lpstr>Sd de Prédisposition Héréditaire aux K Gynécologiques</vt:lpstr>
      <vt:lpstr>Indication à Cs Oncogénétique si  3</vt:lpstr>
      <vt:lpstr>Hypothèses plausibles</vt:lpstr>
      <vt:lpstr>Epidémiologie en France</vt:lpstr>
      <vt:lpstr>Incidence K Sein et Ov selon l'âge</vt:lpstr>
      <vt:lpstr>mBRCA : pronostic</vt:lpstr>
      <vt:lpstr>mBRCA : que proposer</vt:lpstr>
      <vt:lpstr>mBRCA : Surveillance du Sein</vt:lpstr>
      <vt:lpstr>mBRCA : Surveillance de l' Ovaire (INSERM 04 – INCa 09)</vt:lpstr>
      <vt:lpstr>Mammectomie Prophylactique</vt:lpstr>
      <vt:lpstr>M.P. chez les mBRCA</vt:lpstr>
      <vt:lpstr>M.P. chez les mBRCA</vt:lpstr>
      <vt:lpstr>M.P. chez les mBRCA</vt:lpstr>
      <vt:lpstr>Atteinte controlatérale et mBRCA</vt:lpstr>
      <vt:lpstr>Conséquences Psycho-Sociales</vt:lpstr>
      <vt:lpstr>Satisfaction après M.P. </vt:lpstr>
      <vt:lpstr>Prédicteurs de Qualité de Vie après M.P.</vt:lpstr>
      <vt:lpstr>Prophylactic Bilateral Salpingo-Ovariectomy : PROSE consortium</vt:lpstr>
      <vt:lpstr>P. BiSO : PROSE consortium</vt:lpstr>
      <vt:lpstr>Ovariectomie et risque de K Ovaire</vt:lpstr>
      <vt:lpstr>Le cancer du sein en 2012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SEIN</dc:title>
  <dc:creator>jch</dc:creator>
  <cp:lastModifiedBy>Jean-claude Humbert</cp:lastModifiedBy>
  <cp:revision>1</cp:revision>
  <dcterms:created xsi:type="dcterms:W3CDTF">2012-10-11T13:27:11Z</dcterms:created>
  <dcterms:modified xsi:type="dcterms:W3CDTF">2012-10-11T13:28:57Z</dcterms:modified>
</cp:coreProperties>
</file>