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32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64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26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4114800" cy="2170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114800" cy="21701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62000" y="3922713"/>
            <a:ext cx="4114800" cy="2170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29200" y="3922713"/>
            <a:ext cx="4114800" cy="2170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9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78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31.doc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mtClean="0"/>
              <a:t>DCIS : traitement conservateur</a:t>
            </a:r>
          </a:p>
        </p:txBody>
      </p:sp>
      <p:graphicFrame>
        <p:nvGraphicFramePr>
          <p:cNvPr id="107528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54550" y="3935413"/>
          <a:ext cx="4059238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ique" r:id="rId3" imgW="4038487" imgH="2190780" progId="MSGraph.Chart.8">
                  <p:embed followColorScheme="full"/>
                </p:oleObj>
              </mc:Choice>
              <mc:Fallback>
                <p:oleObj name="Graphique" r:id="rId3" imgW="4038487" imgH="21907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935413"/>
                        <a:ext cx="4059238" cy="220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40" name="Picture 20" descr="Radio de piè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8538" y="1600200"/>
            <a:ext cx="2955925" cy="2185988"/>
          </a:xfrm>
          <a:noFill/>
          <a:ln/>
        </p:spPr>
      </p:pic>
      <p:pic>
        <p:nvPicPr>
          <p:cNvPr id="107541" name="Picture 21" descr="GAS Bleu Pate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96950" y="3938588"/>
            <a:ext cx="2957513" cy="2187575"/>
          </a:xfrm>
        </p:spPr>
      </p:pic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4284663" y="4292600"/>
            <a:ext cx="45894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/>
              <a:t>Pièce orientée et radigraphiée</a:t>
            </a:r>
          </a:p>
          <a:p>
            <a:endParaRPr lang="fr-FR" sz="2400" b="1"/>
          </a:p>
          <a:p>
            <a:r>
              <a:rPr lang="fr-FR" sz="2400" b="1"/>
              <a:t>Nécessité de recoupe orientée</a:t>
            </a:r>
          </a:p>
          <a:p>
            <a:endParaRPr lang="fr-FR" sz="2400" b="1"/>
          </a:p>
          <a:p>
            <a:r>
              <a:rPr lang="fr-FR" sz="2400" b="1"/>
              <a:t>Ganglion sentinelle</a:t>
            </a:r>
          </a:p>
        </p:txBody>
      </p:sp>
      <p:pic>
        <p:nvPicPr>
          <p:cNvPr id="107545" name="Picture 25" descr="foyer mca vermiculair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81675" y="1700213"/>
            <a:ext cx="2251075" cy="2520950"/>
          </a:xfrm>
        </p:spPr>
      </p:pic>
    </p:spTree>
    <p:extLst>
      <p:ext uri="{BB962C8B-B14F-4D97-AF65-F5344CB8AC3E}">
        <p14:creationId xmlns:p14="http://schemas.microsoft.com/office/powerpoint/2010/main" val="94473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Les impératifs du Trt conservateur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fr-FR" sz="2400" smtClean="0"/>
              <a:t>Rapport volume tumoral / volume sein</a:t>
            </a:r>
          </a:p>
          <a:p>
            <a:pPr lvl="1">
              <a:lnSpc>
                <a:spcPct val="130000"/>
              </a:lnSpc>
            </a:pPr>
            <a:r>
              <a:rPr lang="fr-FR" sz="2000" smtClean="0"/>
              <a:t>exérèse complète</a:t>
            </a:r>
          </a:p>
          <a:p>
            <a:pPr lvl="1">
              <a:lnSpc>
                <a:spcPct val="130000"/>
              </a:lnSpc>
            </a:pPr>
            <a:r>
              <a:rPr lang="fr-FR" sz="2000" smtClean="0"/>
              <a:t>ET résultat esthétique correct</a:t>
            </a:r>
          </a:p>
          <a:p>
            <a:pPr>
              <a:lnSpc>
                <a:spcPct val="130000"/>
              </a:lnSpc>
            </a:pPr>
            <a:r>
              <a:rPr lang="fr-FR" sz="2400" smtClean="0"/>
              <a:t>Plus de limite de taille</a:t>
            </a:r>
          </a:p>
          <a:p>
            <a:pPr>
              <a:lnSpc>
                <a:spcPct val="130000"/>
              </a:lnSpc>
            </a:pPr>
            <a:r>
              <a:rPr lang="fr-FR" sz="2400" smtClean="0"/>
              <a:t>Impérativement : </a:t>
            </a:r>
          </a:p>
          <a:p>
            <a:pPr lvl="1">
              <a:lnSpc>
                <a:spcPct val="130000"/>
              </a:lnSpc>
            </a:pPr>
            <a:r>
              <a:rPr lang="fr-FR" sz="2000" smtClean="0"/>
              <a:t>marges saines dans les 3 plans de l’espace</a:t>
            </a:r>
          </a:p>
          <a:p>
            <a:pPr lvl="1">
              <a:lnSpc>
                <a:spcPct val="130000"/>
              </a:lnSpc>
            </a:pPr>
            <a:r>
              <a:rPr lang="fr-FR" sz="2000" smtClean="0"/>
              <a:t>de ≥ 2 mm</a:t>
            </a:r>
          </a:p>
          <a:p>
            <a:pPr lvl="1">
              <a:lnSpc>
                <a:spcPct val="130000"/>
              </a:lnSpc>
            </a:pPr>
            <a:r>
              <a:rPr lang="fr-FR" sz="2000" smtClean="0"/>
              <a:t>avec contrôle post-op à 6 mois de la disparition des MICA</a:t>
            </a:r>
          </a:p>
          <a:p>
            <a:pPr>
              <a:lnSpc>
                <a:spcPct val="130000"/>
              </a:lnSpc>
            </a:pPr>
            <a:r>
              <a:rPr lang="fr-FR" sz="2400" smtClean="0"/>
              <a:t>Patiente acceptant la surveillance régulière prolongée</a:t>
            </a:r>
          </a:p>
        </p:txBody>
      </p:sp>
    </p:spTree>
    <p:extLst>
      <p:ext uri="{BB962C8B-B14F-4D97-AF65-F5344CB8AC3E}">
        <p14:creationId xmlns:p14="http://schemas.microsoft.com/office/powerpoint/2010/main" val="400021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Essais randomisés : résultats de la XRT</a:t>
            </a:r>
            <a:br>
              <a:rPr lang="fr-FR" sz="3200" smtClean="0"/>
            </a:br>
            <a:r>
              <a:rPr lang="fr-FR" sz="1600" smtClean="0"/>
              <a:t>(</a:t>
            </a:r>
            <a:r>
              <a:rPr lang="fr-FR" sz="1600" i="1" smtClean="0"/>
              <a:t>Cuzick J. Surg Oncol 2003;12:213-9)</a:t>
            </a:r>
            <a:endParaRPr lang="fr-FR" sz="3200" smtClean="0"/>
          </a:p>
        </p:txBody>
      </p:sp>
      <p:sp>
        <p:nvSpPr>
          <p:cNvPr id="133124" name="Line 1027"/>
          <p:cNvSpPr>
            <a:spLocks noChangeShapeType="1"/>
          </p:cNvSpPr>
          <p:nvPr/>
        </p:nvSpPr>
        <p:spPr bwMode="auto">
          <a:xfrm>
            <a:off x="1835150" y="2349500"/>
            <a:ext cx="0" cy="3455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25" name="Line 1028"/>
          <p:cNvSpPr>
            <a:spLocks noChangeShapeType="1"/>
          </p:cNvSpPr>
          <p:nvPr/>
        </p:nvSpPr>
        <p:spPr bwMode="auto">
          <a:xfrm>
            <a:off x="1835150" y="5805488"/>
            <a:ext cx="6985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26" name="Line 1029"/>
          <p:cNvSpPr>
            <a:spLocks noChangeShapeType="1"/>
          </p:cNvSpPr>
          <p:nvPr/>
        </p:nvSpPr>
        <p:spPr bwMode="auto">
          <a:xfrm flipH="1">
            <a:off x="1763713" y="5516563"/>
            <a:ext cx="714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27" name="Line 1030"/>
          <p:cNvSpPr>
            <a:spLocks noChangeShapeType="1"/>
          </p:cNvSpPr>
          <p:nvPr/>
        </p:nvSpPr>
        <p:spPr bwMode="auto">
          <a:xfrm flipH="1">
            <a:off x="1763713" y="4221163"/>
            <a:ext cx="714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28" name="Line 1031"/>
          <p:cNvSpPr>
            <a:spLocks noChangeShapeType="1"/>
          </p:cNvSpPr>
          <p:nvPr/>
        </p:nvSpPr>
        <p:spPr bwMode="auto">
          <a:xfrm flipH="1">
            <a:off x="1763713" y="3500438"/>
            <a:ext cx="714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29" name="Line 1032"/>
          <p:cNvSpPr>
            <a:spLocks noChangeShapeType="1"/>
          </p:cNvSpPr>
          <p:nvPr/>
        </p:nvSpPr>
        <p:spPr bwMode="auto">
          <a:xfrm flipH="1">
            <a:off x="1763713" y="2781300"/>
            <a:ext cx="714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0" name="Line 1033"/>
          <p:cNvSpPr>
            <a:spLocks noChangeShapeType="1"/>
          </p:cNvSpPr>
          <p:nvPr/>
        </p:nvSpPr>
        <p:spPr bwMode="auto">
          <a:xfrm>
            <a:off x="3635375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1" name="Line 1034"/>
          <p:cNvSpPr>
            <a:spLocks noChangeShapeType="1"/>
          </p:cNvSpPr>
          <p:nvPr/>
        </p:nvSpPr>
        <p:spPr bwMode="auto">
          <a:xfrm>
            <a:off x="4643438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2" name="Line 1035"/>
          <p:cNvSpPr>
            <a:spLocks noChangeShapeType="1"/>
          </p:cNvSpPr>
          <p:nvPr/>
        </p:nvSpPr>
        <p:spPr bwMode="auto">
          <a:xfrm>
            <a:off x="5651500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3" name="Line 1036"/>
          <p:cNvSpPr>
            <a:spLocks noChangeShapeType="1"/>
          </p:cNvSpPr>
          <p:nvPr/>
        </p:nvSpPr>
        <p:spPr bwMode="auto">
          <a:xfrm>
            <a:off x="6659563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4" name="Line 1037"/>
          <p:cNvSpPr>
            <a:spLocks noChangeShapeType="1"/>
          </p:cNvSpPr>
          <p:nvPr/>
        </p:nvSpPr>
        <p:spPr bwMode="auto">
          <a:xfrm>
            <a:off x="7667625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5" name="Line 1038"/>
          <p:cNvSpPr>
            <a:spLocks noChangeShapeType="1"/>
          </p:cNvSpPr>
          <p:nvPr/>
        </p:nvSpPr>
        <p:spPr bwMode="auto">
          <a:xfrm>
            <a:off x="8675688" y="5805488"/>
            <a:ext cx="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36" name="Text Box 1039"/>
          <p:cNvSpPr txBox="1">
            <a:spLocks noChangeArrowheads="1"/>
          </p:cNvSpPr>
          <p:nvPr/>
        </p:nvSpPr>
        <p:spPr bwMode="auto">
          <a:xfrm>
            <a:off x="3059113" y="5876925"/>
            <a:ext cx="59769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fr-FR" sz="2000" b="1"/>
              <a:t>     </a:t>
            </a:r>
            <a:r>
              <a:rPr kumimoji="1" lang="fr-FR" sz="1800" b="1"/>
              <a:t>0.4           0.48         0.6           0.8            1            1.2</a:t>
            </a:r>
          </a:p>
        </p:txBody>
      </p:sp>
      <p:sp>
        <p:nvSpPr>
          <p:cNvPr id="133137" name="Text Box 1040"/>
          <p:cNvSpPr txBox="1">
            <a:spLocks noChangeArrowheads="1"/>
          </p:cNvSpPr>
          <p:nvPr/>
        </p:nvSpPr>
        <p:spPr bwMode="auto">
          <a:xfrm>
            <a:off x="468313" y="5300663"/>
            <a:ext cx="1368425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600" b="1"/>
              <a:t>Combined</a:t>
            </a:r>
          </a:p>
        </p:txBody>
      </p:sp>
      <p:sp>
        <p:nvSpPr>
          <p:cNvPr id="133138" name="Text Box 1041"/>
          <p:cNvSpPr txBox="1">
            <a:spLocks noChangeArrowheads="1"/>
          </p:cNvSpPr>
          <p:nvPr/>
        </p:nvSpPr>
        <p:spPr bwMode="auto">
          <a:xfrm>
            <a:off x="395288" y="4076700"/>
            <a:ext cx="1511300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600" b="1"/>
              <a:t>UK / ANZ	</a:t>
            </a:r>
          </a:p>
        </p:txBody>
      </p:sp>
      <p:sp>
        <p:nvSpPr>
          <p:cNvPr id="133139" name="Text Box 1042"/>
          <p:cNvSpPr txBox="1">
            <a:spLocks noChangeArrowheads="1"/>
          </p:cNvSpPr>
          <p:nvPr/>
        </p:nvSpPr>
        <p:spPr bwMode="auto">
          <a:xfrm>
            <a:off x="539750" y="3357563"/>
            <a:ext cx="1223963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600" b="1"/>
              <a:t>EORTC</a:t>
            </a:r>
          </a:p>
        </p:txBody>
      </p:sp>
      <p:sp>
        <p:nvSpPr>
          <p:cNvPr id="133140" name="Text Box 1043"/>
          <p:cNvSpPr txBox="1">
            <a:spLocks noChangeArrowheads="1"/>
          </p:cNvSpPr>
          <p:nvPr/>
        </p:nvSpPr>
        <p:spPr bwMode="auto">
          <a:xfrm>
            <a:off x="684213" y="2565400"/>
            <a:ext cx="1223962" cy="34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600" b="1"/>
              <a:t>B-17</a:t>
            </a:r>
          </a:p>
        </p:txBody>
      </p:sp>
      <p:sp>
        <p:nvSpPr>
          <p:cNvPr id="133141" name="Text Box 1044"/>
          <p:cNvSpPr txBox="1">
            <a:spLocks noChangeArrowheads="1"/>
          </p:cNvSpPr>
          <p:nvPr/>
        </p:nvSpPr>
        <p:spPr bwMode="auto">
          <a:xfrm>
            <a:off x="4500563" y="6237288"/>
            <a:ext cx="244792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sz="1800" b="1"/>
              <a:t>Odds ratio</a:t>
            </a:r>
          </a:p>
        </p:txBody>
      </p:sp>
      <p:sp>
        <p:nvSpPr>
          <p:cNvPr id="133142" name="AutoShape 1045"/>
          <p:cNvSpPr>
            <a:spLocks noChangeArrowheads="1"/>
          </p:cNvSpPr>
          <p:nvPr/>
        </p:nvSpPr>
        <p:spPr bwMode="auto">
          <a:xfrm>
            <a:off x="3995738" y="5157788"/>
            <a:ext cx="1285875" cy="360362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fr-FR" sz="2800" b="1"/>
          </a:p>
        </p:txBody>
      </p:sp>
      <p:sp>
        <p:nvSpPr>
          <p:cNvPr id="133143" name="Line 1046"/>
          <p:cNvSpPr>
            <a:spLocks noChangeShapeType="1"/>
          </p:cNvSpPr>
          <p:nvPr/>
        </p:nvSpPr>
        <p:spPr bwMode="auto">
          <a:xfrm flipV="1">
            <a:off x="4643438" y="2349500"/>
            <a:ext cx="0" cy="28082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44" name="Line 1047"/>
          <p:cNvSpPr>
            <a:spLocks noChangeShapeType="1"/>
          </p:cNvSpPr>
          <p:nvPr/>
        </p:nvSpPr>
        <p:spPr bwMode="auto">
          <a:xfrm>
            <a:off x="1908175" y="4221163"/>
            <a:ext cx="38163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45" name="Line 1048"/>
          <p:cNvSpPr>
            <a:spLocks noChangeShapeType="1"/>
          </p:cNvSpPr>
          <p:nvPr/>
        </p:nvSpPr>
        <p:spPr bwMode="auto">
          <a:xfrm flipV="1">
            <a:off x="7667625" y="2276475"/>
            <a:ext cx="0" cy="34575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46" name="Rectangle 1049"/>
          <p:cNvSpPr>
            <a:spLocks noChangeArrowheads="1"/>
          </p:cNvSpPr>
          <p:nvPr/>
        </p:nvSpPr>
        <p:spPr bwMode="auto">
          <a:xfrm>
            <a:off x="3419475" y="4005263"/>
            <a:ext cx="288925" cy="4318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fr-FR" sz="2800" b="1"/>
          </a:p>
        </p:txBody>
      </p:sp>
      <p:sp>
        <p:nvSpPr>
          <p:cNvPr id="133147" name="Line 1050"/>
          <p:cNvSpPr>
            <a:spLocks noChangeShapeType="1"/>
          </p:cNvSpPr>
          <p:nvPr/>
        </p:nvSpPr>
        <p:spPr bwMode="auto">
          <a:xfrm>
            <a:off x="2771775" y="2781300"/>
            <a:ext cx="2879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48" name="Rectangle 1051"/>
          <p:cNvSpPr>
            <a:spLocks noChangeArrowheads="1"/>
          </p:cNvSpPr>
          <p:nvPr/>
        </p:nvSpPr>
        <p:spPr bwMode="auto">
          <a:xfrm>
            <a:off x="3924300" y="2420938"/>
            <a:ext cx="576263" cy="64770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fr-FR" sz="2800" b="1"/>
          </a:p>
        </p:txBody>
      </p:sp>
      <p:sp>
        <p:nvSpPr>
          <p:cNvPr id="133149" name="Line 1052"/>
          <p:cNvSpPr>
            <a:spLocks noChangeShapeType="1"/>
          </p:cNvSpPr>
          <p:nvPr/>
        </p:nvSpPr>
        <p:spPr bwMode="auto">
          <a:xfrm>
            <a:off x="4427538" y="3429000"/>
            <a:ext cx="28813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50" name="Rectangle 1053"/>
          <p:cNvSpPr>
            <a:spLocks noChangeArrowheads="1"/>
          </p:cNvSpPr>
          <p:nvPr/>
        </p:nvSpPr>
        <p:spPr bwMode="auto">
          <a:xfrm>
            <a:off x="5867400" y="3141663"/>
            <a:ext cx="360363" cy="57467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fr-FR" sz="2800" b="1"/>
          </a:p>
        </p:txBody>
      </p:sp>
    </p:spTree>
    <p:extLst>
      <p:ext uri="{BB962C8B-B14F-4D97-AF65-F5344CB8AC3E}">
        <p14:creationId xmlns:p14="http://schemas.microsoft.com/office/powerpoint/2010/main" val="217822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Chirurgie radicale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Mammectomie simple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avec exérèse de la PAM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reconstruction mammaire immédiate / différée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Skin </a:t>
            </a:r>
            <a:r>
              <a:rPr lang="fr-FR" dirty="0" err="1" smtClean="0"/>
              <a:t>Sparing</a:t>
            </a:r>
            <a:r>
              <a:rPr lang="fr-FR" dirty="0" smtClean="0"/>
              <a:t> </a:t>
            </a:r>
            <a:r>
              <a:rPr lang="fr-FR" dirty="0" err="1" smtClean="0"/>
              <a:t>Mastectomy</a:t>
            </a:r>
            <a:r>
              <a:rPr lang="fr-FR" dirty="0" smtClean="0"/>
              <a:t>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si seins menus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possibilité de RMI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Ganglion Sentinelle +++</a:t>
            </a:r>
          </a:p>
        </p:txBody>
      </p:sp>
    </p:spTree>
    <p:extLst>
      <p:ext uri="{BB962C8B-B14F-4D97-AF65-F5344CB8AC3E}">
        <p14:creationId xmlns:p14="http://schemas.microsoft.com/office/powerpoint/2010/main" val="426147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fr-FR"/>
              <a:t>Courtesy of Pr Gilles Body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Mammectomie et Reconstruction Immédiate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105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10599" name="Picture 7" descr="2ek-2pr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060575"/>
            <a:ext cx="3886200" cy="2805113"/>
          </a:xfrm>
          <a:prstGeom prst="rect">
            <a:avLst/>
          </a:prstGeom>
          <a:noFill/>
        </p:spPr>
      </p:pic>
      <p:pic>
        <p:nvPicPr>
          <p:cNvPr id="110600" name="Picture 8" descr="ek-2pr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60575"/>
            <a:ext cx="3962400" cy="285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53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mtClean="0"/>
              <a:t>Skin  Sparing Mastectomy</a:t>
            </a:r>
          </a:p>
        </p:txBody>
      </p:sp>
      <p:pic>
        <p:nvPicPr>
          <p:cNvPr id="112648" name="Picture 8" descr="IMGP16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12649" name="Picture 9" descr="IMGP16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12650" name="Picture 10" descr="IMGP169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12651" name="Picture 11" descr="SSM à 3 mo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  <p:extLst>
      <p:ext uri="{BB962C8B-B14F-4D97-AF65-F5344CB8AC3E}">
        <p14:creationId xmlns:p14="http://schemas.microsoft.com/office/powerpoint/2010/main" val="121485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GAS &amp; DCIS : </a:t>
            </a:r>
            <a:r>
              <a:rPr lang="ro-RO" sz="3200" dirty="0" smtClean="0"/>
              <a:t>RPC St Paul de Vence 2011</a:t>
            </a:r>
            <a:endParaRPr lang="fr-FR" sz="3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Si mammectomie : GAS (NP2 Grade B)</a:t>
            </a:r>
          </a:p>
          <a:p>
            <a:r>
              <a:rPr lang="fr-FR" sz="2400" dirty="0" smtClean="0"/>
              <a:t>Si </a:t>
            </a:r>
            <a:r>
              <a:rPr lang="fr-FR" sz="2400" dirty="0" err="1" smtClean="0"/>
              <a:t>Trt</a:t>
            </a:r>
            <a:r>
              <a:rPr lang="fr-FR" sz="2400" dirty="0" smtClean="0"/>
              <a:t> conservateur : (NP4 Grade C)</a:t>
            </a:r>
          </a:p>
          <a:p>
            <a:pPr lvl="1"/>
            <a:r>
              <a:rPr lang="fr-FR" sz="2000" dirty="0" smtClean="0">
                <a:cs typeface="Tahoma"/>
              </a:rPr>
              <a:t>GS si « à risque » de (micro) invasion :</a:t>
            </a:r>
          </a:p>
          <a:p>
            <a:pPr lvl="2"/>
            <a:r>
              <a:rPr lang="fr-FR" sz="1800" dirty="0" smtClean="0">
                <a:cs typeface="Tahoma"/>
              </a:rPr>
              <a:t>DCIS de haut grade</a:t>
            </a:r>
          </a:p>
          <a:p>
            <a:pPr lvl="2"/>
            <a:r>
              <a:rPr lang="fr-FR" sz="1800" dirty="0" smtClean="0">
                <a:cs typeface="Tahoma"/>
              </a:rPr>
              <a:t>DCIS étendus (&gt;20mm)</a:t>
            </a:r>
          </a:p>
          <a:p>
            <a:pPr lvl="2"/>
            <a:r>
              <a:rPr lang="fr-FR" sz="1800" dirty="0" smtClean="0">
                <a:cs typeface="Tahoma"/>
              </a:rPr>
              <a:t>suspicion de micro invasion préopératoire (imagerie / Biopsie)</a:t>
            </a:r>
          </a:p>
          <a:p>
            <a:r>
              <a:rPr lang="fr-FR" sz="2400" dirty="0" smtClean="0">
                <a:cs typeface="Tahoma"/>
              </a:rPr>
              <a:t>Si GAS + :</a:t>
            </a:r>
          </a:p>
          <a:p>
            <a:pPr lvl="1"/>
            <a:r>
              <a:rPr lang="fr-FR" sz="2400" dirty="0" smtClean="0">
                <a:cs typeface="Tahoma"/>
              </a:rPr>
              <a:t>macro métastase : curage axillaire (accord d’experts)</a:t>
            </a:r>
          </a:p>
          <a:p>
            <a:pPr lvl="1"/>
            <a:r>
              <a:rPr lang="fr-FR" sz="2400" dirty="0" smtClean="0">
                <a:cs typeface="Tahoma"/>
              </a:rPr>
              <a:t>micro métastase : curage axillaire en principe</a:t>
            </a:r>
          </a:p>
          <a:p>
            <a:pPr lvl="1"/>
            <a:r>
              <a:rPr lang="fr-FR" sz="2400" dirty="0" smtClean="0">
                <a:cs typeface="Tahoma"/>
              </a:rPr>
              <a:t>ITC : curage axillaire </a:t>
            </a:r>
          </a:p>
          <a:p>
            <a:pPr lvl="2"/>
            <a:r>
              <a:rPr lang="fr-FR" sz="2000" dirty="0" smtClean="0">
                <a:cs typeface="Tahoma"/>
              </a:rPr>
              <a:t>omis pour les carcinomes intra </a:t>
            </a:r>
            <a:r>
              <a:rPr lang="fr-FR" sz="2000" dirty="0" err="1" smtClean="0">
                <a:cs typeface="Tahoma"/>
              </a:rPr>
              <a:t>canalaires</a:t>
            </a:r>
            <a:r>
              <a:rPr lang="fr-FR" sz="2000" dirty="0" smtClean="0">
                <a:cs typeface="Tahoma"/>
              </a:rPr>
              <a:t> purs</a:t>
            </a:r>
          </a:p>
          <a:p>
            <a:pPr lvl="2"/>
            <a:r>
              <a:rPr lang="fr-FR" sz="2000" dirty="0" smtClean="0">
                <a:cs typeface="Tahoma"/>
              </a:rPr>
              <a:t>discuté en cas de micro invasif</a:t>
            </a:r>
            <a:endParaRPr lang="fr-FR" sz="2000" dirty="0" smtClean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8271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CR anatomopathologique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sz="2800" smtClean="0"/>
              <a:t>Carcinome IntraCanalaire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architecture (solide cribriforme papillaire µpapillaire)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Grade 123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Nécrose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taille(s) et multifocalité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marges ≥ 2 mm</a:t>
            </a:r>
          </a:p>
          <a:p>
            <a:pPr lvl="1">
              <a:lnSpc>
                <a:spcPct val="110000"/>
              </a:lnSpc>
            </a:pPr>
            <a:r>
              <a:rPr lang="fr-FR" sz="2400" smtClean="0"/>
              <a:t>micro-invasion</a:t>
            </a:r>
          </a:p>
          <a:p>
            <a:pPr>
              <a:lnSpc>
                <a:spcPct val="110000"/>
              </a:lnSpc>
            </a:pPr>
            <a:r>
              <a:rPr lang="fr-FR" sz="2800" smtClean="0"/>
              <a:t>Ganglion Sentinelle</a:t>
            </a:r>
          </a:p>
          <a:p>
            <a:pPr>
              <a:lnSpc>
                <a:spcPct val="110000"/>
              </a:lnSpc>
            </a:pPr>
            <a:r>
              <a:rPr lang="fr-FR" sz="2800" smtClean="0"/>
              <a:t>Lésion associée</a:t>
            </a:r>
          </a:p>
        </p:txBody>
      </p:sp>
    </p:spTree>
    <p:extLst>
      <p:ext uri="{BB962C8B-B14F-4D97-AF65-F5344CB8AC3E}">
        <p14:creationId xmlns:p14="http://schemas.microsoft.com/office/powerpoint/2010/main" val="245779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Devenir des DCIS</a:t>
            </a:r>
          </a:p>
        </p:txBody>
      </p:sp>
      <p:pic>
        <p:nvPicPr>
          <p:cNvPr id="118792" name="Picture 8" descr="Imag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780"/>
          <a:stretch>
            <a:fillRect/>
          </a:stretch>
        </p:blipFill>
        <p:spPr>
          <a:xfrm>
            <a:off x="539750" y="1700213"/>
            <a:ext cx="8280400" cy="4130675"/>
          </a:xfrm>
        </p:spPr>
      </p:pic>
    </p:spTree>
    <p:extLst>
      <p:ext uri="{BB962C8B-B14F-4D97-AF65-F5344CB8AC3E}">
        <p14:creationId xmlns:p14="http://schemas.microsoft.com/office/powerpoint/2010/main" val="39042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Récidive : facteurs pronostiques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smtClean="0"/>
              <a:t>Cliniques :</a:t>
            </a:r>
          </a:p>
          <a:p>
            <a:pPr lvl="1"/>
            <a:r>
              <a:rPr lang="fr-FR" sz="2000" smtClean="0"/>
              <a:t>lésion cliniquement palpable</a:t>
            </a:r>
          </a:p>
          <a:p>
            <a:pPr lvl="1"/>
            <a:r>
              <a:rPr lang="fr-FR" sz="2000" smtClean="0"/>
              <a:t>âge jeune</a:t>
            </a:r>
          </a:p>
          <a:p>
            <a:pPr lvl="1"/>
            <a:r>
              <a:rPr lang="fr-FR" sz="2000" smtClean="0"/>
              <a:t>ATCD familiaux</a:t>
            </a:r>
          </a:p>
          <a:p>
            <a:r>
              <a:rPr lang="fr-FR" sz="2400" smtClean="0"/>
              <a:t>Anatomo-Pathologiques</a:t>
            </a:r>
          </a:p>
          <a:p>
            <a:pPr lvl="1"/>
            <a:r>
              <a:rPr lang="fr-FR" sz="2000" smtClean="0"/>
              <a:t>marges insuffisantes</a:t>
            </a:r>
          </a:p>
          <a:p>
            <a:pPr lvl="1"/>
            <a:r>
              <a:rPr lang="fr-FR" sz="2000" smtClean="0"/>
              <a:t>grade élevé</a:t>
            </a:r>
          </a:p>
          <a:p>
            <a:pPr lvl="1"/>
            <a:r>
              <a:rPr lang="fr-FR" sz="2000" smtClean="0"/>
              <a:t>taille élevée</a:t>
            </a:r>
          </a:p>
          <a:p>
            <a:pPr lvl="1"/>
            <a:r>
              <a:rPr lang="fr-FR" sz="2000" smtClean="0"/>
              <a:t>nécrose</a:t>
            </a:r>
          </a:p>
          <a:p>
            <a:pPr lvl="1"/>
            <a:r>
              <a:rPr lang="fr-FR" sz="2000" smtClean="0"/>
              <a:t>multifocalité</a:t>
            </a:r>
          </a:p>
          <a:p>
            <a:r>
              <a:rPr lang="fr-FR" sz="2400" smtClean="0"/>
              <a:t>Biologiques : ER, Chi67 ???</a:t>
            </a:r>
          </a:p>
        </p:txBody>
      </p:sp>
    </p:spTree>
    <p:extLst>
      <p:ext uri="{BB962C8B-B14F-4D97-AF65-F5344CB8AC3E}">
        <p14:creationId xmlns:p14="http://schemas.microsoft.com/office/powerpoint/2010/main" val="178074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Cancer in situ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r-FR" sz="2400" dirty="0" smtClean="0"/>
              <a:t>Etape diagnostique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invasif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Exploration de l’aisselle</a:t>
            </a:r>
          </a:p>
          <a:p>
            <a:pPr marL="457200" indent="-457200">
              <a:buFontTx/>
              <a:buAutoNum type="arabicPeriod"/>
            </a:pPr>
            <a:r>
              <a:rPr lang="fr-FR" sz="2400" dirty="0" smtClean="0"/>
              <a:t>Traitements adjuvants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Etape thérapeutique locale : cancer </a:t>
            </a:r>
            <a:r>
              <a:rPr lang="fr-FR" sz="2400" i="1" dirty="0" smtClean="0"/>
              <a:t>in situ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Cas particulier : grossesse</a:t>
            </a:r>
          </a:p>
        </p:txBody>
      </p:sp>
    </p:spTree>
    <p:extLst>
      <p:ext uri="{BB962C8B-B14F-4D97-AF65-F5344CB8AC3E}">
        <p14:creationId xmlns:p14="http://schemas.microsoft.com/office/powerpoint/2010/main" val="379110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Taux de Récidive Locale selon Van Huys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00438"/>
            <a:ext cx="8229600" cy="30241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fr-FR" sz="2000" smtClean="0">
                <a:latin typeface="Tahoma" pitchFamily="34" charset="0"/>
                <a:cs typeface="Tahoma" pitchFamily="34" charset="0"/>
              </a:rPr>
              <a:t>333 patientes avec chiurgie conservatrice randomisées selon le score de Van Nuys et la radiothérapie suivies 8 ans</a:t>
            </a:r>
          </a:p>
          <a:p>
            <a:pPr>
              <a:lnSpc>
                <a:spcPct val="130000"/>
              </a:lnSpc>
            </a:pPr>
            <a:r>
              <a:rPr lang="fr-FR" sz="2000" smtClean="0">
                <a:latin typeface="Tahoma" pitchFamily="34" charset="0"/>
                <a:cs typeface="Tahoma" pitchFamily="34" charset="0"/>
                <a:sym typeface="Symbol" pitchFamily="18" charset="2"/>
              </a:rPr>
              <a:t>Résultats 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fr-FR" sz="2000" smtClean="0">
                <a:latin typeface="Tahoma" pitchFamily="34" charset="0"/>
                <a:cs typeface="Tahoma" pitchFamily="34" charset="0"/>
                <a:sym typeface="Symbol" pitchFamily="18" charset="2"/>
              </a:rPr>
              <a:t>- Score 3 et 4 : Taux de RL identiques </a:t>
            </a:r>
            <a:r>
              <a:rPr lang="fr-FR" sz="20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 </a:t>
            </a:r>
            <a:r>
              <a:rPr lang="fr-FR" sz="2000" smtClean="0">
                <a:latin typeface="Tahoma" pitchFamily="34" charset="0"/>
                <a:cs typeface="Tahoma" pitchFamily="34" charset="0"/>
                <a:sym typeface="Symbol" pitchFamily="18" charset="2"/>
              </a:rPr>
              <a:t>pas d’intérêt de la XRT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fr-FR" sz="2000" smtClean="0">
                <a:latin typeface="Tahoma" pitchFamily="34" charset="0"/>
                <a:cs typeface="Tahoma" pitchFamily="34" charset="0"/>
                <a:sym typeface="Symbol" pitchFamily="18" charset="2"/>
              </a:rPr>
              <a:t>- Score 5 à 7 : diminution des RL de 17 % avec la XRT (p = 0.017)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fr-FR" sz="2000" smtClean="0">
                <a:latin typeface="Tahoma" pitchFamily="34" charset="0"/>
                <a:cs typeface="Tahoma" pitchFamily="34" charset="0"/>
                <a:sym typeface="Symbol" pitchFamily="18" charset="2"/>
              </a:rPr>
              <a:t>- Score 8 et 9 : Taux de RL &gt; 60 % même avec la XRT</a:t>
            </a:r>
          </a:p>
        </p:txBody>
      </p:sp>
      <p:graphicFrame>
        <p:nvGraphicFramePr>
          <p:cNvPr id="123911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724150" y="1600200"/>
          <a:ext cx="36957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7921080" imgH="4686480" progId="Word.Document.8">
                  <p:embed/>
                </p:oleObj>
              </mc:Choice>
              <mc:Fallback>
                <p:oleObj name="Document" r:id="rId3" imgW="7921080" imgH="4686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1600200"/>
                        <a:ext cx="36957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616575" cy="219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/>
              <a:t>Chirurgie CONSERVATRICE du sein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/>
              <a:t> sans examen extemporané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/>
              <a:t> sans curage axillaire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/>
              <a:t> si lésion palpable ou suspicion de micro-invasion sur l’image radiologique ou sur la biopsie : ganglion sentinelle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828675" y="3357563"/>
            <a:ext cx="3455988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Marge de tissu sain </a:t>
            </a:r>
            <a:r>
              <a:rPr lang="fr-FR" sz="1600">
                <a:sym typeface="Symbol" pitchFamily="18" charset="2"/>
              </a:rPr>
              <a:t> 2 mm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932363" y="3357563"/>
            <a:ext cx="3455987" cy="33655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Marge de tissu sain </a:t>
            </a:r>
            <a:r>
              <a:rPr lang="fr-FR" sz="1600">
                <a:sym typeface="Symbol" pitchFamily="18" charset="2"/>
              </a:rPr>
              <a:t>&lt; 2 mm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827088" y="4221163"/>
            <a:ext cx="3457575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- Radiothérapie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716463" y="4221163"/>
            <a:ext cx="3959225" cy="1925637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- Reprise chirurgicale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Ré-excision avec obtention de marges </a:t>
            </a:r>
            <a:r>
              <a:rPr lang="fr-FR" sz="1600">
                <a:sym typeface="Symbol" pitchFamily="18" charset="2"/>
              </a:rPr>
              <a:t> 2 mm puis radiothérapie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ym typeface="Symbol" pitchFamily="18" charset="2"/>
              </a:rPr>
              <a:t> Mammectomie de 2</a:t>
            </a:r>
            <a:r>
              <a:rPr lang="fr-FR" sz="1600" baseline="30000">
                <a:sym typeface="Symbol" pitchFamily="18" charset="2"/>
              </a:rPr>
              <a:t>ème</a:t>
            </a:r>
            <a:r>
              <a:rPr lang="fr-FR" sz="1600">
                <a:sym typeface="Symbol" pitchFamily="18" charset="2"/>
              </a:rPr>
              <a:t> intention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ym typeface="Symbol" pitchFamily="18" charset="2"/>
              </a:rPr>
              <a:t> Mammectomie de 3</a:t>
            </a:r>
            <a:r>
              <a:rPr lang="fr-FR" sz="1600" baseline="30000">
                <a:sym typeface="Symbol" pitchFamily="18" charset="2"/>
              </a:rPr>
              <a:t>ème</a:t>
            </a:r>
            <a:r>
              <a:rPr lang="fr-FR" sz="1600">
                <a:sym typeface="Symbol" pitchFamily="18" charset="2"/>
              </a:rPr>
              <a:t> intention si ré-excision toujours non satisfaisante</a:t>
            </a: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2411413" y="2997200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4500563" y="27082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2411413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6877050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2411413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6948488" y="38608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22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5616575" cy="1949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Verdana" pitchFamily="34" charset="0"/>
              </a:rPr>
              <a:t>Chirurgie CONSERVATRICE du sein NON REALISABLE du fait de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Verdana" pitchFamily="34" charset="0"/>
              </a:rPr>
              <a:t> lésion étendue ou foyers multiples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Verdana" pitchFamily="34" charset="0"/>
              </a:rPr>
              <a:t> résultat esthétique préivsible mauvais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Verdana" pitchFamily="34" charset="0"/>
              </a:rPr>
              <a:t> choix de la patiente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95288" y="3357563"/>
            <a:ext cx="4105275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Mammectomie</a:t>
            </a:r>
            <a:r>
              <a:rPr lang="fr-FR" sz="1600"/>
              <a:t> totale simple 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4105275" cy="1314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Reconstruction mammaire, immédiate ou différée, à discuter en RCP en fonction de :</a:t>
            </a:r>
          </a:p>
          <a:p>
            <a:pPr>
              <a:spcBef>
                <a:spcPct val="50000"/>
              </a:spcBef>
            </a:pPr>
            <a:r>
              <a:rPr lang="fr-FR" sz="1600"/>
              <a:t>- imagerie pré-opératoire</a:t>
            </a:r>
          </a:p>
          <a:p>
            <a:pPr>
              <a:spcBef>
                <a:spcPct val="50000"/>
              </a:spcBef>
            </a:pPr>
            <a:r>
              <a:rPr lang="fr-FR" sz="1600"/>
              <a:t>- évaluation histologique complète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4716463" y="3357563"/>
            <a:ext cx="4105275" cy="33655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Pas de curage axillaire 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716463" y="4005263"/>
            <a:ext cx="4105275" cy="229235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Prélèvement du </a:t>
            </a:r>
            <a:r>
              <a:rPr lang="fr-FR" sz="1600" b="1"/>
              <a:t>ganglion sentinelle</a:t>
            </a:r>
            <a:r>
              <a:rPr lang="fr-FR" sz="1600"/>
              <a:t> uniquement en cas de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Lésion palpable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Suspicion de micro-invasion sur l’image radiologique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Suspicion de micro-invasion sur la biopsie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Lésion étendue de haut grade</a:t>
            </a: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2124075" y="2852738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124075" y="2852738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>
            <a:off x="2195513" y="2852738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2124075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>
            <a:off x="6804025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1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720090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/>
              <a:t>Récidive d’un carcinome intra-canalaire</a:t>
            </a:r>
            <a:r>
              <a:rPr lang="fr-FR" sz="2000"/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initialement traité par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38893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Chirurgie </a:t>
            </a:r>
            <a:r>
              <a:rPr lang="fr-FR" sz="2000" b="1"/>
              <a:t>CONSERVATRICE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787900" y="1557338"/>
            <a:ext cx="38893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Chirurgie </a:t>
            </a:r>
            <a:r>
              <a:rPr lang="fr-FR" sz="2000" b="1"/>
              <a:t>RADICALE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79388" y="2781300"/>
            <a:ext cx="2087562" cy="40767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Mammectomie totale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Reconstruction mammaire immédiate ou différée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Pas de ganglion sentinelle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Pas de curage axillaire immédiat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Si découverte d’un cancer infiltrant sur mammectomie, curage secondaire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411413" y="2781300"/>
            <a:ext cx="2087562" cy="4154984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Mammectomie totale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Curage axillaire homolatéral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Traitement médical adjuvant et/ou radiothérapie à discuter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Reconstruction mammaire immédiate ou secondaire à discuter en fonction des traitements associés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179388" y="2338388"/>
            <a:ext cx="194468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Récidive </a:t>
            </a:r>
            <a:r>
              <a:rPr lang="fr-FR" sz="1600" b="1"/>
              <a:t>in situ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2339975" y="2349500"/>
            <a:ext cx="21605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/>
              <a:t>Récidive </a:t>
            </a:r>
            <a:r>
              <a:rPr lang="fr-FR" sz="1600" b="1"/>
              <a:t>invasive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4645025" y="2781300"/>
            <a:ext cx="2087563" cy="187183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Excision au large avec berges saines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Pas de curage axillaire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Radiothérapie de paroi à discuter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6877050" y="2781300"/>
            <a:ext cx="2087563" cy="2062103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/>
              <a:t> Stratégie thérapeutique à définir en réunion de concertation pluridisciplinaire après bilan d’extension locorégional complet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645025" y="2338388"/>
            <a:ext cx="19446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/>
              <a:t>Récidive </a:t>
            </a:r>
            <a:r>
              <a:rPr lang="fr-FR" sz="1600" b="1"/>
              <a:t>in situ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877050" y="2349500"/>
            <a:ext cx="208756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/>
              <a:t>Récidive </a:t>
            </a:r>
            <a:r>
              <a:rPr lang="fr-FR" sz="1600" b="1"/>
              <a:t>invasive</a:t>
            </a: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2268538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6659563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111601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>
            <a:off x="3348038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>
            <a:off x="558006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7812088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0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Améliorer les résultats des traitements conservateurs 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smtClean="0"/>
              <a:t>Etre rigoureux :</a:t>
            </a:r>
          </a:p>
          <a:p>
            <a:pPr lvl="1"/>
            <a:r>
              <a:rPr lang="fr-FR" sz="2000" smtClean="0"/>
              <a:t>marges saines ≥ 2 mm</a:t>
            </a:r>
          </a:p>
          <a:p>
            <a:pPr lvl="1"/>
            <a:r>
              <a:rPr lang="fr-FR" sz="2000" smtClean="0"/>
              <a:t>histologie parfaite</a:t>
            </a:r>
          </a:p>
          <a:p>
            <a:pPr lvl="1"/>
            <a:r>
              <a:rPr lang="fr-FR" sz="2000" smtClean="0"/>
              <a:t>mammog de contrôle à 6 mois de la XRT</a:t>
            </a:r>
          </a:p>
          <a:p>
            <a:pPr lvl="1"/>
            <a:r>
              <a:rPr lang="fr-FR" sz="2000" smtClean="0"/>
              <a:t>suivi renforcé des patientes à risque (IRM)</a:t>
            </a:r>
          </a:p>
          <a:p>
            <a:r>
              <a:rPr lang="fr-FR" sz="2400" smtClean="0"/>
              <a:t>En cours d’évaluation</a:t>
            </a:r>
          </a:p>
          <a:p>
            <a:pPr lvl="1"/>
            <a:r>
              <a:rPr lang="fr-FR" sz="2000" smtClean="0"/>
              <a:t>complément de dose chez les patientes à risque (BONBIS trial 16 Gy si &lt; 40 ans)</a:t>
            </a:r>
          </a:p>
          <a:p>
            <a:pPr lvl="1"/>
            <a:r>
              <a:rPr lang="fr-FR" sz="2000" smtClean="0"/>
              <a:t>Tam chez les ER+ : </a:t>
            </a:r>
          </a:p>
          <a:p>
            <a:pPr lvl="2"/>
            <a:r>
              <a:rPr lang="fr-FR" sz="1800" smtClean="0"/>
              <a:t>essai NSABP B 24 encourageant</a:t>
            </a:r>
          </a:p>
          <a:p>
            <a:pPr lvl="2"/>
            <a:r>
              <a:rPr lang="fr-FR" sz="1800" smtClean="0"/>
              <a:t>essai UK ANZ DCIS décevant</a:t>
            </a:r>
          </a:p>
          <a:p>
            <a:pPr lvl="1"/>
            <a:r>
              <a:rPr lang="fr-FR" sz="2000" smtClean="0"/>
              <a:t>Anatrozole (essais en cours : IBIS II et NSABP B-35)</a:t>
            </a:r>
          </a:p>
          <a:p>
            <a:endParaRPr lang="fr-FR" sz="2400" smtClean="0"/>
          </a:p>
        </p:txBody>
      </p:sp>
    </p:spTree>
    <p:extLst>
      <p:ext uri="{BB962C8B-B14F-4D97-AF65-F5344CB8AC3E}">
        <p14:creationId xmlns:p14="http://schemas.microsoft.com/office/powerpoint/2010/main" val="3660122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Surveillance des DCIS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/>
              <a:t>Après mammectomie </a:t>
            </a:r>
          </a:p>
          <a:p>
            <a:pPr lvl="1"/>
            <a:r>
              <a:rPr lang="fr-FR" sz="2400" smtClean="0"/>
              <a:t>ex clinique annuel</a:t>
            </a:r>
          </a:p>
          <a:p>
            <a:pPr lvl="1"/>
            <a:r>
              <a:rPr lang="fr-FR" sz="2400" smtClean="0"/>
              <a:t>mammographie et échographie annuelle</a:t>
            </a:r>
          </a:p>
          <a:p>
            <a:pPr lvl="1"/>
            <a:r>
              <a:rPr lang="fr-FR" sz="2400" smtClean="0"/>
              <a:t>si risque génétique : IRM mammaire</a:t>
            </a:r>
          </a:p>
          <a:p>
            <a:r>
              <a:rPr lang="fr-FR" sz="2800" smtClean="0"/>
              <a:t>Après Trt conservateur</a:t>
            </a:r>
          </a:p>
          <a:p>
            <a:pPr lvl="1"/>
            <a:r>
              <a:rPr lang="fr-FR" sz="2400" smtClean="0"/>
              <a:t>ex clinique annuel</a:t>
            </a:r>
          </a:p>
          <a:p>
            <a:pPr lvl="1"/>
            <a:r>
              <a:rPr lang="fr-FR" sz="2400" smtClean="0"/>
              <a:t>mamog : à 6 mois puis annuelle avec échog</a:t>
            </a:r>
          </a:p>
          <a:p>
            <a:pPr lvl="1"/>
            <a:r>
              <a:rPr lang="fr-FR" sz="2400" smtClean="0"/>
              <a:t>IRM si : </a:t>
            </a:r>
          </a:p>
          <a:p>
            <a:pPr lvl="2"/>
            <a:r>
              <a:rPr lang="fr-FR" sz="2000" smtClean="0"/>
              <a:t>seins difficiles</a:t>
            </a:r>
          </a:p>
          <a:p>
            <a:pPr lvl="2"/>
            <a:r>
              <a:rPr lang="fr-FR" sz="2000" smtClean="0"/>
              <a:t>haut risque génétique</a:t>
            </a:r>
          </a:p>
        </p:txBody>
      </p:sp>
    </p:spTree>
    <p:extLst>
      <p:ext uri="{BB962C8B-B14F-4D97-AF65-F5344CB8AC3E}">
        <p14:creationId xmlns:p14="http://schemas.microsoft.com/office/powerpoint/2010/main" val="28997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Carcinomes Intracanalaires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r-FR" smtClean="0"/>
              <a:t>Prolifération de cellules malignes :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à l’intérieur du réseau galactophorique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sans franchissement de la membrane basale</a:t>
            </a:r>
          </a:p>
          <a:p>
            <a:pPr>
              <a:lnSpc>
                <a:spcPct val="120000"/>
              </a:lnSpc>
            </a:pPr>
            <a:r>
              <a:rPr lang="fr-FR" smtClean="0"/>
              <a:t>Incidence : 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20%des cancers du sein (1</a:t>
            </a:r>
            <a:r>
              <a:rPr lang="fr-FR" smtClean="0">
                <a:sym typeface="Wingdings" pitchFamily="2" charset="2"/>
              </a:rPr>
              <a:t>20% par DMO)</a:t>
            </a:r>
            <a:endParaRPr lang="fr-FR" smtClean="0"/>
          </a:p>
          <a:p>
            <a:pPr lvl="1">
              <a:lnSpc>
                <a:spcPct val="120000"/>
              </a:lnSpc>
            </a:pPr>
            <a:r>
              <a:rPr lang="fr-FR" smtClean="0"/>
              <a:t>7 à 8 000 nouveaux cas par an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pb du Sur-Dic et du Sur-Trt (10%)</a:t>
            </a:r>
          </a:p>
        </p:txBody>
      </p:sp>
    </p:spTree>
    <p:extLst>
      <p:ext uri="{BB962C8B-B14F-4D97-AF65-F5344CB8AC3E}">
        <p14:creationId xmlns:p14="http://schemas.microsoft.com/office/powerpoint/2010/main" val="330538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Caractéristiques des DCIS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320000"/>
              </a:lnSpc>
            </a:pPr>
            <a:r>
              <a:rPr lang="fr-FR" sz="2000" smtClean="0"/>
              <a:t>Femme jeune : 40 – 50 ans</a:t>
            </a:r>
          </a:p>
          <a:p>
            <a:r>
              <a:rPr lang="fr-FR" sz="2000" smtClean="0"/>
              <a:t>Extension : </a:t>
            </a:r>
          </a:p>
          <a:p>
            <a:pPr lvl="1"/>
            <a:r>
              <a:rPr lang="fr-FR" sz="1800" smtClean="0"/>
              <a:t>galactophore : atteinte du mamelon</a:t>
            </a:r>
          </a:p>
          <a:p>
            <a:pPr lvl="1"/>
            <a:r>
              <a:rPr lang="fr-FR" sz="1800" smtClean="0"/>
              <a:t>sein : X-focalité de 25% à 70%</a:t>
            </a:r>
          </a:p>
          <a:p>
            <a:r>
              <a:rPr lang="fr-FR" sz="2000" smtClean="0"/>
              <a:t>Atteinte N : </a:t>
            </a:r>
          </a:p>
          <a:p>
            <a:pPr lvl="1"/>
            <a:r>
              <a:rPr lang="fr-FR" sz="1800" smtClean="0"/>
              <a:t>= invasion méconnue</a:t>
            </a:r>
          </a:p>
          <a:p>
            <a:pPr lvl="1"/>
            <a:r>
              <a:rPr lang="fr-FR" sz="1800" smtClean="0"/>
              <a:t>jusqu’à 5% des cas</a:t>
            </a:r>
          </a:p>
          <a:p>
            <a:r>
              <a:rPr lang="fr-FR" sz="2000" smtClean="0"/>
              <a:t>Pronostic : SG 10 ans = &gt; 95%</a:t>
            </a:r>
          </a:p>
        </p:txBody>
      </p:sp>
      <p:graphicFrame>
        <p:nvGraphicFramePr>
          <p:cNvPr id="9319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672013" y="2433638"/>
          <a:ext cx="3989387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3989880" imgH="2859120" progId="Word.Picture.8">
                  <p:embed/>
                </p:oleObj>
              </mc:Choice>
              <mc:Fallback>
                <p:oleObj name="Image" r:id="rId3" imgW="3989880" imgH="2859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433638"/>
                        <a:ext cx="3989387" cy="2859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0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Découverte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2800" smtClean="0"/>
              <a:t>Clinique : 10% cas</a:t>
            </a:r>
          </a:p>
          <a:p>
            <a:pPr lvl="1">
              <a:lnSpc>
                <a:spcPct val="150000"/>
              </a:lnSpc>
            </a:pPr>
            <a:r>
              <a:rPr lang="fr-FR" sz="2400" smtClean="0"/>
              <a:t>Paget</a:t>
            </a:r>
          </a:p>
          <a:p>
            <a:pPr lvl="1">
              <a:lnSpc>
                <a:spcPct val="150000"/>
              </a:lnSpc>
            </a:pPr>
            <a:r>
              <a:rPr lang="fr-FR" sz="2400" smtClean="0"/>
              <a:t>EM sanglant</a:t>
            </a:r>
          </a:p>
          <a:p>
            <a:pPr lvl="1">
              <a:lnSpc>
                <a:spcPct val="150000"/>
              </a:lnSpc>
            </a:pPr>
            <a:r>
              <a:rPr lang="fr-FR" sz="2400" smtClean="0"/>
              <a:t>masse</a:t>
            </a:r>
          </a:p>
          <a:p>
            <a:pPr>
              <a:lnSpc>
                <a:spcPct val="150000"/>
              </a:lnSpc>
            </a:pPr>
            <a:r>
              <a:rPr lang="fr-FR" sz="2800" smtClean="0"/>
              <a:t>Mammographique :</a:t>
            </a:r>
          </a:p>
          <a:p>
            <a:pPr lvl="1">
              <a:lnSpc>
                <a:spcPct val="150000"/>
              </a:lnSpc>
            </a:pPr>
            <a:r>
              <a:rPr lang="fr-FR" sz="2400" smtClean="0"/>
              <a:t>MICA +++</a:t>
            </a:r>
          </a:p>
          <a:p>
            <a:pPr lvl="1">
              <a:lnSpc>
                <a:spcPct val="150000"/>
              </a:lnSpc>
            </a:pPr>
            <a:endParaRPr lang="fr-FR" sz="2400" smtClean="0"/>
          </a:p>
        </p:txBody>
      </p:sp>
      <p:pic>
        <p:nvPicPr>
          <p:cNvPr id="96264" name="Picture 8" descr="M Paget Se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9538" y="1600200"/>
            <a:ext cx="2955925" cy="2185988"/>
          </a:xfrm>
          <a:noFill/>
          <a:ln/>
        </p:spPr>
      </p:pic>
      <p:pic>
        <p:nvPicPr>
          <p:cNvPr id="96267" name="Picture 11" descr="exp0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55247" t="39970" r="22882" b="45193"/>
          <a:stretch>
            <a:fillRect/>
          </a:stretch>
        </p:blipFill>
        <p:spPr>
          <a:xfrm>
            <a:off x="5364163" y="3938588"/>
            <a:ext cx="2395537" cy="2443162"/>
          </a:xfrm>
          <a:noFill/>
        </p:spPr>
      </p:pic>
    </p:spTree>
    <p:extLst>
      <p:ext uri="{BB962C8B-B14F-4D97-AF65-F5344CB8AC3E}">
        <p14:creationId xmlns:p14="http://schemas.microsoft.com/office/powerpoint/2010/main" val="24673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prise en charge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fr-FR" smtClean="0"/>
              <a:t>Objectif majeur : contrôle local</a:t>
            </a:r>
          </a:p>
          <a:p>
            <a:pPr>
              <a:lnSpc>
                <a:spcPct val="120000"/>
              </a:lnSpc>
            </a:pPr>
            <a:r>
              <a:rPr lang="fr-FR" smtClean="0"/>
              <a:t>Car risque de récidive : 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13% en moyenne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dont ½ sur un mode invasif</a:t>
            </a:r>
          </a:p>
          <a:p>
            <a:pPr>
              <a:lnSpc>
                <a:spcPct val="120000"/>
              </a:lnSpc>
            </a:pPr>
            <a:r>
              <a:rPr lang="fr-FR" smtClean="0"/>
              <a:t>D’où malgré le bon pronostic :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les mammectomies</a:t>
            </a:r>
          </a:p>
          <a:p>
            <a:pPr lvl="1">
              <a:lnSpc>
                <a:spcPct val="120000"/>
              </a:lnSpc>
            </a:pPr>
            <a:r>
              <a:rPr lang="fr-FR" smtClean="0"/>
              <a:t>l’irradiation</a:t>
            </a:r>
          </a:p>
        </p:txBody>
      </p:sp>
    </p:spTree>
    <p:extLst>
      <p:ext uri="{BB962C8B-B14F-4D97-AF65-F5344CB8AC3E}">
        <p14:creationId xmlns:p14="http://schemas.microsoft.com/office/powerpoint/2010/main" val="19686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Modalités thérapeutiques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fr-FR" smtClean="0"/>
              <a:t>Récidives locales à 7 ans :</a:t>
            </a:r>
          </a:p>
          <a:p>
            <a:pPr lvl="1">
              <a:lnSpc>
                <a:spcPct val="160000"/>
              </a:lnSpc>
            </a:pPr>
            <a:r>
              <a:rPr lang="fr-FR" smtClean="0"/>
              <a:t>Mammectomie : RL &lt; 2%</a:t>
            </a:r>
          </a:p>
          <a:p>
            <a:pPr lvl="1">
              <a:lnSpc>
                <a:spcPct val="160000"/>
              </a:lnSpc>
            </a:pPr>
            <a:r>
              <a:rPr lang="fr-FR" smtClean="0"/>
              <a:t>Tumorectomie : RL 30%</a:t>
            </a:r>
          </a:p>
          <a:p>
            <a:pPr lvl="1">
              <a:lnSpc>
                <a:spcPct val="160000"/>
              </a:lnSpc>
            </a:pPr>
            <a:r>
              <a:rPr lang="fr-FR" smtClean="0"/>
              <a:t>Tumorectomie + XRT : RL 13%</a:t>
            </a:r>
          </a:p>
          <a:p>
            <a:pPr>
              <a:lnSpc>
                <a:spcPct val="160000"/>
              </a:lnSpc>
            </a:pPr>
            <a:r>
              <a:rPr lang="fr-FR" smtClean="0"/>
              <a:t>1 récidive sur 2 est invasive +++</a:t>
            </a:r>
          </a:p>
        </p:txBody>
      </p:sp>
    </p:spTree>
    <p:extLst>
      <p:ext uri="{BB962C8B-B14F-4D97-AF65-F5344CB8AC3E}">
        <p14:creationId xmlns:p14="http://schemas.microsoft.com/office/powerpoint/2010/main" val="13319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traitement chirurgical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sz="2800" dirty="0" smtClean="0"/>
              <a:t>L’examen extemporané : </a:t>
            </a:r>
          </a:p>
          <a:p>
            <a:pPr lvl="1">
              <a:lnSpc>
                <a:spcPct val="110000"/>
              </a:lnSpc>
            </a:pPr>
            <a:r>
              <a:rPr lang="fr-FR" sz="2400" dirty="0" smtClean="0"/>
              <a:t>fiabilité médiocre pour rechercher une invasion</a:t>
            </a:r>
          </a:p>
          <a:p>
            <a:pPr lvl="1">
              <a:lnSpc>
                <a:spcPct val="110000"/>
              </a:lnSpc>
            </a:pPr>
            <a:r>
              <a:rPr lang="fr-FR" sz="2400" dirty="0" smtClean="0"/>
              <a:t>fiabilité moyenne pour l’étude des berges</a:t>
            </a:r>
          </a:p>
          <a:p>
            <a:pPr>
              <a:lnSpc>
                <a:spcPct val="110000"/>
              </a:lnSpc>
            </a:pPr>
            <a:r>
              <a:rPr lang="fr-FR" sz="2800" dirty="0" smtClean="0"/>
              <a:t>D’où :</a:t>
            </a:r>
          </a:p>
          <a:p>
            <a:pPr lvl="1">
              <a:lnSpc>
                <a:spcPct val="110000"/>
              </a:lnSpc>
            </a:pPr>
            <a:r>
              <a:rPr lang="fr-FR" sz="2400" dirty="0" smtClean="0"/>
              <a:t>proposer un GAS si </a:t>
            </a:r>
          </a:p>
          <a:p>
            <a:pPr lvl="2">
              <a:lnSpc>
                <a:spcPct val="110000"/>
              </a:lnSpc>
            </a:pPr>
            <a:r>
              <a:rPr lang="fr-FR" sz="2000" dirty="0" smtClean="0"/>
              <a:t>lésion étendue : &gt; 2 cm</a:t>
            </a:r>
          </a:p>
          <a:p>
            <a:pPr lvl="2">
              <a:lnSpc>
                <a:spcPct val="110000"/>
              </a:lnSpc>
            </a:pPr>
            <a:r>
              <a:rPr lang="fr-FR" sz="2000" dirty="0" smtClean="0"/>
              <a:t>lésion cliniquement palpable ou placard écho</a:t>
            </a:r>
          </a:p>
          <a:p>
            <a:pPr lvl="2">
              <a:lnSpc>
                <a:spcPct val="110000"/>
              </a:lnSpc>
            </a:pPr>
            <a:r>
              <a:rPr lang="fr-FR" sz="2000" dirty="0" smtClean="0"/>
              <a:t>suspicion pré-op de </a:t>
            </a:r>
            <a:r>
              <a:rPr lang="fr-FR" sz="2000" dirty="0" err="1" smtClean="0"/>
              <a:t>microinvasion</a:t>
            </a:r>
            <a:r>
              <a:rPr lang="fr-FR" sz="2000" dirty="0" smtClean="0"/>
              <a:t> sur la biopsie</a:t>
            </a:r>
          </a:p>
          <a:p>
            <a:pPr lvl="1">
              <a:lnSpc>
                <a:spcPct val="110000"/>
              </a:lnSpc>
            </a:pPr>
            <a:r>
              <a:rPr lang="fr-FR" sz="2400" dirty="0" smtClean="0"/>
              <a:t>taux de reprise élevé = 30% </a:t>
            </a:r>
            <a:r>
              <a:rPr lang="fr-FR" sz="2400" dirty="0" smtClean="0">
                <a:sym typeface="Wingdings" pitchFamily="2" charset="2"/>
              </a:rPr>
              <a:t> prévenir la patiente</a:t>
            </a:r>
            <a:endParaRPr lang="fr-FR" sz="2400" dirty="0" smtClean="0"/>
          </a:p>
          <a:p>
            <a:pPr lvl="1">
              <a:lnSpc>
                <a:spcPct val="110000"/>
              </a:lnSpc>
              <a:buFontTx/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87130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traitement conservateur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smtClean="0"/>
              <a:t>Repérage pré-opératoire par harpon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Contrôle de pièce opératoire 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pièce orientée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radiographie de pièce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radio de pièce communiquée au pathologiste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Clip repère pour guider la radiothérapie</a:t>
            </a:r>
          </a:p>
        </p:txBody>
      </p:sp>
      <p:pic>
        <p:nvPicPr>
          <p:cNvPr id="104455" name="Picture 7" descr="Repérage radi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8513" y="1600200"/>
            <a:ext cx="3355975" cy="2185988"/>
          </a:xfrm>
        </p:spPr>
      </p:pic>
      <p:pic>
        <p:nvPicPr>
          <p:cNvPr id="104456" name="Picture 8" descr="Repér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9538" y="1600200"/>
            <a:ext cx="2955925" cy="2185988"/>
          </a:xfrm>
        </p:spPr>
      </p:pic>
    </p:spTree>
    <p:extLst>
      <p:ext uri="{BB962C8B-B14F-4D97-AF65-F5344CB8AC3E}">
        <p14:creationId xmlns:p14="http://schemas.microsoft.com/office/powerpoint/2010/main" val="18355633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Affichage à l'écran (4:3)</PresentationFormat>
  <Paragraphs>221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Thème Office</vt:lpstr>
      <vt:lpstr>Image</vt:lpstr>
      <vt:lpstr>Graphique</vt:lpstr>
      <vt:lpstr>Document</vt:lpstr>
      <vt:lpstr>CANCER DU SEIN</vt:lpstr>
      <vt:lpstr>Cancer in situ</vt:lpstr>
      <vt:lpstr>Carcinomes Intracanalaires</vt:lpstr>
      <vt:lpstr>Caractéristiques des DCIS</vt:lpstr>
      <vt:lpstr>Découverte</vt:lpstr>
      <vt:lpstr>La prise en charge</vt:lpstr>
      <vt:lpstr>Modalités thérapeutiques</vt:lpstr>
      <vt:lpstr>Le traitement chirurgical</vt:lpstr>
      <vt:lpstr>Le traitement conservateur</vt:lpstr>
      <vt:lpstr>DCIS : traitement conservateur</vt:lpstr>
      <vt:lpstr>Les impératifs du Trt conservateur</vt:lpstr>
      <vt:lpstr>Essais randomisés : résultats de la XRT (Cuzick J. Surg Oncol 2003;12:213-9)</vt:lpstr>
      <vt:lpstr>Chirurgie radicale</vt:lpstr>
      <vt:lpstr>Mammectomie et Reconstruction Immédiate</vt:lpstr>
      <vt:lpstr>Skin  Sparing Mastectomy</vt:lpstr>
      <vt:lpstr>GAS &amp; DCIS : RPC St Paul de Vence 2011</vt:lpstr>
      <vt:lpstr>CR anatomopathologique</vt:lpstr>
      <vt:lpstr>Devenir des DCIS</vt:lpstr>
      <vt:lpstr>Récidive : facteurs pronostiques</vt:lpstr>
      <vt:lpstr>Taux de Récidive Locale selon Van Huys</vt:lpstr>
      <vt:lpstr>Présentation PowerPoint</vt:lpstr>
      <vt:lpstr>Présentation PowerPoint</vt:lpstr>
      <vt:lpstr>Présentation PowerPoint</vt:lpstr>
      <vt:lpstr>Améliorer les résultats des traitements conservateurs ?</vt:lpstr>
      <vt:lpstr>Surveillance des DCIS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2012-10-11T13:26:15Z</dcterms:created>
  <dcterms:modified xsi:type="dcterms:W3CDTF">2012-10-11T13:26:55Z</dcterms:modified>
</cp:coreProperties>
</file>