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F94A5-028F-4E0E-9ED0-31E7DD01E008}" type="datetimeFigureOut">
              <a:rPr lang="fr-FR" smtClean="0"/>
              <a:t>11/10/2012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0AAD7-ECAF-41E0-89E5-6FB79B4EB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38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983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20229F-40C6-4D2B-A6E7-1F52DF09B8C1}" type="slidenum">
              <a:rPr lang="fr-FR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83FED8-DB24-4F20-A78B-801A0D9F3EF1}" type="slidenum">
              <a:rPr lang="fr-FR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FC49FE-9434-4F0E-A0D5-9A35829D2360}" type="slidenum">
              <a:rPr lang="fr-FR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34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5E45BF-CCB6-4E57-97CB-A5C97076739F}" type="slidenum">
              <a:rPr lang="fr-FR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88428C-874D-484A-A329-AFCE9EA9CB82}" type="slidenum">
              <a:rPr lang="fr-FR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54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0C94FD-DDA0-414B-AF08-92A4985398A9}" type="slidenum">
              <a:rPr lang="fr-FR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65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242B0F-001F-4B71-93A1-7FBAB622A9BA}" type="slidenum">
              <a:rPr lang="fr-FR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75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05DAFE-7609-4620-898D-526E9CABC458}" type="slidenum">
              <a:rPr lang="fr-FR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114800" cy="44926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4114800" cy="44926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5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964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0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4114800" cy="21701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114800" cy="21701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762000" y="3922713"/>
            <a:ext cx="4114800" cy="2170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29200" y="3922713"/>
            <a:ext cx="4114800" cy="2170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672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00338" y="6524625"/>
            <a:ext cx="6048375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182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06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976125" cy="71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fr-FR" dirty="0" smtClean="0"/>
              <a:t>CANCER DU SEIN</a:t>
            </a:r>
            <a:endParaRPr lang="fr-FR" dirty="0"/>
          </a:p>
        </p:txBody>
      </p:sp>
      <p:sp>
        <p:nvSpPr>
          <p:cNvPr id="12" name="Sous-titre 4"/>
          <p:cNvSpPr txBox="1">
            <a:spLocks/>
          </p:cNvSpPr>
          <p:nvPr/>
        </p:nvSpPr>
        <p:spPr bwMode="auto">
          <a:xfrm>
            <a:off x="323528" y="260648"/>
            <a:ext cx="8135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d’Oncologie Gynécologique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 smtClean="0">
                <a:latin typeface="+mn-lt"/>
                <a:cs typeface="+mn-cs"/>
              </a:rPr>
              <a:t>Libreville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 26 </a:t>
            </a:r>
            <a:r>
              <a:rPr lang="fr-FR" sz="2000" kern="0" dirty="0" smtClean="0">
                <a:latin typeface="+mn-lt"/>
                <a:cs typeface="+mn-cs"/>
              </a:rPr>
              <a:t>octobre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</a:t>
            </a: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2998"/>
            <a:ext cx="964095" cy="125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8208912" cy="2711152"/>
          </a:xfrm>
        </p:spPr>
        <p:txBody>
          <a:bodyPr>
            <a:noAutofit/>
          </a:bodyPr>
          <a:lstStyle/>
          <a:p>
            <a:r>
              <a:rPr lang="fr-FR" sz="2000" dirty="0" smtClean="0"/>
              <a:t>Pr Jean LEVEQUE</a:t>
            </a:r>
          </a:p>
          <a:p>
            <a:endParaRPr lang="fr-FR" sz="1400" dirty="0" smtClean="0"/>
          </a:p>
          <a:p>
            <a:pPr algn="l"/>
            <a:r>
              <a:rPr lang="fr-FR" sz="1600" i="1" dirty="0" smtClean="0"/>
              <a:t>		Service de Gynécologie - CHU Anne de Bretagne</a:t>
            </a:r>
          </a:p>
          <a:p>
            <a:pPr algn="l"/>
            <a:r>
              <a:rPr lang="fr-FR" sz="1600" i="1" dirty="0" smtClean="0"/>
              <a:t>		</a:t>
            </a:r>
          </a:p>
          <a:p>
            <a:pPr algn="l"/>
            <a:r>
              <a:rPr lang="fr-FR" sz="1600" i="1" dirty="0" smtClean="0"/>
              <a:t>		Département d’Oncologie Chirurgicale - CRLCC Eugène Marquis</a:t>
            </a:r>
          </a:p>
          <a:p>
            <a:pPr algn="l"/>
            <a:r>
              <a:rPr lang="fr-FR" sz="1600" i="1" dirty="0" smtClean="0"/>
              <a:t>		</a:t>
            </a:r>
          </a:p>
          <a:p>
            <a:pPr algn="l"/>
            <a:r>
              <a:rPr lang="fr-FR" sz="1600" i="1" dirty="0" smtClean="0"/>
              <a:t>		Faculté de Médecine - Université de Rennes 1</a:t>
            </a:r>
          </a:p>
          <a:p>
            <a:pPr algn="l"/>
            <a:endParaRPr lang="fr-FR" sz="1600" i="1" dirty="0"/>
          </a:p>
          <a:p>
            <a:pPr algn="l"/>
            <a:r>
              <a:rPr lang="fr-FR" sz="1600" i="1" dirty="0" smtClean="0"/>
              <a:t>		Inserm U1085 - </a:t>
            </a:r>
            <a:r>
              <a:rPr lang="en-US" sz="1600" i="1" dirty="0"/>
              <a:t>Death Receptors and Tumor Escape</a:t>
            </a:r>
            <a:endParaRPr lang="fr-FR" sz="1600" i="1" dirty="0" smtClean="0"/>
          </a:p>
          <a:p>
            <a:endParaRPr lang="fr-FR" sz="1400" dirty="0" smtClean="0"/>
          </a:p>
          <a:p>
            <a:r>
              <a:rPr lang="fr-FR" sz="2000" dirty="0" smtClean="0"/>
              <a:t>RENNES  - </a:t>
            </a:r>
            <a:r>
              <a:rPr lang="fr-FR" sz="2000" dirty="0" err="1" smtClean="0"/>
              <a:t>Breizh</a:t>
            </a:r>
            <a:r>
              <a:rPr lang="fr-FR" sz="2000" dirty="0" smtClean="0"/>
              <a:t> </a:t>
            </a:r>
            <a:r>
              <a:rPr lang="fr-FR" sz="2000" dirty="0" err="1" smtClean="0"/>
              <a:t>Izel</a:t>
            </a:r>
            <a:endParaRPr lang="fr-FR" sz="20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403" y="3701221"/>
            <a:ext cx="367099" cy="39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 descr="C:\Users\Pr Jean Levêque\Documents\IMAGES\Divers\Logo\Logo CEM 2010.jpg"/>
          <p:cNvPicPr>
            <a:picLocks noChangeAspect="1" noChangeArrowheads="1"/>
          </p:cNvPicPr>
          <p:nvPr/>
        </p:nvPicPr>
        <p:blipFill>
          <a:blip r:embed="rId5" cstate="print"/>
          <a:srcRect r="39883" b="82550"/>
          <a:stretch>
            <a:fillRect/>
          </a:stretch>
        </p:blipFill>
        <p:spPr bwMode="auto">
          <a:xfrm>
            <a:off x="1145374" y="4061261"/>
            <a:ext cx="1152128" cy="460339"/>
          </a:xfrm>
          <a:prstGeom prst="rect">
            <a:avLst/>
          </a:prstGeom>
          <a:noFill/>
        </p:spPr>
      </p:pic>
      <p:pic>
        <p:nvPicPr>
          <p:cNvPr id="15" name="Picture 2" descr="C:\Users\Pr Jean Levêque\Documents\IMAGES\Divers\Logo\Logo Fac Uni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565317"/>
            <a:ext cx="605822" cy="602360"/>
          </a:xfrm>
          <a:prstGeom prst="rect">
            <a:avLst/>
          </a:prstGeom>
          <a:noFill/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0" y="5281975"/>
            <a:ext cx="1619672" cy="6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mtClean="0"/>
              <a:t>Contrôle qualité</a:t>
            </a:r>
            <a:br>
              <a:rPr lang="fr-FR" smtClean="0"/>
            </a:br>
            <a:endParaRPr lang="fr-FR" smtClean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fr-FR" dirty="0" smtClean="0"/>
              <a:t>Pièce orientée dans l’espace</a:t>
            </a:r>
            <a:endParaRPr lang="fr-FR" dirty="0"/>
          </a:p>
        </p:txBody>
      </p:sp>
      <p:sp>
        <p:nvSpPr>
          <p:cNvPr id="29700" name="Espace réservé du texte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mtClean="0"/>
              <a:t>Radio de pièce opératoire</a:t>
            </a:r>
          </a:p>
        </p:txBody>
      </p:sp>
      <p:pic>
        <p:nvPicPr>
          <p:cNvPr id="29701" name="Espace réservé du contenu 16" descr="Pièce OP repérag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2592388"/>
            <a:ext cx="4041775" cy="3116262"/>
          </a:xfrm>
        </p:spPr>
      </p:pic>
      <p:pic>
        <p:nvPicPr>
          <p:cNvPr id="29702" name="Espace réservé du contenu 12" descr="Radio de pièc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2655888"/>
            <a:ext cx="4040188" cy="2989262"/>
          </a:xfrm>
        </p:spPr>
      </p:pic>
    </p:spTree>
    <p:extLst>
      <p:ext uri="{BB962C8B-B14F-4D97-AF65-F5344CB8AC3E}">
        <p14:creationId xmlns:p14="http://schemas.microsoft.com/office/powerpoint/2010/main" val="210014155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mtClean="0"/>
              <a:t>Tumorectomie : points clés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z="2800" smtClean="0"/>
              <a:t>Incision si possible indirecte</a:t>
            </a:r>
          </a:p>
          <a:p>
            <a:r>
              <a:rPr lang="fr-FR" sz="2800" smtClean="0"/>
              <a:t>Décollement glandulo cutané </a:t>
            </a:r>
          </a:p>
          <a:p>
            <a:r>
              <a:rPr lang="fr-FR" sz="2800" smtClean="0"/>
              <a:t>Tumorectomie : </a:t>
            </a:r>
          </a:p>
          <a:p>
            <a:pPr lvl="1"/>
            <a:r>
              <a:rPr lang="fr-FR" sz="2400" smtClean="0"/>
              <a:t> passant au large de la lésion</a:t>
            </a:r>
          </a:p>
          <a:p>
            <a:pPr lvl="1"/>
            <a:r>
              <a:rPr lang="fr-FR" sz="2400" smtClean="0"/>
              <a:t>orientée dans l’espace</a:t>
            </a:r>
          </a:p>
          <a:p>
            <a:pPr lvl="1"/>
            <a:r>
              <a:rPr lang="fr-FR" sz="2400" smtClean="0"/>
              <a:t>examen extemporané des marges</a:t>
            </a:r>
            <a:endParaRPr lang="fr-FR" sz="1800" smtClean="0"/>
          </a:p>
          <a:p>
            <a:r>
              <a:rPr lang="fr-FR" sz="2800" smtClean="0"/>
              <a:t>Contrôle de l’hémostase</a:t>
            </a:r>
          </a:p>
          <a:p>
            <a:pPr lvl="1"/>
            <a:r>
              <a:rPr lang="fr-FR" sz="2400" smtClean="0"/>
              <a:t>clips dans la zone de tumorectomie</a:t>
            </a:r>
          </a:p>
          <a:p>
            <a:pPr lvl="1"/>
            <a:r>
              <a:rPr lang="fr-FR" sz="2400" smtClean="0"/>
              <a:t>remodelage glandulaire</a:t>
            </a:r>
          </a:p>
        </p:txBody>
      </p:sp>
    </p:spTree>
    <p:extLst>
      <p:ext uri="{BB962C8B-B14F-4D97-AF65-F5344CB8AC3E}">
        <p14:creationId xmlns:p14="http://schemas.microsoft.com/office/powerpoint/2010/main" val="35347844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b="1" smtClean="0"/>
              <a:t>Marges d’exérèse</a:t>
            </a:r>
          </a:p>
        </p:txBody>
      </p:sp>
      <p:pic>
        <p:nvPicPr>
          <p:cNvPr id="31747" name="Picture 8" descr="macro g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8175" y="2349500"/>
            <a:ext cx="3676650" cy="3024188"/>
          </a:xfrm>
          <a:ln w="28575">
            <a:solidFill>
              <a:srgbClr val="000000"/>
            </a:solidFill>
          </a:ln>
        </p:spPr>
      </p:pic>
      <p:pic>
        <p:nvPicPr>
          <p:cNvPr id="31748" name="Picture 9" descr="ci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43450" y="2420938"/>
            <a:ext cx="4035425" cy="302418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87799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Marges : facteurs de risque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2800" dirty="0" smtClean="0">
                <a:latin typeface="Tahoma" charset="0"/>
                <a:cs typeface="Tahoma" charset="0"/>
              </a:rPr>
              <a:t> Facteurs de risque : </a:t>
            </a:r>
          </a:p>
          <a:p>
            <a:pPr lvl="1">
              <a:lnSpc>
                <a:spcPct val="20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2400" dirty="0" smtClean="0">
                <a:latin typeface="Tahoma" charset="0"/>
                <a:cs typeface="Tahoma" charset="0"/>
              </a:rPr>
              <a:t>résection chirurgicale avec berge d’exérèse atteinte (+++)</a:t>
            </a:r>
            <a:endParaRPr lang="fr-FR" sz="1600" dirty="0" smtClean="0">
              <a:latin typeface="Tahoma" charset="0"/>
              <a:cs typeface="Tahoma" charset="0"/>
            </a:endParaRPr>
          </a:p>
          <a:p>
            <a:pPr lvl="1">
              <a:lnSpc>
                <a:spcPct val="20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2400" dirty="0" smtClean="0">
                <a:latin typeface="Tahoma" charset="0"/>
                <a:cs typeface="Tahoma" charset="0"/>
              </a:rPr>
              <a:t>atteinte focale ou diffuse</a:t>
            </a:r>
          </a:p>
          <a:p>
            <a:pPr lvl="1">
              <a:lnSpc>
                <a:spcPct val="20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2400" dirty="0" smtClean="0">
                <a:latin typeface="Tahoma" charset="0"/>
                <a:cs typeface="Tahoma" charset="0"/>
              </a:rPr>
              <a:t>nombre de marges atteintes</a:t>
            </a:r>
          </a:p>
          <a:p>
            <a:pPr>
              <a:lnSpc>
                <a:spcPct val="20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2800" dirty="0" smtClean="0">
                <a:latin typeface="Tahoma" charset="0"/>
                <a:cs typeface="Tahoma" charset="0"/>
              </a:rPr>
              <a:t> Limite consensuelle : 2 mm (= récidive de 1-1.5% / an)</a:t>
            </a:r>
          </a:p>
          <a:p>
            <a:pPr>
              <a:lnSpc>
                <a:spcPct val="20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2800" dirty="0" smtClean="0">
                <a:latin typeface="Tahoma" charset="0"/>
                <a:cs typeface="Tahoma" charset="0"/>
              </a:rPr>
              <a:t>Reprise : discussion de RCP sauf si marges +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5281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Oncoplastique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fr-FR" sz="2000" smtClean="0"/>
              <a:t>Maintien du schéma corporel tout en :</a:t>
            </a:r>
          </a:p>
          <a:p>
            <a:pPr lvl="1">
              <a:lnSpc>
                <a:spcPct val="160000"/>
              </a:lnSpc>
            </a:pPr>
            <a:r>
              <a:rPr lang="fr-FR" sz="1800" smtClean="0"/>
              <a:t>étendant les indications des TRT conservateurs</a:t>
            </a:r>
          </a:p>
          <a:p>
            <a:pPr lvl="1">
              <a:lnSpc>
                <a:spcPct val="160000"/>
              </a:lnSpc>
            </a:pPr>
            <a:r>
              <a:rPr lang="fr-FR" sz="1800" smtClean="0"/>
              <a:t>permettant des traitements adjuvants (XRT)</a:t>
            </a:r>
          </a:p>
          <a:p>
            <a:pPr>
              <a:lnSpc>
                <a:spcPct val="160000"/>
              </a:lnSpc>
            </a:pPr>
            <a:r>
              <a:rPr lang="fr-FR" sz="2000" smtClean="0"/>
              <a:t>Bonnes indications : Conserver le galbe mammaire </a:t>
            </a:r>
          </a:p>
          <a:p>
            <a:pPr lvl="1">
              <a:lnSpc>
                <a:spcPct val="160000"/>
              </a:lnSpc>
            </a:pPr>
            <a:r>
              <a:rPr lang="fr-FR" sz="1800" smtClean="0"/>
              <a:t>Tumeurs périphériques palpables:</a:t>
            </a:r>
          </a:p>
          <a:p>
            <a:pPr lvl="2">
              <a:lnSpc>
                <a:spcPct val="160000"/>
              </a:lnSpc>
            </a:pPr>
            <a:r>
              <a:rPr lang="fr-FR" sz="1600" smtClean="0"/>
              <a:t>supérieures : éviter l'attraction du mamelon</a:t>
            </a:r>
          </a:p>
          <a:p>
            <a:pPr lvl="2">
              <a:lnSpc>
                <a:spcPct val="160000"/>
              </a:lnSpc>
            </a:pPr>
            <a:r>
              <a:rPr lang="fr-FR" sz="1600" smtClean="0"/>
              <a:t>inférieures : éviter le bec d'aigle</a:t>
            </a:r>
          </a:p>
          <a:p>
            <a:pPr lvl="1">
              <a:lnSpc>
                <a:spcPct val="160000"/>
              </a:lnSpc>
            </a:pPr>
            <a:r>
              <a:rPr lang="fr-FR" sz="1800" smtClean="0"/>
              <a:t>Seins généreux</a:t>
            </a:r>
          </a:p>
          <a:p>
            <a:pPr lvl="1">
              <a:lnSpc>
                <a:spcPct val="160000"/>
              </a:lnSpc>
            </a:pPr>
            <a:r>
              <a:rPr lang="fr-FR" sz="1800" smtClean="0"/>
              <a:t>Seins ptosés (symétrisation)</a:t>
            </a:r>
          </a:p>
        </p:txBody>
      </p:sp>
    </p:spTree>
    <p:extLst>
      <p:ext uri="{BB962C8B-B14F-4D97-AF65-F5344CB8AC3E}">
        <p14:creationId xmlns:p14="http://schemas.microsoft.com/office/powerpoint/2010/main" val="24457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Anatomie plastique</a:t>
            </a:r>
            <a:endParaRPr lang="fr-FR" baseline="30000" smtClean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96863" y="2001838"/>
          <a:ext cx="4203700" cy="437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3600000" imgH="3715269" progId="">
                  <p:embed/>
                </p:oleObj>
              </mc:Choice>
              <mc:Fallback>
                <p:oleObj name="Image" r:id="rId3" imgW="3600000" imgH="371526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2001838"/>
                        <a:ext cx="4203700" cy="437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600200"/>
            <a:ext cx="4643437" cy="44926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50000"/>
              </a:lnSpc>
              <a:defRPr/>
            </a:pPr>
            <a:r>
              <a:rPr lang="fr-FR"/>
              <a:t>3 distances importantes :</a:t>
            </a:r>
          </a:p>
          <a:p>
            <a:pPr lvl="1">
              <a:lnSpc>
                <a:spcPct val="250000"/>
              </a:lnSpc>
              <a:defRPr/>
            </a:pPr>
            <a:r>
              <a:rPr lang="fr-FR"/>
              <a:t>clavo-mamelonnaire : 18 cm</a:t>
            </a:r>
          </a:p>
          <a:p>
            <a:pPr lvl="1">
              <a:lnSpc>
                <a:spcPct val="250000"/>
              </a:lnSpc>
              <a:defRPr/>
            </a:pPr>
            <a:r>
              <a:rPr lang="fr-FR"/>
              <a:t>inter-mamelonnaire : 18 à 21 cm</a:t>
            </a:r>
          </a:p>
          <a:p>
            <a:pPr lvl="1">
              <a:lnSpc>
                <a:spcPct val="250000"/>
              </a:lnSpc>
              <a:defRPr/>
            </a:pPr>
            <a:r>
              <a:rPr lang="fr-FR"/>
              <a:t>aréolo-sternale : 9 à 11 cm</a:t>
            </a:r>
          </a:p>
          <a:p>
            <a:pPr>
              <a:lnSpc>
                <a:spcPct val="250000"/>
              </a:lnSpc>
              <a:defRPr/>
            </a:pPr>
            <a:r>
              <a:rPr lang="fr-FR"/>
              <a:t>Projection : 1/3  hauteur sein</a:t>
            </a:r>
          </a:p>
        </p:txBody>
      </p:sp>
    </p:spTree>
    <p:extLst>
      <p:ext uri="{BB962C8B-B14F-4D97-AF65-F5344CB8AC3E}">
        <p14:creationId xmlns:p14="http://schemas.microsoft.com/office/powerpoint/2010/main" val="29954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mtClean="0"/>
              <a:t>Conséquences</a:t>
            </a:r>
          </a:p>
        </p:txBody>
      </p:sp>
      <p:pic>
        <p:nvPicPr>
          <p:cNvPr id="256004" name="Picture 4" descr="Oncoplastique tracé préop + symétrisatio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85" b="285"/>
          <a:stretch>
            <a:fillRect/>
          </a:stretch>
        </p:blipFill>
        <p:spPr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5600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lnSpc>
                <a:spcPct val="80000"/>
              </a:lnSpc>
              <a:defRPr/>
            </a:pPr>
            <a:endParaRPr lang="fr-FR" sz="2000" dirty="0"/>
          </a:p>
          <a:p>
            <a:pPr>
              <a:lnSpc>
                <a:spcPct val="80000"/>
              </a:lnSpc>
              <a:defRPr/>
            </a:pPr>
            <a:r>
              <a:rPr lang="fr-FR" sz="2000" dirty="0"/>
              <a:t>Choix du pédicule nourrissant la PAM selon le site tumoral</a:t>
            </a:r>
          </a:p>
          <a:p>
            <a:pPr lvl="1">
              <a:lnSpc>
                <a:spcPct val="80000"/>
              </a:lnSpc>
              <a:defRPr/>
            </a:pPr>
            <a:r>
              <a:rPr lang="fr-FR" sz="1800" dirty="0"/>
              <a:t>T supérieure </a:t>
            </a:r>
            <a:r>
              <a:rPr lang="fr-FR" sz="1800" dirty="0">
                <a:sym typeface="Wingdings" pitchFamily="2" charset="2"/>
              </a:rPr>
              <a:t> pédicule inférieur</a:t>
            </a:r>
          </a:p>
          <a:p>
            <a:pPr lvl="1">
              <a:lnSpc>
                <a:spcPct val="80000"/>
              </a:lnSpc>
              <a:defRPr/>
            </a:pPr>
            <a:r>
              <a:rPr lang="fr-FR" sz="1800" dirty="0">
                <a:sym typeface="Wingdings" pitchFamily="2" charset="2"/>
              </a:rPr>
              <a:t>T inférieure  pédicule supérieur</a:t>
            </a:r>
          </a:p>
          <a:p>
            <a:pPr>
              <a:lnSpc>
                <a:spcPct val="80000"/>
              </a:lnSpc>
              <a:defRPr/>
            </a:pPr>
            <a:r>
              <a:rPr lang="fr-FR" sz="2000" dirty="0">
                <a:sym typeface="Wingdings" pitchFamily="2" charset="2"/>
              </a:rPr>
              <a:t>Préserver le cercle péri-aréolaire</a:t>
            </a:r>
          </a:p>
        </p:txBody>
      </p:sp>
    </p:spTree>
    <p:extLst>
      <p:ext uri="{BB962C8B-B14F-4D97-AF65-F5344CB8AC3E}">
        <p14:creationId xmlns:p14="http://schemas.microsoft.com/office/powerpoint/2010/main" val="9201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Patron de Wise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4116388" cy="449262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fr-FR" sz="2000"/>
              <a:t>La veille : debout + photos</a:t>
            </a:r>
          </a:p>
          <a:p>
            <a:pPr>
              <a:lnSpc>
                <a:spcPct val="120000"/>
              </a:lnSpc>
              <a:defRPr/>
            </a:pPr>
            <a:r>
              <a:rPr lang="fr-FR" sz="2000"/>
              <a:t>Dessin du patron :</a:t>
            </a:r>
          </a:p>
          <a:p>
            <a:pPr lvl="1">
              <a:lnSpc>
                <a:spcPct val="120000"/>
              </a:lnSpc>
              <a:defRPr/>
            </a:pPr>
            <a:r>
              <a:rPr lang="fr-FR" sz="1800"/>
              <a:t>d. aréole fourchette sternale</a:t>
            </a:r>
          </a:p>
          <a:p>
            <a:pPr lvl="1">
              <a:lnSpc>
                <a:spcPct val="120000"/>
              </a:lnSpc>
              <a:defRPr/>
            </a:pPr>
            <a:r>
              <a:rPr lang="fr-FR" sz="1800"/>
              <a:t>d. aréole ligne médiane</a:t>
            </a:r>
          </a:p>
          <a:p>
            <a:pPr lvl="1">
              <a:lnSpc>
                <a:spcPct val="120000"/>
              </a:lnSpc>
              <a:defRPr/>
            </a:pPr>
            <a:r>
              <a:rPr lang="fr-FR" sz="1800"/>
              <a:t>segment sous mammaire</a:t>
            </a:r>
          </a:p>
          <a:p>
            <a:pPr>
              <a:lnSpc>
                <a:spcPct val="120000"/>
              </a:lnSpc>
              <a:defRPr/>
            </a:pPr>
            <a:r>
              <a:rPr lang="fr-FR" sz="2000">
                <a:sym typeface="Symbol" pitchFamily="18" charset="2"/>
              </a:rPr>
              <a:t>Adapter :</a:t>
            </a:r>
          </a:p>
          <a:p>
            <a:pPr lvl="1">
              <a:lnSpc>
                <a:spcPct val="120000"/>
              </a:lnSpc>
              <a:defRPr/>
            </a:pPr>
            <a:r>
              <a:rPr lang="fr-FR" sz="1800">
                <a:sym typeface="Symbol" pitchFamily="18" charset="2"/>
              </a:rPr>
              <a:t></a:t>
            </a:r>
            <a:r>
              <a:rPr lang="fr-FR" sz="1800"/>
              <a:t> angulation branches :</a:t>
            </a:r>
          </a:p>
          <a:p>
            <a:pPr lvl="2">
              <a:lnSpc>
                <a:spcPct val="120000"/>
              </a:lnSpc>
              <a:defRPr/>
            </a:pPr>
            <a:r>
              <a:rPr lang="fr-FR" sz="1600">
                <a:sym typeface="Symbol" pitchFamily="18" charset="2"/>
              </a:rPr>
              <a:t></a:t>
            </a:r>
            <a:r>
              <a:rPr lang="fr-FR" sz="1600"/>
              <a:t> exérèse </a:t>
            </a:r>
          </a:p>
          <a:p>
            <a:pPr lvl="2">
              <a:lnSpc>
                <a:spcPct val="120000"/>
              </a:lnSpc>
              <a:defRPr/>
            </a:pPr>
            <a:r>
              <a:rPr lang="fr-FR" sz="1600">
                <a:sym typeface="Symbol" pitchFamily="18" charset="2"/>
              </a:rPr>
              <a:t> projection du sein</a:t>
            </a:r>
          </a:p>
          <a:p>
            <a:pPr lvl="2">
              <a:lnSpc>
                <a:spcPct val="120000"/>
              </a:lnSpc>
              <a:defRPr/>
            </a:pPr>
            <a:r>
              <a:rPr lang="fr-FR" sz="1600">
                <a:sym typeface="Symbol" pitchFamily="18" charset="2"/>
              </a:rPr>
              <a:t> ptôse</a:t>
            </a:r>
          </a:p>
          <a:p>
            <a:pPr lvl="1">
              <a:lnSpc>
                <a:spcPct val="120000"/>
              </a:lnSpc>
              <a:defRPr/>
            </a:pPr>
            <a:r>
              <a:rPr lang="fr-FR" sz="1800">
                <a:sym typeface="Symbol" pitchFamily="18" charset="2"/>
              </a:rPr>
              <a:t>incision sous mammaire : extrémités + hautes que sillon</a:t>
            </a:r>
          </a:p>
        </p:txBody>
      </p:sp>
      <p:pic>
        <p:nvPicPr>
          <p:cNvPr id="259076" name="Picture 4" descr="OncoP Tracé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747838"/>
            <a:ext cx="4643437" cy="3686175"/>
          </a:xfrm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1610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smtClean="0"/>
              <a:t>Les temps : 1- Avant la Chirurgie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762000" y="4498975"/>
            <a:ext cx="8382000" cy="2170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smtClean="0"/>
              <a:t>Information loyale en 2 temps : 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annonce de la pathologie + présentation des options thérapeutiques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choix PARTAGE : sans cacher les écueils</a:t>
            </a:r>
          </a:p>
          <a:p>
            <a:pPr lvl="1">
              <a:lnSpc>
                <a:spcPct val="80000"/>
              </a:lnSpc>
            </a:pPr>
            <a:endParaRPr lang="fr-FR" sz="1800" smtClean="0"/>
          </a:p>
          <a:p>
            <a:pPr>
              <a:lnSpc>
                <a:spcPct val="80000"/>
              </a:lnSpc>
            </a:pPr>
            <a:r>
              <a:rPr lang="fr-FR" sz="2000" smtClean="0"/>
              <a:t>Dessin la veille de l’intervention EN POSITION DEBOUT : 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à visée psychologique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intérêt tactique : tumeur et incisions</a:t>
            </a:r>
          </a:p>
        </p:txBody>
      </p:sp>
      <p:pic>
        <p:nvPicPr>
          <p:cNvPr id="237575" name="Picture 7" descr="IMG_197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600200"/>
            <a:ext cx="3581400" cy="2686050"/>
          </a:xfrm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37576" name="Picture 8" descr="IMG_197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600200"/>
            <a:ext cx="3600450" cy="2700338"/>
          </a:xfrm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34837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3600" dirty="0" smtClean="0"/>
              <a:t>Les Temps : 2 – Intervention</a:t>
            </a:r>
            <a:br>
              <a:rPr lang="fr-FR" sz="3600" dirty="0" smtClean="0"/>
            </a:br>
            <a:r>
              <a:rPr lang="fr-FR" sz="3600" dirty="0" smtClean="0"/>
              <a:t>Pédicule supérieur</a:t>
            </a:r>
          </a:p>
        </p:txBody>
      </p:sp>
      <p:pic>
        <p:nvPicPr>
          <p:cNvPr id="261126" name="Picture 6" descr="DSCN08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5088" y="1600200"/>
            <a:ext cx="2968625" cy="2166938"/>
          </a:xfrm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61133" name="Picture 13" descr="DSCN08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1600200"/>
            <a:ext cx="2894013" cy="2170113"/>
          </a:xfrm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61134" name="Picture 14" descr="DSCN08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71600" y="3922713"/>
            <a:ext cx="2894013" cy="2170112"/>
          </a:xfrm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61135" name="Picture 15" descr="OncoP ferme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38800" y="3922713"/>
            <a:ext cx="2894013" cy="2170112"/>
          </a:xfrm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33122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Etape </a:t>
            </a:r>
            <a:r>
              <a:rPr lang="fr-FR" dirty="0" err="1" smtClean="0"/>
              <a:t>therapeutique</a:t>
            </a:r>
            <a:r>
              <a:rPr lang="fr-FR" dirty="0" smtClean="0"/>
              <a:t> : cancer invasif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22313" y="1916833"/>
            <a:ext cx="7772400" cy="2490068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fr-FR" sz="2400" dirty="0" smtClean="0"/>
              <a:t>Etape diagnostique</a:t>
            </a:r>
          </a:p>
          <a:p>
            <a:pPr marL="457200" indent="-457200">
              <a:buAutoNum type="arabicPeriod"/>
            </a:pPr>
            <a:r>
              <a:rPr lang="fr-FR" sz="2400" dirty="0" smtClean="0"/>
              <a:t>Etape thérapeutique locale : cancer invasif</a:t>
            </a:r>
          </a:p>
          <a:p>
            <a:pPr marL="457200" indent="-457200">
              <a:buFontTx/>
              <a:buAutoNum type="arabicPeriod"/>
            </a:pPr>
            <a:r>
              <a:rPr lang="fr-FR" sz="2400" dirty="0" smtClean="0"/>
              <a:t>Exploration de l’aisselle</a:t>
            </a:r>
          </a:p>
          <a:p>
            <a:pPr marL="457200" indent="-457200">
              <a:buFontTx/>
              <a:buAutoNum type="arabicPeriod"/>
            </a:pPr>
            <a:r>
              <a:rPr lang="fr-FR" sz="2400" dirty="0" smtClean="0"/>
              <a:t>Traitements adjuvants</a:t>
            </a:r>
          </a:p>
          <a:p>
            <a:pPr marL="457200" indent="-457200">
              <a:buAutoNum type="arabicPeriod"/>
            </a:pPr>
            <a:r>
              <a:rPr lang="fr-FR" sz="2400" dirty="0" smtClean="0"/>
              <a:t>Etape thérapeutique locale : cancer </a:t>
            </a:r>
            <a:r>
              <a:rPr lang="fr-FR" sz="2400" i="1" dirty="0" smtClean="0"/>
              <a:t>in situ</a:t>
            </a:r>
          </a:p>
        </p:txBody>
      </p:sp>
    </p:spTree>
    <p:extLst>
      <p:ext uri="{BB962C8B-B14F-4D97-AF65-F5344CB8AC3E}">
        <p14:creationId xmlns:p14="http://schemas.microsoft.com/office/powerpoint/2010/main" val="26896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Temps : 2 – Intervention</a:t>
            </a:r>
            <a:br>
              <a:rPr lang="fr-FR" dirty="0" smtClean="0"/>
            </a:br>
            <a:r>
              <a:rPr lang="fr-FR" dirty="0" smtClean="0"/>
              <a:t>Pédicule supérieur</a:t>
            </a:r>
          </a:p>
        </p:txBody>
      </p:sp>
      <p:pic>
        <p:nvPicPr>
          <p:cNvPr id="34819" name="Picture 8" descr="OncoP Loge de tumorectomi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303463"/>
            <a:ext cx="4114800" cy="3086100"/>
          </a:xfrm>
        </p:spPr>
      </p:pic>
      <p:pic>
        <p:nvPicPr>
          <p:cNvPr id="34820" name="Picture 9" descr="OncoP pièce op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303463"/>
            <a:ext cx="4114800" cy="3086100"/>
          </a:xfrm>
        </p:spPr>
      </p:pic>
    </p:spTree>
    <p:extLst>
      <p:ext uri="{BB962C8B-B14F-4D97-AF65-F5344CB8AC3E}">
        <p14:creationId xmlns:p14="http://schemas.microsoft.com/office/powerpoint/2010/main" val="2531840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dirty="0" smtClean="0"/>
              <a:t>Les Temps : 2 – Intervention</a:t>
            </a:r>
            <a:br>
              <a:rPr lang="fr-FR" dirty="0" smtClean="0"/>
            </a:br>
            <a:r>
              <a:rPr lang="fr-FR" dirty="0" smtClean="0"/>
              <a:t>Pédicule Inférieur</a:t>
            </a:r>
          </a:p>
        </p:txBody>
      </p:sp>
      <p:pic>
        <p:nvPicPr>
          <p:cNvPr id="263171" name="Picture 3" descr="DSCN147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5088" y="1600200"/>
            <a:ext cx="2968625" cy="2170113"/>
          </a:xfrm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63178" name="Picture 10" descr="DSCN15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1600200"/>
            <a:ext cx="2894013" cy="2170113"/>
          </a:xfrm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63179" name="Picture 11" descr="DSCN15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71600" y="3922713"/>
            <a:ext cx="2894013" cy="2170112"/>
          </a:xfrm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63180" name="Picture 12" descr="DSCN15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38800" y="3922713"/>
            <a:ext cx="2894013" cy="2170112"/>
          </a:xfrm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81717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fr-FR" sz="4000" smtClean="0"/>
              <a:t>Les Temps : 3 – Après la Chirurgie</a:t>
            </a:r>
          </a:p>
        </p:txBody>
      </p:sp>
      <p:pic>
        <p:nvPicPr>
          <p:cNvPr id="35843" name="Picture 9" descr="Mme Hannoucene J15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2781300"/>
            <a:ext cx="4114800" cy="3086100"/>
          </a:xfrm>
        </p:spPr>
      </p:pic>
      <p:pic>
        <p:nvPicPr>
          <p:cNvPr id="35844" name="Picture 10" descr="Mme Hanoucene J2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484313"/>
            <a:ext cx="2894013" cy="2170112"/>
          </a:xfrm>
        </p:spPr>
      </p:pic>
      <p:pic>
        <p:nvPicPr>
          <p:cNvPr id="35845" name="Picture 11" descr="Mme Hanoucene J2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40425" y="4437063"/>
            <a:ext cx="2894013" cy="2170112"/>
          </a:xfrm>
        </p:spPr>
      </p:pic>
    </p:spTree>
    <p:extLst>
      <p:ext uri="{BB962C8B-B14F-4D97-AF65-F5344CB8AC3E}">
        <p14:creationId xmlns:p14="http://schemas.microsoft.com/office/powerpoint/2010/main" val="258654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Bonnes indications : 1 – le Sein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/>
              <a:t>Le résultat esthétique prévisible est médiocre :</a:t>
            </a:r>
          </a:p>
          <a:p>
            <a:pPr lvl="1">
              <a:lnSpc>
                <a:spcPct val="120000"/>
              </a:lnSpc>
              <a:defRPr/>
            </a:pPr>
            <a:r>
              <a:rPr lang="fr-FR" sz="2400"/>
              <a:t>tumeurs périphériques : </a:t>
            </a:r>
          </a:p>
          <a:p>
            <a:pPr lvl="2">
              <a:lnSpc>
                <a:spcPct val="120000"/>
              </a:lnSpc>
              <a:defRPr/>
            </a:pPr>
            <a:r>
              <a:rPr lang="fr-FR" sz="2000"/>
              <a:t>supérieures : éviter l'attraction du mamelon</a:t>
            </a:r>
          </a:p>
          <a:p>
            <a:pPr lvl="2">
              <a:lnSpc>
                <a:spcPct val="120000"/>
              </a:lnSpc>
              <a:defRPr/>
            </a:pPr>
            <a:r>
              <a:rPr lang="fr-FR" sz="2000"/>
              <a:t>inférieures : éviter le bec d'aigle</a:t>
            </a:r>
          </a:p>
          <a:p>
            <a:pPr lvl="1">
              <a:lnSpc>
                <a:spcPct val="120000"/>
              </a:lnSpc>
              <a:defRPr/>
            </a:pPr>
            <a:r>
              <a:rPr lang="fr-FR" sz="2400"/>
              <a:t>la tumorectomie doit être &gt; 25% du sein ou &gt; 100 g : </a:t>
            </a:r>
          </a:p>
          <a:p>
            <a:pPr lvl="1">
              <a:lnSpc>
                <a:spcPct val="120000"/>
              </a:lnSpc>
              <a:defRPr/>
            </a:pPr>
            <a:r>
              <a:rPr lang="fr-FR" sz="2400"/>
              <a:t>nécessité d’une résection cutanée</a:t>
            </a:r>
          </a:p>
          <a:p>
            <a:pPr>
              <a:lnSpc>
                <a:spcPct val="120000"/>
              </a:lnSpc>
              <a:defRPr/>
            </a:pPr>
            <a:r>
              <a:rPr lang="fr-FR" sz="2800"/>
              <a:t>Les seins s’y prêtent :</a:t>
            </a:r>
          </a:p>
          <a:p>
            <a:pPr lvl="1">
              <a:lnSpc>
                <a:spcPct val="120000"/>
              </a:lnSpc>
              <a:defRPr/>
            </a:pPr>
            <a:r>
              <a:rPr lang="fr-FR" sz="2400"/>
              <a:t>généreux </a:t>
            </a:r>
            <a:r>
              <a:rPr lang="fr-FR" sz="2400">
                <a:sym typeface="Wingdings" pitchFamily="2" charset="2"/>
              </a:rPr>
              <a:t> radiothérapie plus facile</a:t>
            </a:r>
            <a:endParaRPr lang="fr-FR" sz="2400"/>
          </a:p>
          <a:p>
            <a:pPr lvl="1">
              <a:lnSpc>
                <a:spcPct val="120000"/>
              </a:lnSpc>
              <a:defRPr/>
            </a:pPr>
            <a:r>
              <a:rPr lang="fr-FR" sz="2400"/>
              <a:t>ptosés ET généreux </a:t>
            </a:r>
            <a:r>
              <a:rPr lang="fr-FR" sz="2400">
                <a:sym typeface="Wingdings" pitchFamily="2" charset="2"/>
              </a:rPr>
              <a:t> symétrisation</a:t>
            </a:r>
          </a:p>
        </p:txBody>
      </p:sp>
    </p:spTree>
    <p:extLst>
      <p:ext uri="{BB962C8B-B14F-4D97-AF65-F5344CB8AC3E}">
        <p14:creationId xmlns:p14="http://schemas.microsoft.com/office/powerpoint/2010/main" val="17478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mtClean="0"/>
              <a:t>Bonnes indications : 2 – La Patiente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fr-FR" sz="2800">
                <a:sym typeface="Wingdings" pitchFamily="2" charset="2"/>
              </a:rPr>
              <a:t>Le terrain : 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2400">
                <a:sym typeface="Wingdings" pitchFamily="2" charset="2"/>
              </a:rPr>
              <a:t> ASA 1 ou 2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2400">
                <a:sym typeface="Wingdings" pitchFamily="2" charset="2"/>
              </a:rPr>
              <a:t> pas de CPC post-op retardant les TRT adjuvants</a:t>
            </a:r>
          </a:p>
          <a:p>
            <a:pPr>
              <a:lnSpc>
                <a:spcPct val="150000"/>
              </a:lnSpc>
              <a:defRPr/>
            </a:pPr>
            <a:r>
              <a:rPr lang="fr-FR" sz="2800"/>
              <a:t>La psychologie : 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2400"/>
              <a:t>démarche volontaire et non subie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2400"/>
              <a:t>accepter  retouche contro-latérale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2400"/>
              <a:t>même information que face aux RMI ?</a:t>
            </a:r>
          </a:p>
        </p:txBody>
      </p:sp>
    </p:spTree>
    <p:extLst>
      <p:ext uri="{BB962C8B-B14F-4D97-AF65-F5344CB8AC3E}">
        <p14:creationId xmlns:p14="http://schemas.microsoft.com/office/powerpoint/2010/main" val="736341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Limites de l'oncoplastique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defRPr/>
            </a:pPr>
            <a:r>
              <a:rPr lang="fr-FR" dirty="0"/>
              <a:t>Lésions imposant</a:t>
            </a:r>
            <a:r>
              <a:rPr lang="fr-FR" dirty="0">
                <a:sym typeface="Symbol" pitchFamily="18" charset="2"/>
              </a:rPr>
              <a:t> mammectomie </a:t>
            </a:r>
            <a:r>
              <a:rPr lang="fr-FR" dirty="0" err="1">
                <a:sym typeface="Symbol" pitchFamily="18" charset="2"/>
              </a:rPr>
              <a:t>II</a:t>
            </a:r>
            <a:r>
              <a:rPr lang="fr-FR" baseline="30000" dirty="0" err="1">
                <a:sym typeface="Symbol" pitchFamily="18" charset="2"/>
              </a:rPr>
              <a:t>aire</a:t>
            </a:r>
            <a:endParaRPr lang="fr-FR" baseline="30000" dirty="0">
              <a:sym typeface="Symbol" pitchFamily="18" charset="2"/>
            </a:endParaRPr>
          </a:p>
          <a:p>
            <a:pPr lvl="1">
              <a:lnSpc>
                <a:spcPct val="130000"/>
              </a:lnSpc>
              <a:defRPr/>
            </a:pPr>
            <a:r>
              <a:rPr lang="fr-FR" dirty="0"/>
              <a:t>taille / volume mammaire</a:t>
            </a:r>
          </a:p>
          <a:p>
            <a:pPr lvl="1">
              <a:lnSpc>
                <a:spcPct val="130000"/>
              </a:lnSpc>
              <a:defRPr/>
            </a:pPr>
            <a:r>
              <a:rPr lang="fr-FR" dirty="0"/>
              <a:t>multifocales</a:t>
            </a:r>
          </a:p>
          <a:p>
            <a:pPr lvl="1">
              <a:lnSpc>
                <a:spcPct val="130000"/>
              </a:lnSpc>
              <a:defRPr/>
            </a:pPr>
            <a:r>
              <a:rPr lang="fr-FR" dirty="0"/>
              <a:t>histologie : lobulaires, composante in situ</a:t>
            </a:r>
          </a:p>
          <a:p>
            <a:pPr>
              <a:lnSpc>
                <a:spcPct val="130000"/>
              </a:lnSpc>
              <a:defRPr/>
            </a:pPr>
            <a:r>
              <a:rPr lang="fr-FR" dirty="0"/>
              <a:t>Seins avec altérations circulatoires :</a:t>
            </a:r>
          </a:p>
          <a:p>
            <a:pPr lvl="1">
              <a:lnSpc>
                <a:spcPct val="130000"/>
              </a:lnSpc>
              <a:defRPr/>
            </a:pPr>
            <a:r>
              <a:rPr lang="fr-FR" dirty="0"/>
              <a:t>graisseux chez femme âgée</a:t>
            </a:r>
          </a:p>
          <a:p>
            <a:pPr lvl="1">
              <a:lnSpc>
                <a:spcPct val="130000"/>
              </a:lnSpc>
              <a:defRPr/>
            </a:pPr>
            <a:r>
              <a:rPr lang="fr-FR" dirty="0"/>
              <a:t>tabagisme important</a:t>
            </a:r>
          </a:p>
          <a:p>
            <a:pPr lvl="1">
              <a:lnSpc>
                <a:spcPct val="130000"/>
              </a:lnSpc>
              <a:defRPr/>
            </a:pPr>
            <a:r>
              <a:rPr lang="fr-FR" dirty="0"/>
              <a:t>maladie </a:t>
            </a:r>
            <a:r>
              <a:rPr lang="fr-FR" dirty="0" err="1"/>
              <a:t>micro-circulatoire</a:t>
            </a:r>
            <a:r>
              <a:rPr lang="fr-FR" dirty="0"/>
              <a:t> (diabète, m. de système)</a:t>
            </a:r>
          </a:p>
          <a:p>
            <a:pPr>
              <a:lnSpc>
                <a:spcPct val="130000"/>
              </a:lnSpc>
              <a:defRPr/>
            </a:pPr>
            <a:r>
              <a:rPr lang="fr-FR" dirty="0"/>
              <a:t>Patientes fragiles - non motivées</a:t>
            </a:r>
          </a:p>
        </p:txBody>
      </p:sp>
    </p:spTree>
    <p:extLst>
      <p:ext uri="{BB962C8B-B14F-4D97-AF65-F5344CB8AC3E}">
        <p14:creationId xmlns:p14="http://schemas.microsoft.com/office/powerpoint/2010/main" val="37368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Quand symétriser ?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fr-FR" sz="2000" smtClean="0"/>
              <a:t>Dans le même temps :</a:t>
            </a:r>
          </a:p>
          <a:p>
            <a:pPr lvl="1">
              <a:lnSpc>
                <a:spcPct val="130000"/>
              </a:lnSpc>
            </a:pPr>
            <a:r>
              <a:rPr lang="fr-FR" sz="1800" smtClean="0"/>
              <a:t>technique idem 2 seins</a:t>
            </a:r>
          </a:p>
          <a:p>
            <a:pPr lvl="1">
              <a:lnSpc>
                <a:spcPct val="130000"/>
              </a:lnSpc>
            </a:pPr>
            <a:r>
              <a:rPr lang="fr-FR" sz="1800" smtClean="0"/>
              <a:t>confort immédiat</a:t>
            </a:r>
          </a:p>
          <a:p>
            <a:pPr lvl="1">
              <a:lnSpc>
                <a:spcPct val="130000"/>
              </a:lnSpc>
            </a:pPr>
            <a:r>
              <a:rPr lang="fr-FR" sz="1800" smtClean="0"/>
              <a:t>limite les interventions</a:t>
            </a:r>
          </a:p>
          <a:p>
            <a:pPr lvl="1">
              <a:lnSpc>
                <a:spcPct val="130000"/>
              </a:lnSpc>
            </a:pPr>
            <a:r>
              <a:rPr lang="fr-FR" sz="1800" smtClean="0"/>
              <a:t>pb des mammectomies IIaires</a:t>
            </a:r>
          </a:p>
          <a:p>
            <a:pPr lvl="1">
              <a:lnSpc>
                <a:spcPct val="130000"/>
              </a:lnSpc>
              <a:buFontTx/>
              <a:buNone/>
            </a:pPr>
            <a:endParaRPr lang="fr-FR" sz="1800" smtClean="0"/>
          </a:p>
          <a:p>
            <a:pPr>
              <a:lnSpc>
                <a:spcPct val="130000"/>
              </a:lnSpc>
            </a:pPr>
            <a:r>
              <a:rPr lang="fr-FR" sz="2000" smtClean="0"/>
              <a:t>Secondairement : </a:t>
            </a:r>
          </a:p>
          <a:p>
            <a:pPr lvl="1">
              <a:lnSpc>
                <a:spcPct val="130000"/>
              </a:lnSpc>
            </a:pPr>
            <a:r>
              <a:rPr lang="fr-FR" sz="1800" smtClean="0"/>
              <a:t>retoucher le sein opéré</a:t>
            </a:r>
          </a:p>
          <a:p>
            <a:pPr lvl="1">
              <a:lnSpc>
                <a:spcPct val="130000"/>
              </a:lnSpc>
            </a:pPr>
            <a:r>
              <a:rPr lang="fr-FR" sz="1800" smtClean="0"/>
              <a:t>effets de XRT visibles</a:t>
            </a:r>
          </a:p>
        </p:txBody>
      </p:sp>
      <p:pic>
        <p:nvPicPr>
          <p:cNvPr id="45060" name="Picture 11" descr="Mme Hannoucene J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600200"/>
            <a:ext cx="2894013" cy="2170113"/>
          </a:xfrm>
        </p:spPr>
      </p:pic>
      <p:pic>
        <p:nvPicPr>
          <p:cNvPr id="45061" name="Picture 12" descr="M Robin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19750" y="3922713"/>
            <a:ext cx="2933700" cy="2170112"/>
          </a:xfrm>
        </p:spPr>
      </p:pic>
    </p:spTree>
    <p:extLst>
      <p:ext uri="{BB962C8B-B14F-4D97-AF65-F5344CB8AC3E}">
        <p14:creationId xmlns:p14="http://schemas.microsoft.com/office/powerpoint/2010/main" val="7079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smtClean="0"/>
              <a:t>Radiothérapie après conservation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fr-FR" dirty="0" smtClean="0"/>
              <a:t>Repérage par imagerie (IRM) des volumes cibles = calcul dosimétrique</a:t>
            </a:r>
          </a:p>
          <a:p>
            <a:pPr>
              <a:defRPr/>
            </a:pPr>
            <a:r>
              <a:rPr lang="fr-FR" dirty="0" smtClean="0"/>
              <a:t>Schéma thérapeutique : </a:t>
            </a:r>
          </a:p>
          <a:p>
            <a:pPr lvl="1">
              <a:defRPr/>
            </a:pPr>
            <a:r>
              <a:rPr lang="fr-FR" dirty="0" smtClean="0"/>
              <a:t>Délai maxi : &lt; 3 mois</a:t>
            </a:r>
          </a:p>
          <a:p>
            <a:pPr lvl="1">
              <a:defRPr/>
            </a:pPr>
            <a:r>
              <a:rPr lang="fr-FR" dirty="0" smtClean="0"/>
              <a:t>50 Gy : 2 Gy / séance 5jours / 7 durant 5 semaines</a:t>
            </a:r>
          </a:p>
          <a:p>
            <a:pPr lvl="1">
              <a:defRPr/>
            </a:pPr>
            <a:r>
              <a:rPr lang="fr-FR" dirty="0" smtClean="0"/>
              <a:t>Complément de dose sur le lit tumoral :</a:t>
            </a:r>
          </a:p>
          <a:p>
            <a:pPr lvl="2">
              <a:defRPr/>
            </a:pPr>
            <a:r>
              <a:rPr lang="fr-FR" dirty="0" smtClean="0"/>
              <a:t>Facteurs de risque de récidive locale</a:t>
            </a:r>
          </a:p>
          <a:p>
            <a:pPr lvl="2">
              <a:defRPr/>
            </a:pPr>
            <a:r>
              <a:rPr lang="fr-FR" dirty="0" smtClean="0"/>
              <a:t>10 à 16 Gy en 1 à 2 semaines</a:t>
            </a:r>
          </a:p>
          <a:p>
            <a:pPr>
              <a:defRPr/>
            </a:pPr>
            <a:r>
              <a:rPr lang="fr-FR" dirty="0" smtClean="0"/>
              <a:t>Variations possibles :</a:t>
            </a:r>
          </a:p>
          <a:p>
            <a:pPr lvl="1">
              <a:defRPr/>
            </a:pPr>
            <a:r>
              <a:rPr lang="fr-FR" dirty="0" smtClean="0"/>
              <a:t>Irradiation partielle</a:t>
            </a:r>
          </a:p>
          <a:p>
            <a:pPr lvl="1">
              <a:defRPr/>
            </a:pPr>
            <a:r>
              <a:rPr lang="fr-FR" dirty="0" smtClean="0"/>
              <a:t>Irradiation </a:t>
            </a:r>
            <a:r>
              <a:rPr lang="fr-FR" dirty="0" err="1" smtClean="0"/>
              <a:t>hypofractionnée</a:t>
            </a:r>
            <a:endParaRPr lang="fr-FR" dirty="0" smtClean="0"/>
          </a:p>
          <a:p>
            <a:pPr>
              <a:defRPr/>
            </a:pPr>
            <a:r>
              <a:rPr lang="fr-FR" dirty="0" smtClean="0"/>
              <a:t>Irradiation ganglionnaire : </a:t>
            </a:r>
          </a:p>
          <a:p>
            <a:pPr lvl="1">
              <a:defRPr/>
            </a:pPr>
            <a:r>
              <a:rPr lang="fr-FR" dirty="0" smtClean="0"/>
              <a:t>CMI et CSC : si </a:t>
            </a:r>
            <a:r>
              <a:rPr lang="fr-FR" dirty="0" err="1" smtClean="0"/>
              <a:t>pN</a:t>
            </a:r>
            <a:r>
              <a:rPr lang="fr-FR" dirty="0" smtClean="0"/>
              <a:t>+ </a:t>
            </a:r>
            <a:r>
              <a:rPr lang="fr-FR" dirty="0" err="1" smtClean="0"/>
              <a:t>Ax</a:t>
            </a:r>
            <a:endParaRPr lang="fr-FR" dirty="0" smtClean="0"/>
          </a:p>
          <a:p>
            <a:pPr lvl="1">
              <a:defRPr/>
            </a:pPr>
            <a:r>
              <a:rPr lang="fr-FR" dirty="0" err="1" smtClean="0"/>
              <a:t>Ax</a:t>
            </a:r>
            <a:r>
              <a:rPr lang="fr-FR" dirty="0" smtClean="0"/>
              <a:t> si </a:t>
            </a:r>
            <a:r>
              <a:rPr lang="fr-FR" dirty="0" err="1" smtClean="0"/>
              <a:t>pN</a:t>
            </a:r>
            <a:r>
              <a:rPr lang="fr-FR" dirty="0" smtClean="0"/>
              <a:t>+ &gt; 3 / rupture capsulaire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478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z="3200" smtClean="0"/>
              <a:t>La diffusion du cancer du sein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fr-FR" dirty="0" smtClean="0"/>
              <a:t>Locorégionale</a:t>
            </a:r>
          </a:p>
          <a:p>
            <a:pPr lvl="2">
              <a:defRPr/>
            </a:pPr>
            <a:r>
              <a:rPr lang="fr-FR" dirty="0" smtClean="0"/>
              <a:t>vers les ganglions:</a:t>
            </a:r>
          </a:p>
          <a:p>
            <a:pPr lvl="3">
              <a:defRPr/>
            </a:pPr>
            <a:r>
              <a:rPr lang="fr-FR" dirty="0" smtClean="0"/>
              <a:t>Surtout  axillaires</a:t>
            </a:r>
          </a:p>
          <a:p>
            <a:pPr lvl="3">
              <a:defRPr/>
            </a:pPr>
            <a:r>
              <a:rPr lang="fr-FR" dirty="0" smtClean="0"/>
              <a:t>De façon marginale: CMI, sus claviculaire</a:t>
            </a:r>
          </a:p>
          <a:p>
            <a:pPr lvl="2">
              <a:defRPr/>
            </a:pPr>
            <a:r>
              <a:rPr lang="fr-FR" dirty="0" smtClean="0"/>
              <a:t>vers la peau du sein ou les muscles du thorax</a:t>
            </a:r>
          </a:p>
          <a:p>
            <a:pPr lvl="2"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Métastatique</a:t>
            </a:r>
          </a:p>
          <a:p>
            <a:pPr lvl="2">
              <a:defRPr/>
            </a:pPr>
            <a:r>
              <a:rPr lang="fr-FR" dirty="0" smtClean="0"/>
              <a:t>vers le foie, les os, les poumons</a:t>
            </a:r>
          </a:p>
          <a:p>
            <a:pPr lvl="2">
              <a:defRPr/>
            </a:pPr>
            <a:r>
              <a:rPr lang="fr-FR" dirty="0" smtClean="0"/>
              <a:t>vers la cavité péritonéale, les ovaires</a:t>
            </a:r>
          </a:p>
          <a:p>
            <a:pPr lvl="2">
              <a:defRPr/>
            </a:pPr>
            <a:r>
              <a:rPr lang="fr-FR" dirty="0" smtClean="0"/>
              <a:t>vers le SNC, les surrénales,….</a:t>
            </a:r>
          </a:p>
        </p:txBody>
      </p:sp>
    </p:spTree>
    <p:extLst>
      <p:ext uri="{BB962C8B-B14F-4D97-AF65-F5344CB8AC3E}">
        <p14:creationId xmlns:p14="http://schemas.microsoft.com/office/powerpoint/2010/main" val="186812881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Bilan pré-thérapeutique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fr-FR" dirty="0" smtClean="0"/>
              <a:t>AUCUN bilan en l’absence de signes d’appel </a:t>
            </a:r>
          </a:p>
          <a:p>
            <a:pPr eaLnBrk="1" hangingPunct="1">
              <a:defRPr/>
            </a:pPr>
            <a:r>
              <a:rPr lang="fr-FR" dirty="0" smtClean="0"/>
              <a:t>Hormis : </a:t>
            </a:r>
          </a:p>
          <a:p>
            <a:pPr lvl="1" eaLnBrk="1" hangingPunct="1">
              <a:defRPr/>
            </a:pPr>
            <a:r>
              <a:rPr lang="fr-FR" dirty="0" smtClean="0"/>
              <a:t>essai thérapeutique </a:t>
            </a:r>
          </a:p>
          <a:p>
            <a:pPr lvl="1" eaLnBrk="1" hangingPunct="1">
              <a:defRPr/>
            </a:pPr>
            <a:r>
              <a:rPr lang="fr-FR" dirty="0" smtClean="0"/>
              <a:t>évaluation pré-thérapeutique (FEV, écho utérine…)</a:t>
            </a:r>
          </a:p>
          <a:p>
            <a:pPr lvl="1" eaLnBrk="1" hangingPunct="1">
              <a:defRPr/>
            </a:pPr>
            <a:r>
              <a:rPr lang="fr-FR" dirty="0" smtClean="0"/>
              <a:t>circonstances cliniques à risque métastatique :</a:t>
            </a:r>
          </a:p>
          <a:p>
            <a:pPr lvl="2" eaLnBrk="1" hangingPunct="1">
              <a:defRPr/>
            </a:pPr>
            <a:r>
              <a:rPr lang="fr-FR" dirty="0" smtClean="0"/>
              <a:t>grosse tumeur</a:t>
            </a:r>
          </a:p>
          <a:p>
            <a:pPr lvl="2" eaLnBrk="1" hangingPunct="1">
              <a:defRPr/>
            </a:pPr>
            <a:r>
              <a:rPr lang="fr-FR" dirty="0" smtClean="0"/>
              <a:t>TU inflammatoire</a:t>
            </a:r>
          </a:p>
          <a:p>
            <a:pPr lvl="2" eaLnBrk="1" hangingPunct="1">
              <a:defRPr/>
            </a:pPr>
            <a:r>
              <a:rPr lang="fr-FR" dirty="0" smtClean="0"/>
              <a:t>TU agressive…</a:t>
            </a:r>
          </a:p>
        </p:txBody>
      </p:sp>
      <p:sp>
        <p:nvSpPr>
          <p:cNvPr id="2253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34" charset="0"/>
                <a:cs typeface="Arial" pitchFamily="34" charset="0"/>
              </a:rPr>
              <a:t>INCa 2009</a:t>
            </a:r>
          </a:p>
        </p:txBody>
      </p:sp>
    </p:spTree>
    <p:extLst>
      <p:ext uri="{BB962C8B-B14F-4D97-AF65-F5344CB8AC3E}">
        <p14:creationId xmlns:p14="http://schemas.microsoft.com/office/powerpoint/2010/main" val="8357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Eléments du choix de la chirurgie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fr-FR" dirty="0" smtClean="0"/>
              <a:t>TNM</a:t>
            </a:r>
          </a:p>
          <a:p>
            <a:pPr lvl="1">
              <a:defRPr/>
            </a:pPr>
            <a:r>
              <a:rPr lang="fr-FR" dirty="0" smtClean="0"/>
              <a:t>T : </a:t>
            </a:r>
          </a:p>
          <a:p>
            <a:pPr lvl="2">
              <a:defRPr/>
            </a:pPr>
            <a:r>
              <a:rPr lang="fr-FR" dirty="0" smtClean="0"/>
              <a:t>atteinte paroi / peau</a:t>
            </a:r>
          </a:p>
          <a:p>
            <a:pPr lvl="2">
              <a:defRPr/>
            </a:pPr>
            <a:r>
              <a:rPr lang="fr-FR" dirty="0" smtClean="0"/>
              <a:t>Taille et Taille / Volume mammaire</a:t>
            </a:r>
          </a:p>
          <a:p>
            <a:pPr lvl="2">
              <a:defRPr/>
            </a:pPr>
            <a:r>
              <a:rPr lang="fr-FR" dirty="0" smtClean="0"/>
              <a:t>Existence d’une </a:t>
            </a:r>
            <a:r>
              <a:rPr lang="fr-FR" dirty="0" err="1" smtClean="0"/>
              <a:t>Pev</a:t>
            </a:r>
            <a:endParaRPr lang="fr-FR" dirty="0" smtClean="0"/>
          </a:p>
          <a:p>
            <a:pPr lvl="1">
              <a:defRPr/>
            </a:pPr>
            <a:r>
              <a:rPr lang="fr-FR" dirty="0" smtClean="0"/>
              <a:t>N : </a:t>
            </a:r>
          </a:p>
          <a:p>
            <a:pPr lvl="2">
              <a:defRPr/>
            </a:pPr>
            <a:r>
              <a:rPr lang="fr-FR" dirty="0" smtClean="0"/>
              <a:t>TRT adjuvants (y compris XRT)</a:t>
            </a:r>
          </a:p>
          <a:p>
            <a:pPr lvl="2">
              <a:defRPr/>
            </a:pPr>
            <a:r>
              <a:rPr lang="fr-FR" dirty="0" smtClean="0"/>
              <a:t>GS ou curage</a:t>
            </a:r>
          </a:p>
          <a:p>
            <a:pPr lvl="1">
              <a:defRPr/>
            </a:pPr>
            <a:r>
              <a:rPr lang="fr-FR" dirty="0" smtClean="0"/>
              <a:t>M : situation palliative </a:t>
            </a:r>
          </a:p>
          <a:p>
            <a:pPr>
              <a:defRPr/>
            </a:pPr>
            <a:r>
              <a:rPr lang="fr-FR" dirty="0" smtClean="0"/>
              <a:t>Sous type histologique : </a:t>
            </a:r>
          </a:p>
          <a:p>
            <a:pPr lvl="1">
              <a:defRPr/>
            </a:pPr>
            <a:r>
              <a:rPr lang="fr-FR" dirty="0" smtClean="0"/>
              <a:t>Composante in situ étendue</a:t>
            </a:r>
          </a:p>
          <a:p>
            <a:pPr lvl="1">
              <a:defRPr/>
            </a:pPr>
            <a:r>
              <a:rPr lang="fr-FR" dirty="0" smtClean="0"/>
              <a:t>Sous type lobulaire</a:t>
            </a:r>
          </a:p>
          <a:p>
            <a:pPr lvl="1">
              <a:defRPr/>
            </a:pPr>
            <a:r>
              <a:rPr lang="fr-FR" dirty="0" err="1" smtClean="0"/>
              <a:t>Multifocalité</a:t>
            </a:r>
            <a:endParaRPr lang="fr-FR" dirty="0" smtClean="0"/>
          </a:p>
          <a:p>
            <a:pPr lvl="1">
              <a:defRPr/>
            </a:pPr>
            <a:r>
              <a:rPr lang="fr-FR" dirty="0" smtClean="0"/>
              <a:t>Atteinte PAM</a:t>
            </a:r>
          </a:p>
          <a:p>
            <a:pPr>
              <a:defRPr/>
            </a:pPr>
            <a:r>
              <a:rPr lang="fr-FR" dirty="0" smtClean="0"/>
              <a:t>… la patiente elle-même</a:t>
            </a:r>
          </a:p>
          <a:p>
            <a:pPr lvl="1">
              <a:buFontTx/>
              <a:buNone/>
              <a:defRPr/>
            </a:pPr>
            <a:endParaRPr lang="fr-FR" dirty="0" smtClean="0"/>
          </a:p>
          <a:p>
            <a:pPr lvl="1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1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mtClean="0"/>
              <a:t>Traitement conservateur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Chirurgie conservatrice</a:t>
            </a:r>
          </a:p>
          <a:p>
            <a:pPr lvl="1"/>
            <a:r>
              <a:rPr lang="fr-FR" smtClean="0"/>
              <a:t>Conservation du sein</a:t>
            </a:r>
          </a:p>
          <a:p>
            <a:pPr lvl="2"/>
            <a:r>
              <a:rPr lang="fr-FR" smtClean="0"/>
              <a:t>Marges d’exérèses saines</a:t>
            </a:r>
          </a:p>
          <a:p>
            <a:pPr lvl="2"/>
            <a:r>
              <a:rPr lang="fr-FR" smtClean="0"/>
              <a:t>Bon résultat cosmétique</a:t>
            </a:r>
          </a:p>
          <a:p>
            <a:pPr lvl="1"/>
            <a:r>
              <a:rPr lang="fr-FR" smtClean="0"/>
              <a:t>Chirurgie d’exploration axillaire</a:t>
            </a:r>
          </a:p>
          <a:p>
            <a:r>
              <a:rPr lang="fr-FR" smtClean="0"/>
              <a:t>Radiothérapie</a:t>
            </a:r>
          </a:p>
          <a:p>
            <a:pPr lvl="1"/>
            <a:r>
              <a:rPr lang="fr-FR" smtClean="0"/>
              <a:t>Du sein</a:t>
            </a:r>
          </a:p>
          <a:p>
            <a:pPr lvl="1"/>
            <a:r>
              <a:rPr lang="fr-FR" smtClean="0"/>
              <a:t>+/- aires ganglionnaires</a:t>
            </a:r>
          </a:p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298043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z="4000" smtClean="0"/>
              <a:t>Indications du TRT conservateur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Carcinome </a:t>
            </a:r>
          </a:p>
          <a:p>
            <a:pPr lvl="1"/>
            <a:r>
              <a:rPr lang="fr-FR" dirty="0" err="1" smtClean="0"/>
              <a:t>Unifocal</a:t>
            </a:r>
            <a:endParaRPr lang="fr-FR" dirty="0" smtClean="0"/>
          </a:p>
          <a:p>
            <a:pPr lvl="1"/>
            <a:r>
              <a:rPr lang="fr-FR" dirty="0" smtClean="0"/>
              <a:t>Non inflammatoire</a:t>
            </a:r>
          </a:p>
          <a:p>
            <a:pPr lvl="1"/>
            <a:r>
              <a:rPr lang="fr-FR" dirty="0" smtClean="0"/>
              <a:t>Distance / Plaque </a:t>
            </a:r>
            <a:r>
              <a:rPr lang="fr-FR" dirty="0" err="1" smtClean="0"/>
              <a:t>aréolomamelonnaire</a:t>
            </a:r>
            <a:endParaRPr lang="fr-FR" dirty="0" smtClean="0"/>
          </a:p>
          <a:p>
            <a:pPr lvl="2"/>
            <a:r>
              <a:rPr lang="fr-FR" dirty="0" smtClean="0"/>
              <a:t>Option « </a:t>
            </a:r>
            <a:r>
              <a:rPr lang="fr-FR" dirty="0" err="1" smtClean="0"/>
              <a:t>Pamectomie</a:t>
            </a:r>
            <a:r>
              <a:rPr lang="fr-FR" dirty="0" smtClean="0"/>
              <a:t> »….</a:t>
            </a:r>
          </a:p>
          <a:p>
            <a:pPr lvl="1"/>
            <a:r>
              <a:rPr lang="fr-FR" dirty="0" smtClean="0"/>
              <a:t>Volume tumeur (+marges) / volume du sein</a:t>
            </a:r>
          </a:p>
          <a:p>
            <a:pPr lvl="2"/>
            <a:r>
              <a:rPr lang="fr-FR" dirty="0" smtClean="0"/>
              <a:t>Remarque: indiquer le volume du sein dans l’observation (95 C)</a:t>
            </a:r>
          </a:p>
          <a:p>
            <a:r>
              <a:rPr lang="fr-FR" dirty="0" smtClean="0"/>
              <a:t>Souhait de la patiente</a:t>
            </a:r>
          </a:p>
          <a:p>
            <a:pPr lvl="1"/>
            <a:endParaRPr lang="fr-FR" dirty="0" smtClean="0"/>
          </a:p>
        </p:txBody>
      </p:sp>
      <p:sp>
        <p:nvSpPr>
          <p:cNvPr id="26628" name="ZoneTexte 3"/>
          <p:cNvSpPr txBox="1">
            <a:spLocks noChangeArrowheads="1"/>
          </p:cNvSpPr>
          <p:nvPr/>
        </p:nvSpPr>
        <p:spPr bwMode="auto">
          <a:xfrm>
            <a:off x="1306513" y="6186488"/>
            <a:ext cx="6511925" cy="3381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Ces critères peuvent être obtenus après chimiothérapie néoadjuvante</a:t>
            </a:r>
          </a:p>
        </p:txBody>
      </p:sp>
    </p:spTree>
    <p:extLst>
      <p:ext uri="{BB962C8B-B14F-4D97-AF65-F5344CB8AC3E}">
        <p14:creationId xmlns:p14="http://schemas.microsoft.com/office/powerpoint/2010/main" val="364896615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mtClean="0"/>
              <a:t>Au niveau du sein</a:t>
            </a:r>
          </a:p>
        </p:txBody>
      </p:sp>
      <p:sp>
        <p:nvSpPr>
          <p:cNvPr id="53251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fr-FR" sz="2800" dirty="0" smtClean="0"/>
              <a:t>Soit lésion </a:t>
            </a:r>
            <a:r>
              <a:rPr lang="fr-FR" sz="2800" b="1" dirty="0" smtClean="0"/>
              <a:t>non palpable : </a:t>
            </a:r>
            <a:r>
              <a:rPr lang="fr-FR" sz="2800" b="1" dirty="0" err="1" smtClean="0"/>
              <a:t>zonectomie</a:t>
            </a:r>
            <a:endParaRPr lang="fr-FR" sz="2000" dirty="0" smtClean="0"/>
          </a:p>
          <a:p>
            <a:pPr lvl="2">
              <a:lnSpc>
                <a:spcPct val="150000"/>
              </a:lnSpc>
              <a:defRPr/>
            </a:pPr>
            <a:r>
              <a:rPr lang="fr-FR" dirty="0" smtClean="0"/>
              <a:t>Repérage </a:t>
            </a:r>
          </a:p>
          <a:p>
            <a:pPr lvl="2">
              <a:lnSpc>
                <a:spcPct val="150000"/>
              </a:lnSpc>
              <a:defRPr/>
            </a:pPr>
            <a:r>
              <a:rPr lang="fr-FR" dirty="0" smtClean="0"/>
              <a:t>Contrôle radiologique de pièce per opératoire</a:t>
            </a:r>
          </a:p>
          <a:p>
            <a:pPr>
              <a:lnSpc>
                <a:spcPct val="150000"/>
              </a:lnSpc>
              <a:defRPr/>
            </a:pPr>
            <a:r>
              <a:rPr lang="fr-FR" sz="2800" dirty="0" smtClean="0"/>
              <a:t>Soit lésion </a:t>
            </a:r>
            <a:r>
              <a:rPr lang="fr-FR" sz="2800" b="1" dirty="0" smtClean="0"/>
              <a:t>palpable : 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2400" dirty="0" smtClean="0"/>
              <a:t>Classée: T1-T2…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2400" dirty="0" smtClean="0"/>
              <a:t>Intervention</a:t>
            </a:r>
          </a:p>
          <a:p>
            <a:pPr lvl="2">
              <a:lnSpc>
                <a:spcPct val="150000"/>
              </a:lnSpc>
              <a:defRPr/>
            </a:pPr>
            <a:r>
              <a:rPr lang="fr-FR" sz="2000" dirty="0" err="1" smtClean="0"/>
              <a:t>Tumorectomie</a:t>
            </a:r>
            <a:r>
              <a:rPr lang="fr-FR" sz="2000" dirty="0" smtClean="0"/>
              <a:t>, </a:t>
            </a:r>
            <a:r>
              <a:rPr lang="fr-FR" sz="2000" dirty="0" err="1" smtClean="0"/>
              <a:t>quadrantectomie</a:t>
            </a:r>
            <a:endParaRPr lang="fr-FR" sz="2000" dirty="0" smtClean="0"/>
          </a:p>
          <a:p>
            <a:pPr lvl="2">
              <a:lnSpc>
                <a:spcPct val="150000"/>
              </a:lnSpc>
              <a:defRPr/>
            </a:pPr>
            <a:r>
              <a:rPr lang="fr-FR" sz="2000" dirty="0" err="1" smtClean="0"/>
              <a:t>Mastetomie</a:t>
            </a:r>
            <a:r>
              <a:rPr lang="fr-FR" sz="2000" dirty="0" smtClean="0"/>
              <a:t> partielle</a:t>
            </a:r>
          </a:p>
        </p:txBody>
      </p:sp>
    </p:spTree>
    <p:extLst>
      <p:ext uri="{BB962C8B-B14F-4D97-AF65-F5344CB8AC3E}">
        <p14:creationId xmlns:p14="http://schemas.microsoft.com/office/powerpoint/2010/main" val="41723301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mtClean="0"/>
              <a:t>Zonectomie</a:t>
            </a:r>
            <a:endParaRPr lang="fr-FR" sz="2800" smtClean="0"/>
          </a:p>
        </p:txBody>
      </p:sp>
      <p:sp>
        <p:nvSpPr>
          <p:cNvPr id="28675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Repérage pré-opératoire</a:t>
            </a:r>
          </a:p>
        </p:txBody>
      </p:sp>
      <p:sp>
        <p:nvSpPr>
          <p:cNvPr id="28676" name="Espace réservé du texte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mtClean="0"/>
              <a:t>Harpon en place</a:t>
            </a:r>
          </a:p>
        </p:txBody>
      </p:sp>
      <p:pic>
        <p:nvPicPr>
          <p:cNvPr id="28677" name="Espace réservé du contenu 17" descr="Repérage radi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835275"/>
            <a:ext cx="4040188" cy="2630488"/>
          </a:xfrm>
        </p:spPr>
      </p:pic>
      <p:pic>
        <p:nvPicPr>
          <p:cNvPr id="28678" name="Espace réservé du contenu 14" descr="Vue de repérage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5025" y="2635250"/>
            <a:ext cx="4041775" cy="3030538"/>
          </a:xfrm>
        </p:spPr>
      </p:pic>
    </p:spTree>
    <p:extLst>
      <p:ext uri="{BB962C8B-B14F-4D97-AF65-F5344CB8AC3E}">
        <p14:creationId xmlns:p14="http://schemas.microsoft.com/office/powerpoint/2010/main" val="32519607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Affichage à l'écran (4:3)</PresentationFormat>
  <Paragraphs>215</Paragraphs>
  <Slides>27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Thème Office</vt:lpstr>
      <vt:lpstr>Image</vt:lpstr>
      <vt:lpstr>CANCER DU SEIN</vt:lpstr>
      <vt:lpstr>Etape therapeutique : cancer invasif</vt:lpstr>
      <vt:lpstr>La diffusion du cancer du sein</vt:lpstr>
      <vt:lpstr>Bilan pré-thérapeutique</vt:lpstr>
      <vt:lpstr>Eléments du choix de la chirurgie</vt:lpstr>
      <vt:lpstr>Traitement conservateur</vt:lpstr>
      <vt:lpstr>Indications du TRT conservateur</vt:lpstr>
      <vt:lpstr>Au niveau du sein</vt:lpstr>
      <vt:lpstr>Zonectomie</vt:lpstr>
      <vt:lpstr>Contrôle qualité </vt:lpstr>
      <vt:lpstr>Tumorectomie : points clés</vt:lpstr>
      <vt:lpstr>Marges d’exérèse</vt:lpstr>
      <vt:lpstr>Marges : facteurs de risque</vt:lpstr>
      <vt:lpstr>Oncoplastique</vt:lpstr>
      <vt:lpstr>Anatomie plastique</vt:lpstr>
      <vt:lpstr>Conséquences</vt:lpstr>
      <vt:lpstr>Patron de Wise</vt:lpstr>
      <vt:lpstr>Les temps : 1- Avant la Chirurgie</vt:lpstr>
      <vt:lpstr>Les Temps : 2 – Intervention Pédicule supérieur</vt:lpstr>
      <vt:lpstr>Les Temps : 2 – Intervention Pédicule supérieur</vt:lpstr>
      <vt:lpstr>Les Temps : 2 – Intervention Pédicule Inférieur</vt:lpstr>
      <vt:lpstr>Les Temps : 3 – Après la Chirurgie</vt:lpstr>
      <vt:lpstr>Bonnes indications : 1 – le Sein</vt:lpstr>
      <vt:lpstr>Bonnes indications : 2 – La Patiente</vt:lpstr>
      <vt:lpstr>Limites de l'oncoplastique</vt:lpstr>
      <vt:lpstr>Quand symétriser ?</vt:lpstr>
      <vt:lpstr>Radiothérapie après conservation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DU SEIN</dc:title>
  <dc:creator>jch</dc:creator>
  <cp:lastModifiedBy>Jean-claude Humbert</cp:lastModifiedBy>
  <cp:revision>1</cp:revision>
  <dcterms:created xsi:type="dcterms:W3CDTF">2012-10-11T13:19:56Z</dcterms:created>
  <dcterms:modified xsi:type="dcterms:W3CDTF">2012-10-11T13:21:51Z</dcterms:modified>
</cp:coreProperties>
</file>