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8079-3912-4418-9241-A3FC8A61E90F}" type="datetimeFigureOut">
              <a:rPr lang="fr-FR" smtClean="0"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1B96-6E9E-4666-862C-5BF5134DD1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1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BDF75A-30CC-4572-B1BB-CF8E0A733C69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33ED1-6C15-4BA0-A97B-C07BBFF919B2}" type="slidenum">
              <a:rPr 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9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3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00338" y="6524625"/>
            <a:ext cx="604837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Imagerie interventionnelle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fr-FR" dirty="0" smtClean="0"/>
              <a:t>Aujourd’hui : on opère AVEC une diagnostic PRE-OPREATOIRE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6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3600" b="1" smtClean="0"/>
              <a:t>Impact du diagnostic pré-opératoire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Patientes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6 282 patientes, traitées pour un cancer du sein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Dana </a:t>
            </a:r>
            <a:r>
              <a:rPr lang="fr-FR" sz="1800" dirty="0" err="1" smtClean="0"/>
              <a:t>Farber</a:t>
            </a:r>
            <a:r>
              <a:rPr lang="fr-FR" sz="1800" dirty="0" smtClean="0"/>
              <a:t> </a:t>
            </a:r>
            <a:r>
              <a:rPr lang="fr-FR" sz="1800" dirty="0" err="1" smtClean="0"/>
              <a:t>Hospital</a:t>
            </a:r>
            <a:r>
              <a:rPr lang="fr-FR" sz="1800" dirty="0" smtClean="0"/>
              <a:t>, Boston,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 MD Anderson, Houston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Diagnostic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Groupe n°1: 57% diagnostic </a:t>
            </a:r>
            <a:r>
              <a:rPr lang="fr-FR" sz="1800" dirty="0" err="1" smtClean="0"/>
              <a:t>préop</a:t>
            </a:r>
            <a:r>
              <a:rPr lang="fr-FR" sz="1800" dirty="0" smtClean="0"/>
              <a:t>, 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Groupe n°2: 43% diagnostic chirurgical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Résultats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Ré excisions : 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(Groupe n°1) </a:t>
            </a:r>
            <a:r>
              <a:rPr lang="fr-FR" sz="1800" b="1" dirty="0" smtClean="0"/>
              <a:t>23% </a:t>
            </a:r>
            <a:r>
              <a:rPr lang="fr-FR" sz="1800" dirty="0" smtClean="0"/>
              <a:t>versus (Groupe n°2) </a:t>
            </a:r>
            <a:r>
              <a:rPr lang="fr-FR" sz="1800" b="1" dirty="0" smtClean="0"/>
              <a:t>92%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/>
              <a:t>Nombre moyen d’interventions : 1,3 versus 2,1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55875" y="6300788"/>
            <a:ext cx="463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 dirty="0" err="1"/>
              <a:t>Edge</a:t>
            </a:r>
            <a:r>
              <a:rPr lang="fr-FR" sz="1400" i="1" dirty="0"/>
              <a:t> SB. San Antonio </a:t>
            </a:r>
            <a:r>
              <a:rPr lang="fr-FR" sz="1400" i="1" dirty="0" err="1"/>
              <a:t>Breast</a:t>
            </a:r>
            <a:r>
              <a:rPr lang="fr-FR" sz="1400" i="1" dirty="0"/>
              <a:t> Cancer Symposium, 2005</a:t>
            </a:r>
          </a:p>
        </p:txBody>
      </p:sp>
    </p:spTree>
    <p:extLst>
      <p:ext uri="{BB962C8B-B14F-4D97-AF65-F5344CB8AC3E}">
        <p14:creationId xmlns:p14="http://schemas.microsoft.com/office/powerpoint/2010/main" val="19970027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Cytoponction : moins utilisée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Désinfection cutanée	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Pas d’anesthésie locale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Aiguille fine 20 à 25 G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Pas de gel de contact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Technique par capillarité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Étalement sur lame</a:t>
            </a:r>
          </a:p>
          <a:p>
            <a:pPr>
              <a:lnSpc>
                <a:spcPct val="130000"/>
              </a:lnSpc>
            </a:pPr>
            <a:r>
              <a:rPr lang="fr-FR" sz="2400" smtClean="0">
                <a:solidFill>
                  <a:schemeClr val="accent2"/>
                </a:solidFill>
              </a:rPr>
              <a:t>Fixation dépend de l’ anatomopathologiste</a:t>
            </a:r>
          </a:p>
        </p:txBody>
      </p:sp>
      <p:graphicFrame>
        <p:nvGraphicFramePr>
          <p:cNvPr id="563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170488" y="2841625"/>
          <a:ext cx="299243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3" r:id="rId3" imgW="2992889" imgH="2041991" progId="">
                  <p:embed/>
                </p:oleObj>
              </mc:Choice>
              <mc:Fallback>
                <p:oleObj name="PI3" r:id="rId3" imgW="2992889" imgH="20419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841625"/>
                        <a:ext cx="2992437" cy="20415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7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525"/>
            <a:ext cx="8229600" cy="1143000"/>
          </a:xfrm>
          <a:ln/>
        </p:spPr>
        <p:txBody>
          <a:bodyPr/>
          <a:lstStyle/>
          <a:p>
            <a:r>
              <a:rPr lang="fr-FR" sz="3600" smtClean="0">
                <a:solidFill>
                  <a:schemeClr val="accent2"/>
                </a:solidFill>
              </a:rPr>
              <a:t>Techniques de prélèvement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smtClean="0"/>
              <a:t>M</a:t>
            </a:r>
            <a:r>
              <a:rPr lang="fr-FR" sz="2400" b="1" smtClean="0"/>
              <a:t>i</a:t>
            </a:r>
            <a:r>
              <a:rPr lang="fr-FR" sz="2400" smtClean="0"/>
              <a:t>crobiopsie sous échographie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smtClean="0"/>
          </a:p>
          <a:p>
            <a:pPr>
              <a:lnSpc>
                <a:spcPct val="90000"/>
              </a:lnSpc>
            </a:pPr>
            <a:r>
              <a:rPr lang="fr-FR" sz="2400" smtClean="0"/>
              <a:t>M</a:t>
            </a:r>
            <a:r>
              <a:rPr lang="fr-FR" sz="2400" b="1" smtClean="0"/>
              <a:t>a</a:t>
            </a:r>
            <a:r>
              <a:rPr lang="fr-FR" sz="2400" smtClean="0"/>
              <a:t>crobiopsies sous échographie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smtClean="0"/>
          </a:p>
          <a:p>
            <a:pPr>
              <a:lnSpc>
                <a:spcPct val="90000"/>
              </a:lnSpc>
            </a:pPr>
            <a:r>
              <a:rPr lang="fr-FR" sz="2400" smtClean="0"/>
              <a:t>Macrobiopsies sous stéréotaxie</a:t>
            </a:r>
          </a:p>
          <a:p>
            <a:pPr>
              <a:lnSpc>
                <a:spcPct val="90000"/>
              </a:lnSpc>
            </a:pPr>
            <a:endParaRPr lang="fr-FR" sz="2400" smtClean="0"/>
          </a:p>
          <a:p>
            <a:pPr>
              <a:lnSpc>
                <a:spcPct val="90000"/>
              </a:lnSpc>
              <a:buFontTx/>
              <a:buNone/>
            </a:pPr>
            <a:endParaRPr lang="fr-FR" sz="2400" smtClean="0"/>
          </a:p>
          <a:p>
            <a:pPr>
              <a:lnSpc>
                <a:spcPct val="90000"/>
              </a:lnSpc>
            </a:pPr>
            <a:r>
              <a:rPr lang="fr-FR" sz="2400" smtClean="0"/>
              <a:t>Macrobiopsie sous IRM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700213"/>
            <a:ext cx="1895475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8135" name="Picture 7" descr="File0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657725"/>
            <a:ext cx="1471612" cy="1363663"/>
          </a:xfrm>
          <a:prstGeom prst="rect">
            <a:avLst/>
          </a:prstGeom>
          <a:noFill/>
        </p:spPr>
      </p:pic>
      <p:pic>
        <p:nvPicPr>
          <p:cNvPr id="48137" name="Picture 9" descr="100_1309"/>
          <p:cNvPicPr>
            <a:picLocks noChangeAspect="1" noChangeArrowheads="1"/>
          </p:cNvPicPr>
          <p:nvPr/>
        </p:nvPicPr>
        <p:blipFill>
          <a:blip r:embed="rId5" cstate="print"/>
          <a:srcRect b="6087"/>
          <a:stretch>
            <a:fillRect/>
          </a:stretch>
        </p:blipFill>
        <p:spPr bwMode="auto">
          <a:xfrm>
            <a:off x="4140200" y="1557338"/>
            <a:ext cx="2122488" cy="16398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139" name="Picture 11" descr="mammotome 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lum bright="18000"/>
          </a:blip>
          <a:srcRect/>
          <a:stretch>
            <a:fillRect/>
          </a:stretch>
        </p:blipFill>
        <p:spPr>
          <a:xfrm>
            <a:off x="3924300" y="3716338"/>
            <a:ext cx="2268538" cy="17033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009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G_1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5486400" cy="4343400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443663" y="5661025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16 G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64163" y="5445125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14 G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098925" y="5116513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11 G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260725" y="5116513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10 G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270125" y="5116513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8 G</a:t>
            </a:r>
          </a:p>
        </p:txBody>
      </p:sp>
      <p:pic>
        <p:nvPicPr>
          <p:cNvPr id="51209" name="Picture 9" descr="souris%20(13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724400"/>
            <a:ext cx="1524000" cy="631825"/>
          </a:xfrm>
          <a:prstGeom prst="rect">
            <a:avLst/>
          </a:prstGeom>
          <a:noFill/>
        </p:spPr>
      </p:pic>
      <p:pic>
        <p:nvPicPr>
          <p:cNvPr id="51210" name="Picture 10" descr="elephants%20(14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773238"/>
            <a:ext cx="1655763" cy="1203325"/>
          </a:xfrm>
          <a:prstGeom prst="rect">
            <a:avLst/>
          </a:prstGeom>
          <a:noFill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68313" y="263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600">
                <a:solidFill>
                  <a:schemeClr val="accent2"/>
                </a:solidFill>
              </a:rPr>
              <a:t>Techniques de prélèvement</a:t>
            </a:r>
          </a:p>
        </p:txBody>
      </p:sp>
    </p:spTree>
    <p:extLst>
      <p:ext uri="{BB962C8B-B14F-4D97-AF65-F5344CB8AC3E}">
        <p14:creationId xmlns:p14="http://schemas.microsoft.com/office/powerpoint/2010/main" val="1671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Résultats</a:t>
            </a:r>
          </a:p>
        </p:txBody>
      </p:sp>
      <p:pic>
        <p:nvPicPr>
          <p:cNvPr id="58376" name="Picture 8" descr="100_12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58377" name="Picture 9" descr="100_12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5175" y="3938588"/>
            <a:ext cx="3422650" cy="2187575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32363" y="2492375"/>
            <a:ext cx="3457575" cy="2895600"/>
            <a:chOff x="720" y="1248"/>
            <a:chExt cx="2178" cy="1824"/>
          </a:xfrm>
        </p:grpSpPr>
        <p:pic>
          <p:nvPicPr>
            <p:cNvPr id="58379" name="Picture 11" descr="DVC00055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720" y="1248"/>
              <a:ext cx="217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2018" y="2024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100mg</a:t>
              </a: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1746" y="2432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25mg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884" y="1888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11G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839" y="2432"/>
              <a:ext cx="4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/>
                <a:t>14G</a:t>
              </a:r>
            </a:p>
          </p:txBody>
        </p:sp>
      </p:grp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619250" y="2852738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/>
              <a:t>8G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462213" y="32559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350mg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419475" y="508476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10G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290888" y="556101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150mg</a:t>
            </a:r>
          </a:p>
        </p:txBody>
      </p:sp>
    </p:spTree>
    <p:extLst>
      <p:ext uri="{BB962C8B-B14F-4D97-AF65-F5344CB8AC3E}">
        <p14:creationId xmlns:p14="http://schemas.microsoft.com/office/powerpoint/2010/main" val="17867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Indications des biopsies per-cutanées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Lésion ACR 3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Femmes à risque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 Augmentation de volume d’une lésion 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Surveillance rapprochée impossible ou anxiété de la patiente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Mise en route d’un traitement hormonal substitutif</a:t>
            </a:r>
          </a:p>
          <a:p>
            <a:pPr lvl="2">
              <a:lnSpc>
                <a:spcPct val="90000"/>
              </a:lnSpc>
            </a:pPr>
            <a:endParaRPr lang="fr-FR" sz="1800" dirty="0" smtClean="0"/>
          </a:p>
          <a:p>
            <a:pPr>
              <a:lnSpc>
                <a:spcPct val="90000"/>
              </a:lnSpc>
            </a:pPr>
            <a:r>
              <a:rPr lang="fr-FR" dirty="0" smtClean="0"/>
              <a:t>Lésion ACR 4 et 5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Diagnostic extemporané impossible 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Lésions multifocales 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Récidive locale après traitement conservateur.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Lésion autorisant la technique du ganglion sentinelle</a:t>
            </a:r>
          </a:p>
          <a:p>
            <a:pPr lvl="2">
              <a:lnSpc>
                <a:spcPct val="90000"/>
              </a:lnSpc>
            </a:pPr>
            <a:r>
              <a:rPr lang="fr-FR" sz="1800" dirty="0" smtClean="0"/>
              <a:t>Lésion justifiant une chimiothérapie néo-adjuvante</a:t>
            </a:r>
          </a:p>
        </p:txBody>
      </p:sp>
    </p:spTree>
    <p:extLst>
      <p:ext uri="{BB962C8B-B14F-4D97-AF65-F5344CB8AC3E}">
        <p14:creationId xmlns:p14="http://schemas.microsoft.com/office/powerpoint/2010/main" val="4027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z="4000" smtClean="0"/>
              <a:t>Le dispositif d’annonce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smtClean="0"/>
              <a:t>Consultation d ’annonce</a:t>
            </a:r>
            <a:r>
              <a:rPr lang="fr-FR" sz="240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Le diagnostic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les étapes thérapeutiques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sz="2000" smtClean="0"/>
              <a:t>(plan personnalisé de soins)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l ’impact socioprofessionnel</a:t>
            </a:r>
          </a:p>
          <a:p>
            <a:pPr lvl="2">
              <a:lnSpc>
                <a:spcPct val="90000"/>
              </a:lnSpc>
              <a:defRPr/>
            </a:pPr>
            <a:r>
              <a:rPr lang="fr-FR" sz="2000" smtClean="0"/>
              <a:t>travail</a:t>
            </a:r>
          </a:p>
          <a:p>
            <a:pPr lvl="2">
              <a:lnSpc>
                <a:spcPct val="90000"/>
              </a:lnSpc>
              <a:defRPr/>
            </a:pPr>
            <a:r>
              <a:rPr lang="fr-FR" sz="2000" smtClean="0"/>
              <a:t>famille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dédramatiser, rassurer</a:t>
            </a:r>
          </a:p>
          <a:p>
            <a:pPr lvl="1">
              <a:lnSpc>
                <a:spcPct val="90000"/>
              </a:lnSpc>
              <a:defRPr/>
            </a:pPr>
            <a:endParaRPr lang="fr-FR" sz="2400" smtClean="0"/>
          </a:p>
          <a:p>
            <a:pPr>
              <a:lnSpc>
                <a:spcPct val="90000"/>
              </a:lnSpc>
              <a:defRPr/>
            </a:pPr>
            <a:r>
              <a:rPr lang="fr-FR" sz="2400" b="1" smtClean="0"/>
              <a:t>Consultation infirmière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Redire autrement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Rassurer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smtClean="0"/>
              <a:t>Aborder les questions pratiques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r-FR" sz="2400" smtClean="0"/>
          </a:p>
          <a:p>
            <a:pPr lvl="1">
              <a:lnSpc>
                <a:spcPct val="90000"/>
              </a:lnSpc>
              <a:defRPr/>
            </a:pPr>
            <a:endParaRPr lang="fr-FR" smtClean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286500" y="2928938"/>
            <a:ext cx="236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incombe souvent </a:t>
            </a:r>
          </a:p>
          <a:p>
            <a:r>
              <a:rPr lang="fr-FR" sz="2000" b="1">
                <a:solidFill>
                  <a:schemeClr val="accent2"/>
                </a:solidFill>
              </a:rPr>
              <a:t>au chirurgien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5929313" y="2286000"/>
            <a:ext cx="14287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06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Affichage à l'écran (4:3)</PresentationFormat>
  <Paragraphs>92</Paragraphs>
  <Slides>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PI3</vt:lpstr>
      <vt:lpstr>CANCER DU SEIN</vt:lpstr>
      <vt:lpstr>Imagerie interventionnelle  </vt:lpstr>
      <vt:lpstr>Impact du diagnostic pré-opératoire</vt:lpstr>
      <vt:lpstr>Cytoponction : moins utilisée</vt:lpstr>
      <vt:lpstr>Techniques de prélèvement</vt:lpstr>
      <vt:lpstr>Présentation PowerPoint</vt:lpstr>
      <vt:lpstr>Résultats</vt:lpstr>
      <vt:lpstr>Indications des biopsies per-cutanées</vt:lpstr>
      <vt:lpstr>Le dispositif d’annonce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2012-10-11T13:18:33Z</dcterms:created>
  <dcterms:modified xsi:type="dcterms:W3CDTF">2012-10-11T13:19:32Z</dcterms:modified>
</cp:coreProperties>
</file>