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2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03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01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5E636-C12B-4020-BBCB-0ACADCD10BAA}" type="datetimeFigureOut">
              <a:rPr lang="fr-FR"/>
              <a:pPr/>
              <a:t>11/10/2012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45225"/>
            <a:ext cx="5746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AF80F-B88F-41AF-A1A9-DFB4EB8271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52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76125" cy="7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fr-FR" dirty="0" smtClean="0"/>
              <a:t>CANCER DU SEIN</a:t>
            </a:r>
            <a:endParaRPr lang="fr-FR" dirty="0"/>
          </a:p>
        </p:txBody>
      </p:sp>
      <p:sp>
        <p:nvSpPr>
          <p:cNvPr id="12" name="Sous-titre 4"/>
          <p:cNvSpPr txBox="1">
            <a:spLocks/>
          </p:cNvSpPr>
          <p:nvPr/>
        </p:nvSpPr>
        <p:spPr bwMode="auto">
          <a:xfrm>
            <a:off x="323528" y="260648"/>
            <a:ext cx="8135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d’Oncologie Gynécologique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latin typeface="+mn-lt"/>
                <a:cs typeface="+mn-cs"/>
              </a:rPr>
              <a:t>Libreville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 26 </a:t>
            </a:r>
            <a:r>
              <a:rPr lang="fr-FR" sz="2000" kern="0" dirty="0" smtClean="0">
                <a:latin typeface="+mn-lt"/>
                <a:cs typeface="+mn-cs"/>
              </a:rPr>
              <a:t>octobre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998"/>
            <a:ext cx="964095" cy="12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208912" cy="2711152"/>
          </a:xfrm>
        </p:spPr>
        <p:txBody>
          <a:bodyPr>
            <a:noAutofit/>
          </a:bodyPr>
          <a:lstStyle/>
          <a:p>
            <a:r>
              <a:rPr lang="fr-FR" sz="2000" dirty="0" smtClean="0"/>
              <a:t>Pr Jean LEVEQUE</a:t>
            </a:r>
          </a:p>
          <a:p>
            <a:endParaRPr lang="fr-FR" sz="1400" dirty="0" smtClean="0"/>
          </a:p>
          <a:p>
            <a:pPr algn="l"/>
            <a:r>
              <a:rPr lang="fr-FR" sz="1600" i="1" dirty="0" smtClean="0"/>
              <a:t>		Service de Gynécologie - CHU Anne de Bretagne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Département d’Oncologie Chirurgicale - CRLCC Eugène Marquis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Faculté de Médecine - Université de Rennes 1</a:t>
            </a:r>
          </a:p>
          <a:p>
            <a:pPr algn="l"/>
            <a:endParaRPr lang="fr-FR" sz="1600" i="1" dirty="0"/>
          </a:p>
          <a:p>
            <a:pPr algn="l"/>
            <a:r>
              <a:rPr lang="fr-FR" sz="1600" i="1" dirty="0" smtClean="0"/>
              <a:t>		Inserm U1085 - </a:t>
            </a:r>
            <a:r>
              <a:rPr lang="en-US" sz="1600" i="1" dirty="0"/>
              <a:t>Death Receptors and Tumor Escape</a:t>
            </a:r>
            <a:endParaRPr lang="fr-FR" sz="1600" i="1" dirty="0" smtClean="0"/>
          </a:p>
          <a:p>
            <a:endParaRPr lang="fr-FR" sz="1400" dirty="0" smtClean="0"/>
          </a:p>
          <a:p>
            <a:r>
              <a:rPr lang="fr-FR" sz="2000" dirty="0" smtClean="0"/>
              <a:t>RENNES  - </a:t>
            </a:r>
            <a:r>
              <a:rPr lang="fr-FR" sz="2000" dirty="0" err="1" smtClean="0"/>
              <a:t>Breizh</a:t>
            </a:r>
            <a:r>
              <a:rPr lang="fr-FR" sz="2000" dirty="0" smtClean="0"/>
              <a:t> </a:t>
            </a:r>
            <a:r>
              <a:rPr lang="fr-FR" sz="2000" dirty="0" err="1" smtClean="0"/>
              <a:t>Izel</a:t>
            </a:r>
            <a:endParaRPr lang="fr-FR" sz="2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03" y="3701221"/>
            <a:ext cx="367099" cy="39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Users\Pr Jean Levêque\Documents\IMAGES\Divers\Logo\Logo CEM 2010.jpg"/>
          <p:cNvPicPr>
            <a:picLocks noChangeAspect="1" noChangeArrowheads="1"/>
          </p:cNvPicPr>
          <p:nvPr/>
        </p:nvPicPr>
        <p:blipFill>
          <a:blip r:embed="rId5" cstate="print"/>
          <a:srcRect r="39883" b="82550"/>
          <a:stretch>
            <a:fillRect/>
          </a:stretch>
        </p:blipFill>
        <p:spPr bwMode="auto">
          <a:xfrm>
            <a:off x="1145374" y="4061261"/>
            <a:ext cx="1152128" cy="460339"/>
          </a:xfrm>
          <a:prstGeom prst="rect">
            <a:avLst/>
          </a:prstGeom>
          <a:noFill/>
        </p:spPr>
      </p:pic>
      <p:pic>
        <p:nvPicPr>
          <p:cNvPr id="15" name="Picture 2" descr="C:\Users\Pr Jean Levêque\Documents\IMAGES\Divers\Logo\Logo Fac Uni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65317"/>
            <a:ext cx="605822" cy="602360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" y="5281975"/>
            <a:ext cx="1619672" cy="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 smtClean="0"/>
              <a:t>On peut agir sur certains FDR</a:t>
            </a:r>
            <a:endParaRPr lang="fr-FR" sz="3600" smtClean="0"/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341438"/>
          <a:ext cx="9151938" cy="531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phique" r:id="rId3" imgW="6096090" imgH="4067280" progId="MSGraph.Chart.8">
                  <p:embed followColorScheme="full"/>
                </p:oleObj>
              </mc:Choice>
              <mc:Fallback>
                <p:oleObj name="Graphique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1438"/>
                        <a:ext cx="9151938" cy="531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68313" y="5445125"/>
            <a:ext cx="84248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31775" y="4960938"/>
            <a:ext cx="90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 b="1">
                <a:solidFill>
                  <a:schemeClr val="bg2"/>
                </a:solidFill>
              </a:rPr>
              <a:t>RR = 1</a:t>
            </a:r>
          </a:p>
        </p:txBody>
      </p:sp>
    </p:spTree>
    <p:extLst>
      <p:ext uri="{BB962C8B-B14F-4D97-AF65-F5344CB8AC3E}">
        <p14:creationId xmlns:p14="http://schemas.microsoft.com/office/powerpoint/2010/main" val="40499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K Sein : </a:t>
            </a:r>
            <a:r>
              <a:rPr lang="fr-FR" sz="3600" smtClean="0"/>
              <a:t>histoire  naturelle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827088" y="2852738"/>
            <a:ext cx="4398962" cy="14287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0" name="Arc 4"/>
          <p:cNvSpPr>
            <a:spLocks/>
          </p:cNvSpPr>
          <p:nvPr/>
        </p:nvSpPr>
        <p:spPr bwMode="auto">
          <a:xfrm rot="2040000">
            <a:off x="5826125" y="2344738"/>
            <a:ext cx="1552575" cy="398462"/>
          </a:xfrm>
          <a:custGeom>
            <a:avLst/>
            <a:gdLst>
              <a:gd name="T0" fmla="*/ 0 w 21600"/>
              <a:gd name="T1" fmla="*/ 398462 h 21599"/>
              <a:gd name="T2" fmla="*/ 1550994 w 21600"/>
              <a:gd name="T3" fmla="*/ 0 h 21599"/>
              <a:gd name="T4" fmla="*/ 1552575 w 21600"/>
              <a:gd name="T5" fmla="*/ 398462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678"/>
                  <a:pt x="9657" y="11"/>
                  <a:pt x="21577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78"/>
                  <a:pt x="9657" y="11"/>
                  <a:pt x="21577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1" name="Arc 5"/>
          <p:cNvSpPr>
            <a:spLocks/>
          </p:cNvSpPr>
          <p:nvPr/>
        </p:nvSpPr>
        <p:spPr bwMode="auto">
          <a:xfrm>
            <a:off x="7092950" y="2636838"/>
            <a:ext cx="1403350" cy="877887"/>
          </a:xfrm>
          <a:custGeom>
            <a:avLst/>
            <a:gdLst>
              <a:gd name="T0" fmla="*/ 0 w 21599"/>
              <a:gd name="T1" fmla="*/ 0 h 21600"/>
              <a:gd name="T2" fmla="*/ 1403350 w 21599"/>
              <a:gd name="T3" fmla="*/ 876668 h 21600"/>
              <a:gd name="T4" fmla="*/ 0 w 21599"/>
              <a:gd name="T5" fmla="*/ 87788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917" y="0"/>
                  <a:pt x="21583" y="9652"/>
                  <a:pt x="21599" y="21569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917" y="0"/>
                  <a:pt x="21583" y="9652"/>
                  <a:pt x="21599" y="21569"/>
                </a:cubicBezTo>
                <a:lnTo>
                  <a:pt x="0" y="21600"/>
                </a:lnTo>
                <a:close/>
              </a:path>
            </a:pathLst>
          </a:custGeom>
          <a:noFill/>
          <a:ln w="1270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2" name="Arc 6"/>
          <p:cNvSpPr>
            <a:spLocks/>
          </p:cNvSpPr>
          <p:nvPr/>
        </p:nvSpPr>
        <p:spPr bwMode="auto">
          <a:xfrm>
            <a:off x="4859338" y="4868863"/>
            <a:ext cx="1506537" cy="447675"/>
          </a:xfrm>
          <a:custGeom>
            <a:avLst/>
            <a:gdLst>
              <a:gd name="T0" fmla="*/ 1506537 w 21600"/>
              <a:gd name="T1" fmla="*/ 447675 h 21659"/>
              <a:gd name="T2" fmla="*/ 70 w 21600"/>
              <a:gd name="T3" fmla="*/ 0 h 21659"/>
              <a:gd name="T4" fmla="*/ 1506537 w 21600"/>
              <a:gd name="T5" fmla="*/ 1219 h 21659"/>
              <a:gd name="T6" fmla="*/ 0 60000 65536"/>
              <a:gd name="T7" fmla="*/ 0 60000 65536"/>
              <a:gd name="T8" fmla="*/ 0 60000 65536"/>
              <a:gd name="T9" fmla="*/ 0 w 21600"/>
              <a:gd name="T10" fmla="*/ 0 h 21659"/>
              <a:gd name="T11" fmla="*/ 21600 w 21600"/>
              <a:gd name="T12" fmla="*/ 21659 h 216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9" fill="none" extrusionOk="0">
                <a:moveTo>
                  <a:pt x="21600" y="21659"/>
                </a:moveTo>
                <a:cubicBezTo>
                  <a:pt x="9670" y="21659"/>
                  <a:pt x="0" y="11988"/>
                  <a:pt x="0" y="59"/>
                </a:cubicBezTo>
                <a:cubicBezTo>
                  <a:pt x="-1" y="39"/>
                  <a:pt x="0" y="19"/>
                  <a:pt x="0" y="-1"/>
                </a:cubicBezTo>
              </a:path>
              <a:path w="21600" h="21659" stroke="0" extrusionOk="0">
                <a:moveTo>
                  <a:pt x="21600" y="21659"/>
                </a:moveTo>
                <a:cubicBezTo>
                  <a:pt x="9670" y="21659"/>
                  <a:pt x="0" y="11988"/>
                  <a:pt x="0" y="59"/>
                </a:cubicBezTo>
                <a:cubicBezTo>
                  <a:pt x="-1" y="39"/>
                  <a:pt x="0" y="19"/>
                  <a:pt x="0" y="-1"/>
                </a:cubicBezTo>
                <a:lnTo>
                  <a:pt x="21600" y="59"/>
                </a:lnTo>
                <a:close/>
              </a:path>
            </a:pathLst>
          </a:custGeom>
          <a:noFill/>
          <a:ln w="1270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3" name="Arc 7"/>
          <p:cNvSpPr>
            <a:spLocks/>
          </p:cNvSpPr>
          <p:nvPr/>
        </p:nvSpPr>
        <p:spPr bwMode="auto">
          <a:xfrm rot="-180000">
            <a:off x="6011863" y="5157788"/>
            <a:ext cx="1727200" cy="347662"/>
          </a:xfrm>
          <a:custGeom>
            <a:avLst/>
            <a:gdLst>
              <a:gd name="T0" fmla="*/ 1725441 w 21600"/>
              <a:gd name="T1" fmla="*/ 347662 h 21599"/>
              <a:gd name="T2" fmla="*/ 0 w 21600"/>
              <a:gd name="T3" fmla="*/ 0 h 21599"/>
              <a:gd name="T4" fmla="*/ 1727200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77" y="21599"/>
                </a:moveTo>
                <a:cubicBezTo>
                  <a:pt x="9657" y="21587"/>
                  <a:pt x="0" y="11920"/>
                  <a:pt x="0" y="0"/>
                </a:cubicBezTo>
              </a:path>
              <a:path w="21600" h="21599" stroke="0" extrusionOk="0">
                <a:moveTo>
                  <a:pt x="21577" y="21599"/>
                </a:moveTo>
                <a:cubicBezTo>
                  <a:pt x="9657" y="21587"/>
                  <a:pt x="0" y="1192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4" name="Arc 8"/>
          <p:cNvSpPr>
            <a:spLocks/>
          </p:cNvSpPr>
          <p:nvPr/>
        </p:nvSpPr>
        <p:spPr bwMode="auto">
          <a:xfrm>
            <a:off x="7380288" y="4868863"/>
            <a:ext cx="1349375" cy="581025"/>
          </a:xfrm>
          <a:custGeom>
            <a:avLst/>
            <a:gdLst>
              <a:gd name="T0" fmla="*/ 1349375 w 21600"/>
              <a:gd name="T1" fmla="*/ 0 h 21600"/>
              <a:gd name="T2" fmla="*/ 0 w 21600"/>
              <a:gd name="T3" fmla="*/ 581025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7667625" y="5013325"/>
            <a:ext cx="790575" cy="179388"/>
            <a:chOff x="4956" y="3169"/>
            <a:chExt cx="443" cy="145"/>
          </a:xfrm>
        </p:grpSpPr>
        <p:sp>
          <p:nvSpPr>
            <p:cNvPr id="24814" name="Oval 10"/>
            <p:cNvSpPr>
              <a:spLocks noChangeArrowheads="1"/>
            </p:cNvSpPr>
            <p:nvPr/>
          </p:nvSpPr>
          <p:spPr bwMode="auto">
            <a:xfrm rot="-2160000">
              <a:off x="4956" y="3169"/>
              <a:ext cx="443" cy="14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815" name="Freeform 11"/>
            <p:cNvSpPr>
              <a:spLocks/>
            </p:cNvSpPr>
            <p:nvPr/>
          </p:nvSpPr>
          <p:spPr bwMode="auto">
            <a:xfrm>
              <a:off x="5151" y="3193"/>
              <a:ext cx="73" cy="75"/>
            </a:xfrm>
            <a:custGeom>
              <a:avLst/>
              <a:gdLst>
                <a:gd name="T0" fmla="*/ 45 w 73"/>
                <a:gd name="T1" fmla="*/ 53 h 75"/>
                <a:gd name="T2" fmla="*/ 34 w 73"/>
                <a:gd name="T3" fmla="*/ 71 h 75"/>
                <a:gd name="T4" fmla="*/ 8 w 73"/>
                <a:gd name="T5" fmla="*/ 59 h 75"/>
                <a:gd name="T6" fmla="*/ 26 w 73"/>
                <a:gd name="T7" fmla="*/ 33 h 75"/>
                <a:gd name="T8" fmla="*/ 45 w 73"/>
                <a:gd name="T9" fmla="*/ 23 h 75"/>
                <a:gd name="T10" fmla="*/ 72 w 73"/>
                <a:gd name="T11" fmla="*/ 37 h 75"/>
                <a:gd name="T12" fmla="*/ 45 w 73"/>
                <a:gd name="T13" fmla="*/ 38 h 75"/>
                <a:gd name="T14" fmla="*/ 0 w 73"/>
                <a:gd name="T15" fmla="*/ 36 h 75"/>
                <a:gd name="T16" fmla="*/ 26 w 73"/>
                <a:gd name="T17" fmla="*/ 63 h 75"/>
                <a:gd name="T18" fmla="*/ 45 w 73"/>
                <a:gd name="T19" fmla="*/ 53 h 75"/>
                <a:gd name="T20" fmla="*/ 54 w 73"/>
                <a:gd name="T21" fmla="*/ 33 h 75"/>
                <a:gd name="T22" fmla="*/ 38 w 73"/>
                <a:gd name="T23" fmla="*/ 0 h 75"/>
                <a:gd name="T24" fmla="*/ 19 w 73"/>
                <a:gd name="T25" fmla="*/ 11 h 75"/>
                <a:gd name="T26" fmla="*/ 0 w 73"/>
                <a:gd name="T27" fmla="*/ 36 h 75"/>
                <a:gd name="T28" fmla="*/ 8 w 73"/>
                <a:gd name="T29" fmla="*/ 74 h 75"/>
                <a:gd name="T30" fmla="*/ 45 w 73"/>
                <a:gd name="T31" fmla="*/ 53 h 75"/>
                <a:gd name="T32" fmla="*/ 71 w 73"/>
                <a:gd name="T33" fmla="*/ 50 h 75"/>
                <a:gd name="T34" fmla="*/ 72 w 73"/>
                <a:gd name="T35" fmla="*/ 23 h 75"/>
                <a:gd name="T36" fmla="*/ 45 w 73"/>
                <a:gd name="T37" fmla="*/ 53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75"/>
                <a:gd name="T59" fmla="*/ 73 w 73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75">
                  <a:moveTo>
                    <a:pt x="45" y="53"/>
                  </a:moveTo>
                  <a:lnTo>
                    <a:pt x="34" y="71"/>
                  </a:lnTo>
                  <a:lnTo>
                    <a:pt x="8" y="59"/>
                  </a:lnTo>
                  <a:lnTo>
                    <a:pt x="26" y="33"/>
                  </a:lnTo>
                  <a:lnTo>
                    <a:pt x="45" y="23"/>
                  </a:lnTo>
                  <a:lnTo>
                    <a:pt x="72" y="37"/>
                  </a:lnTo>
                  <a:lnTo>
                    <a:pt x="45" y="38"/>
                  </a:lnTo>
                  <a:lnTo>
                    <a:pt x="0" y="36"/>
                  </a:lnTo>
                  <a:lnTo>
                    <a:pt x="26" y="63"/>
                  </a:lnTo>
                  <a:lnTo>
                    <a:pt x="45" y="53"/>
                  </a:lnTo>
                  <a:lnTo>
                    <a:pt x="54" y="33"/>
                  </a:lnTo>
                  <a:lnTo>
                    <a:pt x="38" y="0"/>
                  </a:lnTo>
                  <a:lnTo>
                    <a:pt x="19" y="11"/>
                  </a:lnTo>
                  <a:lnTo>
                    <a:pt x="0" y="36"/>
                  </a:lnTo>
                  <a:lnTo>
                    <a:pt x="8" y="74"/>
                  </a:lnTo>
                  <a:lnTo>
                    <a:pt x="45" y="53"/>
                  </a:lnTo>
                  <a:lnTo>
                    <a:pt x="71" y="50"/>
                  </a:lnTo>
                  <a:lnTo>
                    <a:pt x="72" y="23"/>
                  </a:lnTo>
                  <a:lnTo>
                    <a:pt x="45" y="5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86" name="Group 12"/>
          <p:cNvGrpSpPr>
            <a:grpSpLocks/>
          </p:cNvGrpSpPr>
          <p:nvPr/>
        </p:nvGrpSpPr>
        <p:grpSpPr bwMode="auto">
          <a:xfrm>
            <a:off x="3608388" y="3054350"/>
            <a:ext cx="865187" cy="119063"/>
            <a:chOff x="2094" y="1597"/>
            <a:chExt cx="484" cy="96"/>
          </a:xfrm>
        </p:grpSpPr>
        <p:sp>
          <p:nvSpPr>
            <p:cNvPr id="24812" name="Oval 13"/>
            <p:cNvSpPr>
              <a:spLocks noChangeArrowheads="1"/>
            </p:cNvSpPr>
            <p:nvPr/>
          </p:nvSpPr>
          <p:spPr bwMode="auto">
            <a:xfrm>
              <a:off x="2094" y="1597"/>
              <a:ext cx="484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813" name="Freeform 14"/>
            <p:cNvSpPr>
              <a:spLocks/>
            </p:cNvSpPr>
            <p:nvPr/>
          </p:nvSpPr>
          <p:spPr bwMode="auto">
            <a:xfrm>
              <a:off x="2300" y="1622"/>
              <a:ext cx="99" cy="38"/>
            </a:xfrm>
            <a:custGeom>
              <a:avLst/>
              <a:gdLst>
                <a:gd name="T0" fmla="*/ 49 w 99"/>
                <a:gd name="T1" fmla="*/ 30 h 38"/>
                <a:gd name="T2" fmla="*/ 24 w 99"/>
                <a:gd name="T3" fmla="*/ 37 h 38"/>
                <a:gd name="T4" fmla="*/ 12 w 99"/>
                <a:gd name="T5" fmla="*/ 22 h 38"/>
                <a:gd name="T6" fmla="*/ 49 w 99"/>
                <a:gd name="T7" fmla="*/ 15 h 38"/>
                <a:gd name="T8" fmla="*/ 74 w 99"/>
                <a:gd name="T9" fmla="*/ 15 h 38"/>
                <a:gd name="T10" fmla="*/ 86 w 99"/>
                <a:gd name="T11" fmla="*/ 30 h 38"/>
                <a:gd name="T12" fmla="*/ 61 w 99"/>
                <a:gd name="T13" fmla="*/ 22 h 38"/>
                <a:gd name="T14" fmla="*/ 24 w 99"/>
                <a:gd name="T15" fmla="*/ 8 h 38"/>
                <a:gd name="T16" fmla="*/ 24 w 99"/>
                <a:gd name="T17" fmla="*/ 30 h 38"/>
                <a:gd name="T18" fmla="*/ 49 w 99"/>
                <a:gd name="T19" fmla="*/ 30 h 38"/>
                <a:gd name="T20" fmla="*/ 74 w 99"/>
                <a:gd name="T21" fmla="*/ 22 h 38"/>
                <a:gd name="T22" fmla="*/ 86 w 99"/>
                <a:gd name="T23" fmla="*/ 0 h 38"/>
                <a:gd name="T24" fmla="*/ 61 w 99"/>
                <a:gd name="T25" fmla="*/ 0 h 38"/>
                <a:gd name="T26" fmla="*/ 24 w 99"/>
                <a:gd name="T27" fmla="*/ 8 h 38"/>
                <a:gd name="T28" fmla="*/ 0 w 99"/>
                <a:gd name="T29" fmla="*/ 30 h 38"/>
                <a:gd name="T30" fmla="*/ 49 w 99"/>
                <a:gd name="T31" fmla="*/ 30 h 38"/>
                <a:gd name="T32" fmla="*/ 74 w 99"/>
                <a:gd name="T33" fmla="*/ 37 h 38"/>
                <a:gd name="T34" fmla="*/ 98 w 99"/>
                <a:gd name="T35" fmla="*/ 22 h 38"/>
                <a:gd name="T36" fmla="*/ 49 w 99"/>
                <a:gd name="T37" fmla="*/ 3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"/>
                <a:gd name="T59" fmla="*/ 99 w 99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">
                  <a:moveTo>
                    <a:pt x="49" y="30"/>
                  </a:moveTo>
                  <a:lnTo>
                    <a:pt x="24" y="37"/>
                  </a:lnTo>
                  <a:lnTo>
                    <a:pt x="12" y="22"/>
                  </a:lnTo>
                  <a:lnTo>
                    <a:pt x="49" y="15"/>
                  </a:lnTo>
                  <a:lnTo>
                    <a:pt x="74" y="15"/>
                  </a:lnTo>
                  <a:lnTo>
                    <a:pt x="86" y="30"/>
                  </a:lnTo>
                  <a:lnTo>
                    <a:pt x="61" y="22"/>
                  </a:lnTo>
                  <a:lnTo>
                    <a:pt x="24" y="8"/>
                  </a:lnTo>
                  <a:lnTo>
                    <a:pt x="24" y="30"/>
                  </a:lnTo>
                  <a:lnTo>
                    <a:pt x="49" y="30"/>
                  </a:lnTo>
                  <a:lnTo>
                    <a:pt x="74" y="22"/>
                  </a:lnTo>
                  <a:lnTo>
                    <a:pt x="86" y="0"/>
                  </a:lnTo>
                  <a:lnTo>
                    <a:pt x="61" y="0"/>
                  </a:lnTo>
                  <a:lnTo>
                    <a:pt x="24" y="8"/>
                  </a:lnTo>
                  <a:lnTo>
                    <a:pt x="0" y="30"/>
                  </a:lnTo>
                  <a:lnTo>
                    <a:pt x="49" y="30"/>
                  </a:lnTo>
                  <a:lnTo>
                    <a:pt x="74" y="37"/>
                  </a:lnTo>
                  <a:lnTo>
                    <a:pt x="98" y="22"/>
                  </a:lnTo>
                  <a:lnTo>
                    <a:pt x="49" y="3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87" name="Group 15"/>
          <p:cNvGrpSpPr>
            <a:grpSpLocks/>
          </p:cNvGrpSpPr>
          <p:nvPr/>
        </p:nvGrpSpPr>
        <p:grpSpPr bwMode="auto">
          <a:xfrm>
            <a:off x="2492375" y="3021013"/>
            <a:ext cx="1027113" cy="152400"/>
            <a:chOff x="1298" y="1569"/>
            <a:chExt cx="575" cy="124"/>
          </a:xfrm>
        </p:grpSpPr>
        <p:sp>
          <p:nvSpPr>
            <p:cNvPr id="24810" name="Oval 16"/>
            <p:cNvSpPr>
              <a:spLocks noChangeArrowheads="1"/>
            </p:cNvSpPr>
            <p:nvPr/>
          </p:nvSpPr>
          <p:spPr bwMode="auto">
            <a:xfrm>
              <a:off x="1298" y="1569"/>
              <a:ext cx="575" cy="1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811" name="Freeform 17"/>
            <p:cNvSpPr>
              <a:spLocks/>
            </p:cNvSpPr>
            <p:nvPr/>
          </p:nvSpPr>
          <p:spPr bwMode="auto">
            <a:xfrm>
              <a:off x="1543" y="1602"/>
              <a:ext cx="117" cy="48"/>
            </a:xfrm>
            <a:custGeom>
              <a:avLst/>
              <a:gdLst>
                <a:gd name="T0" fmla="*/ 58 w 117"/>
                <a:gd name="T1" fmla="*/ 38 h 48"/>
                <a:gd name="T2" fmla="*/ 28 w 117"/>
                <a:gd name="T3" fmla="*/ 47 h 48"/>
                <a:gd name="T4" fmla="*/ 14 w 117"/>
                <a:gd name="T5" fmla="*/ 28 h 48"/>
                <a:gd name="T6" fmla="*/ 58 w 117"/>
                <a:gd name="T7" fmla="*/ 19 h 48"/>
                <a:gd name="T8" fmla="*/ 88 w 117"/>
                <a:gd name="T9" fmla="*/ 19 h 48"/>
                <a:gd name="T10" fmla="*/ 102 w 117"/>
                <a:gd name="T11" fmla="*/ 38 h 48"/>
                <a:gd name="T12" fmla="*/ 72 w 117"/>
                <a:gd name="T13" fmla="*/ 28 h 48"/>
                <a:gd name="T14" fmla="*/ 28 w 117"/>
                <a:gd name="T15" fmla="*/ 10 h 48"/>
                <a:gd name="T16" fmla="*/ 28 w 117"/>
                <a:gd name="T17" fmla="*/ 38 h 48"/>
                <a:gd name="T18" fmla="*/ 58 w 117"/>
                <a:gd name="T19" fmla="*/ 38 h 48"/>
                <a:gd name="T20" fmla="*/ 88 w 117"/>
                <a:gd name="T21" fmla="*/ 28 h 48"/>
                <a:gd name="T22" fmla="*/ 102 w 117"/>
                <a:gd name="T23" fmla="*/ 0 h 48"/>
                <a:gd name="T24" fmla="*/ 72 w 117"/>
                <a:gd name="T25" fmla="*/ 0 h 48"/>
                <a:gd name="T26" fmla="*/ 28 w 117"/>
                <a:gd name="T27" fmla="*/ 10 h 48"/>
                <a:gd name="T28" fmla="*/ 0 w 117"/>
                <a:gd name="T29" fmla="*/ 38 h 48"/>
                <a:gd name="T30" fmla="*/ 58 w 117"/>
                <a:gd name="T31" fmla="*/ 38 h 48"/>
                <a:gd name="T32" fmla="*/ 88 w 117"/>
                <a:gd name="T33" fmla="*/ 47 h 48"/>
                <a:gd name="T34" fmla="*/ 116 w 117"/>
                <a:gd name="T35" fmla="*/ 28 h 48"/>
                <a:gd name="T36" fmla="*/ 58 w 117"/>
                <a:gd name="T37" fmla="*/ 38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48"/>
                <a:gd name="T59" fmla="*/ 117 w 117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48">
                  <a:moveTo>
                    <a:pt x="58" y="38"/>
                  </a:moveTo>
                  <a:lnTo>
                    <a:pt x="28" y="47"/>
                  </a:lnTo>
                  <a:lnTo>
                    <a:pt x="14" y="28"/>
                  </a:lnTo>
                  <a:lnTo>
                    <a:pt x="58" y="19"/>
                  </a:lnTo>
                  <a:lnTo>
                    <a:pt x="88" y="19"/>
                  </a:lnTo>
                  <a:lnTo>
                    <a:pt x="102" y="38"/>
                  </a:lnTo>
                  <a:lnTo>
                    <a:pt x="72" y="28"/>
                  </a:lnTo>
                  <a:lnTo>
                    <a:pt x="28" y="10"/>
                  </a:lnTo>
                  <a:lnTo>
                    <a:pt x="28" y="38"/>
                  </a:lnTo>
                  <a:lnTo>
                    <a:pt x="58" y="38"/>
                  </a:lnTo>
                  <a:lnTo>
                    <a:pt x="88" y="28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28" y="10"/>
                  </a:lnTo>
                  <a:lnTo>
                    <a:pt x="0" y="38"/>
                  </a:lnTo>
                  <a:lnTo>
                    <a:pt x="58" y="38"/>
                  </a:lnTo>
                  <a:lnTo>
                    <a:pt x="88" y="47"/>
                  </a:lnTo>
                  <a:lnTo>
                    <a:pt x="116" y="28"/>
                  </a:lnTo>
                  <a:lnTo>
                    <a:pt x="58" y="3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88" name="Group 18"/>
          <p:cNvGrpSpPr>
            <a:grpSpLocks/>
          </p:cNvGrpSpPr>
          <p:nvPr/>
        </p:nvGrpSpPr>
        <p:grpSpPr bwMode="auto">
          <a:xfrm>
            <a:off x="1482725" y="3038475"/>
            <a:ext cx="974725" cy="117475"/>
            <a:chOff x="578" y="1584"/>
            <a:chExt cx="545" cy="95"/>
          </a:xfrm>
        </p:grpSpPr>
        <p:sp>
          <p:nvSpPr>
            <p:cNvPr id="24808" name="Oval 19"/>
            <p:cNvSpPr>
              <a:spLocks noChangeArrowheads="1"/>
            </p:cNvSpPr>
            <p:nvPr/>
          </p:nvSpPr>
          <p:spPr bwMode="auto">
            <a:xfrm>
              <a:off x="578" y="1584"/>
              <a:ext cx="545" cy="9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809" name="Freeform 20"/>
            <p:cNvSpPr>
              <a:spLocks/>
            </p:cNvSpPr>
            <p:nvPr/>
          </p:nvSpPr>
          <p:spPr bwMode="auto">
            <a:xfrm>
              <a:off x="809" y="1609"/>
              <a:ext cx="112" cy="38"/>
            </a:xfrm>
            <a:custGeom>
              <a:avLst/>
              <a:gdLst>
                <a:gd name="T0" fmla="*/ 56 w 112"/>
                <a:gd name="T1" fmla="*/ 30 h 38"/>
                <a:gd name="T2" fmla="*/ 27 w 112"/>
                <a:gd name="T3" fmla="*/ 37 h 38"/>
                <a:gd name="T4" fmla="*/ 14 w 112"/>
                <a:gd name="T5" fmla="*/ 22 h 38"/>
                <a:gd name="T6" fmla="*/ 56 w 112"/>
                <a:gd name="T7" fmla="*/ 15 h 38"/>
                <a:gd name="T8" fmla="*/ 84 w 112"/>
                <a:gd name="T9" fmla="*/ 15 h 38"/>
                <a:gd name="T10" fmla="*/ 97 w 112"/>
                <a:gd name="T11" fmla="*/ 30 h 38"/>
                <a:gd name="T12" fmla="*/ 69 w 112"/>
                <a:gd name="T13" fmla="*/ 22 h 38"/>
                <a:gd name="T14" fmla="*/ 27 w 112"/>
                <a:gd name="T15" fmla="*/ 8 h 38"/>
                <a:gd name="T16" fmla="*/ 27 w 112"/>
                <a:gd name="T17" fmla="*/ 30 h 38"/>
                <a:gd name="T18" fmla="*/ 56 w 112"/>
                <a:gd name="T19" fmla="*/ 30 h 38"/>
                <a:gd name="T20" fmla="*/ 84 w 112"/>
                <a:gd name="T21" fmla="*/ 22 h 38"/>
                <a:gd name="T22" fmla="*/ 97 w 112"/>
                <a:gd name="T23" fmla="*/ 0 h 38"/>
                <a:gd name="T24" fmla="*/ 69 w 112"/>
                <a:gd name="T25" fmla="*/ 0 h 38"/>
                <a:gd name="T26" fmla="*/ 27 w 112"/>
                <a:gd name="T27" fmla="*/ 8 h 38"/>
                <a:gd name="T28" fmla="*/ 0 w 112"/>
                <a:gd name="T29" fmla="*/ 30 h 38"/>
                <a:gd name="T30" fmla="*/ 56 w 112"/>
                <a:gd name="T31" fmla="*/ 30 h 38"/>
                <a:gd name="T32" fmla="*/ 84 w 112"/>
                <a:gd name="T33" fmla="*/ 37 h 38"/>
                <a:gd name="T34" fmla="*/ 111 w 112"/>
                <a:gd name="T35" fmla="*/ 22 h 38"/>
                <a:gd name="T36" fmla="*/ 56 w 112"/>
                <a:gd name="T37" fmla="*/ 3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8"/>
                <a:gd name="T59" fmla="*/ 112 w 112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8">
                  <a:moveTo>
                    <a:pt x="56" y="30"/>
                  </a:moveTo>
                  <a:lnTo>
                    <a:pt x="27" y="37"/>
                  </a:lnTo>
                  <a:lnTo>
                    <a:pt x="14" y="22"/>
                  </a:lnTo>
                  <a:lnTo>
                    <a:pt x="56" y="15"/>
                  </a:lnTo>
                  <a:lnTo>
                    <a:pt x="84" y="15"/>
                  </a:lnTo>
                  <a:lnTo>
                    <a:pt x="97" y="30"/>
                  </a:lnTo>
                  <a:lnTo>
                    <a:pt x="69" y="22"/>
                  </a:lnTo>
                  <a:lnTo>
                    <a:pt x="27" y="8"/>
                  </a:lnTo>
                  <a:lnTo>
                    <a:pt x="27" y="30"/>
                  </a:lnTo>
                  <a:lnTo>
                    <a:pt x="56" y="30"/>
                  </a:lnTo>
                  <a:lnTo>
                    <a:pt x="84" y="22"/>
                  </a:lnTo>
                  <a:lnTo>
                    <a:pt x="97" y="0"/>
                  </a:lnTo>
                  <a:lnTo>
                    <a:pt x="69" y="0"/>
                  </a:lnTo>
                  <a:lnTo>
                    <a:pt x="27" y="8"/>
                  </a:lnTo>
                  <a:lnTo>
                    <a:pt x="0" y="30"/>
                  </a:lnTo>
                  <a:lnTo>
                    <a:pt x="56" y="30"/>
                  </a:lnTo>
                  <a:lnTo>
                    <a:pt x="84" y="37"/>
                  </a:lnTo>
                  <a:lnTo>
                    <a:pt x="111" y="22"/>
                  </a:lnTo>
                  <a:lnTo>
                    <a:pt x="56" y="3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89" name="Group 21"/>
          <p:cNvGrpSpPr>
            <a:grpSpLocks/>
          </p:cNvGrpSpPr>
          <p:nvPr/>
        </p:nvGrpSpPr>
        <p:grpSpPr bwMode="auto">
          <a:xfrm>
            <a:off x="1573213" y="4545013"/>
            <a:ext cx="1025525" cy="176212"/>
            <a:chOff x="642" y="2805"/>
            <a:chExt cx="574" cy="143"/>
          </a:xfrm>
        </p:grpSpPr>
        <p:sp>
          <p:nvSpPr>
            <p:cNvPr id="24806" name="Oval 22"/>
            <p:cNvSpPr>
              <a:spLocks noChangeArrowheads="1"/>
            </p:cNvSpPr>
            <p:nvPr/>
          </p:nvSpPr>
          <p:spPr bwMode="auto">
            <a:xfrm>
              <a:off x="642" y="2805"/>
              <a:ext cx="574" cy="14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807" name="Freeform 23"/>
            <p:cNvSpPr>
              <a:spLocks/>
            </p:cNvSpPr>
            <p:nvPr/>
          </p:nvSpPr>
          <p:spPr bwMode="auto">
            <a:xfrm>
              <a:off x="886" y="2844"/>
              <a:ext cx="117" cy="55"/>
            </a:xfrm>
            <a:custGeom>
              <a:avLst/>
              <a:gdLst>
                <a:gd name="T0" fmla="*/ 58 w 117"/>
                <a:gd name="T1" fmla="*/ 44 h 55"/>
                <a:gd name="T2" fmla="*/ 28 w 117"/>
                <a:gd name="T3" fmla="*/ 54 h 55"/>
                <a:gd name="T4" fmla="*/ 14 w 117"/>
                <a:gd name="T5" fmla="*/ 32 h 55"/>
                <a:gd name="T6" fmla="*/ 58 w 117"/>
                <a:gd name="T7" fmla="*/ 22 h 55"/>
                <a:gd name="T8" fmla="*/ 88 w 117"/>
                <a:gd name="T9" fmla="*/ 22 h 55"/>
                <a:gd name="T10" fmla="*/ 102 w 117"/>
                <a:gd name="T11" fmla="*/ 44 h 55"/>
                <a:gd name="T12" fmla="*/ 72 w 117"/>
                <a:gd name="T13" fmla="*/ 32 h 55"/>
                <a:gd name="T14" fmla="*/ 28 w 117"/>
                <a:gd name="T15" fmla="*/ 11 h 55"/>
                <a:gd name="T16" fmla="*/ 28 w 117"/>
                <a:gd name="T17" fmla="*/ 44 h 55"/>
                <a:gd name="T18" fmla="*/ 58 w 117"/>
                <a:gd name="T19" fmla="*/ 44 h 55"/>
                <a:gd name="T20" fmla="*/ 88 w 117"/>
                <a:gd name="T21" fmla="*/ 32 h 55"/>
                <a:gd name="T22" fmla="*/ 102 w 117"/>
                <a:gd name="T23" fmla="*/ 0 h 55"/>
                <a:gd name="T24" fmla="*/ 72 w 117"/>
                <a:gd name="T25" fmla="*/ 0 h 55"/>
                <a:gd name="T26" fmla="*/ 28 w 117"/>
                <a:gd name="T27" fmla="*/ 11 h 55"/>
                <a:gd name="T28" fmla="*/ 0 w 117"/>
                <a:gd name="T29" fmla="*/ 44 h 55"/>
                <a:gd name="T30" fmla="*/ 58 w 117"/>
                <a:gd name="T31" fmla="*/ 44 h 55"/>
                <a:gd name="T32" fmla="*/ 88 w 117"/>
                <a:gd name="T33" fmla="*/ 54 h 55"/>
                <a:gd name="T34" fmla="*/ 116 w 117"/>
                <a:gd name="T35" fmla="*/ 32 h 55"/>
                <a:gd name="T36" fmla="*/ 58 w 117"/>
                <a:gd name="T37" fmla="*/ 44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55"/>
                <a:gd name="T59" fmla="*/ 117 w 117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55">
                  <a:moveTo>
                    <a:pt x="58" y="44"/>
                  </a:moveTo>
                  <a:lnTo>
                    <a:pt x="28" y="54"/>
                  </a:lnTo>
                  <a:lnTo>
                    <a:pt x="14" y="32"/>
                  </a:lnTo>
                  <a:lnTo>
                    <a:pt x="58" y="22"/>
                  </a:lnTo>
                  <a:lnTo>
                    <a:pt x="88" y="22"/>
                  </a:lnTo>
                  <a:lnTo>
                    <a:pt x="102" y="44"/>
                  </a:lnTo>
                  <a:lnTo>
                    <a:pt x="72" y="32"/>
                  </a:lnTo>
                  <a:lnTo>
                    <a:pt x="28" y="11"/>
                  </a:lnTo>
                  <a:lnTo>
                    <a:pt x="28" y="44"/>
                  </a:lnTo>
                  <a:lnTo>
                    <a:pt x="58" y="44"/>
                  </a:lnTo>
                  <a:lnTo>
                    <a:pt x="88" y="32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28" y="11"/>
                  </a:lnTo>
                  <a:lnTo>
                    <a:pt x="0" y="44"/>
                  </a:lnTo>
                  <a:lnTo>
                    <a:pt x="58" y="44"/>
                  </a:lnTo>
                  <a:lnTo>
                    <a:pt x="88" y="54"/>
                  </a:lnTo>
                  <a:lnTo>
                    <a:pt x="116" y="32"/>
                  </a:lnTo>
                  <a:lnTo>
                    <a:pt x="58" y="4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0" name="Group 24"/>
          <p:cNvGrpSpPr>
            <a:grpSpLocks/>
          </p:cNvGrpSpPr>
          <p:nvPr/>
        </p:nvGrpSpPr>
        <p:grpSpPr bwMode="auto">
          <a:xfrm>
            <a:off x="3649663" y="4530725"/>
            <a:ext cx="1079500" cy="192088"/>
            <a:chOff x="2123" y="2793"/>
            <a:chExt cx="605" cy="156"/>
          </a:xfrm>
        </p:grpSpPr>
        <p:sp>
          <p:nvSpPr>
            <p:cNvPr id="24804" name="Oval 25"/>
            <p:cNvSpPr>
              <a:spLocks noChangeArrowheads="1"/>
            </p:cNvSpPr>
            <p:nvPr/>
          </p:nvSpPr>
          <p:spPr bwMode="auto">
            <a:xfrm>
              <a:off x="2123" y="2793"/>
              <a:ext cx="605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805" name="Freeform 26"/>
            <p:cNvSpPr>
              <a:spLocks/>
            </p:cNvSpPr>
            <p:nvPr/>
          </p:nvSpPr>
          <p:spPr bwMode="auto">
            <a:xfrm>
              <a:off x="2380" y="2835"/>
              <a:ext cx="122" cy="61"/>
            </a:xfrm>
            <a:custGeom>
              <a:avLst/>
              <a:gdLst>
                <a:gd name="T0" fmla="*/ 61 w 122"/>
                <a:gd name="T1" fmla="*/ 48 h 61"/>
                <a:gd name="T2" fmla="*/ 30 w 122"/>
                <a:gd name="T3" fmla="*/ 60 h 61"/>
                <a:gd name="T4" fmla="*/ 15 w 122"/>
                <a:gd name="T5" fmla="*/ 36 h 61"/>
                <a:gd name="T6" fmla="*/ 61 w 122"/>
                <a:gd name="T7" fmla="*/ 24 h 61"/>
                <a:gd name="T8" fmla="*/ 91 w 122"/>
                <a:gd name="T9" fmla="*/ 24 h 61"/>
                <a:gd name="T10" fmla="*/ 106 w 122"/>
                <a:gd name="T11" fmla="*/ 48 h 61"/>
                <a:gd name="T12" fmla="*/ 75 w 122"/>
                <a:gd name="T13" fmla="*/ 36 h 61"/>
                <a:gd name="T14" fmla="*/ 30 w 122"/>
                <a:gd name="T15" fmla="*/ 13 h 61"/>
                <a:gd name="T16" fmla="*/ 30 w 122"/>
                <a:gd name="T17" fmla="*/ 48 h 61"/>
                <a:gd name="T18" fmla="*/ 61 w 122"/>
                <a:gd name="T19" fmla="*/ 48 h 61"/>
                <a:gd name="T20" fmla="*/ 91 w 122"/>
                <a:gd name="T21" fmla="*/ 36 h 61"/>
                <a:gd name="T22" fmla="*/ 106 w 122"/>
                <a:gd name="T23" fmla="*/ 0 h 61"/>
                <a:gd name="T24" fmla="*/ 75 w 122"/>
                <a:gd name="T25" fmla="*/ 0 h 61"/>
                <a:gd name="T26" fmla="*/ 30 w 122"/>
                <a:gd name="T27" fmla="*/ 13 h 61"/>
                <a:gd name="T28" fmla="*/ 0 w 122"/>
                <a:gd name="T29" fmla="*/ 48 h 61"/>
                <a:gd name="T30" fmla="*/ 61 w 122"/>
                <a:gd name="T31" fmla="*/ 48 h 61"/>
                <a:gd name="T32" fmla="*/ 91 w 122"/>
                <a:gd name="T33" fmla="*/ 60 h 61"/>
                <a:gd name="T34" fmla="*/ 121 w 122"/>
                <a:gd name="T35" fmla="*/ 36 h 61"/>
                <a:gd name="T36" fmla="*/ 61 w 122"/>
                <a:gd name="T37" fmla="*/ 48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61"/>
                <a:gd name="T59" fmla="*/ 122 w 122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61">
                  <a:moveTo>
                    <a:pt x="61" y="48"/>
                  </a:moveTo>
                  <a:lnTo>
                    <a:pt x="30" y="60"/>
                  </a:lnTo>
                  <a:lnTo>
                    <a:pt x="15" y="36"/>
                  </a:lnTo>
                  <a:lnTo>
                    <a:pt x="61" y="24"/>
                  </a:lnTo>
                  <a:lnTo>
                    <a:pt x="91" y="24"/>
                  </a:lnTo>
                  <a:lnTo>
                    <a:pt x="106" y="48"/>
                  </a:lnTo>
                  <a:lnTo>
                    <a:pt x="75" y="36"/>
                  </a:lnTo>
                  <a:lnTo>
                    <a:pt x="30" y="13"/>
                  </a:lnTo>
                  <a:lnTo>
                    <a:pt x="30" y="48"/>
                  </a:lnTo>
                  <a:lnTo>
                    <a:pt x="61" y="48"/>
                  </a:lnTo>
                  <a:lnTo>
                    <a:pt x="91" y="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30" y="13"/>
                  </a:lnTo>
                  <a:lnTo>
                    <a:pt x="0" y="48"/>
                  </a:lnTo>
                  <a:lnTo>
                    <a:pt x="61" y="48"/>
                  </a:lnTo>
                  <a:lnTo>
                    <a:pt x="91" y="60"/>
                  </a:lnTo>
                  <a:lnTo>
                    <a:pt x="121" y="36"/>
                  </a:lnTo>
                  <a:lnTo>
                    <a:pt x="61" y="4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1" name="Group 27"/>
          <p:cNvGrpSpPr>
            <a:grpSpLocks/>
          </p:cNvGrpSpPr>
          <p:nvPr/>
        </p:nvGrpSpPr>
        <p:grpSpPr bwMode="auto">
          <a:xfrm>
            <a:off x="6097588" y="2566988"/>
            <a:ext cx="1057275" cy="220662"/>
            <a:chOff x="3869" y="1201"/>
            <a:chExt cx="592" cy="180"/>
          </a:xfrm>
        </p:grpSpPr>
        <p:sp>
          <p:nvSpPr>
            <p:cNvPr id="24802" name="Oval 28"/>
            <p:cNvSpPr>
              <a:spLocks noChangeArrowheads="1"/>
            </p:cNvSpPr>
            <p:nvPr/>
          </p:nvSpPr>
          <p:spPr bwMode="auto">
            <a:xfrm rot="-9480000">
              <a:off x="3869" y="1201"/>
              <a:ext cx="592" cy="1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803" name="Freeform 29"/>
            <p:cNvSpPr>
              <a:spLocks/>
            </p:cNvSpPr>
            <p:nvPr/>
          </p:nvSpPr>
          <p:spPr bwMode="auto">
            <a:xfrm>
              <a:off x="4091" y="1250"/>
              <a:ext cx="120" cy="71"/>
            </a:xfrm>
            <a:custGeom>
              <a:avLst/>
              <a:gdLst>
                <a:gd name="T0" fmla="*/ 64 w 120"/>
                <a:gd name="T1" fmla="*/ 21 h 71"/>
                <a:gd name="T2" fmla="*/ 98 w 120"/>
                <a:gd name="T3" fmla="*/ 21 h 71"/>
                <a:gd name="T4" fmla="*/ 100 w 120"/>
                <a:gd name="T5" fmla="*/ 50 h 71"/>
                <a:gd name="T6" fmla="*/ 52 w 120"/>
                <a:gd name="T7" fmla="*/ 47 h 71"/>
                <a:gd name="T8" fmla="*/ 25 w 120"/>
                <a:gd name="T9" fmla="*/ 37 h 71"/>
                <a:gd name="T10" fmla="*/ 22 w 120"/>
                <a:gd name="T11" fmla="*/ 6 h 71"/>
                <a:gd name="T12" fmla="*/ 46 w 120"/>
                <a:gd name="T13" fmla="*/ 30 h 71"/>
                <a:gd name="T14" fmla="*/ 76 w 120"/>
                <a:gd name="T15" fmla="*/ 70 h 71"/>
                <a:gd name="T16" fmla="*/ 93 w 120"/>
                <a:gd name="T17" fmla="*/ 31 h 71"/>
                <a:gd name="T18" fmla="*/ 64 w 120"/>
                <a:gd name="T19" fmla="*/ 21 h 71"/>
                <a:gd name="T20" fmla="*/ 30 w 120"/>
                <a:gd name="T21" fmla="*/ 25 h 71"/>
                <a:gd name="T22" fmla="*/ 0 w 120"/>
                <a:gd name="T23" fmla="*/ 56 h 71"/>
                <a:gd name="T24" fmla="*/ 28 w 120"/>
                <a:gd name="T25" fmla="*/ 67 h 71"/>
                <a:gd name="T26" fmla="*/ 76 w 120"/>
                <a:gd name="T27" fmla="*/ 70 h 71"/>
                <a:gd name="T28" fmla="*/ 119 w 120"/>
                <a:gd name="T29" fmla="*/ 41 h 71"/>
                <a:gd name="T30" fmla="*/ 64 w 120"/>
                <a:gd name="T31" fmla="*/ 21 h 71"/>
                <a:gd name="T32" fmla="*/ 42 w 120"/>
                <a:gd name="T33" fmla="*/ 0 h 71"/>
                <a:gd name="T34" fmla="*/ 3 w 120"/>
                <a:gd name="T35" fmla="*/ 15 h 71"/>
                <a:gd name="T36" fmla="*/ 64 w 120"/>
                <a:gd name="T37" fmla="*/ 21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71"/>
                <a:gd name="T59" fmla="*/ 120 w 120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71">
                  <a:moveTo>
                    <a:pt x="64" y="21"/>
                  </a:moveTo>
                  <a:lnTo>
                    <a:pt x="98" y="21"/>
                  </a:lnTo>
                  <a:lnTo>
                    <a:pt x="100" y="50"/>
                  </a:lnTo>
                  <a:lnTo>
                    <a:pt x="52" y="47"/>
                  </a:lnTo>
                  <a:lnTo>
                    <a:pt x="25" y="37"/>
                  </a:lnTo>
                  <a:lnTo>
                    <a:pt x="22" y="6"/>
                  </a:lnTo>
                  <a:lnTo>
                    <a:pt x="46" y="30"/>
                  </a:lnTo>
                  <a:lnTo>
                    <a:pt x="76" y="70"/>
                  </a:lnTo>
                  <a:lnTo>
                    <a:pt x="93" y="31"/>
                  </a:lnTo>
                  <a:lnTo>
                    <a:pt x="64" y="21"/>
                  </a:lnTo>
                  <a:lnTo>
                    <a:pt x="30" y="25"/>
                  </a:lnTo>
                  <a:lnTo>
                    <a:pt x="0" y="56"/>
                  </a:lnTo>
                  <a:lnTo>
                    <a:pt x="28" y="67"/>
                  </a:lnTo>
                  <a:lnTo>
                    <a:pt x="76" y="70"/>
                  </a:lnTo>
                  <a:lnTo>
                    <a:pt x="119" y="41"/>
                  </a:lnTo>
                  <a:lnTo>
                    <a:pt x="64" y="21"/>
                  </a:lnTo>
                  <a:lnTo>
                    <a:pt x="42" y="0"/>
                  </a:lnTo>
                  <a:lnTo>
                    <a:pt x="3" y="15"/>
                  </a:lnTo>
                  <a:lnTo>
                    <a:pt x="64" y="21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2" name="Group 33"/>
          <p:cNvGrpSpPr>
            <a:grpSpLocks/>
          </p:cNvGrpSpPr>
          <p:nvPr/>
        </p:nvGrpSpPr>
        <p:grpSpPr bwMode="auto">
          <a:xfrm>
            <a:off x="6977063" y="2805113"/>
            <a:ext cx="1054100" cy="222250"/>
            <a:chOff x="4496" y="1395"/>
            <a:chExt cx="591" cy="180"/>
          </a:xfrm>
        </p:grpSpPr>
        <p:sp>
          <p:nvSpPr>
            <p:cNvPr id="24800" name="Oval 34"/>
            <p:cNvSpPr>
              <a:spLocks noChangeArrowheads="1"/>
            </p:cNvSpPr>
            <p:nvPr/>
          </p:nvSpPr>
          <p:spPr bwMode="auto">
            <a:xfrm>
              <a:off x="4496" y="1395"/>
              <a:ext cx="591" cy="1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801" name="Freeform 35"/>
            <p:cNvSpPr>
              <a:spLocks/>
            </p:cNvSpPr>
            <p:nvPr/>
          </p:nvSpPr>
          <p:spPr bwMode="auto">
            <a:xfrm>
              <a:off x="4747" y="1444"/>
              <a:ext cx="120" cy="68"/>
            </a:xfrm>
            <a:custGeom>
              <a:avLst/>
              <a:gdLst>
                <a:gd name="T0" fmla="*/ 60 w 120"/>
                <a:gd name="T1" fmla="*/ 54 h 68"/>
                <a:gd name="T2" fmla="*/ 29 w 120"/>
                <a:gd name="T3" fmla="*/ 67 h 68"/>
                <a:gd name="T4" fmla="*/ 15 w 120"/>
                <a:gd name="T5" fmla="*/ 40 h 68"/>
                <a:gd name="T6" fmla="*/ 60 w 120"/>
                <a:gd name="T7" fmla="*/ 27 h 68"/>
                <a:gd name="T8" fmla="*/ 90 w 120"/>
                <a:gd name="T9" fmla="*/ 27 h 68"/>
                <a:gd name="T10" fmla="*/ 104 w 120"/>
                <a:gd name="T11" fmla="*/ 54 h 68"/>
                <a:gd name="T12" fmla="*/ 74 w 120"/>
                <a:gd name="T13" fmla="*/ 40 h 68"/>
                <a:gd name="T14" fmla="*/ 29 w 120"/>
                <a:gd name="T15" fmla="*/ 14 h 68"/>
                <a:gd name="T16" fmla="*/ 29 w 120"/>
                <a:gd name="T17" fmla="*/ 54 h 68"/>
                <a:gd name="T18" fmla="*/ 60 w 120"/>
                <a:gd name="T19" fmla="*/ 54 h 68"/>
                <a:gd name="T20" fmla="*/ 90 w 120"/>
                <a:gd name="T21" fmla="*/ 40 h 68"/>
                <a:gd name="T22" fmla="*/ 104 w 120"/>
                <a:gd name="T23" fmla="*/ 0 h 68"/>
                <a:gd name="T24" fmla="*/ 74 w 120"/>
                <a:gd name="T25" fmla="*/ 0 h 68"/>
                <a:gd name="T26" fmla="*/ 29 w 120"/>
                <a:gd name="T27" fmla="*/ 14 h 68"/>
                <a:gd name="T28" fmla="*/ 0 w 120"/>
                <a:gd name="T29" fmla="*/ 54 h 68"/>
                <a:gd name="T30" fmla="*/ 60 w 120"/>
                <a:gd name="T31" fmla="*/ 54 h 68"/>
                <a:gd name="T32" fmla="*/ 90 w 120"/>
                <a:gd name="T33" fmla="*/ 67 h 68"/>
                <a:gd name="T34" fmla="*/ 119 w 120"/>
                <a:gd name="T35" fmla="*/ 40 h 68"/>
                <a:gd name="T36" fmla="*/ 60 w 120"/>
                <a:gd name="T37" fmla="*/ 54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68"/>
                <a:gd name="T59" fmla="*/ 120 w 120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68">
                  <a:moveTo>
                    <a:pt x="60" y="54"/>
                  </a:moveTo>
                  <a:lnTo>
                    <a:pt x="29" y="67"/>
                  </a:lnTo>
                  <a:lnTo>
                    <a:pt x="15" y="40"/>
                  </a:lnTo>
                  <a:lnTo>
                    <a:pt x="60" y="27"/>
                  </a:lnTo>
                  <a:lnTo>
                    <a:pt x="90" y="27"/>
                  </a:lnTo>
                  <a:lnTo>
                    <a:pt x="104" y="54"/>
                  </a:lnTo>
                  <a:lnTo>
                    <a:pt x="74" y="40"/>
                  </a:lnTo>
                  <a:lnTo>
                    <a:pt x="29" y="14"/>
                  </a:lnTo>
                  <a:lnTo>
                    <a:pt x="29" y="54"/>
                  </a:lnTo>
                  <a:lnTo>
                    <a:pt x="60" y="54"/>
                  </a:lnTo>
                  <a:lnTo>
                    <a:pt x="90" y="40"/>
                  </a:lnTo>
                  <a:lnTo>
                    <a:pt x="104" y="0"/>
                  </a:lnTo>
                  <a:lnTo>
                    <a:pt x="74" y="0"/>
                  </a:lnTo>
                  <a:lnTo>
                    <a:pt x="29" y="14"/>
                  </a:lnTo>
                  <a:lnTo>
                    <a:pt x="0" y="54"/>
                  </a:lnTo>
                  <a:lnTo>
                    <a:pt x="60" y="54"/>
                  </a:lnTo>
                  <a:lnTo>
                    <a:pt x="90" y="67"/>
                  </a:lnTo>
                  <a:lnTo>
                    <a:pt x="119" y="40"/>
                  </a:lnTo>
                  <a:lnTo>
                    <a:pt x="60" y="5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3" name="Group 36"/>
          <p:cNvGrpSpPr>
            <a:grpSpLocks/>
          </p:cNvGrpSpPr>
          <p:nvPr/>
        </p:nvGrpSpPr>
        <p:grpSpPr bwMode="auto">
          <a:xfrm>
            <a:off x="7556500" y="3130550"/>
            <a:ext cx="877888" cy="271463"/>
            <a:chOff x="4910" y="1658"/>
            <a:chExt cx="491" cy="220"/>
          </a:xfrm>
        </p:grpSpPr>
        <p:sp>
          <p:nvSpPr>
            <p:cNvPr id="24798" name="Oval 37"/>
            <p:cNvSpPr>
              <a:spLocks noChangeArrowheads="1"/>
            </p:cNvSpPr>
            <p:nvPr/>
          </p:nvSpPr>
          <p:spPr bwMode="auto">
            <a:xfrm rot="2340000">
              <a:off x="4910" y="1658"/>
              <a:ext cx="491" cy="2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99" name="Freeform 38"/>
            <p:cNvSpPr>
              <a:spLocks/>
            </p:cNvSpPr>
            <p:nvPr/>
          </p:nvSpPr>
          <p:spPr bwMode="auto">
            <a:xfrm>
              <a:off x="5119" y="1739"/>
              <a:ext cx="113" cy="77"/>
            </a:xfrm>
            <a:custGeom>
              <a:avLst/>
              <a:gdLst>
                <a:gd name="T0" fmla="*/ 37 w 113"/>
                <a:gd name="T1" fmla="*/ 50 h 77"/>
                <a:gd name="T2" fmla="*/ 8 w 113"/>
                <a:gd name="T3" fmla="*/ 50 h 77"/>
                <a:gd name="T4" fmla="*/ 21 w 113"/>
                <a:gd name="T5" fmla="*/ 17 h 77"/>
                <a:gd name="T6" fmla="*/ 60 w 113"/>
                <a:gd name="T7" fmla="*/ 26 h 77"/>
                <a:gd name="T8" fmla="*/ 78 w 113"/>
                <a:gd name="T9" fmla="*/ 39 h 77"/>
                <a:gd name="T10" fmla="*/ 66 w 113"/>
                <a:gd name="T11" fmla="*/ 70 h 77"/>
                <a:gd name="T12" fmla="*/ 59 w 113"/>
                <a:gd name="T13" fmla="*/ 43 h 77"/>
                <a:gd name="T14" fmla="*/ 53 w 113"/>
                <a:gd name="T15" fmla="*/ 0 h 77"/>
                <a:gd name="T16" fmla="*/ 19 w 113"/>
                <a:gd name="T17" fmla="*/ 37 h 77"/>
                <a:gd name="T18" fmla="*/ 37 w 113"/>
                <a:gd name="T19" fmla="*/ 50 h 77"/>
                <a:gd name="T20" fmla="*/ 68 w 113"/>
                <a:gd name="T21" fmla="*/ 50 h 77"/>
                <a:gd name="T22" fmla="*/ 112 w 113"/>
                <a:gd name="T23" fmla="*/ 20 h 77"/>
                <a:gd name="T24" fmla="*/ 93 w 113"/>
                <a:gd name="T25" fmla="*/ 6 h 77"/>
                <a:gd name="T26" fmla="*/ 53 w 113"/>
                <a:gd name="T27" fmla="*/ 0 h 77"/>
                <a:gd name="T28" fmla="*/ 0 w 113"/>
                <a:gd name="T29" fmla="*/ 23 h 77"/>
                <a:gd name="T30" fmla="*/ 37 w 113"/>
                <a:gd name="T31" fmla="*/ 50 h 77"/>
                <a:gd name="T32" fmla="*/ 44 w 113"/>
                <a:gd name="T33" fmla="*/ 76 h 77"/>
                <a:gd name="T34" fmla="*/ 87 w 113"/>
                <a:gd name="T35" fmla="*/ 63 h 77"/>
                <a:gd name="T36" fmla="*/ 37 w 113"/>
                <a:gd name="T37" fmla="*/ 5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77"/>
                <a:gd name="T59" fmla="*/ 113 w 11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77">
                  <a:moveTo>
                    <a:pt x="37" y="50"/>
                  </a:moveTo>
                  <a:lnTo>
                    <a:pt x="8" y="50"/>
                  </a:lnTo>
                  <a:lnTo>
                    <a:pt x="21" y="17"/>
                  </a:lnTo>
                  <a:lnTo>
                    <a:pt x="60" y="26"/>
                  </a:lnTo>
                  <a:lnTo>
                    <a:pt x="78" y="39"/>
                  </a:lnTo>
                  <a:lnTo>
                    <a:pt x="66" y="70"/>
                  </a:lnTo>
                  <a:lnTo>
                    <a:pt x="59" y="43"/>
                  </a:lnTo>
                  <a:lnTo>
                    <a:pt x="53" y="0"/>
                  </a:lnTo>
                  <a:lnTo>
                    <a:pt x="19" y="37"/>
                  </a:lnTo>
                  <a:lnTo>
                    <a:pt x="37" y="50"/>
                  </a:lnTo>
                  <a:lnTo>
                    <a:pt x="68" y="50"/>
                  </a:lnTo>
                  <a:lnTo>
                    <a:pt x="112" y="20"/>
                  </a:lnTo>
                  <a:lnTo>
                    <a:pt x="93" y="6"/>
                  </a:lnTo>
                  <a:lnTo>
                    <a:pt x="53" y="0"/>
                  </a:lnTo>
                  <a:lnTo>
                    <a:pt x="0" y="23"/>
                  </a:lnTo>
                  <a:lnTo>
                    <a:pt x="37" y="50"/>
                  </a:lnTo>
                  <a:lnTo>
                    <a:pt x="44" y="76"/>
                  </a:lnTo>
                  <a:lnTo>
                    <a:pt x="87" y="63"/>
                  </a:lnTo>
                  <a:lnTo>
                    <a:pt x="37" y="5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4" name="Group 39"/>
          <p:cNvGrpSpPr>
            <a:grpSpLocks/>
          </p:cNvGrpSpPr>
          <p:nvPr/>
        </p:nvGrpSpPr>
        <p:grpSpPr bwMode="auto">
          <a:xfrm>
            <a:off x="4646613" y="4694238"/>
            <a:ext cx="869950" cy="152400"/>
            <a:chOff x="2834" y="2926"/>
            <a:chExt cx="487" cy="124"/>
          </a:xfrm>
        </p:grpSpPr>
        <p:sp>
          <p:nvSpPr>
            <p:cNvPr id="24796" name="Oval 40"/>
            <p:cNvSpPr>
              <a:spLocks noChangeArrowheads="1"/>
            </p:cNvSpPr>
            <p:nvPr/>
          </p:nvSpPr>
          <p:spPr bwMode="auto">
            <a:xfrm rot="2220000">
              <a:off x="2834" y="2926"/>
              <a:ext cx="487" cy="1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97" name="Freeform 41"/>
            <p:cNvSpPr>
              <a:spLocks/>
            </p:cNvSpPr>
            <p:nvPr/>
          </p:nvSpPr>
          <p:spPr bwMode="auto">
            <a:xfrm>
              <a:off x="3040" y="2967"/>
              <a:ext cx="100" cy="54"/>
            </a:xfrm>
            <a:custGeom>
              <a:avLst/>
              <a:gdLst>
                <a:gd name="T0" fmla="*/ 39 w 100"/>
                <a:gd name="T1" fmla="*/ 33 h 54"/>
                <a:gd name="T2" fmla="*/ 12 w 100"/>
                <a:gd name="T3" fmla="*/ 30 h 54"/>
                <a:gd name="T4" fmla="*/ 17 w 100"/>
                <a:gd name="T5" fmla="*/ 9 h 54"/>
                <a:gd name="T6" fmla="*/ 54 w 100"/>
                <a:gd name="T7" fmla="*/ 19 h 54"/>
                <a:gd name="T8" fmla="*/ 75 w 100"/>
                <a:gd name="T9" fmla="*/ 31 h 54"/>
                <a:gd name="T10" fmla="*/ 69 w 100"/>
                <a:gd name="T11" fmla="*/ 50 h 54"/>
                <a:gd name="T12" fmla="*/ 57 w 100"/>
                <a:gd name="T13" fmla="*/ 31 h 54"/>
                <a:gd name="T14" fmla="*/ 42 w 100"/>
                <a:gd name="T15" fmla="*/ 0 h 54"/>
                <a:gd name="T16" fmla="*/ 20 w 100"/>
                <a:gd name="T17" fmla="*/ 22 h 54"/>
                <a:gd name="T18" fmla="*/ 39 w 100"/>
                <a:gd name="T19" fmla="*/ 33 h 54"/>
                <a:gd name="T20" fmla="*/ 67 w 100"/>
                <a:gd name="T21" fmla="*/ 38 h 54"/>
                <a:gd name="T22" fmla="*/ 99 w 100"/>
                <a:gd name="T23" fmla="*/ 20 h 54"/>
                <a:gd name="T24" fmla="*/ 79 w 100"/>
                <a:gd name="T25" fmla="*/ 9 h 54"/>
                <a:gd name="T26" fmla="*/ 42 w 100"/>
                <a:gd name="T27" fmla="*/ 0 h 54"/>
                <a:gd name="T28" fmla="*/ 0 w 100"/>
                <a:gd name="T29" fmla="*/ 12 h 54"/>
                <a:gd name="T30" fmla="*/ 39 w 100"/>
                <a:gd name="T31" fmla="*/ 33 h 54"/>
                <a:gd name="T32" fmla="*/ 52 w 100"/>
                <a:gd name="T33" fmla="*/ 53 h 54"/>
                <a:gd name="T34" fmla="*/ 87 w 100"/>
                <a:gd name="T35" fmla="*/ 48 h 54"/>
                <a:gd name="T36" fmla="*/ 39 w 100"/>
                <a:gd name="T37" fmla="*/ 33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54"/>
                <a:gd name="T59" fmla="*/ 100 w 100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54">
                  <a:moveTo>
                    <a:pt x="39" y="33"/>
                  </a:moveTo>
                  <a:lnTo>
                    <a:pt x="12" y="30"/>
                  </a:lnTo>
                  <a:lnTo>
                    <a:pt x="17" y="9"/>
                  </a:lnTo>
                  <a:lnTo>
                    <a:pt x="54" y="19"/>
                  </a:lnTo>
                  <a:lnTo>
                    <a:pt x="75" y="31"/>
                  </a:lnTo>
                  <a:lnTo>
                    <a:pt x="69" y="50"/>
                  </a:lnTo>
                  <a:lnTo>
                    <a:pt x="57" y="31"/>
                  </a:lnTo>
                  <a:lnTo>
                    <a:pt x="42" y="0"/>
                  </a:lnTo>
                  <a:lnTo>
                    <a:pt x="20" y="22"/>
                  </a:lnTo>
                  <a:lnTo>
                    <a:pt x="39" y="33"/>
                  </a:lnTo>
                  <a:lnTo>
                    <a:pt x="67" y="38"/>
                  </a:lnTo>
                  <a:lnTo>
                    <a:pt x="99" y="20"/>
                  </a:lnTo>
                  <a:lnTo>
                    <a:pt x="79" y="9"/>
                  </a:lnTo>
                  <a:lnTo>
                    <a:pt x="42" y="0"/>
                  </a:lnTo>
                  <a:lnTo>
                    <a:pt x="0" y="12"/>
                  </a:lnTo>
                  <a:lnTo>
                    <a:pt x="39" y="33"/>
                  </a:lnTo>
                  <a:lnTo>
                    <a:pt x="52" y="53"/>
                  </a:lnTo>
                  <a:lnTo>
                    <a:pt x="87" y="48"/>
                  </a:lnTo>
                  <a:lnTo>
                    <a:pt x="39" y="3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5" name="Group 42"/>
          <p:cNvGrpSpPr>
            <a:grpSpLocks/>
          </p:cNvGrpSpPr>
          <p:nvPr/>
        </p:nvGrpSpPr>
        <p:grpSpPr bwMode="auto">
          <a:xfrm>
            <a:off x="5364163" y="4868863"/>
            <a:ext cx="804862" cy="217487"/>
            <a:chOff x="3338" y="3055"/>
            <a:chExt cx="451" cy="176"/>
          </a:xfrm>
        </p:grpSpPr>
        <p:sp>
          <p:nvSpPr>
            <p:cNvPr id="24794" name="Oval 43"/>
            <p:cNvSpPr>
              <a:spLocks noChangeArrowheads="1"/>
            </p:cNvSpPr>
            <p:nvPr/>
          </p:nvSpPr>
          <p:spPr bwMode="auto">
            <a:xfrm rot="1740000">
              <a:off x="3338" y="3055"/>
              <a:ext cx="451" cy="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95" name="Freeform 44"/>
            <p:cNvSpPr>
              <a:spLocks/>
            </p:cNvSpPr>
            <p:nvPr/>
          </p:nvSpPr>
          <p:spPr bwMode="auto">
            <a:xfrm>
              <a:off x="3527" y="3114"/>
              <a:ext cx="94" cy="72"/>
            </a:xfrm>
            <a:custGeom>
              <a:avLst/>
              <a:gdLst>
                <a:gd name="T0" fmla="*/ 40 w 94"/>
                <a:gd name="T1" fmla="*/ 47 h 72"/>
                <a:gd name="T2" fmla="*/ 15 w 94"/>
                <a:gd name="T3" fmla="*/ 46 h 72"/>
                <a:gd name="T4" fmla="*/ 16 w 94"/>
                <a:gd name="T5" fmla="*/ 16 h 72"/>
                <a:gd name="T6" fmla="*/ 51 w 94"/>
                <a:gd name="T7" fmla="*/ 24 h 72"/>
                <a:gd name="T8" fmla="*/ 72 w 94"/>
                <a:gd name="T9" fmla="*/ 37 h 72"/>
                <a:gd name="T10" fmla="*/ 70 w 94"/>
                <a:gd name="T11" fmla="*/ 65 h 72"/>
                <a:gd name="T12" fmla="*/ 56 w 94"/>
                <a:gd name="T13" fmla="*/ 41 h 72"/>
                <a:gd name="T14" fmla="*/ 37 w 94"/>
                <a:gd name="T15" fmla="*/ 0 h 72"/>
                <a:gd name="T16" fmla="*/ 20 w 94"/>
                <a:gd name="T17" fmla="*/ 34 h 72"/>
                <a:gd name="T18" fmla="*/ 40 w 94"/>
                <a:gd name="T19" fmla="*/ 47 h 72"/>
                <a:gd name="T20" fmla="*/ 67 w 94"/>
                <a:gd name="T21" fmla="*/ 48 h 72"/>
                <a:gd name="T22" fmla="*/ 93 w 94"/>
                <a:gd name="T23" fmla="*/ 19 h 72"/>
                <a:gd name="T24" fmla="*/ 73 w 94"/>
                <a:gd name="T25" fmla="*/ 7 h 72"/>
                <a:gd name="T26" fmla="*/ 37 w 94"/>
                <a:gd name="T27" fmla="*/ 0 h 72"/>
                <a:gd name="T28" fmla="*/ 0 w 94"/>
                <a:gd name="T29" fmla="*/ 21 h 72"/>
                <a:gd name="T30" fmla="*/ 40 w 94"/>
                <a:gd name="T31" fmla="*/ 47 h 72"/>
                <a:gd name="T32" fmla="*/ 56 w 94"/>
                <a:gd name="T33" fmla="*/ 71 h 72"/>
                <a:gd name="T34" fmla="*/ 87 w 94"/>
                <a:gd name="T35" fmla="*/ 59 h 72"/>
                <a:gd name="T36" fmla="*/ 40 w 94"/>
                <a:gd name="T37" fmla="*/ 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4"/>
                <a:gd name="T58" fmla="*/ 0 h 72"/>
                <a:gd name="T59" fmla="*/ 94 w 94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4" h="72">
                  <a:moveTo>
                    <a:pt x="40" y="47"/>
                  </a:moveTo>
                  <a:lnTo>
                    <a:pt x="15" y="46"/>
                  </a:lnTo>
                  <a:lnTo>
                    <a:pt x="16" y="16"/>
                  </a:lnTo>
                  <a:lnTo>
                    <a:pt x="51" y="24"/>
                  </a:lnTo>
                  <a:lnTo>
                    <a:pt x="72" y="37"/>
                  </a:lnTo>
                  <a:lnTo>
                    <a:pt x="70" y="65"/>
                  </a:lnTo>
                  <a:lnTo>
                    <a:pt x="56" y="41"/>
                  </a:lnTo>
                  <a:lnTo>
                    <a:pt x="37" y="0"/>
                  </a:lnTo>
                  <a:lnTo>
                    <a:pt x="20" y="34"/>
                  </a:lnTo>
                  <a:lnTo>
                    <a:pt x="40" y="47"/>
                  </a:lnTo>
                  <a:lnTo>
                    <a:pt x="67" y="48"/>
                  </a:lnTo>
                  <a:lnTo>
                    <a:pt x="93" y="19"/>
                  </a:lnTo>
                  <a:lnTo>
                    <a:pt x="73" y="7"/>
                  </a:lnTo>
                  <a:lnTo>
                    <a:pt x="37" y="0"/>
                  </a:lnTo>
                  <a:lnTo>
                    <a:pt x="0" y="21"/>
                  </a:lnTo>
                  <a:lnTo>
                    <a:pt x="40" y="47"/>
                  </a:lnTo>
                  <a:lnTo>
                    <a:pt x="56" y="71"/>
                  </a:lnTo>
                  <a:lnTo>
                    <a:pt x="87" y="59"/>
                  </a:lnTo>
                  <a:lnTo>
                    <a:pt x="40" y="47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6" name="Group 45"/>
          <p:cNvGrpSpPr>
            <a:grpSpLocks/>
          </p:cNvGrpSpPr>
          <p:nvPr/>
        </p:nvGrpSpPr>
        <p:grpSpPr bwMode="auto">
          <a:xfrm>
            <a:off x="6338888" y="5051425"/>
            <a:ext cx="1512887" cy="257175"/>
            <a:chOff x="4041" y="3216"/>
            <a:chExt cx="847" cy="208"/>
          </a:xfrm>
        </p:grpSpPr>
        <p:sp>
          <p:nvSpPr>
            <p:cNvPr id="24792" name="Oval 46"/>
            <p:cNvSpPr>
              <a:spLocks noChangeArrowheads="1"/>
            </p:cNvSpPr>
            <p:nvPr/>
          </p:nvSpPr>
          <p:spPr bwMode="auto">
            <a:xfrm>
              <a:off x="4041" y="3216"/>
              <a:ext cx="847" cy="2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93" name="Freeform 47"/>
            <p:cNvSpPr>
              <a:spLocks/>
            </p:cNvSpPr>
            <p:nvPr/>
          </p:nvSpPr>
          <p:spPr bwMode="auto">
            <a:xfrm>
              <a:off x="4400" y="3273"/>
              <a:ext cx="172" cy="79"/>
            </a:xfrm>
            <a:custGeom>
              <a:avLst/>
              <a:gdLst>
                <a:gd name="T0" fmla="*/ 86 w 172"/>
                <a:gd name="T1" fmla="*/ 63 h 79"/>
                <a:gd name="T2" fmla="*/ 42 w 172"/>
                <a:gd name="T3" fmla="*/ 78 h 79"/>
                <a:gd name="T4" fmla="*/ 21 w 172"/>
                <a:gd name="T5" fmla="*/ 47 h 79"/>
                <a:gd name="T6" fmla="*/ 86 w 172"/>
                <a:gd name="T7" fmla="*/ 31 h 79"/>
                <a:gd name="T8" fmla="*/ 129 w 172"/>
                <a:gd name="T9" fmla="*/ 31 h 79"/>
                <a:gd name="T10" fmla="*/ 150 w 172"/>
                <a:gd name="T11" fmla="*/ 63 h 79"/>
                <a:gd name="T12" fmla="*/ 106 w 172"/>
                <a:gd name="T13" fmla="*/ 47 h 79"/>
                <a:gd name="T14" fmla="*/ 42 w 172"/>
                <a:gd name="T15" fmla="*/ 16 h 79"/>
                <a:gd name="T16" fmla="*/ 42 w 172"/>
                <a:gd name="T17" fmla="*/ 63 h 79"/>
                <a:gd name="T18" fmla="*/ 86 w 172"/>
                <a:gd name="T19" fmla="*/ 63 h 79"/>
                <a:gd name="T20" fmla="*/ 129 w 172"/>
                <a:gd name="T21" fmla="*/ 47 h 79"/>
                <a:gd name="T22" fmla="*/ 150 w 172"/>
                <a:gd name="T23" fmla="*/ 0 h 79"/>
                <a:gd name="T24" fmla="*/ 106 w 172"/>
                <a:gd name="T25" fmla="*/ 0 h 79"/>
                <a:gd name="T26" fmla="*/ 42 w 172"/>
                <a:gd name="T27" fmla="*/ 16 h 79"/>
                <a:gd name="T28" fmla="*/ 0 w 172"/>
                <a:gd name="T29" fmla="*/ 63 h 79"/>
                <a:gd name="T30" fmla="*/ 86 w 172"/>
                <a:gd name="T31" fmla="*/ 63 h 79"/>
                <a:gd name="T32" fmla="*/ 129 w 172"/>
                <a:gd name="T33" fmla="*/ 78 h 79"/>
                <a:gd name="T34" fmla="*/ 171 w 172"/>
                <a:gd name="T35" fmla="*/ 47 h 79"/>
                <a:gd name="T36" fmla="*/ 86 w 172"/>
                <a:gd name="T37" fmla="*/ 63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79"/>
                <a:gd name="T59" fmla="*/ 172 w 172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79">
                  <a:moveTo>
                    <a:pt x="86" y="63"/>
                  </a:moveTo>
                  <a:lnTo>
                    <a:pt x="42" y="78"/>
                  </a:lnTo>
                  <a:lnTo>
                    <a:pt x="21" y="47"/>
                  </a:lnTo>
                  <a:lnTo>
                    <a:pt x="86" y="31"/>
                  </a:lnTo>
                  <a:lnTo>
                    <a:pt x="129" y="31"/>
                  </a:lnTo>
                  <a:lnTo>
                    <a:pt x="150" y="63"/>
                  </a:lnTo>
                  <a:lnTo>
                    <a:pt x="106" y="47"/>
                  </a:lnTo>
                  <a:lnTo>
                    <a:pt x="42" y="16"/>
                  </a:lnTo>
                  <a:lnTo>
                    <a:pt x="42" y="63"/>
                  </a:lnTo>
                  <a:lnTo>
                    <a:pt x="86" y="63"/>
                  </a:lnTo>
                  <a:lnTo>
                    <a:pt x="129" y="47"/>
                  </a:lnTo>
                  <a:lnTo>
                    <a:pt x="150" y="0"/>
                  </a:lnTo>
                  <a:lnTo>
                    <a:pt x="106" y="0"/>
                  </a:lnTo>
                  <a:lnTo>
                    <a:pt x="42" y="16"/>
                  </a:lnTo>
                  <a:lnTo>
                    <a:pt x="0" y="63"/>
                  </a:lnTo>
                  <a:lnTo>
                    <a:pt x="86" y="63"/>
                  </a:lnTo>
                  <a:lnTo>
                    <a:pt x="129" y="78"/>
                  </a:lnTo>
                  <a:lnTo>
                    <a:pt x="171" y="47"/>
                  </a:lnTo>
                  <a:lnTo>
                    <a:pt x="86" y="6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7" name="Group 48"/>
          <p:cNvGrpSpPr>
            <a:grpSpLocks/>
          </p:cNvGrpSpPr>
          <p:nvPr/>
        </p:nvGrpSpPr>
        <p:grpSpPr bwMode="auto">
          <a:xfrm>
            <a:off x="8131175" y="3503613"/>
            <a:ext cx="258763" cy="546100"/>
            <a:chOff x="5320" y="1961"/>
            <a:chExt cx="145" cy="443"/>
          </a:xfrm>
        </p:grpSpPr>
        <p:sp>
          <p:nvSpPr>
            <p:cNvPr id="24790" name="Oval 49"/>
            <p:cNvSpPr>
              <a:spLocks noChangeArrowheads="1"/>
            </p:cNvSpPr>
            <p:nvPr/>
          </p:nvSpPr>
          <p:spPr bwMode="auto">
            <a:xfrm rot="-7980000">
              <a:off x="5171" y="2110"/>
              <a:ext cx="443" cy="14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91" name="Freeform 50"/>
            <p:cNvSpPr>
              <a:spLocks/>
            </p:cNvSpPr>
            <p:nvPr/>
          </p:nvSpPr>
          <p:spPr bwMode="auto">
            <a:xfrm>
              <a:off x="5336" y="2142"/>
              <a:ext cx="87" cy="66"/>
            </a:xfrm>
            <a:custGeom>
              <a:avLst/>
              <a:gdLst>
                <a:gd name="T0" fmla="*/ 58 w 87"/>
                <a:gd name="T1" fmla="*/ 23 h 66"/>
                <a:gd name="T2" fmla="*/ 79 w 87"/>
                <a:gd name="T3" fmla="*/ 30 h 66"/>
                <a:gd name="T4" fmla="*/ 69 w 87"/>
                <a:gd name="T5" fmla="*/ 56 h 66"/>
                <a:gd name="T6" fmla="*/ 38 w 87"/>
                <a:gd name="T7" fmla="*/ 43 h 66"/>
                <a:gd name="T8" fmla="*/ 25 w 87"/>
                <a:gd name="T9" fmla="*/ 26 h 66"/>
                <a:gd name="T10" fmla="*/ 37 w 87"/>
                <a:gd name="T11" fmla="*/ 0 h 66"/>
                <a:gd name="T12" fmla="*/ 41 w 87"/>
                <a:gd name="T13" fmla="*/ 24 h 66"/>
                <a:gd name="T14" fmla="*/ 45 w 87"/>
                <a:gd name="T15" fmla="*/ 65 h 66"/>
                <a:gd name="T16" fmla="*/ 72 w 87"/>
                <a:gd name="T17" fmla="*/ 39 h 66"/>
                <a:gd name="T18" fmla="*/ 58 w 87"/>
                <a:gd name="T19" fmla="*/ 23 h 66"/>
                <a:gd name="T20" fmla="*/ 34 w 87"/>
                <a:gd name="T21" fmla="*/ 17 h 66"/>
                <a:gd name="T22" fmla="*/ 0 w 87"/>
                <a:gd name="T23" fmla="*/ 36 h 66"/>
                <a:gd name="T24" fmla="*/ 14 w 87"/>
                <a:gd name="T25" fmla="*/ 52 h 66"/>
                <a:gd name="T26" fmla="*/ 45 w 87"/>
                <a:gd name="T27" fmla="*/ 65 h 66"/>
                <a:gd name="T28" fmla="*/ 86 w 87"/>
                <a:gd name="T29" fmla="*/ 54 h 66"/>
                <a:gd name="T30" fmla="*/ 58 w 87"/>
                <a:gd name="T31" fmla="*/ 23 h 66"/>
                <a:gd name="T32" fmla="*/ 52 w 87"/>
                <a:gd name="T33" fmla="*/ 0 h 66"/>
                <a:gd name="T34" fmla="*/ 22 w 87"/>
                <a:gd name="T35" fmla="*/ 2 h 66"/>
                <a:gd name="T36" fmla="*/ 58 w 87"/>
                <a:gd name="T37" fmla="*/ 23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66"/>
                <a:gd name="T59" fmla="*/ 87 w 87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66">
                  <a:moveTo>
                    <a:pt x="58" y="23"/>
                  </a:moveTo>
                  <a:lnTo>
                    <a:pt x="79" y="30"/>
                  </a:lnTo>
                  <a:lnTo>
                    <a:pt x="69" y="56"/>
                  </a:lnTo>
                  <a:lnTo>
                    <a:pt x="38" y="43"/>
                  </a:lnTo>
                  <a:lnTo>
                    <a:pt x="25" y="26"/>
                  </a:lnTo>
                  <a:lnTo>
                    <a:pt x="37" y="0"/>
                  </a:lnTo>
                  <a:lnTo>
                    <a:pt x="41" y="24"/>
                  </a:lnTo>
                  <a:lnTo>
                    <a:pt x="45" y="65"/>
                  </a:lnTo>
                  <a:lnTo>
                    <a:pt x="72" y="39"/>
                  </a:lnTo>
                  <a:lnTo>
                    <a:pt x="58" y="23"/>
                  </a:lnTo>
                  <a:lnTo>
                    <a:pt x="34" y="17"/>
                  </a:lnTo>
                  <a:lnTo>
                    <a:pt x="0" y="36"/>
                  </a:lnTo>
                  <a:lnTo>
                    <a:pt x="14" y="52"/>
                  </a:lnTo>
                  <a:lnTo>
                    <a:pt x="45" y="65"/>
                  </a:lnTo>
                  <a:lnTo>
                    <a:pt x="86" y="54"/>
                  </a:lnTo>
                  <a:lnTo>
                    <a:pt x="58" y="23"/>
                  </a:lnTo>
                  <a:lnTo>
                    <a:pt x="52" y="0"/>
                  </a:lnTo>
                  <a:lnTo>
                    <a:pt x="22" y="2"/>
                  </a:lnTo>
                  <a:lnTo>
                    <a:pt x="58" y="2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8" name="Group 52"/>
          <p:cNvGrpSpPr>
            <a:grpSpLocks/>
          </p:cNvGrpSpPr>
          <p:nvPr/>
        </p:nvGrpSpPr>
        <p:grpSpPr bwMode="auto">
          <a:xfrm>
            <a:off x="5435600" y="2565400"/>
            <a:ext cx="790575" cy="179388"/>
            <a:chOff x="3417" y="1177"/>
            <a:chExt cx="443" cy="145"/>
          </a:xfrm>
        </p:grpSpPr>
        <p:sp>
          <p:nvSpPr>
            <p:cNvPr id="24788" name="Oval 53"/>
            <p:cNvSpPr>
              <a:spLocks noChangeArrowheads="1"/>
            </p:cNvSpPr>
            <p:nvPr/>
          </p:nvSpPr>
          <p:spPr bwMode="auto">
            <a:xfrm rot="-780000">
              <a:off x="3417" y="1177"/>
              <a:ext cx="443" cy="14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89" name="Freeform 54"/>
            <p:cNvSpPr>
              <a:spLocks/>
            </p:cNvSpPr>
            <p:nvPr/>
          </p:nvSpPr>
          <p:spPr bwMode="auto">
            <a:xfrm>
              <a:off x="3610" y="1210"/>
              <a:ext cx="83" cy="64"/>
            </a:xfrm>
            <a:custGeom>
              <a:avLst/>
              <a:gdLst>
                <a:gd name="T0" fmla="*/ 44 w 83"/>
                <a:gd name="T1" fmla="*/ 51 h 64"/>
                <a:gd name="T2" fmla="*/ 25 w 83"/>
                <a:gd name="T3" fmla="*/ 63 h 64"/>
                <a:gd name="T4" fmla="*/ 7 w 83"/>
                <a:gd name="T5" fmla="*/ 43 h 64"/>
                <a:gd name="T6" fmla="*/ 35 w 83"/>
                <a:gd name="T7" fmla="*/ 26 h 64"/>
                <a:gd name="T8" fmla="*/ 57 w 83"/>
                <a:gd name="T9" fmla="*/ 24 h 64"/>
                <a:gd name="T10" fmla="*/ 75 w 83"/>
                <a:gd name="T11" fmla="*/ 46 h 64"/>
                <a:gd name="T12" fmla="*/ 51 w 83"/>
                <a:gd name="T13" fmla="*/ 37 h 64"/>
                <a:gd name="T14" fmla="*/ 10 w 83"/>
                <a:gd name="T15" fmla="*/ 20 h 64"/>
                <a:gd name="T16" fmla="*/ 21 w 83"/>
                <a:gd name="T17" fmla="*/ 54 h 64"/>
                <a:gd name="T18" fmla="*/ 44 w 83"/>
                <a:gd name="T19" fmla="*/ 51 h 64"/>
                <a:gd name="T20" fmla="*/ 61 w 83"/>
                <a:gd name="T21" fmla="*/ 35 h 64"/>
                <a:gd name="T22" fmla="*/ 61 w 83"/>
                <a:gd name="T23" fmla="*/ 0 h 64"/>
                <a:gd name="T24" fmla="*/ 38 w 83"/>
                <a:gd name="T25" fmla="*/ 3 h 64"/>
                <a:gd name="T26" fmla="*/ 10 w 83"/>
                <a:gd name="T27" fmla="*/ 20 h 64"/>
                <a:gd name="T28" fmla="*/ 0 w 83"/>
                <a:gd name="T29" fmla="*/ 57 h 64"/>
                <a:gd name="T30" fmla="*/ 44 w 83"/>
                <a:gd name="T31" fmla="*/ 51 h 64"/>
                <a:gd name="T32" fmla="*/ 69 w 83"/>
                <a:gd name="T33" fmla="*/ 58 h 64"/>
                <a:gd name="T34" fmla="*/ 82 w 83"/>
                <a:gd name="T35" fmla="*/ 33 h 64"/>
                <a:gd name="T36" fmla="*/ 44 w 83"/>
                <a:gd name="T37" fmla="*/ 51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64"/>
                <a:gd name="T59" fmla="*/ 83 w 83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64">
                  <a:moveTo>
                    <a:pt x="44" y="51"/>
                  </a:moveTo>
                  <a:lnTo>
                    <a:pt x="25" y="63"/>
                  </a:lnTo>
                  <a:lnTo>
                    <a:pt x="7" y="43"/>
                  </a:lnTo>
                  <a:lnTo>
                    <a:pt x="35" y="26"/>
                  </a:lnTo>
                  <a:lnTo>
                    <a:pt x="57" y="24"/>
                  </a:lnTo>
                  <a:lnTo>
                    <a:pt x="75" y="46"/>
                  </a:lnTo>
                  <a:lnTo>
                    <a:pt x="51" y="37"/>
                  </a:lnTo>
                  <a:lnTo>
                    <a:pt x="10" y="20"/>
                  </a:lnTo>
                  <a:lnTo>
                    <a:pt x="21" y="54"/>
                  </a:lnTo>
                  <a:lnTo>
                    <a:pt x="44" y="51"/>
                  </a:lnTo>
                  <a:lnTo>
                    <a:pt x="61" y="35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10" y="20"/>
                  </a:lnTo>
                  <a:lnTo>
                    <a:pt x="0" y="57"/>
                  </a:lnTo>
                  <a:lnTo>
                    <a:pt x="44" y="51"/>
                  </a:lnTo>
                  <a:lnTo>
                    <a:pt x="69" y="58"/>
                  </a:lnTo>
                  <a:lnTo>
                    <a:pt x="82" y="33"/>
                  </a:lnTo>
                  <a:lnTo>
                    <a:pt x="44" y="51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599" name="Line 55"/>
          <p:cNvSpPr>
            <a:spLocks noChangeShapeType="1"/>
          </p:cNvSpPr>
          <p:nvPr/>
        </p:nvSpPr>
        <p:spPr bwMode="auto">
          <a:xfrm flipH="1" flipV="1">
            <a:off x="827088" y="4875213"/>
            <a:ext cx="4321175" cy="66675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600" name="Group 56"/>
          <p:cNvGrpSpPr>
            <a:grpSpLocks/>
          </p:cNvGrpSpPr>
          <p:nvPr/>
        </p:nvGrpSpPr>
        <p:grpSpPr bwMode="auto">
          <a:xfrm>
            <a:off x="923925" y="3027363"/>
            <a:ext cx="482600" cy="307975"/>
            <a:chOff x="179" y="1575"/>
            <a:chExt cx="271" cy="250"/>
          </a:xfrm>
        </p:grpSpPr>
        <p:sp>
          <p:nvSpPr>
            <p:cNvPr id="24785" name="Rectangle 57"/>
            <p:cNvSpPr>
              <a:spLocks noChangeArrowheads="1"/>
            </p:cNvSpPr>
            <p:nvPr/>
          </p:nvSpPr>
          <p:spPr bwMode="auto">
            <a:xfrm>
              <a:off x="183" y="1575"/>
              <a:ext cx="262" cy="215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86" name="Freeform 58"/>
            <p:cNvSpPr>
              <a:spLocks/>
            </p:cNvSpPr>
            <p:nvPr/>
          </p:nvSpPr>
          <p:spPr bwMode="auto">
            <a:xfrm>
              <a:off x="269" y="1608"/>
              <a:ext cx="125" cy="88"/>
            </a:xfrm>
            <a:custGeom>
              <a:avLst/>
              <a:gdLst>
                <a:gd name="T0" fmla="*/ 11 w 125"/>
                <a:gd name="T1" fmla="*/ 25 h 88"/>
                <a:gd name="T2" fmla="*/ 11 w 125"/>
                <a:gd name="T3" fmla="*/ 37 h 88"/>
                <a:gd name="T4" fmla="*/ 34 w 125"/>
                <a:gd name="T5" fmla="*/ 31 h 88"/>
                <a:gd name="T6" fmla="*/ 45 w 125"/>
                <a:gd name="T7" fmla="*/ 19 h 88"/>
                <a:gd name="T8" fmla="*/ 23 w 125"/>
                <a:gd name="T9" fmla="*/ 25 h 88"/>
                <a:gd name="T10" fmla="*/ 34 w 125"/>
                <a:gd name="T11" fmla="*/ 37 h 88"/>
                <a:gd name="T12" fmla="*/ 56 w 125"/>
                <a:gd name="T13" fmla="*/ 37 h 88"/>
                <a:gd name="T14" fmla="*/ 79 w 125"/>
                <a:gd name="T15" fmla="*/ 37 h 88"/>
                <a:gd name="T16" fmla="*/ 101 w 125"/>
                <a:gd name="T17" fmla="*/ 37 h 88"/>
                <a:gd name="T18" fmla="*/ 124 w 125"/>
                <a:gd name="T19" fmla="*/ 31 h 88"/>
                <a:gd name="T20" fmla="*/ 101 w 125"/>
                <a:gd name="T21" fmla="*/ 25 h 88"/>
                <a:gd name="T22" fmla="*/ 79 w 125"/>
                <a:gd name="T23" fmla="*/ 25 h 88"/>
                <a:gd name="T24" fmla="*/ 68 w 125"/>
                <a:gd name="T25" fmla="*/ 37 h 88"/>
                <a:gd name="T26" fmla="*/ 56 w 125"/>
                <a:gd name="T27" fmla="*/ 50 h 88"/>
                <a:gd name="T28" fmla="*/ 45 w 125"/>
                <a:gd name="T29" fmla="*/ 68 h 88"/>
                <a:gd name="T30" fmla="*/ 68 w 125"/>
                <a:gd name="T31" fmla="*/ 68 h 88"/>
                <a:gd name="T32" fmla="*/ 90 w 125"/>
                <a:gd name="T33" fmla="*/ 62 h 88"/>
                <a:gd name="T34" fmla="*/ 101 w 125"/>
                <a:gd name="T35" fmla="*/ 44 h 88"/>
                <a:gd name="T36" fmla="*/ 101 w 125"/>
                <a:gd name="T37" fmla="*/ 25 h 88"/>
                <a:gd name="T38" fmla="*/ 68 w 125"/>
                <a:gd name="T39" fmla="*/ 19 h 88"/>
                <a:gd name="T40" fmla="*/ 45 w 125"/>
                <a:gd name="T41" fmla="*/ 19 h 88"/>
                <a:gd name="T42" fmla="*/ 23 w 125"/>
                <a:gd name="T43" fmla="*/ 19 h 88"/>
                <a:gd name="T44" fmla="*/ 23 w 125"/>
                <a:gd name="T45" fmla="*/ 37 h 88"/>
                <a:gd name="T46" fmla="*/ 34 w 125"/>
                <a:gd name="T47" fmla="*/ 25 h 88"/>
                <a:gd name="T48" fmla="*/ 34 w 125"/>
                <a:gd name="T49" fmla="*/ 6 h 88"/>
                <a:gd name="T50" fmla="*/ 23 w 125"/>
                <a:gd name="T51" fmla="*/ 19 h 88"/>
                <a:gd name="T52" fmla="*/ 11 w 125"/>
                <a:gd name="T53" fmla="*/ 31 h 88"/>
                <a:gd name="T54" fmla="*/ 11 w 125"/>
                <a:gd name="T55" fmla="*/ 50 h 88"/>
                <a:gd name="T56" fmla="*/ 0 w 125"/>
                <a:gd name="T57" fmla="*/ 62 h 88"/>
                <a:gd name="T58" fmla="*/ 0 w 125"/>
                <a:gd name="T59" fmla="*/ 75 h 88"/>
                <a:gd name="T60" fmla="*/ 23 w 125"/>
                <a:gd name="T61" fmla="*/ 87 h 88"/>
                <a:gd name="T62" fmla="*/ 45 w 125"/>
                <a:gd name="T63" fmla="*/ 75 h 88"/>
                <a:gd name="T64" fmla="*/ 45 w 125"/>
                <a:gd name="T65" fmla="*/ 62 h 88"/>
                <a:gd name="T66" fmla="*/ 45 w 125"/>
                <a:gd name="T67" fmla="*/ 50 h 88"/>
                <a:gd name="T68" fmla="*/ 45 w 125"/>
                <a:gd name="T69" fmla="*/ 37 h 88"/>
                <a:gd name="T70" fmla="*/ 56 w 125"/>
                <a:gd name="T71" fmla="*/ 19 h 88"/>
                <a:gd name="T72" fmla="*/ 56 w 125"/>
                <a:gd name="T73" fmla="*/ 6 h 88"/>
                <a:gd name="T74" fmla="*/ 34 w 125"/>
                <a:gd name="T75" fmla="*/ 0 h 88"/>
                <a:gd name="T76" fmla="*/ 34 w 125"/>
                <a:gd name="T77" fmla="*/ 12 h 88"/>
                <a:gd name="T78" fmla="*/ 34 w 125"/>
                <a:gd name="T79" fmla="*/ 25 h 88"/>
                <a:gd name="T80" fmla="*/ 56 w 125"/>
                <a:gd name="T81" fmla="*/ 25 h 88"/>
                <a:gd name="T82" fmla="*/ 79 w 125"/>
                <a:gd name="T83" fmla="*/ 25 h 88"/>
                <a:gd name="T84" fmla="*/ 101 w 125"/>
                <a:gd name="T85" fmla="*/ 19 h 88"/>
                <a:gd name="T86" fmla="*/ 101 w 125"/>
                <a:gd name="T87" fmla="*/ 31 h 88"/>
                <a:gd name="T88" fmla="*/ 90 w 125"/>
                <a:gd name="T89" fmla="*/ 44 h 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88"/>
                <a:gd name="T137" fmla="*/ 125 w 125"/>
                <a:gd name="T138" fmla="*/ 88 h 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88">
                  <a:moveTo>
                    <a:pt x="11" y="25"/>
                  </a:moveTo>
                  <a:lnTo>
                    <a:pt x="11" y="37"/>
                  </a:lnTo>
                  <a:lnTo>
                    <a:pt x="34" y="31"/>
                  </a:lnTo>
                  <a:lnTo>
                    <a:pt x="45" y="19"/>
                  </a:lnTo>
                  <a:lnTo>
                    <a:pt x="23" y="25"/>
                  </a:lnTo>
                  <a:lnTo>
                    <a:pt x="34" y="37"/>
                  </a:lnTo>
                  <a:lnTo>
                    <a:pt x="56" y="37"/>
                  </a:lnTo>
                  <a:lnTo>
                    <a:pt x="79" y="37"/>
                  </a:lnTo>
                  <a:lnTo>
                    <a:pt x="101" y="37"/>
                  </a:lnTo>
                  <a:lnTo>
                    <a:pt x="124" y="31"/>
                  </a:lnTo>
                  <a:lnTo>
                    <a:pt x="101" y="25"/>
                  </a:lnTo>
                  <a:lnTo>
                    <a:pt x="79" y="25"/>
                  </a:lnTo>
                  <a:lnTo>
                    <a:pt x="68" y="37"/>
                  </a:lnTo>
                  <a:lnTo>
                    <a:pt x="56" y="50"/>
                  </a:lnTo>
                  <a:lnTo>
                    <a:pt x="45" y="68"/>
                  </a:lnTo>
                  <a:lnTo>
                    <a:pt x="68" y="68"/>
                  </a:lnTo>
                  <a:lnTo>
                    <a:pt x="90" y="62"/>
                  </a:lnTo>
                  <a:lnTo>
                    <a:pt x="101" y="44"/>
                  </a:lnTo>
                  <a:lnTo>
                    <a:pt x="101" y="25"/>
                  </a:lnTo>
                  <a:lnTo>
                    <a:pt x="68" y="19"/>
                  </a:lnTo>
                  <a:lnTo>
                    <a:pt x="45" y="19"/>
                  </a:lnTo>
                  <a:lnTo>
                    <a:pt x="23" y="19"/>
                  </a:lnTo>
                  <a:lnTo>
                    <a:pt x="23" y="37"/>
                  </a:lnTo>
                  <a:lnTo>
                    <a:pt x="34" y="25"/>
                  </a:lnTo>
                  <a:lnTo>
                    <a:pt x="34" y="6"/>
                  </a:lnTo>
                  <a:lnTo>
                    <a:pt x="23" y="19"/>
                  </a:lnTo>
                  <a:lnTo>
                    <a:pt x="11" y="31"/>
                  </a:lnTo>
                  <a:lnTo>
                    <a:pt x="11" y="50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23" y="87"/>
                  </a:lnTo>
                  <a:lnTo>
                    <a:pt x="45" y="75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45" y="37"/>
                  </a:lnTo>
                  <a:lnTo>
                    <a:pt x="56" y="19"/>
                  </a:lnTo>
                  <a:lnTo>
                    <a:pt x="56" y="6"/>
                  </a:lnTo>
                  <a:lnTo>
                    <a:pt x="34" y="0"/>
                  </a:lnTo>
                  <a:lnTo>
                    <a:pt x="34" y="12"/>
                  </a:lnTo>
                  <a:lnTo>
                    <a:pt x="34" y="25"/>
                  </a:lnTo>
                  <a:lnTo>
                    <a:pt x="56" y="25"/>
                  </a:lnTo>
                  <a:lnTo>
                    <a:pt x="79" y="25"/>
                  </a:lnTo>
                  <a:lnTo>
                    <a:pt x="101" y="19"/>
                  </a:lnTo>
                  <a:lnTo>
                    <a:pt x="101" y="31"/>
                  </a:lnTo>
                  <a:lnTo>
                    <a:pt x="90" y="44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7" name="Freeform 59"/>
            <p:cNvSpPr>
              <a:spLocks/>
            </p:cNvSpPr>
            <p:nvPr/>
          </p:nvSpPr>
          <p:spPr bwMode="auto">
            <a:xfrm>
              <a:off x="179" y="1787"/>
              <a:ext cx="271" cy="38"/>
            </a:xfrm>
            <a:custGeom>
              <a:avLst/>
              <a:gdLst>
                <a:gd name="T0" fmla="*/ 0 w 271"/>
                <a:gd name="T1" fmla="*/ 0 h 38"/>
                <a:gd name="T2" fmla="*/ 11 w 271"/>
                <a:gd name="T3" fmla="*/ 12 h 38"/>
                <a:gd name="T4" fmla="*/ 11 w 271"/>
                <a:gd name="T5" fmla="*/ 31 h 38"/>
                <a:gd name="T6" fmla="*/ 34 w 271"/>
                <a:gd name="T7" fmla="*/ 31 h 38"/>
                <a:gd name="T8" fmla="*/ 45 w 271"/>
                <a:gd name="T9" fmla="*/ 19 h 38"/>
                <a:gd name="T10" fmla="*/ 45 w 271"/>
                <a:gd name="T11" fmla="*/ 6 h 38"/>
                <a:gd name="T12" fmla="*/ 56 w 271"/>
                <a:gd name="T13" fmla="*/ 19 h 38"/>
                <a:gd name="T14" fmla="*/ 68 w 271"/>
                <a:gd name="T15" fmla="*/ 31 h 38"/>
                <a:gd name="T16" fmla="*/ 79 w 271"/>
                <a:gd name="T17" fmla="*/ 19 h 38"/>
                <a:gd name="T18" fmla="*/ 101 w 271"/>
                <a:gd name="T19" fmla="*/ 12 h 38"/>
                <a:gd name="T20" fmla="*/ 101 w 271"/>
                <a:gd name="T21" fmla="*/ 25 h 38"/>
                <a:gd name="T22" fmla="*/ 101 w 271"/>
                <a:gd name="T23" fmla="*/ 37 h 38"/>
                <a:gd name="T24" fmla="*/ 124 w 271"/>
                <a:gd name="T25" fmla="*/ 31 h 38"/>
                <a:gd name="T26" fmla="*/ 146 w 271"/>
                <a:gd name="T27" fmla="*/ 25 h 38"/>
                <a:gd name="T28" fmla="*/ 146 w 271"/>
                <a:gd name="T29" fmla="*/ 12 h 38"/>
                <a:gd name="T30" fmla="*/ 158 w 271"/>
                <a:gd name="T31" fmla="*/ 25 h 38"/>
                <a:gd name="T32" fmla="*/ 180 w 271"/>
                <a:gd name="T33" fmla="*/ 31 h 38"/>
                <a:gd name="T34" fmla="*/ 203 w 271"/>
                <a:gd name="T35" fmla="*/ 31 h 38"/>
                <a:gd name="T36" fmla="*/ 214 w 271"/>
                <a:gd name="T37" fmla="*/ 19 h 38"/>
                <a:gd name="T38" fmla="*/ 225 w 271"/>
                <a:gd name="T39" fmla="*/ 31 h 38"/>
                <a:gd name="T40" fmla="*/ 259 w 271"/>
                <a:gd name="T41" fmla="*/ 37 h 38"/>
                <a:gd name="T42" fmla="*/ 270 w 271"/>
                <a:gd name="T43" fmla="*/ 19 h 38"/>
                <a:gd name="T44" fmla="*/ 270 w 271"/>
                <a:gd name="T45" fmla="*/ 6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1"/>
                <a:gd name="T70" fmla="*/ 0 h 38"/>
                <a:gd name="T71" fmla="*/ 271 w 271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1" h="38">
                  <a:moveTo>
                    <a:pt x="0" y="0"/>
                  </a:moveTo>
                  <a:lnTo>
                    <a:pt x="11" y="12"/>
                  </a:lnTo>
                  <a:lnTo>
                    <a:pt x="11" y="31"/>
                  </a:lnTo>
                  <a:lnTo>
                    <a:pt x="34" y="31"/>
                  </a:lnTo>
                  <a:lnTo>
                    <a:pt x="45" y="19"/>
                  </a:lnTo>
                  <a:lnTo>
                    <a:pt x="45" y="6"/>
                  </a:lnTo>
                  <a:lnTo>
                    <a:pt x="56" y="19"/>
                  </a:lnTo>
                  <a:lnTo>
                    <a:pt x="68" y="31"/>
                  </a:lnTo>
                  <a:lnTo>
                    <a:pt x="79" y="19"/>
                  </a:lnTo>
                  <a:lnTo>
                    <a:pt x="101" y="12"/>
                  </a:lnTo>
                  <a:lnTo>
                    <a:pt x="101" y="25"/>
                  </a:lnTo>
                  <a:lnTo>
                    <a:pt x="101" y="37"/>
                  </a:lnTo>
                  <a:lnTo>
                    <a:pt x="124" y="31"/>
                  </a:lnTo>
                  <a:lnTo>
                    <a:pt x="146" y="25"/>
                  </a:lnTo>
                  <a:lnTo>
                    <a:pt x="146" y="12"/>
                  </a:lnTo>
                  <a:lnTo>
                    <a:pt x="158" y="25"/>
                  </a:lnTo>
                  <a:lnTo>
                    <a:pt x="180" y="31"/>
                  </a:lnTo>
                  <a:lnTo>
                    <a:pt x="203" y="31"/>
                  </a:lnTo>
                  <a:lnTo>
                    <a:pt x="214" y="19"/>
                  </a:lnTo>
                  <a:lnTo>
                    <a:pt x="225" y="31"/>
                  </a:lnTo>
                  <a:lnTo>
                    <a:pt x="259" y="37"/>
                  </a:lnTo>
                  <a:lnTo>
                    <a:pt x="270" y="19"/>
                  </a:lnTo>
                  <a:lnTo>
                    <a:pt x="270" y="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01" name="Group 60"/>
          <p:cNvGrpSpPr>
            <a:grpSpLocks/>
          </p:cNvGrpSpPr>
          <p:nvPr/>
        </p:nvGrpSpPr>
        <p:grpSpPr bwMode="auto">
          <a:xfrm>
            <a:off x="1285875" y="3100388"/>
            <a:ext cx="460375" cy="354012"/>
            <a:chOff x="437" y="1634"/>
            <a:chExt cx="258" cy="287"/>
          </a:xfrm>
        </p:grpSpPr>
        <p:sp>
          <p:nvSpPr>
            <p:cNvPr id="24782" name="Rectangle 61"/>
            <p:cNvSpPr>
              <a:spLocks noChangeArrowheads="1"/>
            </p:cNvSpPr>
            <p:nvPr/>
          </p:nvSpPr>
          <p:spPr bwMode="auto">
            <a:xfrm>
              <a:off x="441" y="1634"/>
              <a:ext cx="249" cy="247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83" name="Freeform 62"/>
            <p:cNvSpPr>
              <a:spLocks/>
            </p:cNvSpPr>
            <p:nvPr/>
          </p:nvSpPr>
          <p:spPr bwMode="auto">
            <a:xfrm>
              <a:off x="523" y="1672"/>
              <a:ext cx="119" cy="100"/>
            </a:xfrm>
            <a:custGeom>
              <a:avLst/>
              <a:gdLst>
                <a:gd name="T0" fmla="*/ 11 w 119"/>
                <a:gd name="T1" fmla="*/ 28 h 100"/>
                <a:gd name="T2" fmla="*/ 11 w 119"/>
                <a:gd name="T3" fmla="*/ 42 h 100"/>
                <a:gd name="T4" fmla="*/ 32 w 119"/>
                <a:gd name="T5" fmla="*/ 35 h 100"/>
                <a:gd name="T6" fmla="*/ 43 w 119"/>
                <a:gd name="T7" fmla="*/ 21 h 100"/>
                <a:gd name="T8" fmla="*/ 21 w 119"/>
                <a:gd name="T9" fmla="*/ 28 h 100"/>
                <a:gd name="T10" fmla="*/ 32 w 119"/>
                <a:gd name="T11" fmla="*/ 42 h 100"/>
                <a:gd name="T12" fmla="*/ 54 w 119"/>
                <a:gd name="T13" fmla="*/ 42 h 100"/>
                <a:gd name="T14" fmla="*/ 75 w 119"/>
                <a:gd name="T15" fmla="*/ 42 h 100"/>
                <a:gd name="T16" fmla="*/ 97 w 119"/>
                <a:gd name="T17" fmla="*/ 42 h 100"/>
                <a:gd name="T18" fmla="*/ 118 w 119"/>
                <a:gd name="T19" fmla="*/ 35 h 100"/>
                <a:gd name="T20" fmla="*/ 97 w 119"/>
                <a:gd name="T21" fmla="*/ 28 h 100"/>
                <a:gd name="T22" fmla="*/ 75 w 119"/>
                <a:gd name="T23" fmla="*/ 28 h 100"/>
                <a:gd name="T24" fmla="*/ 64 w 119"/>
                <a:gd name="T25" fmla="*/ 42 h 100"/>
                <a:gd name="T26" fmla="*/ 54 w 119"/>
                <a:gd name="T27" fmla="*/ 57 h 100"/>
                <a:gd name="T28" fmla="*/ 43 w 119"/>
                <a:gd name="T29" fmla="*/ 78 h 100"/>
                <a:gd name="T30" fmla="*/ 64 w 119"/>
                <a:gd name="T31" fmla="*/ 78 h 100"/>
                <a:gd name="T32" fmla="*/ 86 w 119"/>
                <a:gd name="T33" fmla="*/ 71 h 100"/>
                <a:gd name="T34" fmla="*/ 97 w 119"/>
                <a:gd name="T35" fmla="*/ 50 h 100"/>
                <a:gd name="T36" fmla="*/ 97 w 119"/>
                <a:gd name="T37" fmla="*/ 28 h 100"/>
                <a:gd name="T38" fmla="*/ 64 w 119"/>
                <a:gd name="T39" fmla="*/ 21 h 100"/>
                <a:gd name="T40" fmla="*/ 43 w 119"/>
                <a:gd name="T41" fmla="*/ 21 h 100"/>
                <a:gd name="T42" fmla="*/ 21 w 119"/>
                <a:gd name="T43" fmla="*/ 21 h 100"/>
                <a:gd name="T44" fmla="*/ 21 w 119"/>
                <a:gd name="T45" fmla="*/ 42 h 100"/>
                <a:gd name="T46" fmla="*/ 32 w 119"/>
                <a:gd name="T47" fmla="*/ 28 h 100"/>
                <a:gd name="T48" fmla="*/ 32 w 119"/>
                <a:gd name="T49" fmla="*/ 7 h 100"/>
                <a:gd name="T50" fmla="*/ 21 w 119"/>
                <a:gd name="T51" fmla="*/ 21 h 100"/>
                <a:gd name="T52" fmla="*/ 11 w 119"/>
                <a:gd name="T53" fmla="*/ 35 h 100"/>
                <a:gd name="T54" fmla="*/ 11 w 119"/>
                <a:gd name="T55" fmla="*/ 57 h 100"/>
                <a:gd name="T56" fmla="*/ 0 w 119"/>
                <a:gd name="T57" fmla="*/ 71 h 100"/>
                <a:gd name="T58" fmla="*/ 0 w 119"/>
                <a:gd name="T59" fmla="*/ 85 h 100"/>
                <a:gd name="T60" fmla="*/ 21 w 119"/>
                <a:gd name="T61" fmla="*/ 99 h 100"/>
                <a:gd name="T62" fmla="*/ 43 w 119"/>
                <a:gd name="T63" fmla="*/ 85 h 100"/>
                <a:gd name="T64" fmla="*/ 43 w 119"/>
                <a:gd name="T65" fmla="*/ 71 h 100"/>
                <a:gd name="T66" fmla="*/ 43 w 119"/>
                <a:gd name="T67" fmla="*/ 57 h 100"/>
                <a:gd name="T68" fmla="*/ 43 w 119"/>
                <a:gd name="T69" fmla="*/ 42 h 100"/>
                <a:gd name="T70" fmla="*/ 54 w 119"/>
                <a:gd name="T71" fmla="*/ 21 h 100"/>
                <a:gd name="T72" fmla="*/ 54 w 119"/>
                <a:gd name="T73" fmla="*/ 7 h 100"/>
                <a:gd name="T74" fmla="*/ 32 w 119"/>
                <a:gd name="T75" fmla="*/ 0 h 100"/>
                <a:gd name="T76" fmla="*/ 32 w 119"/>
                <a:gd name="T77" fmla="*/ 14 h 100"/>
                <a:gd name="T78" fmla="*/ 32 w 119"/>
                <a:gd name="T79" fmla="*/ 28 h 100"/>
                <a:gd name="T80" fmla="*/ 54 w 119"/>
                <a:gd name="T81" fmla="*/ 28 h 100"/>
                <a:gd name="T82" fmla="*/ 75 w 119"/>
                <a:gd name="T83" fmla="*/ 28 h 100"/>
                <a:gd name="T84" fmla="*/ 97 w 119"/>
                <a:gd name="T85" fmla="*/ 21 h 100"/>
                <a:gd name="T86" fmla="*/ 97 w 119"/>
                <a:gd name="T87" fmla="*/ 35 h 100"/>
                <a:gd name="T88" fmla="*/ 86 w 119"/>
                <a:gd name="T89" fmla="*/ 50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"/>
                <a:gd name="T136" fmla="*/ 0 h 100"/>
                <a:gd name="T137" fmla="*/ 119 w 119"/>
                <a:gd name="T138" fmla="*/ 100 h 1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" h="100">
                  <a:moveTo>
                    <a:pt x="11" y="28"/>
                  </a:moveTo>
                  <a:lnTo>
                    <a:pt x="11" y="42"/>
                  </a:lnTo>
                  <a:lnTo>
                    <a:pt x="32" y="35"/>
                  </a:lnTo>
                  <a:lnTo>
                    <a:pt x="43" y="21"/>
                  </a:lnTo>
                  <a:lnTo>
                    <a:pt x="21" y="28"/>
                  </a:lnTo>
                  <a:lnTo>
                    <a:pt x="32" y="42"/>
                  </a:lnTo>
                  <a:lnTo>
                    <a:pt x="54" y="42"/>
                  </a:lnTo>
                  <a:lnTo>
                    <a:pt x="75" y="42"/>
                  </a:lnTo>
                  <a:lnTo>
                    <a:pt x="97" y="42"/>
                  </a:lnTo>
                  <a:lnTo>
                    <a:pt x="118" y="35"/>
                  </a:lnTo>
                  <a:lnTo>
                    <a:pt x="97" y="28"/>
                  </a:lnTo>
                  <a:lnTo>
                    <a:pt x="75" y="28"/>
                  </a:lnTo>
                  <a:lnTo>
                    <a:pt x="64" y="42"/>
                  </a:lnTo>
                  <a:lnTo>
                    <a:pt x="54" y="57"/>
                  </a:lnTo>
                  <a:lnTo>
                    <a:pt x="43" y="78"/>
                  </a:lnTo>
                  <a:lnTo>
                    <a:pt x="64" y="78"/>
                  </a:lnTo>
                  <a:lnTo>
                    <a:pt x="86" y="71"/>
                  </a:lnTo>
                  <a:lnTo>
                    <a:pt x="97" y="50"/>
                  </a:lnTo>
                  <a:lnTo>
                    <a:pt x="97" y="28"/>
                  </a:lnTo>
                  <a:lnTo>
                    <a:pt x="64" y="21"/>
                  </a:lnTo>
                  <a:lnTo>
                    <a:pt x="43" y="21"/>
                  </a:lnTo>
                  <a:lnTo>
                    <a:pt x="21" y="21"/>
                  </a:lnTo>
                  <a:lnTo>
                    <a:pt x="21" y="42"/>
                  </a:lnTo>
                  <a:lnTo>
                    <a:pt x="32" y="28"/>
                  </a:lnTo>
                  <a:lnTo>
                    <a:pt x="32" y="7"/>
                  </a:lnTo>
                  <a:lnTo>
                    <a:pt x="21" y="21"/>
                  </a:lnTo>
                  <a:lnTo>
                    <a:pt x="11" y="35"/>
                  </a:lnTo>
                  <a:lnTo>
                    <a:pt x="11" y="57"/>
                  </a:lnTo>
                  <a:lnTo>
                    <a:pt x="0" y="71"/>
                  </a:lnTo>
                  <a:lnTo>
                    <a:pt x="0" y="85"/>
                  </a:lnTo>
                  <a:lnTo>
                    <a:pt x="21" y="99"/>
                  </a:lnTo>
                  <a:lnTo>
                    <a:pt x="43" y="85"/>
                  </a:lnTo>
                  <a:lnTo>
                    <a:pt x="43" y="71"/>
                  </a:lnTo>
                  <a:lnTo>
                    <a:pt x="43" y="57"/>
                  </a:lnTo>
                  <a:lnTo>
                    <a:pt x="43" y="42"/>
                  </a:lnTo>
                  <a:lnTo>
                    <a:pt x="54" y="21"/>
                  </a:lnTo>
                  <a:lnTo>
                    <a:pt x="54" y="7"/>
                  </a:lnTo>
                  <a:lnTo>
                    <a:pt x="32" y="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54" y="28"/>
                  </a:lnTo>
                  <a:lnTo>
                    <a:pt x="75" y="28"/>
                  </a:lnTo>
                  <a:lnTo>
                    <a:pt x="97" y="21"/>
                  </a:lnTo>
                  <a:lnTo>
                    <a:pt x="97" y="35"/>
                  </a:lnTo>
                  <a:lnTo>
                    <a:pt x="86" y="5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4" name="Freeform 63"/>
            <p:cNvSpPr>
              <a:spLocks/>
            </p:cNvSpPr>
            <p:nvPr/>
          </p:nvSpPr>
          <p:spPr bwMode="auto">
            <a:xfrm>
              <a:off x="437" y="1878"/>
              <a:ext cx="258" cy="43"/>
            </a:xfrm>
            <a:custGeom>
              <a:avLst/>
              <a:gdLst>
                <a:gd name="T0" fmla="*/ 0 w 258"/>
                <a:gd name="T1" fmla="*/ 0 h 43"/>
                <a:gd name="T2" fmla="*/ 11 w 258"/>
                <a:gd name="T3" fmla="*/ 14 h 43"/>
                <a:gd name="T4" fmla="*/ 11 w 258"/>
                <a:gd name="T5" fmla="*/ 35 h 43"/>
                <a:gd name="T6" fmla="*/ 32 w 258"/>
                <a:gd name="T7" fmla="*/ 35 h 43"/>
                <a:gd name="T8" fmla="*/ 43 w 258"/>
                <a:gd name="T9" fmla="*/ 21 h 43"/>
                <a:gd name="T10" fmla="*/ 43 w 258"/>
                <a:gd name="T11" fmla="*/ 7 h 43"/>
                <a:gd name="T12" fmla="*/ 54 w 258"/>
                <a:gd name="T13" fmla="*/ 21 h 43"/>
                <a:gd name="T14" fmla="*/ 64 w 258"/>
                <a:gd name="T15" fmla="*/ 35 h 43"/>
                <a:gd name="T16" fmla="*/ 75 w 258"/>
                <a:gd name="T17" fmla="*/ 21 h 43"/>
                <a:gd name="T18" fmla="*/ 96 w 258"/>
                <a:gd name="T19" fmla="*/ 14 h 43"/>
                <a:gd name="T20" fmla="*/ 96 w 258"/>
                <a:gd name="T21" fmla="*/ 28 h 43"/>
                <a:gd name="T22" fmla="*/ 96 w 258"/>
                <a:gd name="T23" fmla="*/ 42 h 43"/>
                <a:gd name="T24" fmla="*/ 118 w 258"/>
                <a:gd name="T25" fmla="*/ 35 h 43"/>
                <a:gd name="T26" fmla="*/ 139 w 258"/>
                <a:gd name="T27" fmla="*/ 28 h 43"/>
                <a:gd name="T28" fmla="*/ 139 w 258"/>
                <a:gd name="T29" fmla="*/ 14 h 43"/>
                <a:gd name="T30" fmla="*/ 150 w 258"/>
                <a:gd name="T31" fmla="*/ 28 h 43"/>
                <a:gd name="T32" fmla="*/ 171 w 258"/>
                <a:gd name="T33" fmla="*/ 35 h 43"/>
                <a:gd name="T34" fmla="*/ 193 w 258"/>
                <a:gd name="T35" fmla="*/ 35 h 43"/>
                <a:gd name="T36" fmla="*/ 203 w 258"/>
                <a:gd name="T37" fmla="*/ 21 h 43"/>
                <a:gd name="T38" fmla="*/ 214 w 258"/>
                <a:gd name="T39" fmla="*/ 35 h 43"/>
                <a:gd name="T40" fmla="*/ 246 w 258"/>
                <a:gd name="T41" fmla="*/ 42 h 43"/>
                <a:gd name="T42" fmla="*/ 257 w 258"/>
                <a:gd name="T43" fmla="*/ 21 h 43"/>
                <a:gd name="T44" fmla="*/ 257 w 258"/>
                <a:gd name="T45" fmla="*/ 7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8"/>
                <a:gd name="T70" fmla="*/ 0 h 43"/>
                <a:gd name="T71" fmla="*/ 258 w 25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8" h="43">
                  <a:moveTo>
                    <a:pt x="0" y="0"/>
                  </a:moveTo>
                  <a:lnTo>
                    <a:pt x="11" y="14"/>
                  </a:lnTo>
                  <a:lnTo>
                    <a:pt x="11" y="35"/>
                  </a:lnTo>
                  <a:lnTo>
                    <a:pt x="32" y="35"/>
                  </a:lnTo>
                  <a:lnTo>
                    <a:pt x="43" y="21"/>
                  </a:lnTo>
                  <a:lnTo>
                    <a:pt x="43" y="7"/>
                  </a:lnTo>
                  <a:lnTo>
                    <a:pt x="54" y="21"/>
                  </a:lnTo>
                  <a:lnTo>
                    <a:pt x="64" y="35"/>
                  </a:lnTo>
                  <a:lnTo>
                    <a:pt x="75" y="21"/>
                  </a:lnTo>
                  <a:lnTo>
                    <a:pt x="96" y="14"/>
                  </a:lnTo>
                  <a:lnTo>
                    <a:pt x="96" y="28"/>
                  </a:lnTo>
                  <a:lnTo>
                    <a:pt x="96" y="42"/>
                  </a:lnTo>
                  <a:lnTo>
                    <a:pt x="118" y="35"/>
                  </a:lnTo>
                  <a:lnTo>
                    <a:pt x="139" y="28"/>
                  </a:lnTo>
                  <a:lnTo>
                    <a:pt x="139" y="14"/>
                  </a:lnTo>
                  <a:lnTo>
                    <a:pt x="150" y="28"/>
                  </a:lnTo>
                  <a:lnTo>
                    <a:pt x="171" y="35"/>
                  </a:lnTo>
                  <a:lnTo>
                    <a:pt x="193" y="35"/>
                  </a:lnTo>
                  <a:lnTo>
                    <a:pt x="203" y="21"/>
                  </a:lnTo>
                  <a:lnTo>
                    <a:pt x="214" y="35"/>
                  </a:lnTo>
                  <a:lnTo>
                    <a:pt x="246" y="42"/>
                  </a:lnTo>
                  <a:lnTo>
                    <a:pt x="257" y="21"/>
                  </a:lnTo>
                  <a:lnTo>
                    <a:pt x="257" y="7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02" name="Group 64"/>
          <p:cNvGrpSpPr>
            <a:grpSpLocks/>
          </p:cNvGrpSpPr>
          <p:nvPr/>
        </p:nvGrpSpPr>
        <p:grpSpPr bwMode="auto">
          <a:xfrm>
            <a:off x="1701800" y="3175000"/>
            <a:ext cx="725488" cy="293688"/>
            <a:chOff x="734" y="1694"/>
            <a:chExt cx="406" cy="239"/>
          </a:xfrm>
        </p:grpSpPr>
        <p:sp>
          <p:nvSpPr>
            <p:cNvPr id="24779" name="Rectangle 65"/>
            <p:cNvSpPr>
              <a:spLocks noChangeArrowheads="1"/>
            </p:cNvSpPr>
            <p:nvPr/>
          </p:nvSpPr>
          <p:spPr bwMode="auto">
            <a:xfrm>
              <a:off x="738" y="1694"/>
              <a:ext cx="397" cy="205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80" name="Freeform 66"/>
            <p:cNvSpPr>
              <a:spLocks/>
            </p:cNvSpPr>
            <p:nvPr/>
          </p:nvSpPr>
          <p:spPr bwMode="auto">
            <a:xfrm>
              <a:off x="869" y="1726"/>
              <a:ext cx="188" cy="83"/>
            </a:xfrm>
            <a:custGeom>
              <a:avLst/>
              <a:gdLst>
                <a:gd name="T0" fmla="*/ 17 w 188"/>
                <a:gd name="T1" fmla="*/ 23 h 83"/>
                <a:gd name="T2" fmla="*/ 17 w 188"/>
                <a:gd name="T3" fmla="*/ 35 h 83"/>
                <a:gd name="T4" fmla="*/ 51 w 188"/>
                <a:gd name="T5" fmla="*/ 29 h 83"/>
                <a:gd name="T6" fmla="*/ 68 w 188"/>
                <a:gd name="T7" fmla="*/ 18 h 83"/>
                <a:gd name="T8" fmla="*/ 34 w 188"/>
                <a:gd name="T9" fmla="*/ 23 h 83"/>
                <a:gd name="T10" fmla="*/ 51 w 188"/>
                <a:gd name="T11" fmla="*/ 35 h 83"/>
                <a:gd name="T12" fmla="*/ 85 w 188"/>
                <a:gd name="T13" fmla="*/ 35 h 83"/>
                <a:gd name="T14" fmla="*/ 119 w 188"/>
                <a:gd name="T15" fmla="*/ 35 h 83"/>
                <a:gd name="T16" fmla="*/ 153 w 188"/>
                <a:gd name="T17" fmla="*/ 35 h 83"/>
                <a:gd name="T18" fmla="*/ 187 w 188"/>
                <a:gd name="T19" fmla="*/ 29 h 83"/>
                <a:gd name="T20" fmla="*/ 153 w 188"/>
                <a:gd name="T21" fmla="*/ 23 h 83"/>
                <a:gd name="T22" fmla="*/ 119 w 188"/>
                <a:gd name="T23" fmla="*/ 23 h 83"/>
                <a:gd name="T24" fmla="*/ 102 w 188"/>
                <a:gd name="T25" fmla="*/ 35 h 83"/>
                <a:gd name="T26" fmla="*/ 85 w 188"/>
                <a:gd name="T27" fmla="*/ 47 h 83"/>
                <a:gd name="T28" fmla="*/ 68 w 188"/>
                <a:gd name="T29" fmla="*/ 64 h 83"/>
                <a:gd name="T30" fmla="*/ 102 w 188"/>
                <a:gd name="T31" fmla="*/ 64 h 83"/>
                <a:gd name="T32" fmla="*/ 136 w 188"/>
                <a:gd name="T33" fmla="*/ 59 h 83"/>
                <a:gd name="T34" fmla="*/ 153 w 188"/>
                <a:gd name="T35" fmla="*/ 41 h 83"/>
                <a:gd name="T36" fmla="*/ 153 w 188"/>
                <a:gd name="T37" fmla="*/ 23 h 83"/>
                <a:gd name="T38" fmla="*/ 102 w 188"/>
                <a:gd name="T39" fmla="*/ 18 h 83"/>
                <a:gd name="T40" fmla="*/ 68 w 188"/>
                <a:gd name="T41" fmla="*/ 18 h 83"/>
                <a:gd name="T42" fmla="*/ 34 w 188"/>
                <a:gd name="T43" fmla="*/ 18 h 83"/>
                <a:gd name="T44" fmla="*/ 34 w 188"/>
                <a:gd name="T45" fmla="*/ 35 h 83"/>
                <a:gd name="T46" fmla="*/ 51 w 188"/>
                <a:gd name="T47" fmla="*/ 23 h 83"/>
                <a:gd name="T48" fmla="*/ 51 w 188"/>
                <a:gd name="T49" fmla="*/ 6 h 83"/>
                <a:gd name="T50" fmla="*/ 34 w 188"/>
                <a:gd name="T51" fmla="*/ 18 h 83"/>
                <a:gd name="T52" fmla="*/ 17 w 188"/>
                <a:gd name="T53" fmla="*/ 29 h 83"/>
                <a:gd name="T54" fmla="*/ 17 w 188"/>
                <a:gd name="T55" fmla="*/ 47 h 83"/>
                <a:gd name="T56" fmla="*/ 0 w 188"/>
                <a:gd name="T57" fmla="*/ 59 h 83"/>
                <a:gd name="T58" fmla="*/ 0 w 188"/>
                <a:gd name="T59" fmla="*/ 70 h 83"/>
                <a:gd name="T60" fmla="*/ 34 w 188"/>
                <a:gd name="T61" fmla="*/ 82 h 83"/>
                <a:gd name="T62" fmla="*/ 68 w 188"/>
                <a:gd name="T63" fmla="*/ 70 h 83"/>
                <a:gd name="T64" fmla="*/ 68 w 188"/>
                <a:gd name="T65" fmla="*/ 59 h 83"/>
                <a:gd name="T66" fmla="*/ 68 w 188"/>
                <a:gd name="T67" fmla="*/ 47 h 83"/>
                <a:gd name="T68" fmla="*/ 68 w 188"/>
                <a:gd name="T69" fmla="*/ 35 h 83"/>
                <a:gd name="T70" fmla="*/ 85 w 188"/>
                <a:gd name="T71" fmla="*/ 18 h 83"/>
                <a:gd name="T72" fmla="*/ 85 w 188"/>
                <a:gd name="T73" fmla="*/ 6 h 83"/>
                <a:gd name="T74" fmla="*/ 51 w 188"/>
                <a:gd name="T75" fmla="*/ 0 h 83"/>
                <a:gd name="T76" fmla="*/ 51 w 188"/>
                <a:gd name="T77" fmla="*/ 12 h 83"/>
                <a:gd name="T78" fmla="*/ 51 w 188"/>
                <a:gd name="T79" fmla="*/ 23 h 83"/>
                <a:gd name="T80" fmla="*/ 85 w 188"/>
                <a:gd name="T81" fmla="*/ 23 h 83"/>
                <a:gd name="T82" fmla="*/ 119 w 188"/>
                <a:gd name="T83" fmla="*/ 23 h 83"/>
                <a:gd name="T84" fmla="*/ 153 w 188"/>
                <a:gd name="T85" fmla="*/ 18 h 83"/>
                <a:gd name="T86" fmla="*/ 153 w 188"/>
                <a:gd name="T87" fmla="*/ 29 h 83"/>
                <a:gd name="T88" fmla="*/ 136 w 188"/>
                <a:gd name="T89" fmla="*/ 41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8"/>
                <a:gd name="T136" fmla="*/ 0 h 83"/>
                <a:gd name="T137" fmla="*/ 188 w 18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8" h="83">
                  <a:moveTo>
                    <a:pt x="17" y="23"/>
                  </a:moveTo>
                  <a:lnTo>
                    <a:pt x="17" y="35"/>
                  </a:lnTo>
                  <a:lnTo>
                    <a:pt x="51" y="29"/>
                  </a:lnTo>
                  <a:lnTo>
                    <a:pt x="68" y="18"/>
                  </a:lnTo>
                  <a:lnTo>
                    <a:pt x="34" y="23"/>
                  </a:lnTo>
                  <a:lnTo>
                    <a:pt x="51" y="35"/>
                  </a:lnTo>
                  <a:lnTo>
                    <a:pt x="85" y="35"/>
                  </a:lnTo>
                  <a:lnTo>
                    <a:pt x="119" y="35"/>
                  </a:lnTo>
                  <a:lnTo>
                    <a:pt x="153" y="35"/>
                  </a:lnTo>
                  <a:lnTo>
                    <a:pt x="187" y="29"/>
                  </a:lnTo>
                  <a:lnTo>
                    <a:pt x="153" y="23"/>
                  </a:lnTo>
                  <a:lnTo>
                    <a:pt x="119" y="23"/>
                  </a:lnTo>
                  <a:lnTo>
                    <a:pt x="102" y="35"/>
                  </a:lnTo>
                  <a:lnTo>
                    <a:pt x="85" y="47"/>
                  </a:lnTo>
                  <a:lnTo>
                    <a:pt x="68" y="64"/>
                  </a:lnTo>
                  <a:lnTo>
                    <a:pt x="102" y="64"/>
                  </a:lnTo>
                  <a:lnTo>
                    <a:pt x="136" y="59"/>
                  </a:lnTo>
                  <a:lnTo>
                    <a:pt x="153" y="41"/>
                  </a:lnTo>
                  <a:lnTo>
                    <a:pt x="153" y="23"/>
                  </a:lnTo>
                  <a:lnTo>
                    <a:pt x="102" y="18"/>
                  </a:lnTo>
                  <a:lnTo>
                    <a:pt x="68" y="18"/>
                  </a:lnTo>
                  <a:lnTo>
                    <a:pt x="34" y="18"/>
                  </a:lnTo>
                  <a:lnTo>
                    <a:pt x="34" y="35"/>
                  </a:lnTo>
                  <a:lnTo>
                    <a:pt x="51" y="23"/>
                  </a:lnTo>
                  <a:lnTo>
                    <a:pt x="51" y="6"/>
                  </a:lnTo>
                  <a:lnTo>
                    <a:pt x="34" y="18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0" y="59"/>
                  </a:lnTo>
                  <a:lnTo>
                    <a:pt x="0" y="70"/>
                  </a:lnTo>
                  <a:lnTo>
                    <a:pt x="34" y="82"/>
                  </a:lnTo>
                  <a:lnTo>
                    <a:pt x="68" y="70"/>
                  </a:lnTo>
                  <a:lnTo>
                    <a:pt x="68" y="59"/>
                  </a:lnTo>
                  <a:lnTo>
                    <a:pt x="68" y="47"/>
                  </a:lnTo>
                  <a:lnTo>
                    <a:pt x="68" y="35"/>
                  </a:lnTo>
                  <a:lnTo>
                    <a:pt x="85" y="18"/>
                  </a:lnTo>
                  <a:lnTo>
                    <a:pt x="85" y="6"/>
                  </a:lnTo>
                  <a:lnTo>
                    <a:pt x="51" y="0"/>
                  </a:lnTo>
                  <a:lnTo>
                    <a:pt x="51" y="12"/>
                  </a:lnTo>
                  <a:lnTo>
                    <a:pt x="51" y="23"/>
                  </a:lnTo>
                  <a:lnTo>
                    <a:pt x="85" y="23"/>
                  </a:lnTo>
                  <a:lnTo>
                    <a:pt x="119" y="23"/>
                  </a:lnTo>
                  <a:lnTo>
                    <a:pt x="153" y="18"/>
                  </a:lnTo>
                  <a:lnTo>
                    <a:pt x="153" y="29"/>
                  </a:lnTo>
                  <a:lnTo>
                    <a:pt x="136" y="41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1" name="Freeform 67"/>
            <p:cNvSpPr>
              <a:spLocks/>
            </p:cNvSpPr>
            <p:nvPr/>
          </p:nvSpPr>
          <p:spPr bwMode="auto">
            <a:xfrm>
              <a:off x="734" y="1897"/>
              <a:ext cx="406" cy="36"/>
            </a:xfrm>
            <a:custGeom>
              <a:avLst/>
              <a:gdLst>
                <a:gd name="T0" fmla="*/ 0 w 406"/>
                <a:gd name="T1" fmla="*/ 0 h 36"/>
                <a:gd name="T2" fmla="*/ 17 w 406"/>
                <a:gd name="T3" fmla="*/ 12 h 36"/>
                <a:gd name="T4" fmla="*/ 17 w 406"/>
                <a:gd name="T5" fmla="*/ 29 h 36"/>
                <a:gd name="T6" fmla="*/ 51 w 406"/>
                <a:gd name="T7" fmla="*/ 29 h 36"/>
                <a:gd name="T8" fmla="*/ 68 w 406"/>
                <a:gd name="T9" fmla="*/ 18 h 36"/>
                <a:gd name="T10" fmla="*/ 68 w 406"/>
                <a:gd name="T11" fmla="*/ 6 h 36"/>
                <a:gd name="T12" fmla="*/ 84 w 406"/>
                <a:gd name="T13" fmla="*/ 18 h 36"/>
                <a:gd name="T14" fmla="*/ 101 w 406"/>
                <a:gd name="T15" fmla="*/ 29 h 36"/>
                <a:gd name="T16" fmla="*/ 118 w 406"/>
                <a:gd name="T17" fmla="*/ 18 h 36"/>
                <a:gd name="T18" fmla="*/ 152 w 406"/>
                <a:gd name="T19" fmla="*/ 12 h 36"/>
                <a:gd name="T20" fmla="*/ 152 w 406"/>
                <a:gd name="T21" fmla="*/ 23 h 36"/>
                <a:gd name="T22" fmla="*/ 152 w 406"/>
                <a:gd name="T23" fmla="*/ 35 h 36"/>
                <a:gd name="T24" fmla="*/ 186 w 406"/>
                <a:gd name="T25" fmla="*/ 29 h 36"/>
                <a:gd name="T26" fmla="*/ 219 w 406"/>
                <a:gd name="T27" fmla="*/ 23 h 36"/>
                <a:gd name="T28" fmla="*/ 219 w 406"/>
                <a:gd name="T29" fmla="*/ 12 h 36"/>
                <a:gd name="T30" fmla="*/ 236 w 406"/>
                <a:gd name="T31" fmla="*/ 23 h 36"/>
                <a:gd name="T32" fmla="*/ 270 w 406"/>
                <a:gd name="T33" fmla="*/ 29 h 36"/>
                <a:gd name="T34" fmla="*/ 304 w 406"/>
                <a:gd name="T35" fmla="*/ 29 h 36"/>
                <a:gd name="T36" fmla="*/ 321 w 406"/>
                <a:gd name="T37" fmla="*/ 18 h 36"/>
                <a:gd name="T38" fmla="*/ 338 w 406"/>
                <a:gd name="T39" fmla="*/ 29 h 36"/>
                <a:gd name="T40" fmla="*/ 388 w 406"/>
                <a:gd name="T41" fmla="*/ 35 h 36"/>
                <a:gd name="T42" fmla="*/ 405 w 406"/>
                <a:gd name="T43" fmla="*/ 18 h 36"/>
                <a:gd name="T44" fmla="*/ 405 w 406"/>
                <a:gd name="T45" fmla="*/ 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6"/>
                <a:gd name="T70" fmla="*/ 0 h 36"/>
                <a:gd name="T71" fmla="*/ 406 w 406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6" h="36">
                  <a:moveTo>
                    <a:pt x="0" y="0"/>
                  </a:moveTo>
                  <a:lnTo>
                    <a:pt x="17" y="12"/>
                  </a:lnTo>
                  <a:lnTo>
                    <a:pt x="17" y="29"/>
                  </a:lnTo>
                  <a:lnTo>
                    <a:pt x="51" y="29"/>
                  </a:lnTo>
                  <a:lnTo>
                    <a:pt x="68" y="18"/>
                  </a:lnTo>
                  <a:lnTo>
                    <a:pt x="68" y="6"/>
                  </a:lnTo>
                  <a:lnTo>
                    <a:pt x="84" y="18"/>
                  </a:lnTo>
                  <a:lnTo>
                    <a:pt x="101" y="29"/>
                  </a:lnTo>
                  <a:lnTo>
                    <a:pt x="118" y="18"/>
                  </a:lnTo>
                  <a:lnTo>
                    <a:pt x="152" y="12"/>
                  </a:lnTo>
                  <a:lnTo>
                    <a:pt x="152" y="23"/>
                  </a:lnTo>
                  <a:lnTo>
                    <a:pt x="152" y="35"/>
                  </a:lnTo>
                  <a:lnTo>
                    <a:pt x="186" y="29"/>
                  </a:lnTo>
                  <a:lnTo>
                    <a:pt x="219" y="23"/>
                  </a:lnTo>
                  <a:lnTo>
                    <a:pt x="219" y="12"/>
                  </a:lnTo>
                  <a:lnTo>
                    <a:pt x="236" y="23"/>
                  </a:lnTo>
                  <a:lnTo>
                    <a:pt x="270" y="29"/>
                  </a:lnTo>
                  <a:lnTo>
                    <a:pt x="304" y="29"/>
                  </a:lnTo>
                  <a:lnTo>
                    <a:pt x="321" y="18"/>
                  </a:lnTo>
                  <a:lnTo>
                    <a:pt x="338" y="29"/>
                  </a:lnTo>
                  <a:lnTo>
                    <a:pt x="388" y="35"/>
                  </a:lnTo>
                  <a:lnTo>
                    <a:pt x="405" y="18"/>
                  </a:lnTo>
                  <a:lnTo>
                    <a:pt x="405" y="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03" name="Group 68"/>
          <p:cNvGrpSpPr>
            <a:grpSpLocks/>
          </p:cNvGrpSpPr>
          <p:nvPr/>
        </p:nvGrpSpPr>
        <p:grpSpPr bwMode="auto">
          <a:xfrm>
            <a:off x="2403475" y="3159125"/>
            <a:ext cx="458788" cy="384175"/>
            <a:chOff x="1234" y="1682"/>
            <a:chExt cx="257" cy="311"/>
          </a:xfrm>
        </p:grpSpPr>
        <p:sp>
          <p:nvSpPr>
            <p:cNvPr id="24776" name="Rectangle 69"/>
            <p:cNvSpPr>
              <a:spLocks noChangeArrowheads="1"/>
            </p:cNvSpPr>
            <p:nvPr/>
          </p:nvSpPr>
          <p:spPr bwMode="auto">
            <a:xfrm>
              <a:off x="1238" y="1682"/>
              <a:ext cx="248" cy="268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77" name="Freeform 70"/>
            <p:cNvSpPr>
              <a:spLocks/>
            </p:cNvSpPr>
            <p:nvPr/>
          </p:nvSpPr>
          <p:spPr bwMode="auto">
            <a:xfrm>
              <a:off x="1319" y="1724"/>
              <a:ext cx="119" cy="108"/>
            </a:xfrm>
            <a:custGeom>
              <a:avLst/>
              <a:gdLst>
                <a:gd name="T0" fmla="*/ 11 w 119"/>
                <a:gd name="T1" fmla="*/ 31 h 108"/>
                <a:gd name="T2" fmla="*/ 11 w 119"/>
                <a:gd name="T3" fmla="*/ 46 h 108"/>
                <a:gd name="T4" fmla="*/ 32 w 119"/>
                <a:gd name="T5" fmla="*/ 38 h 108"/>
                <a:gd name="T6" fmla="*/ 43 w 119"/>
                <a:gd name="T7" fmla="*/ 23 h 108"/>
                <a:gd name="T8" fmla="*/ 21 w 119"/>
                <a:gd name="T9" fmla="*/ 31 h 108"/>
                <a:gd name="T10" fmla="*/ 32 w 119"/>
                <a:gd name="T11" fmla="*/ 46 h 108"/>
                <a:gd name="T12" fmla="*/ 54 w 119"/>
                <a:gd name="T13" fmla="*/ 46 h 108"/>
                <a:gd name="T14" fmla="*/ 75 w 119"/>
                <a:gd name="T15" fmla="*/ 46 h 108"/>
                <a:gd name="T16" fmla="*/ 97 w 119"/>
                <a:gd name="T17" fmla="*/ 46 h 108"/>
                <a:gd name="T18" fmla="*/ 118 w 119"/>
                <a:gd name="T19" fmla="*/ 38 h 108"/>
                <a:gd name="T20" fmla="*/ 97 w 119"/>
                <a:gd name="T21" fmla="*/ 31 h 108"/>
                <a:gd name="T22" fmla="*/ 75 w 119"/>
                <a:gd name="T23" fmla="*/ 31 h 108"/>
                <a:gd name="T24" fmla="*/ 64 w 119"/>
                <a:gd name="T25" fmla="*/ 46 h 108"/>
                <a:gd name="T26" fmla="*/ 54 w 119"/>
                <a:gd name="T27" fmla="*/ 61 h 108"/>
                <a:gd name="T28" fmla="*/ 43 w 119"/>
                <a:gd name="T29" fmla="*/ 84 h 108"/>
                <a:gd name="T30" fmla="*/ 64 w 119"/>
                <a:gd name="T31" fmla="*/ 84 h 108"/>
                <a:gd name="T32" fmla="*/ 86 w 119"/>
                <a:gd name="T33" fmla="*/ 76 h 108"/>
                <a:gd name="T34" fmla="*/ 97 w 119"/>
                <a:gd name="T35" fmla="*/ 54 h 108"/>
                <a:gd name="T36" fmla="*/ 97 w 119"/>
                <a:gd name="T37" fmla="*/ 31 h 108"/>
                <a:gd name="T38" fmla="*/ 64 w 119"/>
                <a:gd name="T39" fmla="*/ 23 h 108"/>
                <a:gd name="T40" fmla="*/ 43 w 119"/>
                <a:gd name="T41" fmla="*/ 23 h 108"/>
                <a:gd name="T42" fmla="*/ 21 w 119"/>
                <a:gd name="T43" fmla="*/ 23 h 108"/>
                <a:gd name="T44" fmla="*/ 21 w 119"/>
                <a:gd name="T45" fmla="*/ 46 h 108"/>
                <a:gd name="T46" fmla="*/ 32 w 119"/>
                <a:gd name="T47" fmla="*/ 31 h 108"/>
                <a:gd name="T48" fmla="*/ 32 w 119"/>
                <a:gd name="T49" fmla="*/ 8 h 108"/>
                <a:gd name="T50" fmla="*/ 21 w 119"/>
                <a:gd name="T51" fmla="*/ 23 h 108"/>
                <a:gd name="T52" fmla="*/ 11 w 119"/>
                <a:gd name="T53" fmla="*/ 38 h 108"/>
                <a:gd name="T54" fmla="*/ 11 w 119"/>
                <a:gd name="T55" fmla="*/ 61 h 108"/>
                <a:gd name="T56" fmla="*/ 0 w 119"/>
                <a:gd name="T57" fmla="*/ 76 h 108"/>
                <a:gd name="T58" fmla="*/ 0 w 119"/>
                <a:gd name="T59" fmla="*/ 92 h 108"/>
                <a:gd name="T60" fmla="*/ 21 w 119"/>
                <a:gd name="T61" fmla="*/ 107 h 108"/>
                <a:gd name="T62" fmla="*/ 43 w 119"/>
                <a:gd name="T63" fmla="*/ 92 h 108"/>
                <a:gd name="T64" fmla="*/ 43 w 119"/>
                <a:gd name="T65" fmla="*/ 76 h 108"/>
                <a:gd name="T66" fmla="*/ 43 w 119"/>
                <a:gd name="T67" fmla="*/ 61 h 108"/>
                <a:gd name="T68" fmla="*/ 43 w 119"/>
                <a:gd name="T69" fmla="*/ 46 h 108"/>
                <a:gd name="T70" fmla="*/ 54 w 119"/>
                <a:gd name="T71" fmla="*/ 23 h 108"/>
                <a:gd name="T72" fmla="*/ 54 w 119"/>
                <a:gd name="T73" fmla="*/ 8 h 108"/>
                <a:gd name="T74" fmla="*/ 32 w 119"/>
                <a:gd name="T75" fmla="*/ 0 h 108"/>
                <a:gd name="T76" fmla="*/ 32 w 119"/>
                <a:gd name="T77" fmla="*/ 15 h 108"/>
                <a:gd name="T78" fmla="*/ 32 w 119"/>
                <a:gd name="T79" fmla="*/ 31 h 108"/>
                <a:gd name="T80" fmla="*/ 54 w 119"/>
                <a:gd name="T81" fmla="*/ 31 h 108"/>
                <a:gd name="T82" fmla="*/ 75 w 119"/>
                <a:gd name="T83" fmla="*/ 31 h 108"/>
                <a:gd name="T84" fmla="*/ 97 w 119"/>
                <a:gd name="T85" fmla="*/ 23 h 108"/>
                <a:gd name="T86" fmla="*/ 97 w 119"/>
                <a:gd name="T87" fmla="*/ 38 h 108"/>
                <a:gd name="T88" fmla="*/ 86 w 119"/>
                <a:gd name="T89" fmla="*/ 54 h 1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"/>
                <a:gd name="T136" fmla="*/ 0 h 108"/>
                <a:gd name="T137" fmla="*/ 119 w 119"/>
                <a:gd name="T138" fmla="*/ 108 h 1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" h="108">
                  <a:moveTo>
                    <a:pt x="11" y="31"/>
                  </a:moveTo>
                  <a:lnTo>
                    <a:pt x="11" y="46"/>
                  </a:lnTo>
                  <a:lnTo>
                    <a:pt x="32" y="38"/>
                  </a:lnTo>
                  <a:lnTo>
                    <a:pt x="43" y="23"/>
                  </a:lnTo>
                  <a:lnTo>
                    <a:pt x="21" y="31"/>
                  </a:lnTo>
                  <a:lnTo>
                    <a:pt x="32" y="46"/>
                  </a:lnTo>
                  <a:lnTo>
                    <a:pt x="54" y="46"/>
                  </a:lnTo>
                  <a:lnTo>
                    <a:pt x="75" y="46"/>
                  </a:lnTo>
                  <a:lnTo>
                    <a:pt x="97" y="46"/>
                  </a:lnTo>
                  <a:lnTo>
                    <a:pt x="118" y="38"/>
                  </a:lnTo>
                  <a:lnTo>
                    <a:pt x="97" y="31"/>
                  </a:lnTo>
                  <a:lnTo>
                    <a:pt x="75" y="31"/>
                  </a:lnTo>
                  <a:lnTo>
                    <a:pt x="64" y="46"/>
                  </a:lnTo>
                  <a:lnTo>
                    <a:pt x="54" y="61"/>
                  </a:lnTo>
                  <a:lnTo>
                    <a:pt x="43" y="84"/>
                  </a:lnTo>
                  <a:lnTo>
                    <a:pt x="64" y="84"/>
                  </a:lnTo>
                  <a:lnTo>
                    <a:pt x="86" y="76"/>
                  </a:lnTo>
                  <a:lnTo>
                    <a:pt x="97" y="54"/>
                  </a:lnTo>
                  <a:lnTo>
                    <a:pt x="97" y="31"/>
                  </a:lnTo>
                  <a:lnTo>
                    <a:pt x="64" y="23"/>
                  </a:lnTo>
                  <a:lnTo>
                    <a:pt x="43" y="23"/>
                  </a:lnTo>
                  <a:lnTo>
                    <a:pt x="21" y="23"/>
                  </a:lnTo>
                  <a:lnTo>
                    <a:pt x="21" y="46"/>
                  </a:lnTo>
                  <a:lnTo>
                    <a:pt x="32" y="31"/>
                  </a:lnTo>
                  <a:lnTo>
                    <a:pt x="32" y="8"/>
                  </a:lnTo>
                  <a:lnTo>
                    <a:pt x="21" y="23"/>
                  </a:lnTo>
                  <a:lnTo>
                    <a:pt x="11" y="38"/>
                  </a:lnTo>
                  <a:lnTo>
                    <a:pt x="11" y="61"/>
                  </a:lnTo>
                  <a:lnTo>
                    <a:pt x="0" y="76"/>
                  </a:lnTo>
                  <a:lnTo>
                    <a:pt x="0" y="92"/>
                  </a:lnTo>
                  <a:lnTo>
                    <a:pt x="21" y="107"/>
                  </a:lnTo>
                  <a:lnTo>
                    <a:pt x="43" y="92"/>
                  </a:lnTo>
                  <a:lnTo>
                    <a:pt x="43" y="76"/>
                  </a:lnTo>
                  <a:lnTo>
                    <a:pt x="43" y="61"/>
                  </a:lnTo>
                  <a:lnTo>
                    <a:pt x="43" y="46"/>
                  </a:lnTo>
                  <a:lnTo>
                    <a:pt x="54" y="23"/>
                  </a:lnTo>
                  <a:lnTo>
                    <a:pt x="54" y="8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32" y="31"/>
                  </a:lnTo>
                  <a:lnTo>
                    <a:pt x="54" y="31"/>
                  </a:lnTo>
                  <a:lnTo>
                    <a:pt x="75" y="31"/>
                  </a:lnTo>
                  <a:lnTo>
                    <a:pt x="97" y="23"/>
                  </a:lnTo>
                  <a:lnTo>
                    <a:pt x="97" y="38"/>
                  </a:lnTo>
                  <a:lnTo>
                    <a:pt x="86" y="54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78" name="Freeform 71"/>
            <p:cNvSpPr>
              <a:spLocks/>
            </p:cNvSpPr>
            <p:nvPr/>
          </p:nvSpPr>
          <p:spPr bwMode="auto">
            <a:xfrm>
              <a:off x="1234" y="1947"/>
              <a:ext cx="257" cy="46"/>
            </a:xfrm>
            <a:custGeom>
              <a:avLst/>
              <a:gdLst>
                <a:gd name="T0" fmla="*/ 0 w 257"/>
                <a:gd name="T1" fmla="*/ 0 h 46"/>
                <a:gd name="T2" fmla="*/ 11 w 257"/>
                <a:gd name="T3" fmla="*/ 15 h 46"/>
                <a:gd name="T4" fmla="*/ 11 w 257"/>
                <a:gd name="T5" fmla="*/ 38 h 46"/>
                <a:gd name="T6" fmla="*/ 32 w 257"/>
                <a:gd name="T7" fmla="*/ 38 h 46"/>
                <a:gd name="T8" fmla="*/ 43 w 257"/>
                <a:gd name="T9" fmla="*/ 23 h 46"/>
                <a:gd name="T10" fmla="*/ 43 w 257"/>
                <a:gd name="T11" fmla="*/ 8 h 46"/>
                <a:gd name="T12" fmla="*/ 53 w 257"/>
                <a:gd name="T13" fmla="*/ 23 h 46"/>
                <a:gd name="T14" fmla="*/ 64 w 257"/>
                <a:gd name="T15" fmla="*/ 38 h 46"/>
                <a:gd name="T16" fmla="*/ 75 w 257"/>
                <a:gd name="T17" fmla="*/ 23 h 46"/>
                <a:gd name="T18" fmla="*/ 96 w 257"/>
                <a:gd name="T19" fmla="*/ 15 h 46"/>
                <a:gd name="T20" fmla="*/ 96 w 257"/>
                <a:gd name="T21" fmla="*/ 30 h 46"/>
                <a:gd name="T22" fmla="*/ 96 w 257"/>
                <a:gd name="T23" fmla="*/ 45 h 46"/>
                <a:gd name="T24" fmla="*/ 117 w 257"/>
                <a:gd name="T25" fmla="*/ 38 h 46"/>
                <a:gd name="T26" fmla="*/ 139 w 257"/>
                <a:gd name="T27" fmla="*/ 30 h 46"/>
                <a:gd name="T28" fmla="*/ 139 w 257"/>
                <a:gd name="T29" fmla="*/ 15 h 46"/>
                <a:gd name="T30" fmla="*/ 149 w 257"/>
                <a:gd name="T31" fmla="*/ 30 h 46"/>
                <a:gd name="T32" fmla="*/ 171 w 257"/>
                <a:gd name="T33" fmla="*/ 38 h 46"/>
                <a:gd name="T34" fmla="*/ 192 w 257"/>
                <a:gd name="T35" fmla="*/ 38 h 46"/>
                <a:gd name="T36" fmla="*/ 203 w 257"/>
                <a:gd name="T37" fmla="*/ 23 h 46"/>
                <a:gd name="T38" fmla="*/ 213 w 257"/>
                <a:gd name="T39" fmla="*/ 38 h 46"/>
                <a:gd name="T40" fmla="*/ 245 w 257"/>
                <a:gd name="T41" fmla="*/ 45 h 46"/>
                <a:gd name="T42" fmla="*/ 256 w 257"/>
                <a:gd name="T43" fmla="*/ 23 h 46"/>
                <a:gd name="T44" fmla="*/ 256 w 257"/>
                <a:gd name="T45" fmla="*/ 8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7"/>
                <a:gd name="T70" fmla="*/ 0 h 46"/>
                <a:gd name="T71" fmla="*/ 257 w 257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7" h="46">
                  <a:moveTo>
                    <a:pt x="0" y="0"/>
                  </a:moveTo>
                  <a:lnTo>
                    <a:pt x="11" y="15"/>
                  </a:lnTo>
                  <a:lnTo>
                    <a:pt x="11" y="38"/>
                  </a:lnTo>
                  <a:lnTo>
                    <a:pt x="32" y="38"/>
                  </a:lnTo>
                  <a:lnTo>
                    <a:pt x="43" y="23"/>
                  </a:lnTo>
                  <a:lnTo>
                    <a:pt x="43" y="8"/>
                  </a:lnTo>
                  <a:lnTo>
                    <a:pt x="53" y="23"/>
                  </a:lnTo>
                  <a:lnTo>
                    <a:pt x="64" y="38"/>
                  </a:lnTo>
                  <a:lnTo>
                    <a:pt x="75" y="23"/>
                  </a:lnTo>
                  <a:lnTo>
                    <a:pt x="96" y="15"/>
                  </a:lnTo>
                  <a:lnTo>
                    <a:pt x="96" y="30"/>
                  </a:lnTo>
                  <a:lnTo>
                    <a:pt x="96" y="45"/>
                  </a:lnTo>
                  <a:lnTo>
                    <a:pt x="117" y="38"/>
                  </a:lnTo>
                  <a:lnTo>
                    <a:pt x="139" y="30"/>
                  </a:lnTo>
                  <a:lnTo>
                    <a:pt x="139" y="15"/>
                  </a:lnTo>
                  <a:lnTo>
                    <a:pt x="149" y="30"/>
                  </a:lnTo>
                  <a:lnTo>
                    <a:pt x="171" y="38"/>
                  </a:lnTo>
                  <a:lnTo>
                    <a:pt x="192" y="38"/>
                  </a:lnTo>
                  <a:lnTo>
                    <a:pt x="203" y="23"/>
                  </a:lnTo>
                  <a:lnTo>
                    <a:pt x="213" y="38"/>
                  </a:lnTo>
                  <a:lnTo>
                    <a:pt x="245" y="45"/>
                  </a:lnTo>
                  <a:lnTo>
                    <a:pt x="256" y="23"/>
                  </a:lnTo>
                  <a:lnTo>
                    <a:pt x="256" y="8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04" name="Group 72"/>
          <p:cNvGrpSpPr>
            <a:grpSpLocks/>
          </p:cNvGrpSpPr>
          <p:nvPr/>
        </p:nvGrpSpPr>
        <p:grpSpPr bwMode="auto">
          <a:xfrm>
            <a:off x="2913063" y="3175000"/>
            <a:ext cx="388937" cy="398463"/>
            <a:chOff x="1598" y="1694"/>
            <a:chExt cx="217" cy="323"/>
          </a:xfrm>
        </p:grpSpPr>
        <p:sp>
          <p:nvSpPr>
            <p:cNvPr id="24773" name="Rectangle 73"/>
            <p:cNvSpPr>
              <a:spLocks noChangeArrowheads="1"/>
            </p:cNvSpPr>
            <p:nvPr/>
          </p:nvSpPr>
          <p:spPr bwMode="auto">
            <a:xfrm>
              <a:off x="1602" y="1694"/>
              <a:ext cx="208" cy="279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74" name="Freeform 74"/>
            <p:cNvSpPr>
              <a:spLocks/>
            </p:cNvSpPr>
            <p:nvPr/>
          </p:nvSpPr>
          <p:spPr bwMode="auto">
            <a:xfrm>
              <a:off x="1670" y="1738"/>
              <a:ext cx="100" cy="112"/>
            </a:xfrm>
            <a:custGeom>
              <a:avLst/>
              <a:gdLst>
                <a:gd name="T0" fmla="*/ 9 w 100"/>
                <a:gd name="T1" fmla="*/ 32 h 112"/>
                <a:gd name="T2" fmla="*/ 9 w 100"/>
                <a:gd name="T3" fmla="*/ 48 h 112"/>
                <a:gd name="T4" fmla="*/ 27 w 100"/>
                <a:gd name="T5" fmla="*/ 40 h 112"/>
                <a:gd name="T6" fmla="*/ 36 w 100"/>
                <a:gd name="T7" fmla="*/ 24 h 112"/>
                <a:gd name="T8" fmla="*/ 18 w 100"/>
                <a:gd name="T9" fmla="*/ 32 h 112"/>
                <a:gd name="T10" fmla="*/ 27 w 100"/>
                <a:gd name="T11" fmla="*/ 48 h 112"/>
                <a:gd name="T12" fmla="*/ 45 w 100"/>
                <a:gd name="T13" fmla="*/ 48 h 112"/>
                <a:gd name="T14" fmla="*/ 63 w 100"/>
                <a:gd name="T15" fmla="*/ 48 h 112"/>
                <a:gd name="T16" fmla="*/ 81 w 100"/>
                <a:gd name="T17" fmla="*/ 48 h 112"/>
                <a:gd name="T18" fmla="*/ 99 w 100"/>
                <a:gd name="T19" fmla="*/ 40 h 112"/>
                <a:gd name="T20" fmla="*/ 81 w 100"/>
                <a:gd name="T21" fmla="*/ 32 h 112"/>
                <a:gd name="T22" fmla="*/ 63 w 100"/>
                <a:gd name="T23" fmla="*/ 32 h 112"/>
                <a:gd name="T24" fmla="*/ 54 w 100"/>
                <a:gd name="T25" fmla="*/ 48 h 112"/>
                <a:gd name="T26" fmla="*/ 45 w 100"/>
                <a:gd name="T27" fmla="*/ 63 h 112"/>
                <a:gd name="T28" fmla="*/ 36 w 100"/>
                <a:gd name="T29" fmla="*/ 87 h 112"/>
                <a:gd name="T30" fmla="*/ 54 w 100"/>
                <a:gd name="T31" fmla="*/ 87 h 112"/>
                <a:gd name="T32" fmla="*/ 72 w 100"/>
                <a:gd name="T33" fmla="*/ 79 h 112"/>
                <a:gd name="T34" fmla="*/ 81 w 100"/>
                <a:gd name="T35" fmla="*/ 56 h 112"/>
                <a:gd name="T36" fmla="*/ 81 w 100"/>
                <a:gd name="T37" fmla="*/ 32 h 112"/>
                <a:gd name="T38" fmla="*/ 54 w 100"/>
                <a:gd name="T39" fmla="*/ 24 h 112"/>
                <a:gd name="T40" fmla="*/ 36 w 100"/>
                <a:gd name="T41" fmla="*/ 24 h 112"/>
                <a:gd name="T42" fmla="*/ 18 w 100"/>
                <a:gd name="T43" fmla="*/ 24 h 112"/>
                <a:gd name="T44" fmla="*/ 18 w 100"/>
                <a:gd name="T45" fmla="*/ 48 h 112"/>
                <a:gd name="T46" fmla="*/ 27 w 100"/>
                <a:gd name="T47" fmla="*/ 32 h 112"/>
                <a:gd name="T48" fmla="*/ 27 w 100"/>
                <a:gd name="T49" fmla="*/ 8 h 112"/>
                <a:gd name="T50" fmla="*/ 18 w 100"/>
                <a:gd name="T51" fmla="*/ 24 h 112"/>
                <a:gd name="T52" fmla="*/ 9 w 100"/>
                <a:gd name="T53" fmla="*/ 40 h 112"/>
                <a:gd name="T54" fmla="*/ 9 w 100"/>
                <a:gd name="T55" fmla="*/ 63 h 112"/>
                <a:gd name="T56" fmla="*/ 0 w 100"/>
                <a:gd name="T57" fmla="*/ 79 h 112"/>
                <a:gd name="T58" fmla="*/ 0 w 100"/>
                <a:gd name="T59" fmla="*/ 95 h 112"/>
                <a:gd name="T60" fmla="*/ 18 w 100"/>
                <a:gd name="T61" fmla="*/ 111 h 112"/>
                <a:gd name="T62" fmla="*/ 36 w 100"/>
                <a:gd name="T63" fmla="*/ 95 h 112"/>
                <a:gd name="T64" fmla="*/ 36 w 100"/>
                <a:gd name="T65" fmla="*/ 79 h 112"/>
                <a:gd name="T66" fmla="*/ 36 w 100"/>
                <a:gd name="T67" fmla="*/ 63 h 112"/>
                <a:gd name="T68" fmla="*/ 36 w 100"/>
                <a:gd name="T69" fmla="*/ 48 h 112"/>
                <a:gd name="T70" fmla="*/ 45 w 100"/>
                <a:gd name="T71" fmla="*/ 24 h 112"/>
                <a:gd name="T72" fmla="*/ 45 w 100"/>
                <a:gd name="T73" fmla="*/ 8 h 112"/>
                <a:gd name="T74" fmla="*/ 27 w 100"/>
                <a:gd name="T75" fmla="*/ 0 h 112"/>
                <a:gd name="T76" fmla="*/ 27 w 100"/>
                <a:gd name="T77" fmla="*/ 16 h 112"/>
                <a:gd name="T78" fmla="*/ 27 w 100"/>
                <a:gd name="T79" fmla="*/ 32 h 112"/>
                <a:gd name="T80" fmla="*/ 45 w 100"/>
                <a:gd name="T81" fmla="*/ 32 h 112"/>
                <a:gd name="T82" fmla="*/ 63 w 100"/>
                <a:gd name="T83" fmla="*/ 32 h 112"/>
                <a:gd name="T84" fmla="*/ 81 w 100"/>
                <a:gd name="T85" fmla="*/ 24 h 112"/>
                <a:gd name="T86" fmla="*/ 81 w 100"/>
                <a:gd name="T87" fmla="*/ 40 h 112"/>
                <a:gd name="T88" fmla="*/ 72 w 100"/>
                <a:gd name="T89" fmla="*/ 56 h 1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"/>
                <a:gd name="T136" fmla="*/ 0 h 112"/>
                <a:gd name="T137" fmla="*/ 100 w 100"/>
                <a:gd name="T138" fmla="*/ 112 h 1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" h="112">
                  <a:moveTo>
                    <a:pt x="9" y="32"/>
                  </a:moveTo>
                  <a:lnTo>
                    <a:pt x="9" y="48"/>
                  </a:lnTo>
                  <a:lnTo>
                    <a:pt x="27" y="40"/>
                  </a:lnTo>
                  <a:lnTo>
                    <a:pt x="36" y="24"/>
                  </a:lnTo>
                  <a:lnTo>
                    <a:pt x="18" y="32"/>
                  </a:lnTo>
                  <a:lnTo>
                    <a:pt x="27" y="48"/>
                  </a:lnTo>
                  <a:lnTo>
                    <a:pt x="45" y="48"/>
                  </a:lnTo>
                  <a:lnTo>
                    <a:pt x="63" y="48"/>
                  </a:lnTo>
                  <a:lnTo>
                    <a:pt x="81" y="48"/>
                  </a:lnTo>
                  <a:lnTo>
                    <a:pt x="99" y="40"/>
                  </a:lnTo>
                  <a:lnTo>
                    <a:pt x="81" y="32"/>
                  </a:lnTo>
                  <a:lnTo>
                    <a:pt x="63" y="32"/>
                  </a:lnTo>
                  <a:lnTo>
                    <a:pt x="54" y="48"/>
                  </a:lnTo>
                  <a:lnTo>
                    <a:pt x="45" y="63"/>
                  </a:lnTo>
                  <a:lnTo>
                    <a:pt x="36" y="87"/>
                  </a:lnTo>
                  <a:lnTo>
                    <a:pt x="54" y="87"/>
                  </a:lnTo>
                  <a:lnTo>
                    <a:pt x="72" y="79"/>
                  </a:lnTo>
                  <a:lnTo>
                    <a:pt x="81" y="56"/>
                  </a:lnTo>
                  <a:lnTo>
                    <a:pt x="81" y="32"/>
                  </a:lnTo>
                  <a:lnTo>
                    <a:pt x="54" y="24"/>
                  </a:lnTo>
                  <a:lnTo>
                    <a:pt x="36" y="24"/>
                  </a:lnTo>
                  <a:lnTo>
                    <a:pt x="18" y="24"/>
                  </a:lnTo>
                  <a:lnTo>
                    <a:pt x="18" y="48"/>
                  </a:lnTo>
                  <a:lnTo>
                    <a:pt x="27" y="32"/>
                  </a:lnTo>
                  <a:lnTo>
                    <a:pt x="27" y="8"/>
                  </a:lnTo>
                  <a:lnTo>
                    <a:pt x="18" y="24"/>
                  </a:lnTo>
                  <a:lnTo>
                    <a:pt x="9" y="40"/>
                  </a:lnTo>
                  <a:lnTo>
                    <a:pt x="9" y="63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18" y="111"/>
                  </a:lnTo>
                  <a:lnTo>
                    <a:pt x="36" y="95"/>
                  </a:lnTo>
                  <a:lnTo>
                    <a:pt x="36" y="79"/>
                  </a:lnTo>
                  <a:lnTo>
                    <a:pt x="36" y="63"/>
                  </a:lnTo>
                  <a:lnTo>
                    <a:pt x="36" y="48"/>
                  </a:lnTo>
                  <a:lnTo>
                    <a:pt x="45" y="24"/>
                  </a:lnTo>
                  <a:lnTo>
                    <a:pt x="45" y="8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7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1" y="24"/>
                  </a:lnTo>
                  <a:lnTo>
                    <a:pt x="81" y="40"/>
                  </a:lnTo>
                  <a:lnTo>
                    <a:pt x="72" y="5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75" name="Freeform 75"/>
            <p:cNvSpPr>
              <a:spLocks/>
            </p:cNvSpPr>
            <p:nvPr/>
          </p:nvSpPr>
          <p:spPr bwMode="auto">
            <a:xfrm>
              <a:off x="1598" y="1969"/>
              <a:ext cx="217" cy="48"/>
            </a:xfrm>
            <a:custGeom>
              <a:avLst/>
              <a:gdLst>
                <a:gd name="T0" fmla="*/ 0 w 217"/>
                <a:gd name="T1" fmla="*/ 0 h 48"/>
                <a:gd name="T2" fmla="*/ 9 w 217"/>
                <a:gd name="T3" fmla="*/ 16 h 48"/>
                <a:gd name="T4" fmla="*/ 9 w 217"/>
                <a:gd name="T5" fmla="*/ 39 h 48"/>
                <a:gd name="T6" fmla="*/ 27 w 217"/>
                <a:gd name="T7" fmla="*/ 39 h 48"/>
                <a:gd name="T8" fmla="*/ 36 w 217"/>
                <a:gd name="T9" fmla="*/ 24 h 48"/>
                <a:gd name="T10" fmla="*/ 36 w 217"/>
                <a:gd name="T11" fmla="*/ 8 h 48"/>
                <a:gd name="T12" fmla="*/ 45 w 217"/>
                <a:gd name="T13" fmla="*/ 24 h 48"/>
                <a:gd name="T14" fmla="*/ 54 w 217"/>
                <a:gd name="T15" fmla="*/ 39 h 48"/>
                <a:gd name="T16" fmla="*/ 63 w 217"/>
                <a:gd name="T17" fmla="*/ 24 h 48"/>
                <a:gd name="T18" fmla="*/ 81 w 217"/>
                <a:gd name="T19" fmla="*/ 16 h 48"/>
                <a:gd name="T20" fmla="*/ 81 w 217"/>
                <a:gd name="T21" fmla="*/ 31 h 48"/>
                <a:gd name="T22" fmla="*/ 81 w 217"/>
                <a:gd name="T23" fmla="*/ 47 h 48"/>
                <a:gd name="T24" fmla="*/ 99 w 217"/>
                <a:gd name="T25" fmla="*/ 39 h 48"/>
                <a:gd name="T26" fmla="*/ 117 w 217"/>
                <a:gd name="T27" fmla="*/ 31 h 48"/>
                <a:gd name="T28" fmla="*/ 117 w 217"/>
                <a:gd name="T29" fmla="*/ 16 h 48"/>
                <a:gd name="T30" fmla="*/ 126 w 217"/>
                <a:gd name="T31" fmla="*/ 31 h 48"/>
                <a:gd name="T32" fmla="*/ 144 w 217"/>
                <a:gd name="T33" fmla="*/ 39 h 48"/>
                <a:gd name="T34" fmla="*/ 162 w 217"/>
                <a:gd name="T35" fmla="*/ 39 h 48"/>
                <a:gd name="T36" fmla="*/ 171 w 217"/>
                <a:gd name="T37" fmla="*/ 24 h 48"/>
                <a:gd name="T38" fmla="*/ 180 w 217"/>
                <a:gd name="T39" fmla="*/ 39 h 48"/>
                <a:gd name="T40" fmla="*/ 207 w 217"/>
                <a:gd name="T41" fmla="*/ 47 h 48"/>
                <a:gd name="T42" fmla="*/ 216 w 217"/>
                <a:gd name="T43" fmla="*/ 24 h 48"/>
                <a:gd name="T44" fmla="*/ 216 w 217"/>
                <a:gd name="T45" fmla="*/ 8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7"/>
                <a:gd name="T70" fmla="*/ 0 h 48"/>
                <a:gd name="T71" fmla="*/ 217 w 217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7" h="48">
                  <a:moveTo>
                    <a:pt x="0" y="0"/>
                  </a:moveTo>
                  <a:lnTo>
                    <a:pt x="9" y="16"/>
                  </a:lnTo>
                  <a:lnTo>
                    <a:pt x="9" y="39"/>
                  </a:lnTo>
                  <a:lnTo>
                    <a:pt x="27" y="39"/>
                  </a:lnTo>
                  <a:lnTo>
                    <a:pt x="36" y="24"/>
                  </a:lnTo>
                  <a:lnTo>
                    <a:pt x="36" y="8"/>
                  </a:lnTo>
                  <a:lnTo>
                    <a:pt x="45" y="24"/>
                  </a:lnTo>
                  <a:lnTo>
                    <a:pt x="54" y="39"/>
                  </a:lnTo>
                  <a:lnTo>
                    <a:pt x="63" y="24"/>
                  </a:lnTo>
                  <a:lnTo>
                    <a:pt x="81" y="16"/>
                  </a:lnTo>
                  <a:lnTo>
                    <a:pt x="81" y="31"/>
                  </a:lnTo>
                  <a:lnTo>
                    <a:pt x="81" y="47"/>
                  </a:lnTo>
                  <a:lnTo>
                    <a:pt x="99" y="39"/>
                  </a:lnTo>
                  <a:lnTo>
                    <a:pt x="117" y="31"/>
                  </a:lnTo>
                  <a:lnTo>
                    <a:pt x="117" y="16"/>
                  </a:lnTo>
                  <a:lnTo>
                    <a:pt x="126" y="31"/>
                  </a:lnTo>
                  <a:lnTo>
                    <a:pt x="144" y="39"/>
                  </a:lnTo>
                  <a:lnTo>
                    <a:pt x="162" y="39"/>
                  </a:lnTo>
                  <a:lnTo>
                    <a:pt x="171" y="24"/>
                  </a:lnTo>
                  <a:lnTo>
                    <a:pt x="180" y="39"/>
                  </a:lnTo>
                  <a:lnTo>
                    <a:pt x="207" y="47"/>
                  </a:lnTo>
                  <a:lnTo>
                    <a:pt x="216" y="24"/>
                  </a:lnTo>
                  <a:lnTo>
                    <a:pt x="216" y="8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05" name="Group 76"/>
          <p:cNvGrpSpPr>
            <a:grpSpLocks/>
          </p:cNvGrpSpPr>
          <p:nvPr/>
        </p:nvGrpSpPr>
        <p:grpSpPr bwMode="auto">
          <a:xfrm>
            <a:off x="3348038" y="3068638"/>
            <a:ext cx="509587" cy="457200"/>
            <a:chOff x="1895" y="1586"/>
            <a:chExt cx="285" cy="371"/>
          </a:xfrm>
        </p:grpSpPr>
        <p:sp>
          <p:nvSpPr>
            <p:cNvPr id="24770" name="Rectangle 77"/>
            <p:cNvSpPr>
              <a:spLocks noChangeArrowheads="1"/>
            </p:cNvSpPr>
            <p:nvPr/>
          </p:nvSpPr>
          <p:spPr bwMode="auto">
            <a:xfrm>
              <a:off x="1899" y="1586"/>
              <a:ext cx="276" cy="321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71" name="Freeform 78"/>
            <p:cNvSpPr>
              <a:spLocks/>
            </p:cNvSpPr>
            <p:nvPr/>
          </p:nvSpPr>
          <p:spPr bwMode="auto">
            <a:xfrm>
              <a:off x="1990" y="1636"/>
              <a:ext cx="131" cy="129"/>
            </a:xfrm>
            <a:custGeom>
              <a:avLst/>
              <a:gdLst>
                <a:gd name="T0" fmla="*/ 12 w 131"/>
                <a:gd name="T1" fmla="*/ 37 h 129"/>
                <a:gd name="T2" fmla="*/ 12 w 131"/>
                <a:gd name="T3" fmla="*/ 55 h 129"/>
                <a:gd name="T4" fmla="*/ 35 w 131"/>
                <a:gd name="T5" fmla="*/ 46 h 129"/>
                <a:gd name="T6" fmla="*/ 47 w 131"/>
                <a:gd name="T7" fmla="*/ 27 h 129"/>
                <a:gd name="T8" fmla="*/ 24 w 131"/>
                <a:gd name="T9" fmla="*/ 37 h 129"/>
                <a:gd name="T10" fmla="*/ 35 w 131"/>
                <a:gd name="T11" fmla="*/ 55 h 129"/>
                <a:gd name="T12" fmla="*/ 59 w 131"/>
                <a:gd name="T13" fmla="*/ 55 h 129"/>
                <a:gd name="T14" fmla="*/ 83 w 131"/>
                <a:gd name="T15" fmla="*/ 55 h 129"/>
                <a:gd name="T16" fmla="*/ 106 w 131"/>
                <a:gd name="T17" fmla="*/ 55 h 129"/>
                <a:gd name="T18" fmla="*/ 130 w 131"/>
                <a:gd name="T19" fmla="*/ 46 h 129"/>
                <a:gd name="T20" fmla="*/ 106 w 131"/>
                <a:gd name="T21" fmla="*/ 37 h 129"/>
                <a:gd name="T22" fmla="*/ 83 w 131"/>
                <a:gd name="T23" fmla="*/ 37 h 129"/>
                <a:gd name="T24" fmla="*/ 71 w 131"/>
                <a:gd name="T25" fmla="*/ 55 h 129"/>
                <a:gd name="T26" fmla="*/ 59 w 131"/>
                <a:gd name="T27" fmla="*/ 73 h 129"/>
                <a:gd name="T28" fmla="*/ 47 w 131"/>
                <a:gd name="T29" fmla="*/ 101 h 129"/>
                <a:gd name="T30" fmla="*/ 71 w 131"/>
                <a:gd name="T31" fmla="*/ 101 h 129"/>
                <a:gd name="T32" fmla="*/ 95 w 131"/>
                <a:gd name="T33" fmla="*/ 91 h 129"/>
                <a:gd name="T34" fmla="*/ 106 w 131"/>
                <a:gd name="T35" fmla="*/ 64 h 129"/>
                <a:gd name="T36" fmla="*/ 106 w 131"/>
                <a:gd name="T37" fmla="*/ 37 h 129"/>
                <a:gd name="T38" fmla="*/ 71 w 131"/>
                <a:gd name="T39" fmla="*/ 27 h 129"/>
                <a:gd name="T40" fmla="*/ 47 w 131"/>
                <a:gd name="T41" fmla="*/ 27 h 129"/>
                <a:gd name="T42" fmla="*/ 24 w 131"/>
                <a:gd name="T43" fmla="*/ 27 h 129"/>
                <a:gd name="T44" fmla="*/ 24 w 131"/>
                <a:gd name="T45" fmla="*/ 55 h 129"/>
                <a:gd name="T46" fmla="*/ 35 w 131"/>
                <a:gd name="T47" fmla="*/ 37 h 129"/>
                <a:gd name="T48" fmla="*/ 35 w 131"/>
                <a:gd name="T49" fmla="*/ 9 h 129"/>
                <a:gd name="T50" fmla="*/ 24 w 131"/>
                <a:gd name="T51" fmla="*/ 27 h 129"/>
                <a:gd name="T52" fmla="*/ 12 w 131"/>
                <a:gd name="T53" fmla="*/ 46 h 129"/>
                <a:gd name="T54" fmla="*/ 12 w 131"/>
                <a:gd name="T55" fmla="*/ 73 h 129"/>
                <a:gd name="T56" fmla="*/ 0 w 131"/>
                <a:gd name="T57" fmla="*/ 91 h 129"/>
                <a:gd name="T58" fmla="*/ 0 w 131"/>
                <a:gd name="T59" fmla="*/ 110 h 129"/>
                <a:gd name="T60" fmla="*/ 24 w 131"/>
                <a:gd name="T61" fmla="*/ 128 h 129"/>
                <a:gd name="T62" fmla="*/ 47 w 131"/>
                <a:gd name="T63" fmla="*/ 110 h 129"/>
                <a:gd name="T64" fmla="*/ 47 w 131"/>
                <a:gd name="T65" fmla="*/ 91 h 129"/>
                <a:gd name="T66" fmla="*/ 47 w 131"/>
                <a:gd name="T67" fmla="*/ 73 h 129"/>
                <a:gd name="T68" fmla="*/ 47 w 131"/>
                <a:gd name="T69" fmla="*/ 55 h 129"/>
                <a:gd name="T70" fmla="*/ 59 w 131"/>
                <a:gd name="T71" fmla="*/ 27 h 129"/>
                <a:gd name="T72" fmla="*/ 59 w 131"/>
                <a:gd name="T73" fmla="*/ 9 h 129"/>
                <a:gd name="T74" fmla="*/ 35 w 131"/>
                <a:gd name="T75" fmla="*/ 0 h 129"/>
                <a:gd name="T76" fmla="*/ 35 w 131"/>
                <a:gd name="T77" fmla="*/ 18 h 129"/>
                <a:gd name="T78" fmla="*/ 35 w 131"/>
                <a:gd name="T79" fmla="*/ 37 h 129"/>
                <a:gd name="T80" fmla="*/ 59 w 131"/>
                <a:gd name="T81" fmla="*/ 37 h 129"/>
                <a:gd name="T82" fmla="*/ 83 w 131"/>
                <a:gd name="T83" fmla="*/ 37 h 129"/>
                <a:gd name="T84" fmla="*/ 106 w 131"/>
                <a:gd name="T85" fmla="*/ 27 h 129"/>
                <a:gd name="T86" fmla="*/ 106 w 131"/>
                <a:gd name="T87" fmla="*/ 46 h 129"/>
                <a:gd name="T88" fmla="*/ 95 w 131"/>
                <a:gd name="T89" fmla="*/ 64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9"/>
                <a:gd name="T137" fmla="*/ 131 w 131"/>
                <a:gd name="T138" fmla="*/ 129 h 1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9">
                  <a:moveTo>
                    <a:pt x="12" y="37"/>
                  </a:moveTo>
                  <a:lnTo>
                    <a:pt x="12" y="55"/>
                  </a:lnTo>
                  <a:lnTo>
                    <a:pt x="35" y="46"/>
                  </a:lnTo>
                  <a:lnTo>
                    <a:pt x="47" y="27"/>
                  </a:lnTo>
                  <a:lnTo>
                    <a:pt x="24" y="37"/>
                  </a:lnTo>
                  <a:lnTo>
                    <a:pt x="35" y="55"/>
                  </a:lnTo>
                  <a:lnTo>
                    <a:pt x="59" y="55"/>
                  </a:lnTo>
                  <a:lnTo>
                    <a:pt x="83" y="55"/>
                  </a:lnTo>
                  <a:lnTo>
                    <a:pt x="106" y="55"/>
                  </a:lnTo>
                  <a:lnTo>
                    <a:pt x="130" y="46"/>
                  </a:lnTo>
                  <a:lnTo>
                    <a:pt x="106" y="37"/>
                  </a:lnTo>
                  <a:lnTo>
                    <a:pt x="83" y="37"/>
                  </a:lnTo>
                  <a:lnTo>
                    <a:pt x="71" y="55"/>
                  </a:lnTo>
                  <a:lnTo>
                    <a:pt x="59" y="73"/>
                  </a:lnTo>
                  <a:lnTo>
                    <a:pt x="47" y="101"/>
                  </a:lnTo>
                  <a:lnTo>
                    <a:pt x="71" y="101"/>
                  </a:lnTo>
                  <a:lnTo>
                    <a:pt x="95" y="91"/>
                  </a:lnTo>
                  <a:lnTo>
                    <a:pt x="106" y="64"/>
                  </a:lnTo>
                  <a:lnTo>
                    <a:pt x="106" y="37"/>
                  </a:lnTo>
                  <a:lnTo>
                    <a:pt x="71" y="27"/>
                  </a:lnTo>
                  <a:lnTo>
                    <a:pt x="47" y="27"/>
                  </a:lnTo>
                  <a:lnTo>
                    <a:pt x="24" y="27"/>
                  </a:lnTo>
                  <a:lnTo>
                    <a:pt x="24" y="55"/>
                  </a:lnTo>
                  <a:lnTo>
                    <a:pt x="35" y="37"/>
                  </a:lnTo>
                  <a:lnTo>
                    <a:pt x="35" y="9"/>
                  </a:lnTo>
                  <a:lnTo>
                    <a:pt x="24" y="27"/>
                  </a:lnTo>
                  <a:lnTo>
                    <a:pt x="12" y="46"/>
                  </a:lnTo>
                  <a:lnTo>
                    <a:pt x="12" y="73"/>
                  </a:lnTo>
                  <a:lnTo>
                    <a:pt x="0" y="91"/>
                  </a:lnTo>
                  <a:lnTo>
                    <a:pt x="0" y="110"/>
                  </a:lnTo>
                  <a:lnTo>
                    <a:pt x="24" y="128"/>
                  </a:lnTo>
                  <a:lnTo>
                    <a:pt x="47" y="110"/>
                  </a:lnTo>
                  <a:lnTo>
                    <a:pt x="47" y="91"/>
                  </a:lnTo>
                  <a:lnTo>
                    <a:pt x="47" y="73"/>
                  </a:lnTo>
                  <a:lnTo>
                    <a:pt x="47" y="55"/>
                  </a:lnTo>
                  <a:lnTo>
                    <a:pt x="59" y="27"/>
                  </a:lnTo>
                  <a:lnTo>
                    <a:pt x="59" y="9"/>
                  </a:lnTo>
                  <a:lnTo>
                    <a:pt x="35" y="0"/>
                  </a:lnTo>
                  <a:lnTo>
                    <a:pt x="35" y="18"/>
                  </a:lnTo>
                  <a:lnTo>
                    <a:pt x="35" y="37"/>
                  </a:lnTo>
                  <a:lnTo>
                    <a:pt x="59" y="37"/>
                  </a:lnTo>
                  <a:lnTo>
                    <a:pt x="83" y="37"/>
                  </a:lnTo>
                  <a:lnTo>
                    <a:pt x="106" y="27"/>
                  </a:lnTo>
                  <a:lnTo>
                    <a:pt x="106" y="46"/>
                  </a:lnTo>
                  <a:lnTo>
                    <a:pt x="95" y="64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72" name="Freeform 79"/>
            <p:cNvSpPr>
              <a:spLocks/>
            </p:cNvSpPr>
            <p:nvPr/>
          </p:nvSpPr>
          <p:spPr bwMode="auto">
            <a:xfrm>
              <a:off x="1895" y="1902"/>
              <a:ext cx="285" cy="55"/>
            </a:xfrm>
            <a:custGeom>
              <a:avLst/>
              <a:gdLst>
                <a:gd name="T0" fmla="*/ 0 w 285"/>
                <a:gd name="T1" fmla="*/ 0 h 55"/>
                <a:gd name="T2" fmla="*/ 12 w 285"/>
                <a:gd name="T3" fmla="*/ 18 h 55"/>
                <a:gd name="T4" fmla="*/ 12 w 285"/>
                <a:gd name="T5" fmla="*/ 45 h 55"/>
                <a:gd name="T6" fmla="*/ 36 w 285"/>
                <a:gd name="T7" fmla="*/ 45 h 55"/>
                <a:gd name="T8" fmla="*/ 47 w 285"/>
                <a:gd name="T9" fmla="*/ 27 h 55"/>
                <a:gd name="T10" fmla="*/ 47 w 285"/>
                <a:gd name="T11" fmla="*/ 9 h 55"/>
                <a:gd name="T12" fmla="*/ 59 w 285"/>
                <a:gd name="T13" fmla="*/ 27 h 55"/>
                <a:gd name="T14" fmla="*/ 71 w 285"/>
                <a:gd name="T15" fmla="*/ 45 h 55"/>
                <a:gd name="T16" fmla="*/ 83 w 285"/>
                <a:gd name="T17" fmla="*/ 27 h 55"/>
                <a:gd name="T18" fmla="*/ 107 w 285"/>
                <a:gd name="T19" fmla="*/ 18 h 55"/>
                <a:gd name="T20" fmla="*/ 107 w 285"/>
                <a:gd name="T21" fmla="*/ 36 h 55"/>
                <a:gd name="T22" fmla="*/ 107 w 285"/>
                <a:gd name="T23" fmla="*/ 54 h 55"/>
                <a:gd name="T24" fmla="*/ 130 w 285"/>
                <a:gd name="T25" fmla="*/ 45 h 55"/>
                <a:gd name="T26" fmla="*/ 154 w 285"/>
                <a:gd name="T27" fmla="*/ 36 h 55"/>
                <a:gd name="T28" fmla="*/ 154 w 285"/>
                <a:gd name="T29" fmla="*/ 18 h 55"/>
                <a:gd name="T30" fmla="*/ 166 w 285"/>
                <a:gd name="T31" fmla="*/ 36 h 55"/>
                <a:gd name="T32" fmla="*/ 189 w 285"/>
                <a:gd name="T33" fmla="*/ 45 h 55"/>
                <a:gd name="T34" fmla="*/ 213 w 285"/>
                <a:gd name="T35" fmla="*/ 45 h 55"/>
                <a:gd name="T36" fmla="*/ 225 w 285"/>
                <a:gd name="T37" fmla="*/ 27 h 55"/>
                <a:gd name="T38" fmla="*/ 237 w 285"/>
                <a:gd name="T39" fmla="*/ 45 h 55"/>
                <a:gd name="T40" fmla="*/ 272 w 285"/>
                <a:gd name="T41" fmla="*/ 54 h 55"/>
                <a:gd name="T42" fmla="*/ 284 w 285"/>
                <a:gd name="T43" fmla="*/ 27 h 55"/>
                <a:gd name="T44" fmla="*/ 284 w 285"/>
                <a:gd name="T45" fmla="*/ 9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55"/>
                <a:gd name="T71" fmla="*/ 285 w 285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55">
                  <a:moveTo>
                    <a:pt x="0" y="0"/>
                  </a:moveTo>
                  <a:lnTo>
                    <a:pt x="12" y="18"/>
                  </a:lnTo>
                  <a:lnTo>
                    <a:pt x="12" y="45"/>
                  </a:lnTo>
                  <a:lnTo>
                    <a:pt x="36" y="45"/>
                  </a:lnTo>
                  <a:lnTo>
                    <a:pt x="47" y="27"/>
                  </a:lnTo>
                  <a:lnTo>
                    <a:pt x="47" y="9"/>
                  </a:lnTo>
                  <a:lnTo>
                    <a:pt x="59" y="27"/>
                  </a:lnTo>
                  <a:lnTo>
                    <a:pt x="71" y="45"/>
                  </a:lnTo>
                  <a:lnTo>
                    <a:pt x="83" y="27"/>
                  </a:lnTo>
                  <a:lnTo>
                    <a:pt x="107" y="18"/>
                  </a:lnTo>
                  <a:lnTo>
                    <a:pt x="107" y="36"/>
                  </a:lnTo>
                  <a:lnTo>
                    <a:pt x="107" y="54"/>
                  </a:lnTo>
                  <a:lnTo>
                    <a:pt x="130" y="45"/>
                  </a:lnTo>
                  <a:lnTo>
                    <a:pt x="154" y="36"/>
                  </a:lnTo>
                  <a:lnTo>
                    <a:pt x="154" y="18"/>
                  </a:lnTo>
                  <a:lnTo>
                    <a:pt x="166" y="36"/>
                  </a:lnTo>
                  <a:lnTo>
                    <a:pt x="189" y="45"/>
                  </a:lnTo>
                  <a:lnTo>
                    <a:pt x="213" y="45"/>
                  </a:lnTo>
                  <a:lnTo>
                    <a:pt x="225" y="27"/>
                  </a:lnTo>
                  <a:lnTo>
                    <a:pt x="237" y="45"/>
                  </a:lnTo>
                  <a:lnTo>
                    <a:pt x="272" y="54"/>
                  </a:lnTo>
                  <a:lnTo>
                    <a:pt x="284" y="27"/>
                  </a:lnTo>
                  <a:lnTo>
                    <a:pt x="284" y="9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06" name="Group 80"/>
          <p:cNvGrpSpPr>
            <a:grpSpLocks/>
          </p:cNvGrpSpPr>
          <p:nvPr/>
        </p:nvGrpSpPr>
        <p:grpSpPr bwMode="auto">
          <a:xfrm>
            <a:off x="3765550" y="3175000"/>
            <a:ext cx="436563" cy="293688"/>
            <a:chOff x="2206" y="1694"/>
            <a:chExt cx="244" cy="239"/>
          </a:xfrm>
        </p:grpSpPr>
        <p:sp>
          <p:nvSpPr>
            <p:cNvPr id="24767" name="Rectangle 81"/>
            <p:cNvSpPr>
              <a:spLocks noChangeArrowheads="1"/>
            </p:cNvSpPr>
            <p:nvPr/>
          </p:nvSpPr>
          <p:spPr bwMode="auto">
            <a:xfrm>
              <a:off x="2210" y="1694"/>
              <a:ext cx="235" cy="205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68" name="Freeform 82"/>
            <p:cNvSpPr>
              <a:spLocks/>
            </p:cNvSpPr>
            <p:nvPr/>
          </p:nvSpPr>
          <p:spPr bwMode="auto">
            <a:xfrm>
              <a:off x="2287" y="1726"/>
              <a:ext cx="112" cy="83"/>
            </a:xfrm>
            <a:custGeom>
              <a:avLst/>
              <a:gdLst>
                <a:gd name="T0" fmla="*/ 10 w 112"/>
                <a:gd name="T1" fmla="*/ 23 h 83"/>
                <a:gd name="T2" fmla="*/ 10 w 112"/>
                <a:gd name="T3" fmla="*/ 35 h 83"/>
                <a:gd name="T4" fmla="*/ 30 w 112"/>
                <a:gd name="T5" fmla="*/ 29 h 83"/>
                <a:gd name="T6" fmla="*/ 40 w 112"/>
                <a:gd name="T7" fmla="*/ 18 h 83"/>
                <a:gd name="T8" fmla="*/ 20 w 112"/>
                <a:gd name="T9" fmla="*/ 23 h 83"/>
                <a:gd name="T10" fmla="*/ 30 w 112"/>
                <a:gd name="T11" fmla="*/ 35 h 83"/>
                <a:gd name="T12" fmla="*/ 50 w 112"/>
                <a:gd name="T13" fmla="*/ 35 h 83"/>
                <a:gd name="T14" fmla="*/ 71 w 112"/>
                <a:gd name="T15" fmla="*/ 35 h 83"/>
                <a:gd name="T16" fmla="*/ 91 w 112"/>
                <a:gd name="T17" fmla="*/ 35 h 83"/>
                <a:gd name="T18" fmla="*/ 111 w 112"/>
                <a:gd name="T19" fmla="*/ 29 h 83"/>
                <a:gd name="T20" fmla="*/ 91 w 112"/>
                <a:gd name="T21" fmla="*/ 23 h 83"/>
                <a:gd name="T22" fmla="*/ 71 w 112"/>
                <a:gd name="T23" fmla="*/ 23 h 83"/>
                <a:gd name="T24" fmla="*/ 61 w 112"/>
                <a:gd name="T25" fmla="*/ 35 h 83"/>
                <a:gd name="T26" fmla="*/ 50 w 112"/>
                <a:gd name="T27" fmla="*/ 47 h 83"/>
                <a:gd name="T28" fmla="*/ 40 w 112"/>
                <a:gd name="T29" fmla="*/ 64 h 83"/>
                <a:gd name="T30" fmla="*/ 61 w 112"/>
                <a:gd name="T31" fmla="*/ 64 h 83"/>
                <a:gd name="T32" fmla="*/ 81 w 112"/>
                <a:gd name="T33" fmla="*/ 59 h 83"/>
                <a:gd name="T34" fmla="*/ 91 w 112"/>
                <a:gd name="T35" fmla="*/ 41 h 83"/>
                <a:gd name="T36" fmla="*/ 91 w 112"/>
                <a:gd name="T37" fmla="*/ 23 h 83"/>
                <a:gd name="T38" fmla="*/ 61 w 112"/>
                <a:gd name="T39" fmla="*/ 18 h 83"/>
                <a:gd name="T40" fmla="*/ 40 w 112"/>
                <a:gd name="T41" fmla="*/ 18 h 83"/>
                <a:gd name="T42" fmla="*/ 20 w 112"/>
                <a:gd name="T43" fmla="*/ 18 h 83"/>
                <a:gd name="T44" fmla="*/ 20 w 112"/>
                <a:gd name="T45" fmla="*/ 35 h 83"/>
                <a:gd name="T46" fmla="*/ 30 w 112"/>
                <a:gd name="T47" fmla="*/ 23 h 83"/>
                <a:gd name="T48" fmla="*/ 30 w 112"/>
                <a:gd name="T49" fmla="*/ 6 h 83"/>
                <a:gd name="T50" fmla="*/ 20 w 112"/>
                <a:gd name="T51" fmla="*/ 18 h 83"/>
                <a:gd name="T52" fmla="*/ 10 w 112"/>
                <a:gd name="T53" fmla="*/ 29 h 83"/>
                <a:gd name="T54" fmla="*/ 10 w 112"/>
                <a:gd name="T55" fmla="*/ 47 h 83"/>
                <a:gd name="T56" fmla="*/ 0 w 112"/>
                <a:gd name="T57" fmla="*/ 59 h 83"/>
                <a:gd name="T58" fmla="*/ 0 w 112"/>
                <a:gd name="T59" fmla="*/ 70 h 83"/>
                <a:gd name="T60" fmla="*/ 20 w 112"/>
                <a:gd name="T61" fmla="*/ 82 h 83"/>
                <a:gd name="T62" fmla="*/ 40 w 112"/>
                <a:gd name="T63" fmla="*/ 70 h 83"/>
                <a:gd name="T64" fmla="*/ 40 w 112"/>
                <a:gd name="T65" fmla="*/ 59 h 83"/>
                <a:gd name="T66" fmla="*/ 40 w 112"/>
                <a:gd name="T67" fmla="*/ 47 h 83"/>
                <a:gd name="T68" fmla="*/ 40 w 112"/>
                <a:gd name="T69" fmla="*/ 35 h 83"/>
                <a:gd name="T70" fmla="*/ 50 w 112"/>
                <a:gd name="T71" fmla="*/ 18 h 83"/>
                <a:gd name="T72" fmla="*/ 50 w 112"/>
                <a:gd name="T73" fmla="*/ 6 h 83"/>
                <a:gd name="T74" fmla="*/ 30 w 112"/>
                <a:gd name="T75" fmla="*/ 0 h 83"/>
                <a:gd name="T76" fmla="*/ 30 w 112"/>
                <a:gd name="T77" fmla="*/ 12 h 83"/>
                <a:gd name="T78" fmla="*/ 30 w 112"/>
                <a:gd name="T79" fmla="*/ 23 h 83"/>
                <a:gd name="T80" fmla="*/ 50 w 112"/>
                <a:gd name="T81" fmla="*/ 23 h 83"/>
                <a:gd name="T82" fmla="*/ 71 w 112"/>
                <a:gd name="T83" fmla="*/ 23 h 83"/>
                <a:gd name="T84" fmla="*/ 91 w 112"/>
                <a:gd name="T85" fmla="*/ 18 h 83"/>
                <a:gd name="T86" fmla="*/ 91 w 112"/>
                <a:gd name="T87" fmla="*/ 29 h 83"/>
                <a:gd name="T88" fmla="*/ 81 w 112"/>
                <a:gd name="T89" fmla="*/ 41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2"/>
                <a:gd name="T136" fmla="*/ 0 h 83"/>
                <a:gd name="T137" fmla="*/ 112 w 112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2" h="83">
                  <a:moveTo>
                    <a:pt x="10" y="23"/>
                  </a:moveTo>
                  <a:lnTo>
                    <a:pt x="10" y="35"/>
                  </a:lnTo>
                  <a:lnTo>
                    <a:pt x="30" y="29"/>
                  </a:lnTo>
                  <a:lnTo>
                    <a:pt x="40" y="18"/>
                  </a:lnTo>
                  <a:lnTo>
                    <a:pt x="20" y="23"/>
                  </a:lnTo>
                  <a:lnTo>
                    <a:pt x="30" y="35"/>
                  </a:lnTo>
                  <a:lnTo>
                    <a:pt x="50" y="35"/>
                  </a:lnTo>
                  <a:lnTo>
                    <a:pt x="71" y="35"/>
                  </a:lnTo>
                  <a:lnTo>
                    <a:pt x="91" y="35"/>
                  </a:lnTo>
                  <a:lnTo>
                    <a:pt x="111" y="29"/>
                  </a:lnTo>
                  <a:lnTo>
                    <a:pt x="91" y="23"/>
                  </a:lnTo>
                  <a:lnTo>
                    <a:pt x="71" y="23"/>
                  </a:lnTo>
                  <a:lnTo>
                    <a:pt x="61" y="35"/>
                  </a:lnTo>
                  <a:lnTo>
                    <a:pt x="50" y="47"/>
                  </a:lnTo>
                  <a:lnTo>
                    <a:pt x="40" y="64"/>
                  </a:lnTo>
                  <a:lnTo>
                    <a:pt x="61" y="64"/>
                  </a:lnTo>
                  <a:lnTo>
                    <a:pt x="81" y="59"/>
                  </a:lnTo>
                  <a:lnTo>
                    <a:pt x="91" y="41"/>
                  </a:lnTo>
                  <a:lnTo>
                    <a:pt x="91" y="23"/>
                  </a:lnTo>
                  <a:lnTo>
                    <a:pt x="61" y="18"/>
                  </a:lnTo>
                  <a:lnTo>
                    <a:pt x="40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30" y="23"/>
                  </a:lnTo>
                  <a:lnTo>
                    <a:pt x="30" y="6"/>
                  </a:lnTo>
                  <a:lnTo>
                    <a:pt x="20" y="18"/>
                  </a:lnTo>
                  <a:lnTo>
                    <a:pt x="10" y="29"/>
                  </a:lnTo>
                  <a:lnTo>
                    <a:pt x="10" y="47"/>
                  </a:lnTo>
                  <a:lnTo>
                    <a:pt x="0" y="59"/>
                  </a:lnTo>
                  <a:lnTo>
                    <a:pt x="0" y="70"/>
                  </a:lnTo>
                  <a:lnTo>
                    <a:pt x="20" y="82"/>
                  </a:lnTo>
                  <a:lnTo>
                    <a:pt x="40" y="70"/>
                  </a:lnTo>
                  <a:lnTo>
                    <a:pt x="40" y="59"/>
                  </a:lnTo>
                  <a:lnTo>
                    <a:pt x="40" y="47"/>
                  </a:lnTo>
                  <a:lnTo>
                    <a:pt x="40" y="35"/>
                  </a:lnTo>
                  <a:lnTo>
                    <a:pt x="50" y="18"/>
                  </a:lnTo>
                  <a:lnTo>
                    <a:pt x="50" y="6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30" y="23"/>
                  </a:lnTo>
                  <a:lnTo>
                    <a:pt x="50" y="23"/>
                  </a:lnTo>
                  <a:lnTo>
                    <a:pt x="71" y="23"/>
                  </a:lnTo>
                  <a:lnTo>
                    <a:pt x="91" y="18"/>
                  </a:lnTo>
                  <a:lnTo>
                    <a:pt x="91" y="29"/>
                  </a:lnTo>
                  <a:lnTo>
                    <a:pt x="81" y="41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69" name="Freeform 83"/>
            <p:cNvSpPr>
              <a:spLocks/>
            </p:cNvSpPr>
            <p:nvPr/>
          </p:nvSpPr>
          <p:spPr bwMode="auto">
            <a:xfrm>
              <a:off x="2206" y="1897"/>
              <a:ext cx="244" cy="36"/>
            </a:xfrm>
            <a:custGeom>
              <a:avLst/>
              <a:gdLst>
                <a:gd name="T0" fmla="*/ 0 w 244"/>
                <a:gd name="T1" fmla="*/ 0 h 36"/>
                <a:gd name="T2" fmla="*/ 10 w 244"/>
                <a:gd name="T3" fmla="*/ 12 h 36"/>
                <a:gd name="T4" fmla="*/ 10 w 244"/>
                <a:gd name="T5" fmla="*/ 29 h 36"/>
                <a:gd name="T6" fmla="*/ 30 w 244"/>
                <a:gd name="T7" fmla="*/ 29 h 36"/>
                <a:gd name="T8" fmla="*/ 41 w 244"/>
                <a:gd name="T9" fmla="*/ 18 h 36"/>
                <a:gd name="T10" fmla="*/ 41 w 244"/>
                <a:gd name="T11" fmla="*/ 6 h 36"/>
                <a:gd name="T12" fmla="*/ 51 w 244"/>
                <a:gd name="T13" fmla="*/ 18 h 36"/>
                <a:gd name="T14" fmla="*/ 61 w 244"/>
                <a:gd name="T15" fmla="*/ 29 h 36"/>
                <a:gd name="T16" fmla="*/ 71 w 244"/>
                <a:gd name="T17" fmla="*/ 18 h 36"/>
                <a:gd name="T18" fmla="*/ 91 w 244"/>
                <a:gd name="T19" fmla="*/ 12 h 36"/>
                <a:gd name="T20" fmla="*/ 91 w 244"/>
                <a:gd name="T21" fmla="*/ 23 h 36"/>
                <a:gd name="T22" fmla="*/ 91 w 244"/>
                <a:gd name="T23" fmla="*/ 35 h 36"/>
                <a:gd name="T24" fmla="*/ 111 w 244"/>
                <a:gd name="T25" fmla="*/ 29 h 36"/>
                <a:gd name="T26" fmla="*/ 132 w 244"/>
                <a:gd name="T27" fmla="*/ 23 h 36"/>
                <a:gd name="T28" fmla="*/ 132 w 244"/>
                <a:gd name="T29" fmla="*/ 12 h 36"/>
                <a:gd name="T30" fmla="*/ 142 w 244"/>
                <a:gd name="T31" fmla="*/ 23 h 36"/>
                <a:gd name="T32" fmla="*/ 162 w 244"/>
                <a:gd name="T33" fmla="*/ 29 h 36"/>
                <a:gd name="T34" fmla="*/ 182 w 244"/>
                <a:gd name="T35" fmla="*/ 29 h 36"/>
                <a:gd name="T36" fmla="*/ 192 w 244"/>
                <a:gd name="T37" fmla="*/ 18 h 36"/>
                <a:gd name="T38" fmla="*/ 203 w 244"/>
                <a:gd name="T39" fmla="*/ 29 h 36"/>
                <a:gd name="T40" fmla="*/ 233 w 244"/>
                <a:gd name="T41" fmla="*/ 35 h 36"/>
                <a:gd name="T42" fmla="*/ 243 w 244"/>
                <a:gd name="T43" fmla="*/ 18 h 36"/>
                <a:gd name="T44" fmla="*/ 243 w 244"/>
                <a:gd name="T45" fmla="*/ 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36"/>
                <a:gd name="T71" fmla="*/ 244 w 244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36">
                  <a:moveTo>
                    <a:pt x="0" y="0"/>
                  </a:moveTo>
                  <a:lnTo>
                    <a:pt x="10" y="12"/>
                  </a:lnTo>
                  <a:lnTo>
                    <a:pt x="10" y="29"/>
                  </a:lnTo>
                  <a:lnTo>
                    <a:pt x="30" y="29"/>
                  </a:lnTo>
                  <a:lnTo>
                    <a:pt x="41" y="18"/>
                  </a:lnTo>
                  <a:lnTo>
                    <a:pt x="41" y="6"/>
                  </a:lnTo>
                  <a:lnTo>
                    <a:pt x="51" y="18"/>
                  </a:lnTo>
                  <a:lnTo>
                    <a:pt x="61" y="29"/>
                  </a:lnTo>
                  <a:lnTo>
                    <a:pt x="71" y="18"/>
                  </a:lnTo>
                  <a:lnTo>
                    <a:pt x="91" y="12"/>
                  </a:lnTo>
                  <a:lnTo>
                    <a:pt x="91" y="23"/>
                  </a:lnTo>
                  <a:lnTo>
                    <a:pt x="91" y="35"/>
                  </a:lnTo>
                  <a:lnTo>
                    <a:pt x="111" y="29"/>
                  </a:lnTo>
                  <a:lnTo>
                    <a:pt x="132" y="23"/>
                  </a:lnTo>
                  <a:lnTo>
                    <a:pt x="132" y="12"/>
                  </a:lnTo>
                  <a:lnTo>
                    <a:pt x="142" y="23"/>
                  </a:lnTo>
                  <a:lnTo>
                    <a:pt x="162" y="29"/>
                  </a:lnTo>
                  <a:lnTo>
                    <a:pt x="182" y="29"/>
                  </a:lnTo>
                  <a:lnTo>
                    <a:pt x="192" y="18"/>
                  </a:lnTo>
                  <a:lnTo>
                    <a:pt x="203" y="29"/>
                  </a:lnTo>
                  <a:lnTo>
                    <a:pt x="233" y="35"/>
                  </a:lnTo>
                  <a:lnTo>
                    <a:pt x="243" y="18"/>
                  </a:lnTo>
                  <a:lnTo>
                    <a:pt x="243" y="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07" name="Group 84"/>
          <p:cNvGrpSpPr>
            <a:grpSpLocks/>
          </p:cNvGrpSpPr>
          <p:nvPr/>
        </p:nvGrpSpPr>
        <p:grpSpPr bwMode="auto">
          <a:xfrm>
            <a:off x="4257675" y="3025775"/>
            <a:ext cx="508000" cy="458788"/>
            <a:chOff x="2557" y="1574"/>
            <a:chExt cx="284" cy="371"/>
          </a:xfrm>
        </p:grpSpPr>
        <p:sp>
          <p:nvSpPr>
            <p:cNvPr id="24764" name="Rectangle 85"/>
            <p:cNvSpPr>
              <a:spLocks noChangeArrowheads="1"/>
            </p:cNvSpPr>
            <p:nvPr/>
          </p:nvSpPr>
          <p:spPr bwMode="auto">
            <a:xfrm>
              <a:off x="2561" y="1574"/>
              <a:ext cx="275" cy="321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65" name="Freeform 86"/>
            <p:cNvSpPr>
              <a:spLocks/>
            </p:cNvSpPr>
            <p:nvPr/>
          </p:nvSpPr>
          <p:spPr bwMode="auto">
            <a:xfrm>
              <a:off x="2651" y="1624"/>
              <a:ext cx="132" cy="129"/>
            </a:xfrm>
            <a:custGeom>
              <a:avLst/>
              <a:gdLst>
                <a:gd name="T0" fmla="*/ 12 w 132"/>
                <a:gd name="T1" fmla="*/ 37 h 129"/>
                <a:gd name="T2" fmla="*/ 12 w 132"/>
                <a:gd name="T3" fmla="*/ 55 h 129"/>
                <a:gd name="T4" fmla="*/ 36 w 132"/>
                <a:gd name="T5" fmla="*/ 46 h 129"/>
                <a:gd name="T6" fmla="*/ 48 w 132"/>
                <a:gd name="T7" fmla="*/ 27 h 129"/>
                <a:gd name="T8" fmla="*/ 24 w 132"/>
                <a:gd name="T9" fmla="*/ 37 h 129"/>
                <a:gd name="T10" fmla="*/ 36 w 132"/>
                <a:gd name="T11" fmla="*/ 55 h 129"/>
                <a:gd name="T12" fmla="*/ 60 w 132"/>
                <a:gd name="T13" fmla="*/ 55 h 129"/>
                <a:gd name="T14" fmla="*/ 83 w 132"/>
                <a:gd name="T15" fmla="*/ 55 h 129"/>
                <a:gd name="T16" fmla="*/ 107 w 132"/>
                <a:gd name="T17" fmla="*/ 55 h 129"/>
                <a:gd name="T18" fmla="*/ 131 w 132"/>
                <a:gd name="T19" fmla="*/ 46 h 129"/>
                <a:gd name="T20" fmla="*/ 107 w 132"/>
                <a:gd name="T21" fmla="*/ 37 h 129"/>
                <a:gd name="T22" fmla="*/ 83 w 132"/>
                <a:gd name="T23" fmla="*/ 37 h 129"/>
                <a:gd name="T24" fmla="*/ 71 w 132"/>
                <a:gd name="T25" fmla="*/ 55 h 129"/>
                <a:gd name="T26" fmla="*/ 60 w 132"/>
                <a:gd name="T27" fmla="*/ 73 h 129"/>
                <a:gd name="T28" fmla="*/ 48 w 132"/>
                <a:gd name="T29" fmla="*/ 101 h 129"/>
                <a:gd name="T30" fmla="*/ 71 w 132"/>
                <a:gd name="T31" fmla="*/ 101 h 129"/>
                <a:gd name="T32" fmla="*/ 95 w 132"/>
                <a:gd name="T33" fmla="*/ 91 h 129"/>
                <a:gd name="T34" fmla="*/ 107 w 132"/>
                <a:gd name="T35" fmla="*/ 64 h 129"/>
                <a:gd name="T36" fmla="*/ 107 w 132"/>
                <a:gd name="T37" fmla="*/ 37 h 129"/>
                <a:gd name="T38" fmla="*/ 71 w 132"/>
                <a:gd name="T39" fmla="*/ 27 h 129"/>
                <a:gd name="T40" fmla="*/ 48 w 132"/>
                <a:gd name="T41" fmla="*/ 27 h 129"/>
                <a:gd name="T42" fmla="*/ 24 w 132"/>
                <a:gd name="T43" fmla="*/ 27 h 129"/>
                <a:gd name="T44" fmla="*/ 24 w 132"/>
                <a:gd name="T45" fmla="*/ 55 h 129"/>
                <a:gd name="T46" fmla="*/ 36 w 132"/>
                <a:gd name="T47" fmla="*/ 37 h 129"/>
                <a:gd name="T48" fmla="*/ 36 w 132"/>
                <a:gd name="T49" fmla="*/ 9 h 129"/>
                <a:gd name="T50" fmla="*/ 24 w 132"/>
                <a:gd name="T51" fmla="*/ 27 h 129"/>
                <a:gd name="T52" fmla="*/ 12 w 132"/>
                <a:gd name="T53" fmla="*/ 46 h 129"/>
                <a:gd name="T54" fmla="*/ 12 w 132"/>
                <a:gd name="T55" fmla="*/ 73 h 129"/>
                <a:gd name="T56" fmla="*/ 0 w 132"/>
                <a:gd name="T57" fmla="*/ 91 h 129"/>
                <a:gd name="T58" fmla="*/ 0 w 132"/>
                <a:gd name="T59" fmla="*/ 110 h 129"/>
                <a:gd name="T60" fmla="*/ 24 w 132"/>
                <a:gd name="T61" fmla="*/ 128 h 129"/>
                <a:gd name="T62" fmla="*/ 48 w 132"/>
                <a:gd name="T63" fmla="*/ 110 h 129"/>
                <a:gd name="T64" fmla="*/ 48 w 132"/>
                <a:gd name="T65" fmla="*/ 91 h 129"/>
                <a:gd name="T66" fmla="*/ 48 w 132"/>
                <a:gd name="T67" fmla="*/ 73 h 129"/>
                <a:gd name="T68" fmla="*/ 48 w 132"/>
                <a:gd name="T69" fmla="*/ 55 h 129"/>
                <a:gd name="T70" fmla="*/ 60 w 132"/>
                <a:gd name="T71" fmla="*/ 27 h 129"/>
                <a:gd name="T72" fmla="*/ 60 w 132"/>
                <a:gd name="T73" fmla="*/ 9 h 129"/>
                <a:gd name="T74" fmla="*/ 36 w 132"/>
                <a:gd name="T75" fmla="*/ 0 h 129"/>
                <a:gd name="T76" fmla="*/ 36 w 132"/>
                <a:gd name="T77" fmla="*/ 18 h 129"/>
                <a:gd name="T78" fmla="*/ 36 w 132"/>
                <a:gd name="T79" fmla="*/ 37 h 129"/>
                <a:gd name="T80" fmla="*/ 60 w 132"/>
                <a:gd name="T81" fmla="*/ 37 h 129"/>
                <a:gd name="T82" fmla="*/ 83 w 132"/>
                <a:gd name="T83" fmla="*/ 37 h 129"/>
                <a:gd name="T84" fmla="*/ 107 w 132"/>
                <a:gd name="T85" fmla="*/ 27 h 129"/>
                <a:gd name="T86" fmla="*/ 107 w 132"/>
                <a:gd name="T87" fmla="*/ 46 h 129"/>
                <a:gd name="T88" fmla="*/ 95 w 132"/>
                <a:gd name="T89" fmla="*/ 64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29"/>
                <a:gd name="T137" fmla="*/ 132 w 132"/>
                <a:gd name="T138" fmla="*/ 129 h 1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29">
                  <a:moveTo>
                    <a:pt x="12" y="37"/>
                  </a:moveTo>
                  <a:lnTo>
                    <a:pt x="12" y="55"/>
                  </a:lnTo>
                  <a:lnTo>
                    <a:pt x="36" y="46"/>
                  </a:lnTo>
                  <a:lnTo>
                    <a:pt x="48" y="27"/>
                  </a:lnTo>
                  <a:lnTo>
                    <a:pt x="24" y="37"/>
                  </a:lnTo>
                  <a:lnTo>
                    <a:pt x="36" y="55"/>
                  </a:lnTo>
                  <a:lnTo>
                    <a:pt x="60" y="55"/>
                  </a:lnTo>
                  <a:lnTo>
                    <a:pt x="83" y="55"/>
                  </a:lnTo>
                  <a:lnTo>
                    <a:pt x="107" y="55"/>
                  </a:lnTo>
                  <a:lnTo>
                    <a:pt x="131" y="46"/>
                  </a:lnTo>
                  <a:lnTo>
                    <a:pt x="107" y="37"/>
                  </a:lnTo>
                  <a:lnTo>
                    <a:pt x="83" y="37"/>
                  </a:lnTo>
                  <a:lnTo>
                    <a:pt x="71" y="55"/>
                  </a:lnTo>
                  <a:lnTo>
                    <a:pt x="60" y="73"/>
                  </a:lnTo>
                  <a:lnTo>
                    <a:pt x="48" y="101"/>
                  </a:lnTo>
                  <a:lnTo>
                    <a:pt x="71" y="101"/>
                  </a:lnTo>
                  <a:lnTo>
                    <a:pt x="95" y="91"/>
                  </a:lnTo>
                  <a:lnTo>
                    <a:pt x="107" y="64"/>
                  </a:lnTo>
                  <a:lnTo>
                    <a:pt x="107" y="37"/>
                  </a:lnTo>
                  <a:lnTo>
                    <a:pt x="71" y="27"/>
                  </a:lnTo>
                  <a:lnTo>
                    <a:pt x="48" y="27"/>
                  </a:lnTo>
                  <a:lnTo>
                    <a:pt x="24" y="27"/>
                  </a:lnTo>
                  <a:lnTo>
                    <a:pt x="24" y="55"/>
                  </a:lnTo>
                  <a:lnTo>
                    <a:pt x="36" y="37"/>
                  </a:lnTo>
                  <a:lnTo>
                    <a:pt x="36" y="9"/>
                  </a:lnTo>
                  <a:lnTo>
                    <a:pt x="24" y="27"/>
                  </a:lnTo>
                  <a:lnTo>
                    <a:pt x="12" y="46"/>
                  </a:lnTo>
                  <a:lnTo>
                    <a:pt x="12" y="73"/>
                  </a:lnTo>
                  <a:lnTo>
                    <a:pt x="0" y="91"/>
                  </a:lnTo>
                  <a:lnTo>
                    <a:pt x="0" y="110"/>
                  </a:lnTo>
                  <a:lnTo>
                    <a:pt x="24" y="128"/>
                  </a:lnTo>
                  <a:lnTo>
                    <a:pt x="48" y="110"/>
                  </a:lnTo>
                  <a:lnTo>
                    <a:pt x="48" y="91"/>
                  </a:lnTo>
                  <a:lnTo>
                    <a:pt x="48" y="73"/>
                  </a:lnTo>
                  <a:lnTo>
                    <a:pt x="48" y="55"/>
                  </a:lnTo>
                  <a:lnTo>
                    <a:pt x="60" y="27"/>
                  </a:lnTo>
                  <a:lnTo>
                    <a:pt x="60" y="9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37"/>
                  </a:lnTo>
                  <a:lnTo>
                    <a:pt x="60" y="37"/>
                  </a:lnTo>
                  <a:lnTo>
                    <a:pt x="83" y="37"/>
                  </a:lnTo>
                  <a:lnTo>
                    <a:pt x="107" y="27"/>
                  </a:lnTo>
                  <a:lnTo>
                    <a:pt x="107" y="46"/>
                  </a:lnTo>
                  <a:lnTo>
                    <a:pt x="95" y="64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66" name="Freeform 87"/>
            <p:cNvSpPr>
              <a:spLocks/>
            </p:cNvSpPr>
            <p:nvPr/>
          </p:nvSpPr>
          <p:spPr bwMode="auto">
            <a:xfrm>
              <a:off x="2557" y="1890"/>
              <a:ext cx="284" cy="55"/>
            </a:xfrm>
            <a:custGeom>
              <a:avLst/>
              <a:gdLst>
                <a:gd name="T0" fmla="*/ 0 w 284"/>
                <a:gd name="T1" fmla="*/ 0 h 55"/>
                <a:gd name="T2" fmla="*/ 12 w 284"/>
                <a:gd name="T3" fmla="*/ 18 h 55"/>
                <a:gd name="T4" fmla="*/ 12 w 284"/>
                <a:gd name="T5" fmla="*/ 45 h 55"/>
                <a:gd name="T6" fmla="*/ 35 w 284"/>
                <a:gd name="T7" fmla="*/ 45 h 55"/>
                <a:gd name="T8" fmla="*/ 47 w 284"/>
                <a:gd name="T9" fmla="*/ 27 h 55"/>
                <a:gd name="T10" fmla="*/ 47 w 284"/>
                <a:gd name="T11" fmla="*/ 9 h 55"/>
                <a:gd name="T12" fmla="*/ 59 w 284"/>
                <a:gd name="T13" fmla="*/ 27 h 55"/>
                <a:gd name="T14" fmla="*/ 71 w 284"/>
                <a:gd name="T15" fmla="*/ 45 h 55"/>
                <a:gd name="T16" fmla="*/ 83 w 284"/>
                <a:gd name="T17" fmla="*/ 27 h 55"/>
                <a:gd name="T18" fmla="*/ 106 w 284"/>
                <a:gd name="T19" fmla="*/ 18 h 55"/>
                <a:gd name="T20" fmla="*/ 106 w 284"/>
                <a:gd name="T21" fmla="*/ 36 h 55"/>
                <a:gd name="T22" fmla="*/ 106 w 284"/>
                <a:gd name="T23" fmla="*/ 54 h 55"/>
                <a:gd name="T24" fmla="*/ 130 w 284"/>
                <a:gd name="T25" fmla="*/ 45 h 55"/>
                <a:gd name="T26" fmla="*/ 153 w 284"/>
                <a:gd name="T27" fmla="*/ 36 h 55"/>
                <a:gd name="T28" fmla="*/ 153 w 284"/>
                <a:gd name="T29" fmla="*/ 18 h 55"/>
                <a:gd name="T30" fmla="*/ 165 w 284"/>
                <a:gd name="T31" fmla="*/ 36 h 55"/>
                <a:gd name="T32" fmla="*/ 189 w 284"/>
                <a:gd name="T33" fmla="*/ 45 h 55"/>
                <a:gd name="T34" fmla="*/ 212 w 284"/>
                <a:gd name="T35" fmla="*/ 45 h 55"/>
                <a:gd name="T36" fmla="*/ 224 w 284"/>
                <a:gd name="T37" fmla="*/ 27 h 55"/>
                <a:gd name="T38" fmla="*/ 236 w 284"/>
                <a:gd name="T39" fmla="*/ 45 h 55"/>
                <a:gd name="T40" fmla="*/ 271 w 284"/>
                <a:gd name="T41" fmla="*/ 54 h 55"/>
                <a:gd name="T42" fmla="*/ 283 w 284"/>
                <a:gd name="T43" fmla="*/ 27 h 55"/>
                <a:gd name="T44" fmla="*/ 283 w 284"/>
                <a:gd name="T45" fmla="*/ 9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4"/>
                <a:gd name="T70" fmla="*/ 0 h 55"/>
                <a:gd name="T71" fmla="*/ 284 w 284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4" h="55">
                  <a:moveTo>
                    <a:pt x="0" y="0"/>
                  </a:moveTo>
                  <a:lnTo>
                    <a:pt x="12" y="18"/>
                  </a:lnTo>
                  <a:lnTo>
                    <a:pt x="12" y="45"/>
                  </a:lnTo>
                  <a:lnTo>
                    <a:pt x="35" y="45"/>
                  </a:lnTo>
                  <a:lnTo>
                    <a:pt x="47" y="27"/>
                  </a:lnTo>
                  <a:lnTo>
                    <a:pt x="47" y="9"/>
                  </a:lnTo>
                  <a:lnTo>
                    <a:pt x="59" y="27"/>
                  </a:lnTo>
                  <a:lnTo>
                    <a:pt x="71" y="45"/>
                  </a:lnTo>
                  <a:lnTo>
                    <a:pt x="83" y="27"/>
                  </a:lnTo>
                  <a:lnTo>
                    <a:pt x="106" y="18"/>
                  </a:lnTo>
                  <a:lnTo>
                    <a:pt x="106" y="36"/>
                  </a:lnTo>
                  <a:lnTo>
                    <a:pt x="106" y="54"/>
                  </a:lnTo>
                  <a:lnTo>
                    <a:pt x="130" y="45"/>
                  </a:lnTo>
                  <a:lnTo>
                    <a:pt x="153" y="36"/>
                  </a:lnTo>
                  <a:lnTo>
                    <a:pt x="153" y="18"/>
                  </a:lnTo>
                  <a:lnTo>
                    <a:pt x="165" y="36"/>
                  </a:lnTo>
                  <a:lnTo>
                    <a:pt x="189" y="45"/>
                  </a:lnTo>
                  <a:lnTo>
                    <a:pt x="212" y="45"/>
                  </a:lnTo>
                  <a:lnTo>
                    <a:pt x="224" y="27"/>
                  </a:lnTo>
                  <a:lnTo>
                    <a:pt x="236" y="45"/>
                  </a:lnTo>
                  <a:lnTo>
                    <a:pt x="271" y="54"/>
                  </a:lnTo>
                  <a:lnTo>
                    <a:pt x="283" y="27"/>
                  </a:lnTo>
                  <a:lnTo>
                    <a:pt x="283" y="9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08" name="Group 88"/>
          <p:cNvGrpSpPr>
            <a:grpSpLocks/>
          </p:cNvGrpSpPr>
          <p:nvPr/>
        </p:nvGrpSpPr>
        <p:grpSpPr bwMode="auto">
          <a:xfrm>
            <a:off x="4781550" y="2968625"/>
            <a:ext cx="600075" cy="477838"/>
            <a:chOff x="2931" y="1527"/>
            <a:chExt cx="336" cy="388"/>
          </a:xfrm>
        </p:grpSpPr>
        <p:sp>
          <p:nvSpPr>
            <p:cNvPr id="24761" name="Rectangle 89"/>
            <p:cNvSpPr>
              <a:spLocks noChangeArrowheads="1"/>
            </p:cNvSpPr>
            <p:nvPr/>
          </p:nvSpPr>
          <p:spPr bwMode="auto">
            <a:xfrm rot="-1080000">
              <a:off x="2931" y="1527"/>
              <a:ext cx="275" cy="320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62" name="Freeform 90"/>
            <p:cNvSpPr>
              <a:spLocks/>
            </p:cNvSpPr>
            <p:nvPr/>
          </p:nvSpPr>
          <p:spPr bwMode="auto">
            <a:xfrm>
              <a:off x="3010" y="1585"/>
              <a:ext cx="116" cy="126"/>
            </a:xfrm>
            <a:custGeom>
              <a:avLst/>
              <a:gdLst>
                <a:gd name="T0" fmla="*/ 0 w 116"/>
                <a:gd name="T1" fmla="*/ 42 h 126"/>
                <a:gd name="T2" fmla="*/ 7 w 116"/>
                <a:gd name="T3" fmla="*/ 59 h 126"/>
                <a:gd name="T4" fmla="*/ 25 w 116"/>
                <a:gd name="T5" fmla="*/ 43 h 126"/>
                <a:gd name="T6" fmla="*/ 30 w 116"/>
                <a:gd name="T7" fmla="*/ 23 h 126"/>
                <a:gd name="T8" fmla="*/ 10 w 116"/>
                <a:gd name="T9" fmla="*/ 38 h 126"/>
                <a:gd name="T10" fmla="*/ 28 w 116"/>
                <a:gd name="T11" fmla="*/ 52 h 126"/>
                <a:gd name="T12" fmla="*/ 51 w 116"/>
                <a:gd name="T13" fmla="*/ 46 h 126"/>
                <a:gd name="T14" fmla="*/ 73 w 116"/>
                <a:gd name="T15" fmla="*/ 39 h 126"/>
                <a:gd name="T16" fmla="*/ 96 w 116"/>
                <a:gd name="T17" fmla="*/ 33 h 126"/>
                <a:gd name="T18" fmla="*/ 115 w 116"/>
                <a:gd name="T19" fmla="*/ 17 h 126"/>
                <a:gd name="T20" fmla="*/ 89 w 116"/>
                <a:gd name="T21" fmla="*/ 16 h 126"/>
                <a:gd name="T22" fmla="*/ 67 w 116"/>
                <a:gd name="T23" fmla="*/ 22 h 126"/>
                <a:gd name="T24" fmla="*/ 62 w 116"/>
                <a:gd name="T25" fmla="*/ 43 h 126"/>
                <a:gd name="T26" fmla="*/ 58 w 116"/>
                <a:gd name="T27" fmla="*/ 65 h 126"/>
                <a:gd name="T28" fmla="*/ 55 w 116"/>
                <a:gd name="T29" fmla="*/ 94 h 126"/>
                <a:gd name="T30" fmla="*/ 78 w 116"/>
                <a:gd name="T31" fmla="*/ 88 h 126"/>
                <a:gd name="T32" fmla="*/ 97 w 116"/>
                <a:gd name="T33" fmla="*/ 72 h 126"/>
                <a:gd name="T34" fmla="*/ 99 w 116"/>
                <a:gd name="T35" fmla="*/ 42 h 126"/>
                <a:gd name="T36" fmla="*/ 89 w 116"/>
                <a:gd name="T37" fmla="*/ 16 h 126"/>
                <a:gd name="T38" fmla="*/ 53 w 116"/>
                <a:gd name="T39" fmla="*/ 17 h 126"/>
                <a:gd name="T40" fmla="*/ 30 w 116"/>
                <a:gd name="T41" fmla="*/ 23 h 126"/>
                <a:gd name="T42" fmla="*/ 8 w 116"/>
                <a:gd name="T43" fmla="*/ 29 h 126"/>
                <a:gd name="T44" fmla="*/ 17 w 116"/>
                <a:gd name="T45" fmla="*/ 55 h 126"/>
                <a:gd name="T46" fmla="*/ 21 w 116"/>
                <a:gd name="T47" fmla="*/ 35 h 126"/>
                <a:gd name="T48" fmla="*/ 12 w 116"/>
                <a:gd name="T49" fmla="*/ 9 h 126"/>
                <a:gd name="T50" fmla="*/ 8 w 116"/>
                <a:gd name="T51" fmla="*/ 29 h 126"/>
                <a:gd name="T52" fmla="*/ 3 w 116"/>
                <a:gd name="T53" fmla="*/ 50 h 126"/>
                <a:gd name="T54" fmla="*/ 14 w 116"/>
                <a:gd name="T55" fmla="*/ 78 h 126"/>
                <a:gd name="T56" fmla="*/ 7 w 116"/>
                <a:gd name="T57" fmla="*/ 98 h 126"/>
                <a:gd name="T58" fmla="*/ 14 w 116"/>
                <a:gd name="T59" fmla="*/ 115 h 126"/>
                <a:gd name="T60" fmla="*/ 42 w 116"/>
                <a:gd name="T61" fmla="*/ 125 h 126"/>
                <a:gd name="T62" fmla="*/ 59 w 116"/>
                <a:gd name="T63" fmla="*/ 102 h 126"/>
                <a:gd name="T64" fmla="*/ 52 w 116"/>
                <a:gd name="T65" fmla="*/ 85 h 126"/>
                <a:gd name="T66" fmla="*/ 46 w 116"/>
                <a:gd name="T67" fmla="*/ 68 h 126"/>
                <a:gd name="T68" fmla="*/ 39 w 116"/>
                <a:gd name="T69" fmla="*/ 49 h 126"/>
                <a:gd name="T70" fmla="*/ 42 w 116"/>
                <a:gd name="T71" fmla="*/ 20 h 126"/>
                <a:gd name="T72" fmla="*/ 35 w 116"/>
                <a:gd name="T73" fmla="*/ 3 h 126"/>
                <a:gd name="T74" fmla="*/ 9 w 116"/>
                <a:gd name="T75" fmla="*/ 0 h 126"/>
                <a:gd name="T76" fmla="*/ 16 w 116"/>
                <a:gd name="T77" fmla="*/ 18 h 126"/>
                <a:gd name="T78" fmla="*/ 21 w 116"/>
                <a:gd name="T79" fmla="*/ 35 h 126"/>
                <a:gd name="T80" fmla="*/ 44 w 116"/>
                <a:gd name="T81" fmla="*/ 29 h 126"/>
                <a:gd name="T82" fmla="*/ 67 w 116"/>
                <a:gd name="T83" fmla="*/ 22 h 126"/>
                <a:gd name="T84" fmla="*/ 87 w 116"/>
                <a:gd name="T85" fmla="*/ 7 h 126"/>
                <a:gd name="T86" fmla="*/ 92 w 116"/>
                <a:gd name="T87" fmla="*/ 24 h 126"/>
                <a:gd name="T88" fmla="*/ 88 w 116"/>
                <a:gd name="T89" fmla="*/ 45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6"/>
                <a:gd name="T136" fmla="*/ 0 h 126"/>
                <a:gd name="T137" fmla="*/ 116 w 116"/>
                <a:gd name="T138" fmla="*/ 126 h 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6" h="126">
                  <a:moveTo>
                    <a:pt x="0" y="42"/>
                  </a:moveTo>
                  <a:lnTo>
                    <a:pt x="7" y="59"/>
                  </a:lnTo>
                  <a:lnTo>
                    <a:pt x="25" y="43"/>
                  </a:lnTo>
                  <a:lnTo>
                    <a:pt x="30" y="23"/>
                  </a:lnTo>
                  <a:lnTo>
                    <a:pt x="10" y="38"/>
                  </a:lnTo>
                  <a:lnTo>
                    <a:pt x="28" y="52"/>
                  </a:lnTo>
                  <a:lnTo>
                    <a:pt x="51" y="46"/>
                  </a:lnTo>
                  <a:lnTo>
                    <a:pt x="73" y="39"/>
                  </a:lnTo>
                  <a:lnTo>
                    <a:pt x="96" y="33"/>
                  </a:lnTo>
                  <a:lnTo>
                    <a:pt x="115" y="17"/>
                  </a:lnTo>
                  <a:lnTo>
                    <a:pt x="89" y="16"/>
                  </a:lnTo>
                  <a:lnTo>
                    <a:pt x="67" y="22"/>
                  </a:lnTo>
                  <a:lnTo>
                    <a:pt x="62" y="43"/>
                  </a:lnTo>
                  <a:lnTo>
                    <a:pt x="58" y="65"/>
                  </a:lnTo>
                  <a:lnTo>
                    <a:pt x="55" y="94"/>
                  </a:lnTo>
                  <a:lnTo>
                    <a:pt x="78" y="88"/>
                  </a:lnTo>
                  <a:lnTo>
                    <a:pt x="97" y="72"/>
                  </a:lnTo>
                  <a:lnTo>
                    <a:pt x="99" y="42"/>
                  </a:lnTo>
                  <a:lnTo>
                    <a:pt x="89" y="16"/>
                  </a:lnTo>
                  <a:lnTo>
                    <a:pt x="53" y="17"/>
                  </a:lnTo>
                  <a:lnTo>
                    <a:pt x="30" y="23"/>
                  </a:lnTo>
                  <a:lnTo>
                    <a:pt x="8" y="29"/>
                  </a:lnTo>
                  <a:lnTo>
                    <a:pt x="17" y="55"/>
                  </a:lnTo>
                  <a:lnTo>
                    <a:pt x="21" y="35"/>
                  </a:lnTo>
                  <a:lnTo>
                    <a:pt x="12" y="9"/>
                  </a:lnTo>
                  <a:lnTo>
                    <a:pt x="8" y="29"/>
                  </a:lnTo>
                  <a:lnTo>
                    <a:pt x="3" y="50"/>
                  </a:lnTo>
                  <a:lnTo>
                    <a:pt x="14" y="78"/>
                  </a:lnTo>
                  <a:lnTo>
                    <a:pt x="7" y="98"/>
                  </a:lnTo>
                  <a:lnTo>
                    <a:pt x="14" y="115"/>
                  </a:lnTo>
                  <a:lnTo>
                    <a:pt x="42" y="125"/>
                  </a:lnTo>
                  <a:lnTo>
                    <a:pt x="59" y="102"/>
                  </a:lnTo>
                  <a:lnTo>
                    <a:pt x="52" y="85"/>
                  </a:lnTo>
                  <a:lnTo>
                    <a:pt x="46" y="68"/>
                  </a:lnTo>
                  <a:lnTo>
                    <a:pt x="39" y="49"/>
                  </a:lnTo>
                  <a:lnTo>
                    <a:pt x="42" y="20"/>
                  </a:lnTo>
                  <a:lnTo>
                    <a:pt x="35" y="3"/>
                  </a:lnTo>
                  <a:lnTo>
                    <a:pt x="9" y="0"/>
                  </a:lnTo>
                  <a:lnTo>
                    <a:pt x="16" y="18"/>
                  </a:lnTo>
                  <a:lnTo>
                    <a:pt x="21" y="35"/>
                  </a:lnTo>
                  <a:lnTo>
                    <a:pt x="44" y="29"/>
                  </a:lnTo>
                  <a:lnTo>
                    <a:pt x="67" y="22"/>
                  </a:lnTo>
                  <a:lnTo>
                    <a:pt x="87" y="7"/>
                  </a:lnTo>
                  <a:lnTo>
                    <a:pt x="92" y="24"/>
                  </a:lnTo>
                  <a:lnTo>
                    <a:pt x="88" y="4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63" name="Freeform 91"/>
            <p:cNvSpPr>
              <a:spLocks/>
            </p:cNvSpPr>
            <p:nvPr/>
          </p:nvSpPr>
          <p:spPr bwMode="auto">
            <a:xfrm>
              <a:off x="2987" y="1804"/>
              <a:ext cx="280" cy="111"/>
            </a:xfrm>
            <a:custGeom>
              <a:avLst/>
              <a:gdLst>
                <a:gd name="T0" fmla="*/ 0 w 280"/>
                <a:gd name="T1" fmla="*/ 71 h 111"/>
                <a:gd name="T2" fmla="*/ 18 w 280"/>
                <a:gd name="T3" fmla="*/ 85 h 111"/>
                <a:gd name="T4" fmla="*/ 28 w 280"/>
                <a:gd name="T5" fmla="*/ 110 h 111"/>
                <a:gd name="T6" fmla="*/ 51 w 280"/>
                <a:gd name="T7" fmla="*/ 103 h 111"/>
                <a:gd name="T8" fmla="*/ 54 w 280"/>
                <a:gd name="T9" fmla="*/ 83 h 111"/>
                <a:gd name="T10" fmla="*/ 48 w 280"/>
                <a:gd name="T11" fmla="*/ 66 h 111"/>
                <a:gd name="T12" fmla="*/ 66 w 280"/>
                <a:gd name="T13" fmla="*/ 80 h 111"/>
                <a:gd name="T14" fmla="*/ 83 w 280"/>
                <a:gd name="T15" fmla="*/ 93 h 111"/>
                <a:gd name="T16" fmla="*/ 89 w 280"/>
                <a:gd name="T17" fmla="*/ 73 h 111"/>
                <a:gd name="T18" fmla="*/ 108 w 280"/>
                <a:gd name="T19" fmla="*/ 59 h 111"/>
                <a:gd name="T20" fmla="*/ 115 w 280"/>
                <a:gd name="T21" fmla="*/ 76 h 111"/>
                <a:gd name="T22" fmla="*/ 120 w 280"/>
                <a:gd name="T23" fmla="*/ 93 h 111"/>
                <a:gd name="T24" fmla="*/ 140 w 280"/>
                <a:gd name="T25" fmla="*/ 77 h 111"/>
                <a:gd name="T26" fmla="*/ 159 w 280"/>
                <a:gd name="T27" fmla="*/ 63 h 111"/>
                <a:gd name="T28" fmla="*/ 152 w 280"/>
                <a:gd name="T29" fmla="*/ 45 h 111"/>
                <a:gd name="T30" fmla="*/ 170 w 280"/>
                <a:gd name="T31" fmla="*/ 60 h 111"/>
                <a:gd name="T32" fmla="*/ 196 w 280"/>
                <a:gd name="T33" fmla="*/ 61 h 111"/>
                <a:gd name="T34" fmla="*/ 218 w 280"/>
                <a:gd name="T35" fmla="*/ 54 h 111"/>
                <a:gd name="T36" fmla="*/ 223 w 280"/>
                <a:gd name="T37" fmla="*/ 33 h 111"/>
                <a:gd name="T38" fmla="*/ 241 w 280"/>
                <a:gd name="T39" fmla="*/ 47 h 111"/>
                <a:gd name="T40" fmla="*/ 277 w 280"/>
                <a:gd name="T41" fmla="*/ 46 h 111"/>
                <a:gd name="T42" fmla="*/ 279 w 280"/>
                <a:gd name="T43" fmla="*/ 17 h 111"/>
                <a:gd name="T44" fmla="*/ 273 w 280"/>
                <a:gd name="T45" fmla="*/ 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0"/>
                <a:gd name="T70" fmla="*/ 0 h 111"/>
                <a:gd name="T71" fmla="*/ 280 w 280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0" h="111">
                  <a:moveTo>
                    <a:pt x="0" y="71"/>
                  </a:moveTo>
                  <a:lnTo>
                    <a:pt x="18" y="85"/>
                  </a:lnTo>
                  <a:lnTo>
                    <a:pt x="28" y="110"/>
                  </a:lnTo>
                  <a:lnTo>
                    <a:pt x="51" y="103"/>
                  </a:lnTo>
                  <a:lnTo>
                    <a:pt x="54" y="83"/>
                  </a:lnTo>
                  <a:lnTo>
                    <a:pt x="48" y="66"/>
                  </a:lnTo>
                  <a:lnTo>
                    <a:pt x="66" y="80"/>
                  </a:lnTo>
                  <a:lnTo>
                    <a:pt x="83" y="93"/>
                  </a:lnTo>
                  <a:lnTo>
                    <a:pt x="89" y="73"/>
                  </a:lnTo>
                  <a:lnTo>
                    <a:pt x="108" y="59"/>
                  </a:lnTo>
                  <a:lnTo>
                    <a:pt x="115" y="76"/>
                  </a:lnTo>
                  <a:lnTo>
                    <a:pt x="120" y="93"/>
                  </a:lnTo>
                  <a:lnTo>
                    <a:pt x="140" y="77"/>
                  </a:lnTo>
                  <a:lnTo>
                    <a:pt x="159" y="63"/>
                  </a:lnTo>
                  <a:lnTo>
                    <a:pt x="152" y="45"/>
                  </a:lnTo>
                  <a:lnTo>
                    <a:pt x="170" y="60"/>
                  </a:lnTo>
                  <a:lnTo>
                    <a:pt x="196" y="61"/>
                  </a:lnTo>
                  <a:lnTo>
                    <a:pt x="218" y="54"/>
                  </a:lnTo>
                  <a:lnTo>
                    <a:pt x="223" y="33"/>
                  </a:lnTo>
                  <a:lnTo>
                    <a:pt x="241" y="47"/>
                  </a:lnTo>
                  <a:lnTo>
                    <a:pt x="277" y="46"/>
                  </a:lnTo>
                  <a:lnTo>
                    <a:pt x="279" y="17"/>
                  </a:lnTo>
                  <a:lnTo>
                    <a:pt x="273" y="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09" name="Group 92"/>
          <p:cNvGrpSpPr>
            <a:grpSpLocks/>
          </p:cNvGrpSpPr>
          <p:nvPr/>
        </p:nvGrpSpPr>
        <p:grpSpPr bwMode="auto">
          <a:xfrm>
            <a:off x="5219700" y="2708275"/>
            <a:ext cx="598488" cy="481013"/>
            <a:chOff x="3228" y="1345"/>
            <a:chExt cx="336" cy="389"/>
          </a:xfrm>
        </p:grpSpPr>
        <p:sp>
          <p:nvSpPr>
            <p:cNvPr id="24758" name="Rectangle 93"/>
            <p:cNvSpPr>
              <a:spLocks noChangeArrowheads="1"/>
            </p:cNvSpPr>
            <p:nvPr/>
          </p:nvSpPr>
          <p:spPr bwMode="auto">
            <a:xfrm rot="-1080000">
              <a:off x="3228" y="1345"/>
              <a:ext cx="275" cy="321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59" name="Freeform 94"/>
            <p:cNvSpPr>
              <a:spLocks/>
            </p:cNvSpPr>
            <p:nvPr/>
          </p:nvSpPr>
          <p:spPr bwMode="auto">
            <a:xfrm>
              <a:off x="3307" y="1404"/>
              <a:ext cx="116" cy="126"/>
            </a:xfrm>
            <a:custGeom>
              <a:avLst/>
              <a:gdLst>
                <a:gd name="T0" fmla="*/ 0 w 116"/>
                <a:gd name="T1" fmla="*/ 42 h 126"/>
                <a:gd name="T2" fmla="*/ 7 w 116"/>
                <a:gd name="T3" fmla="*/ 59 h 126"/>
                <a:gd name="T4" fmla="*/ 25 w 116"/>
                <a:gd name="T5" fmla="*/ 43 h 126"/>
                <a:gd name="T6" fmla="*/ 30 w 116"/>
                <a:gd name="T7" fmla="*/ 23 h 126"/>
                <a:gd name="T8" fmla="*/ 10 w 116"/>
                <a:gd name="T9" fmla="*/ 38 h 126"/>
                <a:gd name="T10" fmla="*/ 28 w 116"/>
                <a:gd name="T11" fmla="*/ 52 h 126"/>
                <a:gd name="T12" fmla="*/ 51 w 116"/>
                <a:gd name="T13" fmla="*/ 46 h 126"/>
                <a:gd name="T14" fmla="*/ 73 w 116"/>
                <a:gd name="T15" fmla="*/ 39 h 126"/>
                <a:gd name="T16" fmla="*/ 96 w 116"/>
                <a:gd name="T17" fmla="*/ 33 h 126"/>
                <a:gd name="T18" fmla="*/ 115 w 116"/>
                <a:gd name="T19" fmla="*/ 17 h 126"/>
                <a:gd name="T20" fmla="*/ 89 w 116"/>
                <a:gd name="T21" fmla="*/ 16 h 126"/>
                <a:gd name="T22" fmla="*/ 67 w 116"/>
                <a:gd name="T23" fmla="*/ 22 h 126"/>
                <a:gd name="T24" fmla="*/ 62 w 116"/>
                <a:gd name="T25" fmla="*/ 43 h 126"/>
                <a:gd name="T26" fmla="*/ 58 w 116"/>
                <a:gd name="T27" fmla="*/ 65 h 126"/>
                <a:gd name="T28" fmla="*/ 55 w 116"/>
                <a:gd name="T29" fmla="*/ 94 h 126"/>
                <a:gd name="T30" fmla="*/ 78 w 116"/>
                <a:gd name="T31" fmla="*/ 88 h 126"/>
                <a:gd name="T32" fmla="*/ 97 w 116"/>
                <a:gd name="T33" fmla="*/ 72 h 126"/>
                <a:gd name="T34" fmla="*/ 99 w 116"/>
                <a:gd name="T35" fmla="*/ 42 h 126"/>
                <a:gd name="T36" fmla="*/ 89 w 116"/>
                <a:gd name="T37" fmla="*/ 16 h 126"/>
                <a:gd name="T38" fmla="*/ 53 w 116"/>
                <a:gd name="T39" fmla="*/ 17 h 126"/>
                <a:gd name="T40" fmla="*/ 30 w 116"/>
                <a:gd name="T41" fmla="*/ 23 h 126"/>
                <a:gd name="T42" fmla="*/ 8 w 116"/>
                <a:gd name="T43" fmla="*/ 29 h 126"/>
                <a:gd name="T44" fmla="*/ 17 w 116"/>
                <a:gd name="T45" fmla="*/ 55 h 126"/>
                <a:gd name="T46" fmla="*/ 21 w 116"/>
                <a:gd name="T47" fmla="*/ 35 h 126"/>
                <a:gd name="T48" fmla="*/ 12 w 116"/>
                <a:gd name="T49" fmla="*/ 9 h 126"/>
                <a:gd name="T50" fmla="*/ 8 w 116"/>
                <a:gd name="T51" fmla="*/ 29 h 126"/>
                <a:gd name="T52" fmla="*/ 3 w 116"/>
                <a:gd name="T53" fmla="*/ 50 h 126"/>
                <a:gd name="T54" fmla="*/ 14 w 116"/>
                <a:gd name="T55" fmla="*/ 78 h 126"/>
                <a:gd name="T56" fmla="*/ 7 w 116"/>
                <a:gd name="T57" fmla="*/ 98 h 126"/>
                <a:gd name="T58" fmla="*/ 14 w 116"/>
                <a:gd name="T59" fmla="*/ 115 h 126"/>
                <a:gd name="T60" fmla="*/ 42 w 116"/>
                <a:gd name="T61" fmla="*/ 125 h 126"/>
                <a:gd name="T62" fmla="*/ 59 w 116"/>
                <a:gd name="T63" fmla="*/ 102 h 126"/>
                <a:gd name="T64" fmla="*/ 52 w 116"/>
                <a:gd name="T65" fmla="*/ 85 h 126"/>
                <a:gd name="T66" fmla="*/ 46 w 116"/>
                <a:gd name="T67" fmla="*/ 68 h 126"/>
                <a:gd name="T68" fmla="*/ 39 w 116"/>
                <a:gd name="T69" fmla="*/ 49 h 126"/>
                <a:gd name="T70" fmla="*/ 42 w 116"/>
                <a:gd name="T71" fmla="*/ 20 h 126"/>
                <a:gd name="T72" fmla="*/ 35 w 116"/>
                <a:gd name="T73" fmla="*/ 3 h 126"/>
                <a:gd name="T74" fmla="*/ 9 w 116"/>
                <a:gd name="T75" fmla="*/ 0 h 126"/>
                <a:gd name="T76" fmla="*/ 16 w 116"/>
                <a:gd name="T77" fmla="*/ 18 h 126"/>
                <a:gd name="T78" fmla="*/ 21 w 116"/>
                <a:gd name="T79" fmla="*/ 35 h 126"/>
                <a:gd name="T80" fmla="*/ 44 w 116"/>
                <a:gd name="T81" fmla="*/ 29 h 126"/>
                <a:gd name="T82" fmla="*/ 67 w 116"/>
                <a:gd name="T83" fmla="*/ 22 h 126"/>
                <a:gd name="T84" fmla="*/ 87 w 116"/>
                <a:gd name="T85" fmla="*/ 7 h 126"/>
                <a:gd name="T86" fmla="*/ 92 w 116"/>
                <a:gd name="T87" fmla="*/ 24 h 126"/>
                <a:gd name="T88" fmla="*/ 88 w 116"/>
                <a:gd name="T89" fmla="*/ 45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6"/>
                <a:gd name="T136" fmla="*/ 0 h 126"/>
                <a:gd name="T137" fmla="*/ 116 w 116"/>
                <a:gd name="T138" fmla="*/ 126 h 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6" h="126">
                  <a:moveTo>
                    <a:pt x="0" y="42"/>
                  </a:moveTo>
                  <a:lnTo>
                    <a:pt x="7" y="59"/>
                  </a:lnTo>
                  <a:lnTo>
                    <a:pt x="25" y="43"/>
                  </a:lnTo>
                  <a:lnTo>
                    <a:pt x="30" y="23"/>
                  </a:lnTo>
                  <a:lnTo>
                    <a:pt x="10" y="38"/>
                  </a:lnTo>
                  <a:lnTo>
                    <a:pt x="28" y="52"/>
                  </a:lnTo>
                  <a:lnTo>
                    <a:pt x="51" y="46"/>
                  </a:lnTo>
                  <a:lnTo>
                    <a:pt x="73" y="39"/>
                  </a:lnTo>
                  <a:lnTo>
                    <a:pt x="96" y="33"/>
                  </a:lnTo>
                  <a:lnTo>
                    <a:pt x="115" y="17"/>
                  </a:lnTo>
                  <a:lnTo>
                    <a:pt x="89" y="16"/>
                  </a:lnTo>
                  <a:lnTo>
                    <a:pt x="67" y="22"/>
                  </a:lnTo>
                  <a:lnTo>
                    <a:pt x="62" y="43"/>
                  </a:lnTo>
                  <a:lnTo>
                    <a:pt x="58" y="65"/>
                  </a:lnTo>
                  <a:lnTo>
                    <a:pt x="55" y="94"/>
                  </a:lnTo>
                  <a:lnTo>
                    <a:pt x="78" y="88"/>
                  </a:lnTo>
                  <a:lnTo>
                    <a:pt x="97" y="72"/>
                  </a:lnTo>
                  <a:lnTo>
                    <a:pt x="99" y="42"/>
                  </a:lnTo>
                  <a:lnTo>
                    <a:pt x="89" y="16"/>
                  </a:lnTo>
                  <a:lnTo>
                    <a:pt x="53" y="17"/>
                  </a:lnTo>
                  <a:lnTo>
                    <a:pt x="30" y="23"/>
                  </a:lnTo>
                  <a:lnTo>
                    <a:pt x="8" y="29"/>
                  </a:lnTo>
                  <a:lnTo>
                    <a:pt x="17" y="55"/>
                  </a:lnTo>
                  <a:lnTo>
                    <a:pt x="21" y="35"/>
                  </a:lnTo>
                  <a:lnTo>
                    <a:pt x="12" y="9"/>
                  </a:lnTo>
                  <a:lnTo>
                    <a:pt x="8" y="29"/>
                  </a:lnTo>
                  <a:lnTo>
                    <a:pt x="3" y="50"/>
                  </a:lnTo>
                  <a:lnTo>
                    <a:pt x="14" y="78"/>
                  </a:lnTo>
                  <a:lnTo>
                    <a:pt x="7" y="98"/>
                  </a:lnTo>
                  <a:lnTo>
                    <a:pt x="14" y="115"/>
                  </a:lnTo>
                  <a:lnTo>
                    <a:pt x="42" y="125"/>
                  </a:lnTo>
                  <a:lnTo>
                    <a:pt x="59" y="102"/>
                  </a:lnTo>
                  <a:lnTo>
                    <a:pt x="52" y="85"/>
                  </a:lnTo>
                  <a:lnTo>
                    <a:pt x="46" y="68"/>
                  </a:lnTo>
                  <a:lnTo>
                    <a:pt x="39" y="49"/>
                  </a:lnTo>
                  <a:lnTo>
                    <a:pt x="42" y="20"/>
                  </a:lnTo>
                  <a:lnTo>
                    <a:pt x="35" y="3"/>
                  </a:lnTo>
                  <a:lnTo>
                    <a:pt x="9" y="0"/>
                  </a:lnTo>
                  <a:lnTo>
                    <a:pt x="16" y="18"/>
                  </a:lnTo>
                  <a:lnTo>
                    <a:pt x="21" y="35"/>
                  </a:lnTo>
                  <a:lnTo>
                    <a:pt x="44" y="29"/>
                  </a:lnTo>
                  <a:lnTo>
                    <a:pt x="67" y="22"/>
                  </a:lnTo>
                  <a:lnTo>
                    <a:pt x="87" y="7"/>
                  </a:lnTo>
                  <a:lnTo>
                    <a:pt x="92" y="24"/>
                  </a:lnTo>
                  <a:lnTo>
                    <a:pt x="88" y="4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60" name="Freeform 95"/>
            <p:cNvSpPr>
              <a:spLocks/>
            </p:cNvSpPr>
            <p:nvPr/>
          </p:nvSpPr>
          <p:spPr bwMode="auto">
            <a:xfrm>
              <a:off x="3284" y="1623"/>
              <a:ext cx="280" cy="111"/>
            </a:xfrm>
            <a:custGeom>
              <a:avLst/>
              <a:gdLst>
                <a:gd name="T0" fmla="*/ 0 w 280"/>
                <a:gd name="T1" fmla="*/ 71 h 111"/>
                <a:gd name="T2" fmla="*/ 18 w 280"/>
                <a:gd name="T3" fmla="*/ 85 h 111"/>
                <a:gd name="T4" fmla="*/ 28 w 280"/>
                <a:gd name="T5" fmla="*/ 110 h 111"/>
                <a:gd name="T6" fmla="*/ 51 w 280"/>
                <a:gd name="T7" fmla="*/ 103 h 111"/>
                <a:gd name="T8" fmla="*/ 54 w 280"/>
                <a:gd name="T9" fmla="*/ 83 h 111"/>
                <a:gd name="T10" fmla="*/ 48 w 280"/>
                <a:gd name="T11" fmla="*/ 66 h 111"/>
                <a:gd name="T12" fmla="*/ 66 w 280"/>
                <a:gd name="T13" fmla="*/ 80 h 111"/>
                <a:gd name="T14" fmla="*/ 83 w 280"/>
                <a:gd name="T15" fmla="*/ 93 h 111"/>
                <a:gd name="T16" fmla="*/ 89 w 280"/>
                <a:gd name="T17" fmla="*/ 73 h 111"/>
                <a:gd name="T18" fmla="*/ 108 w 280"/>
                <a:gd name="T19" fmla="*/ 59 h 111"/>
                <a:gd name="T20" fmla="*/ 115 w 280"/>
                <a:gd name="T21" fmla="*/ 76 h 111"/>
                <a:gd name="T22" fmla="*/ 120 w 280"/>
                <a:gd name="T23" fmla="*/ 93 h 111"/>
                <a:gd name="T24" fmla="*/ 140 w 280"/>
                <a:gd name="T25" fmla="*/ 77 h 111"/>
                <a:gd name="T26" fmla="*/ 159 w 280"/>
                <a:gd name="T27" fmla="*/ 63 h 111"/>
                <a:gd name="T28" fmla="*/ 152 w 280"/>
                <a:gd name="T29" fmla="*/ 45 h 111"/>
                <a:gd name="T30" fmla="*/ 170 w 280"/>
                <a:gd name="T31" fmla="*/ 60 h 111"/>
                <a:gd name="T32" fmla="*/ 196 w 280"/>
                <a:gd name="T33" fmla="*/ 61 h 111"/>
                <a:gd name="T34" fmla="*/ 218 w 280"/>
                <a:gd name="T35" fmla="*/ 54 h 111"/>
                <a:gd name="T36" fmla="*/ 223 w 280"/>
                <a:gd name="T37" fmla="*/ 33 h 111"/>
                <a:gd name="T38" fmla="*/ 241 w 280"/>
                <a:gd name="T39" fmla="*/ 47 h 111"/>
                <a:gd name="T40" fmla="*/ 277 w 280"/>
                <a:gd name="T41" fmla="*/ 46 h 111"/>
                <a:gd name="T42" fmla="*/ 279 w 280"/>
                <a:gd name="T43" fmla="*/ 17 h 111"/>
                <a:gd name="T44" fmla="*/ 273 w 280"/>
                <a:gd name="T45" fmla="*/ 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0"/>
                <a:gd name="T70" fmla="*/ 0 h 111"/>
                <a:gd name="T71" fmla="*/ 280 w 280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0" h="111">
                  <a:moveTo>
                    <a:pt x="0" y="71"/>
                  </a:moveTo>
                  <a:lnTo>
                    <a:pt x="18" y="85"/>
                  </a:lnTo>
                  <a:lnTo>
                    <a:pt x="28" y="110"/>
                  </a:lnTo>
                  <a:lnTo>
                    <a:pt x="51" y="103"/>
                  </a:lnTo>
                  <a:lnTo>
                    <a:pt x="54" y="83"/>
                  </a:lnTo>
                  <a:lnTo>
                    <a:pt x="48" y="66"/>
                  </a:lnTo>
                  <a:lnTo>
                    <a:pt x="66" y="80"/>
                  </a:lnTo>
                  <a:lnTo>
                    <a:pt x="83" y="93"/>
                  </a:lnTo>
                  <a:lnTo>
                    <a:pt x="89" y="73"/>
                  </a:lnTo>
                  <a:lnTo>
                    <a:pt x="108" y="59"/>
                  </a:lnTo>
                  <a:lnTo>
                    <a:pt x="115" y="76"/>
                  </a:lnTo>
                  <a:lnTo>
                    <a:pt x="120" y="93"/>
                  </a:lnTo>
                  <a:lnTo>
                    <a:pt x="140" y="77"/>
                  </a:lnTo>
                  <a:lnTo>
                    <a:pt x="159" y="63"/>
                  </a:lnTo>
                  <a:lnTo>
                    <a:pt x="152" y="45"/>
                  </a:lnTo>
                  <a:lnTo>
                    <a:pt x="170" y="60"/>
                  </a:lnTo>
                  <a:lnTo>
                    <a:pt x="196" y="61"/>
                  </a:lnTo>
                  <a:lnTo>
                    <a:pt x="218" y="54"/>
                  </a:lnTo>
                  <a:lnTo>
                    <a:pt x="223" y="33"/>
                  </a:lnTo>
                  <a:lnTo>
                    <a:pt x="241" y="47"/>
                  </a:lnTo>
                  <a:lnTo>
                    <a:pt x="277" y="46"/>
                  </a:lnTo>
                  <a:lnTo>
                    <a:pt x="279" y="17"/>
                  </a:lnTo>
                  <a:lnTo>
                    <a:pt x="273" y="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0" name="Group 96"/>
          <p:cNvGrpSpPr>
            <a:grpSpLocks/>
          </p:cNvGrpSpPr>
          <p:nvPr/>
        </p:nvGrpSpPr>
        <p:grpSpPr bwMode="auto">
          <a:xfrm>
            <a:off x="5691188" y="2728913"/>
            <a:ext cx="598487" cy="479425"/>
            <a:chOff x="3579" y="1333"/>
            <a:chExt cx="336" cy="389"/>
          </a:xfrm>
        </p:grpSpPr>
        <p:sp>
          <p:nvSpPr>
            <p:cNvPr id="24755" name="Rectangle 97"/>
            <p:cNvSpPr>
              <a:spLocks noChangeArrowheads="1"/>
            </p:cNvSpPr>
            <p:nvPr/>
          </p:nvSpPr>
          <p:spPr bwMode="auto">
            <a:xfrm rot="-1080000">
              <a:off x="3579" y="1333"/>
              <a:ext cx="275" cy="321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56" name="Freeform 98"/>
            <p:cNvSpPr>
              <a:spLocks/>
            </p:cNvSpPr>
            <p:nvPr/>
          </p:nvSpPr>
          <p:spPr bwMode="auto">
            <a:xfrm>
              <a:off x="3658" y="1392"/>
              <a:ext cx="116" cy="125"/>
            </a:xfrm>
            <a:custGeom>
              <a:avLst/>
              <a:gdLst>
                <a:gd name="T0" fmla="*/ 0 w 116"/>
                <a:gd name="T1" fmla="*/ 42 h 125"/>
                <a:gd name="T2" fmla="*/ 7 w 116"/>
                <a:gd name="T3" fmla="*/ 59 h 125"/>
                <a:gd name="T4" fmla="*/ 25 w 116"/>
                <a:gd name="T5" fmla="*/ 43 h 125"/>
                <a:gd name="T6" fmla="*/ 30 w 116"/>
                <a:gd name="T7" fmla="*/ 23 h 125"/>
                <a:gd name="T8" fmla="*/ 10 w 116"/>
                <a:gd name="T9" fmla="*/ 38 h 125"/>
                <a:gd name="T10" fmla="*/ 28 w 116"/>
                <a:gd name="T11" fmla="*/ 52 h 125"/>
                <a:gd name="T12" fmla="*/ 51 w 116"/>
                <a:gd name="T13" fmla="*/ 46 h 125"/>
                <a:gd name="T14" fmla="*/ 73 w 116"/>
                <a:gd name="T15" fmla="*/ 39 h 125"/>
                <a:gd name="T16" fmla="*/ 96 w 116"/>
                <a:gd name="T17" fmla="*/ 33 h 125"/>
                <a:gd name="T18" fmla="*/ 115 w 116"/>
                <a:gd name="T19" fmla="*/ 17 h 125"/>
                <a:gd name="T20" fmla="*/ 89 w 116"/>
                <a:gd name="T21" fmla="*/ 16 h 125"/>
                <a:gd name="T22" fmla="*/ 67 w 116"/>
                <a:gd name="T23" fmla="*/ 22 h 125"/>
                <a:gd name="T24" fmla="*/ 62 w 116"/>
                <a:gd name="T25" fmla="*/ 43 h 125"/>
                <a:gd name="T26" fmla="*/ 58 w 116"/>
                <a:gd name="T27" fmla="*/ 64 h 125"/>
                <a:gd name="T28" fmla="*/ 55 w 116"/>
                <a:gd name="T29" fmla="*/ 93 h 125"/>
                <a:gd name="T30" fmla="*/ 78 w 116"/>
                <a:gd name="T31" fmla="*/ 87 h 125"/>
                <a:gd name="T32" fmla="*/ 97 w 116"/>
                <a:gd name="T33" fmla="*/ 71 h 125"/>
                <a:gd name="T34" fmla="*/ 99 w 116"/>
                <a:gd name="T35" fmla="*/ 42 h 125"/>
                <a:gd name="T36" fmla="*/ 89 w 116"/>
                <a:gd name="T37" fmla="*/ 16 h 125"/>
                <a:gd name="T38" fmla="*/ 53 w 116"/>
                <a:gd name="T39" fmla="*/ 17 h 125"/>
                <a:gd name="T40" fmla="*/ 30 w 116"/>
                <a:gd name="T41" fmla="*/ 23 h 125"/>
                <a:gd name="T42" fmla="*/ 8 w 116"/>
                <a:gd name="T43" fmla="*/ 29 h 125"/>
                <a:gd name="T44" fmla="*/ 17 w 116"/>
                <a:gd name="T45" fmla="*/ 55 h 125"/>
                <a:gd name="T46" fmla="*/ 21 w 116"/>
                <a:gd name="T47" fmla="*/ 35 h 125"/>
                <a:gd name="T48" fmla="*/ 12 w 116"/>
                <a:gd name="T49" fmla="*/ 9 h 125"/>
                <a:gd name="T50" fmla="*/ 8 w 116"/>
                <a:gd name="T51" fmla="*/ 29 h 125"/>
                <a:gd name="T52" fmla="*/ 3 w 116"/>
                <a:gd name="T53" fmla="*/ 50 h 125"/>
                <a:gd name="T54" fmla="*/ 14 w 116"/>
                <a:gd name="T55" fmla="*/ 77 h 125"/>
                <a:gd name="T56" fmla="*/ 7 w 116"/>
                <a:gd name="T57" fmla="*/ 97 h 125"/>
                <a:gd name="T58" fmla="*/ 14 w 116"/>
                <a:gd name="T59" fmla="*/ 114 h 125"/>
                <a:gd name="T60" fmla="*/ 42 w 116"/>
                <a:gd name="T61" fmla="*/ 124 h 125"/>
                <a:gd name="T62" fmla="*/ 59 w 116"/>
                <a:gd name="T63" fmla="*/ 101 h 125"/>
                <a:gd name="T64" fmla="*/ 52 w 116"/>
                <a:gd name="T65" fmla="*/ 84 h 125"/>
                <a:gd name="T66" fmla="*/ 46 w 116"/>
                <a:gd name="T67" fmla="*/ 67 h 125"/>
                <a:gd name="T68" fmla="*/ 39 w 116"/>
                <a:gd name="T69" fmla="*/ 49 h 125"/>
                <a:gd name="T70" fmla="*/ 42 w 116"/>
                <a:gd name="T71" fmla="*/ 20 h 125"/>
                <a:gd name="T72" fmla="*/ 35 w 116"/>
                <a:gd name="T73" fmla="*/ 3 h 125"/>
                <a:gd name="T74" fmla="*/ 9 w 116"/>
                <a:gd name="T75" fmla="*/ 0 h 125"/>
                <a:gd name="T76" fmla="*/ 16 w 116"/>
                <a:gd name="T77" fmla="*/ 18 h 125"/>
                <a:gd name="T78" fmla="*/ 21 w 116"/>
                <a:gd name="T79" fmla="*/ 35 h 125"/>
                <a:gd name="T80" fmla="*/ 44 w 116"/>
                <a:gd name="T81" fmla="*/ 29 h 125"/>
                <a:gd name="T82" fmla="*/ 67 w 116"/>
                <a:gd name="T83" fmla="*/ 22 h 125"/>
                <a:gd name="T84" fmla="*/ 87 w 116"/>
                <a:gd name="T85" fmla="*/ 7 h 125"/>
                <a:gd name="T86" fmla="*/ 92 w 116"/>
                <a:gd name="T87" fmla="*/ 24 h 125"/>
                <a:gd name="T88" fmla="*/ 88 w 116"/>
                <a:gd name="T89" fmla="*/ 45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6"/>
                <a:gd name="T136" fmla="*/ 0 h 125"/>
                <a:gd name="T137" fmla="*/ 116 w 116"/>
                <a:gd name="T138" fmla="*/ 125 h 1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6" h="125">
                  <a:moveTo>
                    <a:pt x="0" y="42"/>
                  </a:moveTo>
                  <a:lnTo>
                    <a:pt x="7" y="59"/>
                  </a:lnTo>
                  <a:lnTo>
                    <a:pt x="25" y="43"/>
                  </a:lnTo>
                  <a:lnTo>
                    <a:pt x="30" y="23"/>
                  </a:lnTo>
                  <a:lnTo>
                    <a:pt x="10" y="38"/>
                  </a:lnTo>
                  <a:lnTo>
                    <a:pt x="28" y="52"/>
                  </a:lnTo>
                  <a:lnTo>
                    <a:pt x="51" y="46"/>
                  </a:lnTo>
                  <a:lnTo>
                    <a:pt x="73" y="39"/>
                  </a:lnTo>
                  <a:lnTo>
                    <a:pt x="96" y="33"/>
                  </a:lnTo>
                  <a:lnTo>
                    <a:pt x="115" y="17"/>
                  </a:lnTo>
                  <a:lnTo>
                    <a:pt x="89" y="16"/>
                  </a:lnTo>
                  <a:lnTo>
                    <a:pt x="67" y="22"/>
                  </a:lnTo>
                  <a:lnTo>
                    <a:pt x="62" y="43"/>
                  </a:lnTo>
                  <a:lnTo>
                    <a:pt x="58" y="64"/>
                  </a:lnTo>
                  <a:lnTo>
                    <a:pt x="55" y="93"/>
                  </a:lnTo>
                  <a:lnTo>
                    <a:pt x="78" y="87"/>
                  </a:lnTo>
                  <a:lnTo>
                    <a:pt x="97" y="71"/>
                  </a:lnTo>
                  <a:lnTo>
                    <a:pt x="99" y="42"/>
                  </a:lnTo>
                  <a:lnTo>
                    <a:pt x="89" y="16"/>
                  </a:lnTo>
                  <a:lnTo>
                    <a:pt x="53" y="17"/>
                  </a:lnTo>
                  <a:lnTo>
                    <a:pt x="30" y="23"/>
                  </a:lnTo>
                  <a:lnTo>
                    <a:pt x="8" y="29"/>
                  </a:lnTo>
                  <a:lnTo>
                    <a:pt x="17" y="55"/>
                  </a:lnTo>
                  <a:lnTo>
                    <a:pt x="21" y="35"/>
                  </a:lnTo>
                  <a:lnTo>
                    <a:pt x="12" y="9"/>
                  </a:lnTo>
                  <a:lnTo>
                    <a:pt x="8" y="29"/>
                  </a:lnTo>
                  <a:lnTo>
                    <a:pt x="3" y="50"/>
                  </a:lnTo>
                  <a:lnTo>
                    <a:pt x="14" y="77"/>
                  </a:lnTo>
                  <a:lnTo>
                    <a:pt x="7" y="97"/>
                  </a:lnTo>
                  <a:lnTo>
                    <a:pt x="14" y="114"/>
                  </a:lnTo>
                  <a:lnTo>
                    <a:pt x="42" y="124"/>
                  </a:lnTo>
                  <a:lnTo>
                    <a:pt x="59" y="101"/>
                  </a:lnTo>
                  <a:lnTo>
                    <a:pt x="52" y="84"/>
                  </a:lnTo>
                  <a:lnTo>
                    <a:pt x="46" y="67"/>
                  </a:lnTo>
                  <a:lnTo>
                    <a:pt x="39" y="49"/>
                  </a:lnTo>
                  <a:lnTo>
                    <a:pt x="42" y="20"/>
                  </a:lnTo>
                  <a:lnTo>
                    <a:pt x="35" y="3"/>
                  </a:lnTo>
                  <a:lnTo>
                    <a:pt x="9" y="0"/>
                  </a:lnTo>
                  <a:lnTo>
                    <a:pt x="16" y="18"/>
                  </a:lnTo>
                  <a:lnTo>
                    <a:pt x="21" y="35"/>
                  </a:lnTo>
                  <a:lnTo>
                    <a:pt x="44" y="29"/>
                  </a:lnTo>
                  <a:lnTo>
                    <a:pt x="67" y="22"/>
                  </a:lnTo>
                  <a:lnTo>
                    <a:pt x="87" y="7"/>
                  </a:lnTo>
                  <a:lnTo>
                    <a:pt x="92" y="24"/>
                  </a:lnTo>
                  <a:lnTo>
                    <a:pt x="88" y="4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57" name="Freeform 99"/>
            <p:cNvSpPr>
              <a:spLocks/>
            </p:cNvSpPr>
            <p:nvPr/>
          </p:nvSpPr>
          <p:spPr bwMode="auto">
            <a:xfrm>
              <a:off x="3635" y="1611"/>
              <a:ext cx="280" cy="111"/>
            </a:xfrm>
            <a:custGeom>
              <a:avLst/>
              <a:gdLst>
                <a:gd name="T0" fmla="*/ 0 w 280"/>
                <a:gd name="T1" fmla="*/ 71 h 111"/>
                <a:gd name="T2" fmla="*/ 18 w 280"/>
                <a:gd name="T3" fmla="*/ 85 h 111"/>
                <a:gd name="T4" fmla="*/ 28 w 280"/>
                <a:gd name="T5" fmla="*/ 110 h 111"/>
                <a:gd name="T6" fmla="*/ 51 w 280"/>
                <a:gd name="T7" fmla="*/ 103 h 111"/>
                <a:gd name="T8" fmla="*/ 54 w 280"/>
                <a:gd name="T9" fmla="*/ 83 h 111"/>
                <a:gd name="T10" fmla="*/ 48 w 280"/>
                <a:gd name="T11" fmla="*/ 66 h 111"/>
                <a:gd name="T12" fmla="*/ 66 w 280"/>
                <a:gd name="T13" fmla="*/ 80 h 111"/>
                <a:gd name="T14" fmla="*/ 83 w 280"/>
                <a:gd name="T15" fmla="*/ 93 h 111"/>
                <a:gd name="T16" fmla="*/ 89 w 280"/>
                <a:gd name="T17" fmla="*/ 73 h 111"/>
                <a:gd name="T18" fmla="*/ 108 w 280"/>
                <a:gd name="T19" fmla="*/ 59 h 111"/>
                <a:gd name="T20" fmla="*/ 115 w 280"/>
                <a:gd name="T21" fmla="*/ 76 h 111"/>
                <a:gd name="T22" fmla="*/ 120 w 280"/>
                <a:gd name="T23" fmla="*/ 93 h 111"/>
                <a:gd name="T24" fmla="*/ 140 w 280"/>
                <a:gd name="T25" fmla="*/ 77 h 111"/>
                <a:gd name="T26" fmla="*/ 159 w 280"/>
                <a:gd name="T27" fmla="*/ 63 h 111"/>
                <a:gd name="T28" fmla="*/ 152 w 280"/>
                <a:gd name="T29" fmla="*/ 45 h 111"/>
                <a:gd name="T30" fmla="*/ 170 w 280"/>
                <a:gd name="T31" fmla="*/ 60 h 111"/>
                <a:gd name="T32" fmla="*/ 196 w 280"/>
                <a:gd name="T33" fmla="*/ 61 h 111"/>
                <a:gd name="T34" fmla="*/ 218 w 280"/>
                <a:gd name="T35" fmla="*/ 54 h 111"/>
                <a:gd name="T36" fmla="*/ 223 w 280"/>
                <a:gd name="T37" fmla="*/ 33 h 111"/>
                <a:gd name="T38" fmla="*/ 241 w 280"/>
                <a:gd name="T39" fmla="*/ 47 h 111"/>
                <a:gd name="T40" fmla="*/ 277 w 280"/>
                <a:gd name="T41" fmla="*/ 46 h 111"/>
                <a:gd name="T42" fmla="*/ 279 w 280"/>
                <a:gd name="T43" fmla="*/ 17 h 111"/>
                <a:gd name="T44" fmla="*/ 273 w 280"/>
                <a:gd name="T45" fmla="*/ 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0"/>
                <a:gd name="T70" fmla="*/ 0 h 111"/>
                <a:gd name="T71" fmla="*/ 280 w 280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0" h="111">
                  <a:moveTo>
                    <a:pt x="0" y="71"/>
                  </a:moveTo>
                  <a:lnTo>
                    <a:pt x="18" y="85"/>
                  </a:lnTo>
                  <a:lnTo>
                    <a:pt x="28" y="110"/>
                  </a:lnTo>
                  <a:lnTo>
                    <a:pt x="51" y="103"/>
                  </a:lnTo>
                  <a:lnTo>
                    <a:pt x="54" y="83"/>
                  </a:lnTo>
                  <a:lnTo>
                    <a:pt x="48" y="66"/>
                  </a:lnTo>
                  <a:lnTo>
                    <a:pt x="66" y="80"/>
                  </a:lnTo>
                  <a:lnTo>
                    <a:pt x="83" y="93"/>
                  </a:lnTo>
                  <a:lnTo>
                    <a:pt x="89" y="73"/>
                  </a:lnTo>
                  <a:lnTo>
                    <a:pt x="108" y="59"/>
                  </a:lnTo>
                  <a:lnTo>
                    <a:pt x="115" y="76"/>
                  </a:lnTo>
                  <a:lnTo>
                    <a:pt x="120" y="93"/>
                  </a:lnTo>
                  <a:lnTo>
                    <a:pt x="140" y="77"/>
                  </a:lnTo>
                  <a:lnTo>
                    <a:pt x="159" y="63"/>
                  </a:lnTo>
                  <a:lnTo>
                    <a:pt x="152" y="45"/>
                  </a:lnTo>
                  <a:lnTo>
                    <a:pt x="170" y="60"/>
                  </a:lnTo>
                  <a:lnTo>
                    <a:pt x="196" y="61"/>
                  </a:lnTo>
                  <a:lnTo>
                    <a:pt x="218" y="54"/>
                  </a:lnTo>
                  <a:lnTo>
                    <a:pt x="223" y="33"/>
                  </a:lnTo>
                  <a:lnTo>
                    <a:pt x="241" y="47"/>
                  </a:lnTo>
                  <a:lnTo>
                    <a:pt x="277" y="46"/>
                  </a:lnTo>
                  <a:lnTo>
                    <a:pt x="279" y="17"/>
                  </a:lnTo>
                  <a:lnTo>
                    <a:pt x="273" y="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1" name="Group 100"/>
          <p:cNvGrpSpPr>
            <a:grpSpLocks/>
          </p:cNvGrpSpPr>
          <p:nvPr/>
        </p:nvGrpSpPr>
        <p:grpSpPr bwMode="auto">
          <a:xfrm>
            <a:off x="6232525" y="2849563"/>
            <a:ext cx="509588" cy="369887"/>
            <a:chOff x="3965" y="1431"/>
            <a:chExt cx="286" cy="300"/>
          </a:xfrm>
        </p:grpSpPr>
        <p:sp>
          <p:nvSpPr>
            <p:cNvPr id="24752" name="Rectangle 101"/>
            <p:cNvSpPr>
              <a:spLocks noChangeArrowheads="1"/>
            </p:cNvSpPr>
            <p:nvPr/>
          </p:nvSpPr>
          <p:spPr bwMode="auto">
            <a:xfrm rot="1080000">
              <a:off x="3976" y="1431"/>
              <a:ext cx="275" cy="212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53" name="Freeform 102"/>
            <p:cNvSpPr>
              <a:spLocks/>
            </p:cNvSpPr>
            <p:nvPr/>
          </p:nvSpPr>
          <p:spPr bwMode="auto">
            <a:xfrm>
              <a:off x="4071" y="1456"/>
              <a:ext cx="126" cy="87"/>
            </a:xfrm>
            <a:custGeom>
              <a:avLst/>
              <a:gdLst>
                <a:gd name="T0" fmla="*/ 21 w 126"/>
                <a:gd name="T1" fmla="*/ 18 h 87"/>
                <a:gd name="T2" fmla="*/ 20 w 126"/>
                <a:gd name="T3" fmla="*/ 30 h 87"/>
                <a:gd name="T4" fmla="*/ 42 w 126"/>
                <a:gd name="T5" fmla="*/ 32 h 87"/>
                <a:gd name="T6" fmla="*/ 55 w 126"/>
                <a:gd name="T7" fmla="*/ 24 h 87"/>
                <a:gd name="T8" fmla="*/ 32 w 126"/>
                <a:gd name="T9" fmla="*/ 21 h 87"/>
                <a:gd name="T10" fmla="*/ 39 w 126"/>
                <a:gd name="T11" fmla="*/ 38 h 87"/>
                <a:gd name="T12" fmla="*/ 61 w 126"/>
                <a:gd name="T13" fmla="*/ 48 h 87"/>
                <a:gd name="T14" fmla="*/ 81 w 126"/>
                <a:gd name="T15" fmla="*/ 56 h 87"/>
                <a:gd name="T16" fmla="*/ 102 w 126"/>
                <a:gd name="T17" fmla="*/ 65 h 87"/>
                <a:gd name="T18" fmla="*/ 125 w 126"/>
                <a:gd name="T19" fmla="*/ 66 h 87"/>
                <a:gd name="T20" fmla="*/ 105 w 126"/>
                <a:gd name="T21" fmla="*/ 52 h 87"/>
                <a:gd name="T22" fmla="*/ 83 w 126"/>
                <a:gd name="T23" fmla="*/ 42 h 87"/>
                <a:gd name="T24" fmla="*/ 71 w 126"/>
                <a:gd name="T25" fmla="*/ 52 h 87"/>
                <a:gd name="T26" fmla="*/ 57 w 126"/>
                <a:gd name="T27" fmla="*/ 62 h 87"/>
                <a:gd name="T28" fmla="*/ 43 w 126"/>
                <a:gd name="T29" fmla="*/ 76 h 87"/>
                <a:gd name="T30" fmla="*/ 65 w 126"/>
                <a:gd name="T31" fmla="*/ 84 h 87"/>
                <a:gd name="T32" fmla="*/ 87 w 126"/>
                <a:gd name="T33" fmla="*/ 86 h 87"/>
                <a:gd name="T34" fmla="*/ 101 w 126"/>
                <a:gd name="T35" fmla="*/ 70 h 87"/>
                <a:gd name="T36" fmla="*/ 105 w 126"/>
                <a:gd name="T37" fmla="*/ 52 h 87"/>
                <a:gd name="T38" fmla="*/ 75 w 126"/>
                <a:gd name="T39" fmla="*/ 32 h 87"/>
                <a:gd name="T40" fmla="*/ 55 w 126"/>
                <a:gd name="T41" fmla="*/ 24 h 87"/>
                <a:gd name="T42" fmla="*/ 34 w 126"/>
                <a:gd name="T43" fmla="*/ 15 h 87"/>
                <a:gd name="T44" fmla="*/ 29 w 126"/>
                <a:gd name="T45" fmla="*/ 35 h 87"/>
                <a:gd name="T46" fmla="*/ 42 w 126"/>
                <a:gd name="T47" fmla="*/ 25 h 87"/>
                <a:gd name="T48" fmla="*/ 46 w 126"/>
                <a:gd name="T49" fmla="*/ 7 h 87"/>
                <a:gd name="T50" fmla="*/ 34 w 126"/>
                <a:gd name="T51" fmla="*/ 15 h 87"/>
                <a:gd name="T52" fmla="*/ 20 w 126"/>
                <a:gd name="T53" fmla="*/ 25 h 87"/>
                <a:gd name="T54" fmla="*/ 16 w 126"/>
                <a:gd name="T55" fmla="*/ 46 h 87"/>
                <a:gd name="T56" fmla="*/ 3 w 126"/>
                <a:gd name="T57" fmla="*/ 52 h 87"/>
                <a:gd name="T58" fmla="*/ 0 w 126"/>
                <a:gd name="T59" fmla="*/ 65 h 87"/>
                <a:gd name="T60" fmla="*/ 19 w 126"/>
                <a:gd name="T61" fmla="*/ 85 h 87"/>
                <a:gd name="T62" fmla="*/ 43 w 126"/>
                <a:gd name="T63" fmla="*/ 82 h 87"/>
                <a:gd name="T64" fmla="*/ 45 w 126"/>
                <a:gd name="T65" fmla="*/ 69 h 87"/>
                <a:gd name="T66" fmla="*/ 47 w 126"/>
                <a:gd name="T67" fmla="*/ 57 h 87"/>
                <a:gd name="T68" fmla="*/ 50 w 126"/>
                <a:gd name="T69" fmla="*/ 44 h 87"/>
                <a:gd name="T70" fmla="*/ 65 w 126"/>
                <a:gd name="T71" fmla="*/ 27 h 87"/>
                <a:gd name="T72" fmla="*/ 68 w 126"/>
                <a:gd name="T73" fmla="*/ 15 h 87"/>
                <a:gd name="T74" fmla="*/ 47 w 126"/>
                <a:gd name="T75" fmla="*/ 0 h 87"/>
                <a:gd name="T76" fmla="*/ 45 w 126"/>
                <a:gd name="T77" fmla="*/ 14 h 87"/>
                <a:gd name="T78" fmla="*/ 42 w 126"/>
                <a:gd name="T79" fmla="*/ 25 h 87"/>
                <a:gd name="T80" fmla="*/ 63 w 126"/>
                <a:gd name="T81" fmla="*/ 34 h 87"/>
                <a:gd name="T82" fmla="*/ 83 w 126"/>
                <a:gd name="T83" fmla="*/ 42 h 87"/>
                <a:gd name="T84" fmla="*/ 107 w 126"/>
                <a:gd name="T85" fmla="*/ 46 h 87"/>
                <a:gd name="T86" fmla="*/ 104 w 126"/>
                <a:gd name="T87" fmla="*/ 58 h 87"/>
                <a:gd name="T88" fmla="*/ 91 w 126"/>
                <a:gd name="T89" fmla="*/ 67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6"/>
                <a:gd name="T136" fmla="*/ 0 h 87"/>
                <a:gd name="T137" fmla="*/ 126 w 126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6" h="87">
                  <a:moveTo>
                    <a:pt x="21" y="18"/>
                  </a:moveTo>
                  <a:lnTo>
                    <a:pt x="20" y="30"/>
                  </a:lnTo>
                  <a:lnTo>
                    <a:pt x="42" y="32"/>
                  </a:lnTo>
                  <a:lnTo>
                    <a:pt x="55" y="24"/>
                  </a:lnTo>
                  <a:lnTo>
                    <a:pt x="32" y="21"/>
                  </a:lnTo>
                  <a:lnTo>
                    <a:pt x="39" y="38"/>
                  </a:lnTo>
                  <a:lnTo>
                    <a:pt x="61" y="48"/>
                  </a:lnTo>
                  <a:lnTo>
                    <a:pt x="81" y="56"/>
                  </a:lnTo>
                  <a:lnTo>
                    <a:pt x="102" y="65"/>
                  </a:lnTo>
                  <a:lnTo>
                    <a:pt x="125" y="66"/>
                  </a:lnTo>
                  <a:lnTo>
                    <a:pt x="105" y="52"/>
                  </a:lnTo>
                  <a:lnTo>
                    <a:pt x="83" y="42"/>
                  </a:lnTo>
                  <a:lnTo>
                    <a:pt x="71" y="52"/>
                  </a:lnTo>
                  <a:lnTo>
                    <a:pt x="57" y="62"/>
                  </a:lnTo>
                  <a:lnTo>
                    <a:pt x="43" y="76"/>
                  </a:lnTo>
                  <a:lnTo>
                    <a:pt x="65" y="84"/>
                  </a:lnTo>
                  <a:lnTo>
                    <a:pt x="87" y="86"/>
                  </a:lnTo>
                  <a:lnTo>
                    <a:pt x="101" y="70"/>
                  </a:lnTo>
                  <a:lnTo>
                    <a:pt x="105" y="52"/>
                  </a:lnTo>
                  <a:lnTo>
                    <a:pt x="75" y="32"/>
                  </a:lnTo>
                  <a:lnTo>
                    <a:pt x="55" y="24"/>
                  </a:lnTo>
                  <a:lnTo>
                    <a:pt x="34" y="15"/>
                  </a:lnTo>
                  <a:lnTo>
                    <a:pt x="29" y="35"/>
                  </a:lnTo>
                  <a:lnTo>
                    <a:pt x="42" y="25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0" y="25"/>
                  </a:lnTo>
                  <a:lnTo>
                    <a:pt x="16" y="46"/>
                  </a:lnTo>
                  <a:lnTo>
                    <a:pt x="3" y="52"/>
                  </a:lnTo>
                  <a:lnTo>
                    <a:pt x="0" y="65"/>
                  </a:lnTo>
                  <a:lnTo>
                    <a:pt x="19" y="85"/>
                  </a:lnTo>
                  <a:lnTo>
                    <a:pt x="43" y="82"/>
                  </a:lnTo>
                  <a:lnTo>
                    <a:pt x="45" y="69"/>
                  </a:lnTo>
                  <a:lnTo>
                    <a:pt x="47" y="57"/>
                  </a:lnTo>
                  <a:lnTo>
                    <a:pt x="50" y="44"/>
                  </a:lnTo>
                  <a:lnTo>
                    <a:pt x="65" y="27"/>
                  </a:lnTo>
                  <a:lnTo>
                    <a:pt x="68" y="15"/>
                  </a:lnTo>
                  <a:lnTo>
                    <a:pt x="47" y="0"/>
                  </a:lnTo>
                  <a:lnTo>
                    <a:pt x="45" y="14"/>
                  </a:lnTo>
                  <a:lnTo>
                    <a:pt x="42" y="25"/>
                  </a:lnTo>
                  <a:lnTo>
                    <a:pt x="63" y="34"/>
                  </a:lnTo>
                  <a:lnTo>
                    <a:pt x="83" y="42"/>
                  </a:lnTo>
                  <a:lnTo>
                    <a:pt x="107" y="46"/>
                  </a:lnTo>
                  <a:lnTo>
                    <a:pt x="104" y="58"/>
                  </a:lnTo>
                  <a:lnTo>
                    <a:pt x="91" y="67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54" name="Freeform 103"/>
            <p:cNvSpPr>
              <a:spLocks/>
            </p:cNvSpPr>
            <p:nvPr/>
          </p:nvSpPr>
          <p:spPr bwMode="auto">
            <a:xfrm>
              <a:off x="3965" y="1597"/>
              <a:ext cx="253" cy="134"/>
            </a:xfrm>
            <a:custGeom>
              <a:avLst/>
              <a:gdLst>
                <a:gd name="T0" fmla="*/ 0 w 253"/>
                <a:gd name="T1" fmla="*/ 0 h 134"/>
                <a:gd name="T2" fmla="*/ 8 w 253"/>
                <a:gd name="T3" fmla="*/ 16 h 134"/>
                <a:gd name="T4" fmla="*/ 6 w 253"/>
                <a:gd name="T5" fmla="*/ 36 h 134"/>
                <a:gd name="T6" fmla="*/ 27 w 253"/>
                <a:gd name="T7" fmla="*/ 43 h 134"/>
                <a:gd name="T8" fmla="*/ 38 w 253"/>
                <a:gd name="T9" fmla="*/ 34 h 134"/>
                <a:gd name="T10" fmla="*/ 41 w 253"/>
                <a:gd name="T11" fmla="*/ 23 h 134"/>
                <a:gd name="T12" fmla="*/ 50 w 253"/>
                <a:gd name="T13" fmla="*/ 40 h 134"/>
                <a:gd name="T14" fmla="*/ 56 w 253"/>
                <a:gd name="T15" fmla="*/ 55 h 134"/>
                <a:gd name="T16" fmla="*/ 71 w 253"/>
                <a:gd name="T17" fmla="*/ 47 h 134"/>
                <a:gd name="T18" fmla="*/ 92 w 253"/>
                <a:gd name="T19" fmla="*/ 49 h 134"/>
                <a:gd name="T20" fmla="*/ 91 w 253"/>
                <a:gd name="T21" fmla="*/ 62 h 134"/>
                <a:gd name="T22" fmla="*/ 87 w 253"/>
                <a:gd name="T23" fmla="*/ 76 h 134"/>
                <a:gd name="T24" fmla="*/ 110 w 253"/>
                <a:gd name="T25" fmla="*/ 77 h 134"/>
                <a:gd name="T26" fmla="*/ 132 w 253"/>
                <a:gd name="T27" fmla="*/ 80 h 134"/>
                <a:gd name="T28" fmla="*/ 134 w 253"/>
                <a:gd name="T29" fmla="*/ 65 h 134"/>
                <a:gd name="T30" fmla="*/ 142 w 253"/>
                <a:gd name="T31" fmla="*/ 84 h 134"/>
                <a:gd name="T32" fmla="*/ 162 w 253"/>
                <a:gd name="T33" fmla="*/ 97 h 134"/>
                <a:gd name="T34" fmla="*/ 183 w 253"/>
                <a:gd name="T35" fmla="*/ 106 h 134"/>
                <a:gd name="T36" fmla="*/ 197 w 253"/>
                <a:gd name="T37" fmla="*/ 97 h 134"/>
                <a:gd name="T38" fmla="*/ 206 w 253"/>
                <a:gd name="T39" fmla="*/ 114 h 134"/>
                <a:gd name="T40" fmla="*/ 235 w 253"/>
                <a:gd name="T41" fmla="*/ 133 h 134"/>
                <a:gd name="T42" fmla="*/ 249 w 253"/>
                <a:gd name="T43" fmla="*/ 118 h 134"/>
                <a:gd name="T44" fmla="*/ 252 w 253"/>
                <a:gd name="T45" fmla="*/ 106 h 1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3"/>
                <a:gd name="T70" fmla="*/ 0 h 134"/>
                <a:gd name="T71" fmla="*/ 253 w 253"/>
                <a:gd name="T72" fmla="*/ 134 h 1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3" h="134">
                  <a:moveTo>
                    <a:pt x="0" y="0"/>
                  </a:moveTo>
                  <a:lnTo>
                    <a:pt x="8" y="16"/>
                  </a:lnTo>
                  <a:lnTo>
                    <a:pt x="6" y="36"/>
                  </a:lnTo>
                  <a:lnTo>
                    <a:pt x="27" y="43"/>
                  </a:lnTo>
                  <a:lnTo>
                    <a:pt x="38" y="34"/>
                  </a:lnTo>
                  <a:lnTo>
                    <a:pt x="41" y="23"/>
                  </a:lnTo>
                  <a:lnTo>
                    <a:pt x="50" y="40"/>
                  </a:lnTo>
                  <a:lnTo>
                    <a:pt x="56" y="55"/>
                  </a:lnTo>
                  <a:lnTo>
                    <a:pt x="71" y="47"/>
                  </a:lnTo>
                  <a:lnTo>
                    <a:pt x="92" y="49"/>
                  </a:lnTo>
                  <a:lnTo>
                    <a:pt x="91" y="62"/>
                  </a:lnTo>
                  <a:lnTo>
                    <a:pt x="87" y="76"/>
                  </a:lnTo>
                  <a:lnTo>
                    <a:pt x="110" y="77"/>
                  </a:lnTo>
                  <a:lnTo>
                    <a:pt x="132" y="80"/>
                  </a:lnTo>
                  <a:lnTo>
                    <a:pt x="134" y="65"/>
                  </a:lnTo>
                  <a:lnTo>
                    <a:pt x="142" y="84"/>
                  </a:lnTo>
                  <a:lnTo>
                    <a:pt x="162" y="97"/>
                  </a:lnTo>
                  <a:lnTo>
                    <a:pt x="183" y="106"/>
                  </a:lnTo>
                  <a:lnTo>
                    <a:pt x="197" y="97"/>
                  </a:lnTo>
                  <a:lnTo>
                    <a:pt x="206" y="114"/>
                  </a:lnTo>
                  <a:lnTo>
                    <a:pt x="235" y="133"/>
                  </a:lnTo>
                  <a:lnTo>
                    <a:pt x="249" y="118"/>
                  </a:lnTo>
                  <a:lnTo>
                    <a:pt x="252" y="10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2" name="Group 104"/>
          <p:cNvGrpSpPr>
            <a:grpSpLocks/>
          </p:cNvGrpSpPr>
          <p:nvPr/>
        </p:nvGrpSpPr>
        <p:grpSpPr bwMode="auto">
          <a:xfrm>
            <a:off x="6686550" y="2954338"/>
            <a:ext cx="509588" cy="369887"/>
            <a:chOff x="4289" y="1515"/>
            <a:chExt cx="286" cy="300"/>
          </a:xfrm>
        </p:grpSpPr>
        <p:sp>
          <p:nvSpPr>
            <p:cNvPr id="24749" name="Rectangle 105"/>
            <p:cNvSpPr>
              <a:spLocks noChangeArrowheads="1"/>
            </p:cNvSpPr>
            <p:nvPr/>
          </p:nvSpPr>
          <p:spPr bwMode="auto">
            <a:xfrm rot="1080000">
              <a:off x="4300" y="1515"/>
              <a:ext cx="275" cy="213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50" name="Freeform 106"/>
            <p:cNvSpPr>
              <a:spLocks/>
            </p:cNvSpPr>
            <p:nvPr/>
          </p:nvSpPr>
          <p:spPr bwMode="auto">
            <a:xfrm>
              <a:off x="4395" y="1541"/>
              <a:ext cx="126" cy="86"/>
            </a:xfrm>
            <a:custGeom>
              <a:avLst/>
              <a:gdLst>
                <a:gd name="T0" fmla="*/ 21 w 126"/>
                <a:gd name="T1" fmla="*/ 18 h 86"/>
                <a:gd name="T2" fmla="*/ 20 w 126"/>
                <a:gd name="T3" fmla="*/ 30 h 86"/>
                <a:gd name="T4" fmla="*/ 42 w 126"/>
                <a:gd name="T5" fmla="*/ 32 h 86"/>
                <a:gd name="T6" fmla="*/ 55 w 126"/>
                <a:gd name="T7" fmla="*/ 24 h 86"/>
                <a:gd name="T8" fmla="*/ 32 w 126"/>
                <a:gd name="T9" fmla="*/ 21 h 86"/>
                <a:gd name="T10" fmla="*/ 39 w 126"/>
                <a:gd name="T11" fmla="*/ 38 h 86"/>
                <a:gd name="T12" fmla="*/ 61 w 126"/>
                <a:gd name="T13" fmla="*/ 47 h 86"/>
                <a:gd name="T14" fmla="*/ 81 w 126"/>
                <a:gd name="T15" fmla="*/ 55 h 86"/>
                <a:gd name="T16" fmla="*/ 102 w 126"/>
                <a:gd name="T17" fmla="*/ 64 h 86"/>
                <a:gd name="T18" fmla="*/ 125 w 126"/>
                <a:gd name="T19" fmla="*/ 65 h 86"/>
                <a:gd name="T20" fmla="*/ 105 w 126"/>
                <a:gd name="T21" fmla="*/ 51 h 86"/>
                <a:gd name="T22" fmla="*/ 83 w 126"/>
                <a:gd name="T23" fmla="*/ 42 h 86"/>
                <a:gd name="T24" fmla="*/ 71 w 126"/>
                <a:gd name="T25" fmla="*/ 51 h 86"/>
                <a:gd name="T26" fmla="*/ 57 w 126"/>
                <a:gd name="T27" fmla="*/ 61 h 86"/>
                <a:gd name="T28" fmla="*/ 43 w 126"/>
                <a:gd name="T29" fmla="*/ 75 h 86"/>
                <a:gd name="T30" fmla="*/ 65 w 126"/>
                <a:gd name="T31" fmla="*/ 83 h 86"/>
                <a:gd name="T32" fmla="*/ 87 w 126"/>
                <a:gd name="T33" fmla="*/ 85 h 86"/>
                <a:gd name="T34" fmla="*/ 101 w 126"/>
                <a:gd name="T35" fmla="*/ 69 h 86"/>
                <a:gd name="T36" fmla="*/ 105 w 126"/>
                <a:gd name="T37" fmla="*/ 51 h 86"/>
                <a:gd name="T38" fmla="*/ 75 w 126"/>
                <a:gd name="T39" fmla="*/ 32 h 86"/>
                <a:gd name="T40" fmla="*/ 55 w 126"/>
                <a:gd name="T41" fmla="*/ 24 h 86"/>
                <a:gd name="T42" fmla="*/ 34 w 126"/>
                <a:gd name="T43" fmla="*/ 15 h 86"/>
                <a:gd name="T44" fmla="*/ 29 w 126"/>
                <a:gd name="T45" fmla="*/ 35 h 86"/>
                <a:gd name="T46" fmla="*/ 42 w 126"/>
                <a:gd name="T47" fmla="*/ 25 h 86"/>
                <a:gd name="T48" fmla="*/ 46 w 126"/>
                <a:gd name="T49" fmla="*/ 7 h 86"/>
                <a:gd name="T50" fmla="*/ 34 w 126"/>
                <a:gd name="T51" fmla="*/ 15 h 86"/>
                <a:gd name="T52" fmla="*/ 20 w 126"/>
                <a:gd name="T53" fmla="*/ 25 h 86"/>
                <a:gd name="T54" fmla="*/ 16 w 126"/>
                <a:gd name="T55" fmla="*/ 45 h 86"/>
                <a:gd name="T56" fmla="*/ 3 w 126"/>
                <a:gd name="T57" fmla="*/ 51 h 86"/>
                <a:gd name="T58" fmla="*/ 0 w 126"/>
                <a:gd name="T59" fmla="*/ 64 h 86"/>
                <a:gd name="T60" fmla="*/ 19 w 126"/>
                <a:gd name="T61" fmla="*/ 84 h 86"/>
                <a:gd name="T62" fmla="*/ 43 w 126"/>
                <a:gd name="T63" fmla="*/ 81 h 86"/>
                <a:gd name="T64" fmla="*/ 45 w 126"/>
                <a:gd name="T65" fmla="*/ 68 h 86"/>
                <a:gd name="T66" fmla="*/ 47 w 126"/>
                <a:gd name="T67" fmla="*/ 56 h 86"/>
                <a:gd name="T68" fmla="*/ 50 w 126"/>
                <a:gd name="T69" fmla="*/ 43 h 86"/>
                <a:gd name="T70" fmla="*/ 65 w 126"/>
                <a:gd name="T71" fmla="*/ 27 h 86"/>
                <a:gd name="T72" fmla="*/ 68 w 126"/>
                <a:gd name="T73" fmla="*/ 15 h 86"/>
                <a:gd name="T74" fmla="*/ 47 w 126"/>
                <a:gd name="T75" fmla="*/ 0 h 86"/>
                <a:gd name="T76" fmla="*/ 45 w 126"/>
                <a:gd name="T77" fmla="*/ 14 h 86"/>
                <a:gd name="T78" fmla="*/ 42 w 126"/>
                <a:gd name="T79" fmla="*/ 25 h 86"/>
                <a:gd name="T80" fmla="*/ 63 w 126"/>
                <a:gd name="T81" fmla="*/ 34 h 86"/>
                <a:gd name="T82" fmla="*/ 83 w 126"/>
                <a:gd name="T83" fmla="*/ 42 h 86"/>
                <a:gd name="T84" fmla="*/ 107 w 126"/>
                <a:gd name="T85" fmla="*/ 45 h 86"/>
                <a:gd name="T86" fmla="*/ 104 w 126"/>
                <a:gd name="T87" fmla="*/ 57 h 86"/>
                <a:gd name="T88" fmla="*/ 91 w 126"/>
                <a:gd name="T89" fmla="*/ 66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6"/>
                <a:gd name="T136" fmla="*/ 0 h 86"/>
                <a:gd name="T137" fmla="*/ 126 w 126"/>
                <a:gd name="T138" fmla="*/ 86 h 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6" h="86">
                  <a:moveTo>
                    <a:pt x="21" y="18"/>
                  </a:moveTo>
                  <a:lnTo>
                    <a:pt x="20" y="30"/>
                  </a:lnTo>
                  <a:lnTo>
                    <a:pt x="42" y="32"/>
                  </a:lnTo>
                  <a:lnTo>
                    <a:pt x="55" y="24"/>
                  </a:lnTo>
                  <a:lnTo>
                    <a:pt x="32" y="21"/>
                  </a:lnTo>
                  <a:lnTo>
                    <a:pt x="39" y="38"/>
                  </a:lnTo>
                  <a:lnTo>
                    <a:pt x="61" y="47"/>
                  </a:lnTo>
                  <a:lnTo>
                    <a:pt x="81" y="55"/>
                  </a:lnTo>
                  <a:lnTo>
                    <a:pt x="102" y="64"/>
                  </a:lnTo>
                  <a:lnTo>
                    <a:pt x="125" y="65"/>
                  </a:lnTo>
                  <a:lnTo>
                    <a:pt x="105" y="51"/>
                  </a:lnTo>
                  <a:lnTo>
                    <a:pt x="83" y="42"/>
                  </a:lnTo>
                  <a:lnTo>
                    <a:pt x="71" y="51"/>
                  </a:lnTo>
                  <a:lnTo>
                    <a:pt x="57" y="61"/>
                  </a:lnTo>
                  <a:lnTo>
                    <a:pt x="43" y="75"/>
                  </a:lnTo>
                  <a:lnTo>
                    <a:pt x="65" y="83"/>
                  </a:lnTo>
                  <a:lnTo>
                    <a:pt x="87" y="85"/>
                  </a:lnTo>
                  <a:lnTo>
                    <a:pt x="101" y="69"/>
                  </a:lnTo>
                  <a:lnTo>
                    <a:pt x="105" y="51"/>
                  </a:lnTo>
                  <a:lnTo>
                    <a:pt x="75" y="32"/>
                  </a:lnTo>
                  <a:lnTo>
                    <a:pt x="55" y="24"/>
                  </a:lnTo>
                  <a:lnTo>
                    <a:pt x="34" y="15"/>
                  </a:lnTo>
                  <a:lnTo>
                    <a:pt x="29" y="35"/>
                  </a:lnTo>
                  <a:lnTo>
                    <a:pt x="42" y="25"/>
                  </a:lnTo>
                  <a:lnTo>
                    <a:pt x="46" y="7"/>
                  </a:lnTo>
                  <a:lnTo>
                    <a:pt x="34" y="15"/>
                  </a:lnTo>
                  <a:lnTo>
                    <a:pt x="20" y="25"/>
                  </a:lnTo>
                  <a:lnTo>
                    <a:pt x="16" y="45"/>
                  </a:lnTo>
                  <a:lnTo>
                    <a:pt x="3" y="51"/>
                  </a:lnTo>
                  <a:lnTo>
                    <a:pt x="0" y="64"/>
                  </a:lnTo>
                  <a:lnTo>
                    <a:pt x="19" y="84"/>
                  </a:lnTo>
                  <a:lnTo>
                    <a:pt x="43" y="81"/>
                  </a:lnTo>
                  <a:lnTo>
                    <a:pt x="45" y="68"/>
                  </a:lnTo>
                  <a:lnTo>
                    <a:pt x="47" y="56"/>
                  </a:lnTo>
                  <a:lnTo>
                    <a:pt x="50" y="43"/>
                  </a:lnTo>
                  <a:lnTo>
                    <a:pt x="65" y="27"/>
                  </a:lnTo>
                  <a:lnTo>
                    <a:pt x="68" y="15"/>
                  </a:lnTo>
                  <a:lnTo>
                    <a:pt x="47" y="0"/>
                  </a:lnTo>
                  <a:lnTo>
                    <a:pt x="45" y="14"/>
                  </a:lnTo>
                  <a:lnTo>
                    <a:pt x="42" y="25"/>
                  </a:lnTo>
                  <a:lnTo>
                    <a:pt x="63" y="34"/>
                  </a:lnTo>
                  <a:lnTo>
                    <a:pt x="83" y="42"/>
                  </a:lnTo>
                  <a:lnTo>
                    <a:pt x="107" y="45"/>
                  </a:lnTo>
                  <a:lnTo>
                    <a:pt x="104" y="57"/>
                  </a:lnTo>
                  <a:lnTo>
                    <a:pt x="91" y="6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51" name="Freeform 107"/>
            <p:cNvSpPr>
              <a:spLocks/>
            </p:cNvSpPr>
            <p:nvPr/>
          </p:nvSpPr>
          <p:spPr bwMode="auto">
            <a:xfrm>
              <a:off x="4289" y="1681"/>
              <a:ext cx="253" cy="134"/>
            </a:xfrm>
            <a:custGeom>
              <a:avLst/>
              <a:gdLst>
                <a:gd name="T0" fmla="*/ 0 w 253"/>
                <a:gd name="T1" fmla="*/ 0 h 134"/>
                <a:gd name="T2" fmla="*/ 8 w 253"/>
                <a:gd name="T3" fmla="*/ 16 h 134"/>
                <a:gd name="T4" fmla="*/ 6 w 253"/>
                <a:gd name="T5" fmla="*/ 36 h 134"/>
                <a:gd name="T6" fmla="*/ 27 w 253"/>
                <a:gd name="T7" fmla="*/ 43 h 134"/>
                <a:gd name="T8" fmla="*/ 38 w 253"/>
                <a:gd name="T9" fmla="*/ 34 h 134"/>
                <a:gd name="T10" fmla="*/ 41 w 253"/>
                <a:gd name="T11" fmla="*/ 23 h 134"/>
                <a:gd name="T12" fmla="*/ 50 w 253"/>
                <a:gd name="T13" fmla="*/ 40 h 134"/>
                <a:gd name="T14" fmla="*/ 56 w 253"/>
                <a:gd name="T15" fmla="*/ 55 h 134"/>
                <a:gd name="T16" fmla="*/ 71 w 253"/>
                <a:gd name="T17" fmla="*/ 47 h 134"/>
                <a:gd name="T18" fmla="*/ 92 w 253"/>
                <a:gd name="T19" fmla="*/ 49 h 134"/>
                <a:gd name="T20" fmla="*/ 91 w 253"/>
                <a:gd name="T21" fmla="*/ 62 h 134"/>
                <a:gd name="T22" fmla="*/ 87 w 253"/>
                <a:gd name="T23" fmla="*/ 76 h 134"/>
                <a:gd name="T24" fmla="*/ 110 w 253"/>
                <a:gd name="T25" fmla="*/ 77 h 134"/>
                <a:gd name="T26" fmla="*/ 132 w 253"/>
                <a:gd name="T27" fmla="*/ 80 h 134"/>
                <a:gd name="T28" fmla="*/ 134 w 253"/>
                <a:gd name="T29" fmla="*/ 65 h 134"/>
                <a:gd name="T30" fmla="*/ 142 w 253"/>
                <a:gd name="T31" fmla="*/ 84 h 134"/>
                <a:gd name="T32" fmla="*/ 162 w 253"/>
                <a:gd name="T33" fmla="*/ 97 h 134"/>
                <a:gd name="T34" fmla="*/ 183 w 253"/>
                <a:gd name="T35" fmla="*/ 106 h 134"/>
                <a:gd name="T36" fmla="*/ 197 w 253"/>
                <a:gd name="T37" fmla="*/ 97 h 134"/>
                <a:gd name="T38" fmla="*/ 206 w 253"/>
                <a:gd name="T39" fmla="*/ 114 h 134"/>
                <a:gd name="T40" fmla="*/ 235 w 253"/>
                <a:gd name="T41" fmla="*/ 133 h 134"/>
                <a:gd name="T42" fmla="*/ 249 w 253"/>
                <a:gd name="T43" fmla="*/ 118 h 134"/>
                <a:gd name="T44" fmla="*/ 252 w 253"/>
                <a:gd name="T45" fmla="*/ 106 h 1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3"/>
                <a:gd name="T70" fmla="*/ 0 h 134"/>
                <a:gd name="T71" fmla="*/ 253 w 253"/>
                <a:gd name="T72" fmla="*/ 134 h 1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3" h="134">
                  <a:moveTo>
                    <a:pt x="0" y="0"/>
                  </a:moveTo>
                  <a:lnTo>
                    <a:pt x="8" y="16"/>
                  </a:lnTo>
                  <a:lnTo>
                    <a:pt x="6" y="36"/>
                  </a:lnTo>
                  <a:lnTo>
                    <a:pt x="27" y="43"/>
                  </a:lnTo>
                  <a:lnTo>
                    <a:pt x="38" y="34"/>
                  </a:lnTo>
                  <a:lnTo>
                    <a:pt x="41" y="23"/>
                  </a:lnTo>
                  <a:lnTo>
                    <a:pt x="50" y="40"/>
                  </a:lnTo>
                  <a:lnTo>
                    <a:pt x="56" y="55"/>
                  </a:lnTo>
                  <a:lnTo>
                    <a:pt x="71" y="47"/>
                  </a:lnTo>
                  <a:lnTo>
                    <a:pt x="92" y="49"/>
                  </a:lnTo>
                  <a:lnTo>
                    <a:pt x="91" y="62"/>
                  </a:lnTo>
                  <a:lnTo>
                    <a:pt x="87" y="76"/>
                  </a:lnTo>
                  <a:lnTo>
                    <a:pt x="110" y="77"/>
                  </a:lnTo>
                  <a:lnTo>
                    <a:pt x="132" y="80"/>
                  </a:lnTo>
                  <a:lnTo>
                    <a:pt x="134" y="65"/>
                  </a:lnTo>
                  <a:lnTo>
                    <a:pt x="142" y="84"/>
                  </a:lnTo>
                  <a:lnTo>
                    <a:pt x="162" y="97"/>
                  </a:lnTo>
                  <a:lnTo>
                    <a:pt x="183" y="106"/>
                  </a:lnTo>
                  <a:lnTo>
                    <a:pt x="197" y="97"/>
                  </a:lnTo>
                  <a:lnTo>
                    <a:pt x="206" y="114"/>
                  </a:lnTo>
                  <a:lnTo>
                    <a:pt x="235" y="133"/>
                  </a:lnTo>
                  <a:lnTo>
                    <a:pt x="249" y="118"/>
                  </a:lnTo>
                  <a:lnTo>
                    <a:pt x="252" y="10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3" name="Group 108"/>
          <p:cNvGrpSpPr>
            <a:grpSpLocks/>
          </p:cNvGrpSpPr>
          <p:nvPr/>
        </p:nvGrpSpPr>
        <p:grpSpPr bwMode="auto">
          <a:xfrm>
            <a:off x="7159625" y="3073400"/>
            <a:ext cx="527050" cy="460375"/>
            <a:chOff x="4627" y="1612"/>
            <a:chExt cx="295" cy="373"/>
          </a:xfrm>
        </p:grpSpPr>
        <p:sp>
          <p:nvSpPr>
            <p:cNvPr id="24746" name="Rectangle 109"/>
            <p:cNvSpPr>
              <a:spLocks noChangeArrowheads="1"/>
            </p:cNvSpPr>
            <p:nvPr/>
          </p:nvSpPr>
          <p:spPr bwMode="auto">
            <a:xfrm rot="1080000">
              <a:off x="4637" y="1612"/>
              <a:ext cx="285" cy="266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47" name="Freeform 110"/>
            <p:cNvSpPr>
              <a:spLocks/>
            </p:cNvSpPr>
            <p:nvPr/>
          </p:nvSpPr>
          <p:spPr bwMode="auto">
            <a:xfrm>
              <a:off x="4736" y="1644"/>
              <a:ext cx="129" cy="108"/>
            </a:xfrm>
            <a:custGeom>
              <a:avLst/>
              <a:gdLst>
                <a:gd name="T0" fmla="*/ 22 w 129"/>
                <a:gd name="T1" fmla="*/ 23 h 108"/>
                <a:gd name="T2" fmla="*/ 21 w 129"/>
                <a:gd name="T3" fmla="*/ 38 h 108"/>
                <a:gd name="T4" fmla="*/ 43 w 129"/>
                <a:gd name="T5" fmla="*/ 40 h 108"/>
                <a:gd name="T6" fmla="*/ 57 w 129"/>
                <a:gd name="T7" fmla="*/ 30 h 108"/>
                <a:gd name="T8" fmla="*/ 32 w 129"/>
                <a:gd name="T9" fmla="*/ 26 h 108"/>
                <a:gd name="T10" fmla="*/ 40 w 129"/>
                <a:gd name="T11" fmla="*/ 48 h 108"/>
                <a:gd name="T12" fmla="*/ 62 w 129"/>
                <a:gd name="T13" fmla="*/ 59 h 108"/>
                <a:gd name="T14" fmla="*/ 83 w 129"/>
                <a:gd name="T15" fmla="*/ 69 h 108"/>
                <a:gd name="T16" fmla="*/ 105 w 129"/>
                <a:gd name="T17" fmla="*/ 81 h 108"/>
                <a:gd name="T18" fmla="*/ 128 w 129"/>
                <a:gd name="T19" fmla="*/ 82 h 108"/>
                <a:gd name="T20" fmla="*/ 107 w 129"/>
                <a:gd name="T21" fmla="*/ 64 h 108"/>
                <a:gd name="T22" fmla="*/ 85 w 129"/>
                <a:gd name="T23" fmla="*/ 53 h 108"/>
                <a:gd name="T24" fmla="*/ 73 w 129"/>
                <a:gd name="T25" fmla="*/ 64 h 108"/>
                <a:gd name="T26" fmla="*/ 59 w 129"/>
                <a:gd name="T27" fmla="*/ 77 h 108"/>
                <a:gd name="T28" fmla="*/ 44 w 129"/>
                <a:gd name="T29" fmla="*/ 94 h 108"/>
                <a:gd name="T30" fmla="*/ 67 w 129"/>
                <a:gd name="T31" fmla="*/ 104 h 108"/>
                <a:gd name="T32" fmla="*/ 89 w 129"/>
                <a:gd name="T33" fmla="*/ 107 h 108"/>
                <a:gd name="T34" fmla="*/ 104 w 129"/>
                <a:gd name="T35" fmla="*/ 87 h 108"/>
                <a:gd name="T36" fmla="*/ 107 w 129"/>
                <a:gd name="T37" fmla="*/ 64 h 108"/>
                <a:gd name="T38" fmla="*/ 77 w 129"/>
                <a:gd name="T39" fmla="*/ 40 h 108"/>
                <a:gd name="T40" fmla="*/ 57 w 129"/>
                <a:gd name="T41" fmla="*/ 30 h 108"/>
                <a:gd name="T42" fmla="*/ 35 w 129"/>
                <a:gd name="T43" fmla="*/ 19 h 108"/>
                <a:gd name="T44" fmla="*/ 30 w 129"/>
                <a:gd name="T45" fmla="*/ 44 h 108"/>
                <a:gd name="T46" fmla="*/ 43 w 129"/>
                <a:gd name="T47" fmla="*/ 31 h 108"/>
                <a:gd name="T48" fmla="*/ 47 w 129"/>
                <a:gd name="T49" fmla="*/ 9 h 108"/>
                <a:gd name="T50" fmla="*/ 35 w 129"/>
                <a:gd name="T51" fmla="*/ 19 h 108"/>
                <a:gd name="T52" fmla="*/ 21 w 129"/>
                <a:gd name="T53" fmla="*/ 31 h 108"/>
                <a:gd name="T54" fmla="*/ 16 w 129"/>
                <a:gd name="T55" fmla="*/ 57 h 108"/>
                <a:gd name="T56" fmla="*/ 3 w 129"/>
                <a:gd name="T57" fmla="*/ 64 h 108"/>
                <a:gd name="T58" fmla="*/ 0 w 129"/>
                <a:gd name="T59" fmla="*/ 81 h 108"/>
                <a:gd name="T60" fmla="*/ 20 w 129"/>
                <a:gd name="T61" fmla="*/ 106 h 108"/>
                <a:gd name="T62" fmla="*/ 44 w 129"/>
                <a:gd name="T63" fmla="*/ 102 h 108"/>
                <a:gd name="T64" fmla="*/ 46 w 129"/>
                <a:gd name="T65" fmla="*/ 86 h 108"/>
                <a:gd name="T66" fmla="*/ 48 w 129"/>
                <a:gd name="T67" fmla="*/ 70 h 108"/>
                <a:gd name="T68" fmla="*/ 51 w 129"/>
                <a:gd name="T69" fmla="*/ 54 h 108"/>
                <a:gd name="T70" fmla="*/ 67 w 129"/>
                <a:gd name="T71" fmla="*/ 34 h 108"/>
                <a:gd name="T72" fmla="*/ 69 w 129"/>
                <a:gd name="T73" fmla="*/ 19 h 108"/>
                <a:gd name="T74" fmla="*/ 48 w 129"/>
                <a:gd name="T75" fmla="*/ 0 h 108"/>
                <a:gd name="T76" fmla="*/ 46 w 129"/>
                <a:gd name="T77" fmla="*/ 18 h 108"/>
                <a:gd name="T78" fmla="*/ 43 w 129"/>
                <a:gd name="T79" fmla="*/ 31 h 108"/>
                <a:gd name="T80" fmla="*/ 65 w 129"/>
                <a:gd name="T81" fmla="*/ 43 h 108"/>
                <a:gd name="T82" fmla="*/ 85 w 129"/>
                <a:gd name="T83" fmla="*/ 53 h 108"/>
                <a:gd name="T84" fmla="*/ 110 w 129"/>
                <a:gd name="T85" fmla="*/ 57 h 108"/>
                <a:gd name="T86" fmla="*/ 106 w 129"/>
                <a:gd name="T87" fmla="*/ 72 h 108"/>
                <a:gd name="T88" fmla="*/ 93 w 129"/>
                <a:gd name="T89" fmla="*/ 83 h 1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9"/>
                <a:gd name="T136" fmla="*/ 0 h 108"/>
                <a:gd name="T137" fmla="*/ 129 w 129"/>
                <a:gd name="T138" fmla="*/ 108 h 1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9" h="108">
                  <a:moveTo>
                    <a:pt x="22" y="23"/>
                  </a:moveTo>
                  <a:lnTo>
                    <a:pt x="21" y="38"/>
                  </a:lnTo>
                  <a:lnTo>
                    <a:pt x="43" y="40"/>
                  </a:lnTo>
                  <a:lnTo>
                    <a:pt x="57" y="30"/>
                  </a:lnTo>
                  <a:lnTo>
                    <a:pt x="32" y="26"/>
                  </a:lnTo>
                  <a:lnTo>
                    <a:pt x="40" y="48"/>
                  </a:lnTo>
                  <a:lnTo>
                    <a:pt x="62" y="59"/>
                  </a:lnTo>
                  <a:lnTo>
                    <a:pt x="83" y="69"/>
                  </a:lnTo>
                  <a:lnTo>
                    <a:pt x="105" y="81"/>
                  </a:lnTo>
                  <a:lnTo>
                    <a:pt x="128" y="82"/>
                  </a:lnTo>
                  <a:lnTo>
                    <a:pt x="107" y="64"/>
                  </a:lnTo>
                  <a:lnTo>
                    <a:pt x="85" y="53"/>
                  </a:lnTo>
                  <a:lnTo>
                    <a:pt x="73" y="64"/>
                  </a:lnTo>
                  <a:lnTo>
                    <a:pt x="59" y="77"/>
                  </a:lnTo>
                  <a:lnTo>
                    <a:pt x="44" y="94"/>
                  </a:lnTo>
                  <a:lnTo>
                    <a:pt x="67" y="104"/>
                  </a:lnTo>
                  <a:lnTo>
                    <a:pt x="89" y="107"/>
                  </a:lnTo>
                  <a:lnTo>
                    <a:pt x="104" y="87"/>
                  </a:lnTo>
                  <a:lnTo>
                    <a:pt x="107" y="64"/>
                  </a:lnTo>
                  <a:lnTo>
                    <a:pt x="77" y="40"/>
                  </a:lnTo>
                  <a:lnTo>
                    <a:pt x="57" y="30"/>
                  </a:lnTo>
                  <a:lnTo>
                    <a:pt x="35" y="19"/>
                  </a:lnTo>
                  <a:lnTo>
                    <a:pt x="30" y="44"/>
                  </a:lnTo>
                  <a:lnTo>
                    <a:pt x="43" y="31"/>
                  </a:lnTo>
                  <a:lnTo>
                    <a:pt x="47" y="9"/>
                  </a:lnTo>
                  <a:lnTo>
                    <a:pt x="35" y="19"/>
                  </a:lnTo>
                  <a:lnTo>
                    <a:pt x="21" y="31"/>
                  </a:lnTo>
                  <a:lnTo>
                    <a:pt x="16" y="57"/>
                  </a:lnTo>
                  <a:lnTo>
                    <a:pt x="3" y="64"/>
                  </a:lnTo>
                  <a:lnTo>
                    <a:pt x="0" y="81"/>
                  </a:lnTo>
                  <a:lnTo>
                    <a:pt x="20" y="106"/>
                  </a:lnTo>
                  <a:lnTo>
                    <a:pt x="44" y="102"/>
                  </a:lnTo>
                  <a:lnTo>
                    <a:pt x="46" y="86"/>
                  </a:lnTo>
                  <a:lnTo>
                    <a:pt x="48" y="70"/>
                  </a:lnTo>
                  <a:lnTo>
                    <a:pt x="51" y="54"/>
                  </a:lnTo>
                  <a:lnTo>
                    <a:pt x="67" y="34"/>
                  </a:lnTo>
                  <a:lnTo>
                    <a:pt x="69" y="19"/>
                  </a:lnTo>
                  <a:lnTo>
                    <a:pt x="48" y="0"/>
                  </a:lnTo>
                  <a:lnTo>
                    <a:pt x="46" y="18"/>
                  </a:lnTo>
                  <a:lnTo>
                    <a:pt x="43" y="31"/>
                  </a:lnTo>
                  <a:lnTo>
                    <a:pt x="65" y="43"/>
                  </a:lnTo>
                  <a:lnTo>
                    <a:pt x="85" y="53"/>
                  </a:lnTo>
                  <a:lnTo>
                    <a:pt x="110" y="57"/>
                  </a:lnTo>
                  <a:lnTo>
                    <a:pt x="106" y="72"/>
                  </a:lnTo>
                  <a:lnTo>
                    <a:pt x="93" y="83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48" name="Freeform 111"/>
            <p:cNvSpPr>
              <a:spLocks/>
            </p:cNvSpPr>
            <p:nvPr/>
          </p:nvSpPr>
          <p:spPr bwMode="auto">
            <a:xfrm>
              <a:off x="4627" y="1819"/>
              <a:ext cx="260" cy="166"/>
            </a:xfrm>
            <a:custGeom>
              <a:avLst/>
              <a:gdLst>
                <a:gd name="T0" fmla="*/ 0 w 260"/>
                <a:gd name="T1" fmla="*/ 0 h 166"/>
                <a:gd name="T2" fmla="*/ 8 w 260"/>
                <a:gd name="T3" fmla="*/ 20 h 166"/>
                <a:gd name="T4" fmla="*/ 6 w 260"/>
                <a:gd name="T5" fmla="*/ 45 h 166"/>
                <a:gd name="T6" fmla="*/ 28 w 260"/>
                <a:gd name="T7" fmla="*/ 54 h 166"/>
                <a:gd name="T8" fmla="*/ 39 w 260"/>
                <a:gd name="T9" fmla="*/ 43 h 166"/>
                <a:gd name="T10" fmla="*/ 42 w 260"/>
                <a:gd name="T11" fmla="*/ 29 h 166"/>
                <a:gd name="T12" fmla="*/ 51 w 260"/>
                <a:gd name="T13" fmla="*/ 50 h 166"/>
                <a:gd name="T14" fmla="*/ 58 w 260"/>
                <a:gd name="T15" fmla="*/ 69 h 166"/>
                <a:gd name="T16" fmla="*/ 73 w 260"/>
                <a:gd name="T17" fmla="*/ 59 h 166"/>
                <a:gd name="T18" fmla="*/ 95 w 260"/>
                <a:gd name="T19" fmla="*/ 61 h 166"/>
                <a:gd name="T20" fmla="*/ 94 w 260"/>
                <a:gd name="T21" fmla="*/ 78 h 166"/>
                <a:gd name="T22" fmla="*/ 89 w 260"/>
                <a:gd name="T23" fmla="*/ 94 h 166"/>
                <a:gd name="T24" fmla="*/ 113 w 260"/>
                <a:gd name="T25" fmla="*/ 95 h 166"/>
                <a:gd name="T26" fmla="*/ 135 w 260"/>
                <a:gd name="T27" fmla="*/ 99 h 166"/>
                <a:gd name="T28" fmla="*/ 138 w 260"/>
                <a:gd name="T29" fmla="*/ 81 h 166"/>
                <a:gd name="T30" fmla="*/ 146 w 260"/>
                <a:gd name="T31" fmla="*/ 104 h 166"/>
                <a:gd name="T32" fmla="*/ 167 w 260"/>
                <a:gd name="T33" fmla="*/ 120 h 166"/>
                <a:gd name="T34" fmla="*/ 188 w 260"/>
                <a:gd name="T35" fmla="*/ 131 h 166"/>
                <a:gd name="T36" fmla="*/ 202 w 260"/>
                <a:gd name="T37" fmla="*/ 120 h 166"/>
                <a:gd name="T38" fmla="*/ 212 w 260"/>
                <a:gd name="T39" fmla="*/ 141 h 166"/>
                <a:gd name="T40" fmla="*/ 242 w 260"/>
                <a:gd name="T41" fmla="*/ 165 h 166"/>
                <a:gd name="T42" fmla="*/ 256 w 260"/>
                <a:gd name="T43" fmla="*/ 146 h 166"/>
                <a:gd name="T44" fmla="*/ 259 w 260"/>
                <a:gd name="T45" fmla="*/ 131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0"/>
                <a:gd name="T70" fmla="*/ 0 h 166"/>
                <a:gd name="T71" fmla="*/ 260 w 260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0" h="166">
                  <a:moveTo>
                    <a:pt x="0" y="0"/>
                  </a:moveTo>
                  <a:lnTo>
                    <a:pt x="8" y="20"/>
                  </a:lnTo>
                  <a:lnTo>
                    <a:pt x="6" y="45"/>
                  </a:lnTo>
                  <a:lnTo>
                    <a:pt x="28" y="54"/>
                  </a:lnTo>
                  <a:lnTo>
                    <a:pt x="39" y="43"/>
                  </a:lnTo>
                  <a:lnTo>
                    <a:pt x="42" y="29"/>
                  </a:lnTo>
                  <a:lnTo>
                    <a:pt x="51" y="50"/>
                  </a:lnTo>
                  <a:lnTo>
                    <a:pt x="58" y="69"/>
                  </a:lnTo>
                  <a:lnTo>
                    <a:pt x="73" y="59"/>
                  </a:lnTo>
                  <a:lnTo>
                    <a:pt x="95" y="61"/>
                  </a:lnTo>
                  <a:lnTo>
                    <a:pt x="94" y="78"/>
                  </a:lnTo>
                  <a:lnTo>
                    <a:pt x="89" y="94"/>
                  </a:lnTo>
                  <a:lnTo>
                    <a:pt x="113" y="95"/>
                  </a:lnTo>
                  <a:lnTo>
                    <a:pt x="135" y="99"/>
                  </a:lnTo>
                  <a:lnTo>
                    <a:pt x="138" y="81"/>
                  </a:lnTo>
                  <a:lnTo>
                    <a:pt x="146" y="104"/>
                  </a:lnTo>
                  <a:lnTo>
                    <a:pt x="167" y="120"/>
                  </a:lnTo>
                  <a:lnTo>
                    <a:pt x="188" y="131"/>
                  </a:lnTo>
                  <a:lnTo>
                    <a:pt x="202" y="120"/>
                  </a:lnTo>
                  <a:lnTo>
                    <a:pt x="212" y="141"/>
                  </a:lnTo>
                  <a:lnTo>
                    <a:pt x="242" y="165"/>
                  </a:lnTo>
                  <a:lnTo>
                    <a:pt x="256" y="146"/>
                  </a:lnTo>
                  <a:lnTo>
                    <a:pt x="259" y="131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4" name="Group 112"/>
          <p:cNvGrpSpPr>
            <a:grpSpLocks/>
          </p:cNvGrpSpPr>
          <p:nvPr/>
        </p:nvGrpSpPr>
        <p:grpSpPr bwMode="auto">
          <a:xfrm>
            <a:off x="7500938" y="3430588"/>
            <a:ext cx="525462" cy="460375"/>
            <a:chOff x="4870" y="1902"/>
            <a:chExt cx="295" cy="373"/>
          </a:xfrm>
        </p:grpSpPr>
        <p:sp>
          <p:nvSpPr>
            <p:cNvPr id="24743" name="Rectangle 113"/>
            <p:cNvSpPr>
              <a:spLocks noChangeArrowheads="1"/>
            </p:cNvSpPr>
            <p:nvPr/>
          </p:nvSpPr>
          <p:spPr bwMode="auto">
            <a:xfrm rot="1080000">
              <a:off x="4880" y="1902"/>
              <a:ext cx="285" cy="265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44" name="Freeform 114"/>
            <p:cNvSpPr>
              <a:spLocks/>
            </p:cNvSpPr>
            <p:nvPr/>
          </p:nvSpPr>
          <p:spPr bwMode="auto">
            <a:xfrm>
              <a:off x="4979" y="1934"/>
              <a:ext cx="129" cy="108"/>
            </a:xfrm>
            <a:custGeom>
              <a:avLst/>
              <a:gdLst>
                <a:gd name="T0" fmla="*/ 22 w 129"/>
                <a:gd name="T1" fmla="*/ 23 h 108"/>
                <a:gd name="T2" fmla="*/ 21 w 129"/>
                <a:gd name="T3" fmla="*/ 38 h 108"/>
                <a:gd name="T4" fmla="*/ 43 w 129"/>
                <a:gd name="T5" fmla="*/ 40 h 108"/>
                <a:gd name="T6" fmla="*/ 57 w 129"/>
                <a:gd name="T7" fmla="*/ 30 h 108"/>
                <a:gd name="T8" fmla="*/ 32 w 129"/>
                <a:gd name="T9" fmla="*/ 26 h 108"/>
                <a:gd name="T10" fmla="*/ 40 w 129"/>
                <a:gd name="T11" fmla="*/ 48 h 108"/>
                <a:gd name="T12" fmla="*/ 62 w 129"/>
                <a:gd name="T13" fmla="*/ 59 h 108"/>
                <a:gd name="T14" fmla="*/ 83 w 129"/>
                <a:gd name="T15" fmla="*/ 69 h 108"/>
                <a:gd name="T16" fmla="*/ 105 w 129"/>
                <a:gd name="T17" fmla="*/ 81 h 108"/>
                <a:gd name="T18" fmla="*/ 128 w 129"/>
                <a:gd name="T19" fmla="*/ 82 h 108"/>
                <a:gd name="T20" fmla="*/ 107 w 129"/>
                <a:gd name="T21" fmla="*/ 64 h 108"/>
                <a:gd name="T22" fmla="*/ 85 w 129"/>
                <a:gd name="T23" fmla="*/ 53 h 108"/>
                <a:gd name="T24" fmla="*/ 73 w 129"/>
                <a:gd name="T25" fmla="*/ 64 h 108"/>
                <a:gd name="T26" fmla="*/ 59 w 129"/>
                <a:gd name="T27" fmla="*/ 77 h 108"/>
                <a:gd name="T28" fmla="*/ 44 w 129"/>
                <a:gd name="T29" fmla="*/ 94 h 108"/>
                <a:gd name="T30" fmla="*/ 67 w 129"/>
                <a:gd name="T31" fmla="*/ 104 h 108"/>
                <a:gd name="T32" fmla="*/ 89 w 129"/>
                <a:gd name="T33" fmla="*/ 107 h 108"/>
                <a:gd name="T34" fmla="*/ 104 w 129"/>
                <a:gd name="T35" fmla="*/ 87 h 108"/>
                <a:gd name="T36" fmla="*/ 107 w 129"/>
                <a:gd name="T37" fmla="*/ 64 h 108"/>
                <a:gd name="T38" fmla="*/ 77 w 129"/>
                <a:gd name="T39" fmla="*/ 40 h 108"/>
                <a:gd name="T40" fmla="*/ 57 w 129"/>
                <a:gd name="T41" fmla="*/ 30 h 108"/>
                <a:gd name="T42" fmla="*/ 35 w 129"/>
                <a:gd name="T43" fmla="*/ 19 h 108"/>
                <a:gd name="T44" fmla="*/ 30 w 129"/>
                <a:gd name="T45" fmla="*/ 44 h 108"/>
                <a:gd name="T46" fmla="*/ 43 w 129"/>
                <a:gd name="T47" fmla="*/ 31 h 108"/>
                <a:gd name="T48" fmla="*/ 47 w 129"/>
                <a:gd name="T49" fmla="*/ 9 h 108"/>
                <a:gd name="T50" fmla="*/ 35 w 129"/>
                <a:gd name="T51" fmla="*/ 19 h 108"/>
                <a:gd name="T52" fmla="*/ 21 w 129"/>
                <a:gd name="T53" fmla="*/ 31 h 108"/>
                <a:gd name="T54" fmla="*/ 16 w 129"/>
                <a:gd name="T55" fmla="*/ 57 h 108"/>
                <a:gd name="T56" fmla="*/ 3 w 129"/>
                <a:gd name="T57" fmla="*/ 64 h 108"/>
                <a:gd name="T58" fmla="*/ 0 w 129"/>
                <a:gd name="T59" fmla="*/ 81 h 108"/>
                <a:gd name="T60" fmla="*/ 20 w 129"/>
                <a:gd name="T61" fmla="*/ 106 h 108"/>
                <a:gd name="T62" fmla="*/ 44 w 129"/>
                <a:gd name="T63" fmla="*/ 102 h 108"/>
                <a:gd name="T64" fmla="*/ 46 w 129"/>
                <a:gd name="T65" fmla="*/ 86 h 108"/>
                <a:gd name="T66" fmla="*/ 48 w 129"/>
                <a:gd name="T67" fmla="*/ 70 h 108"/>
                <a:gd name="T68" fmla="*/ 51 w 129"/>
                <a:gd name="T69" fmla="*/ 54 h 108"/>
                <a:gd name="T70" fmla="*/ 67 w 129"/>
                <a:gd name="T71" fmla="*/ 34 h 108"/>
                <a:gd name="T72" fmla="*/ 69 w 129"/>
                <a:gd name="T73" fmla="*/ 19 h 108"/>
                <a:gd name="T74" fmla="*/ 48 w 129"/>
                <a:gd name="T75" fmla="*/ 0 h 108"/>
                <a:gd name="T76" fmla="*/ 46 w 129"/>
                <a:gd name="T77" fmla="*/ 18 h 108"/>
                <a:gd name="T78" fmla="*/ 43 w 129"/>
                <a:gd name="T79" fmla="*/ 31 h 108"/>
                <a:gd name="T80" fmla="*/ 65 w 129"/>
                <a:gd name="T81" fmla="*/ 43 h 108"/>
                <a:gd name="T82" fmla="*/ 85 w 129"/>
                <a:gd name="T83" fmla="*/ 53 h 108"/>
                <a:gd name="T84" fmla="*/ 110 w 129"/>
                <a:gd name="T85" fmla="*/ 57 h 108"/>
                <a:gd name="T86" fmla="*/ 106 w 129"/>
                <a:gd name="T87" fmla="*/ 72 h 108"/>
                <a:gd name="T88" fmla="*/ 93 w 129"/>
                <a:gd name="T89" fmla="*/ 83 h 1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9"/>
                <a:gd name="T136" fmla="*/ 0 h 108"/>
                <a:gd name="T137" fmla="*/ 129 w 129"/>
                <a:gd name="T138" fmla="*/ 108 h 1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9" h="108">
                  <a:moveTo>
                    <a:pt x="22" y="23"/>
                  </a:moveTo>
                  <a:lnTo>
                    <a:pt x="21" y="38"/>
                  </a:lnTo>
                  <a:lnTo>
                    <a:pt x="43" y="40"/>
                  </a:lnTo>
                  <a:lnTo>
                    <a:pt x="57" y="30"/>
                  </a:lnTo>
                  <a:lnTo>
                    <a:pt x="32" y="26"/>
                  </a:lnTo>
                  <a:lnTo>
                    <a:pt x="40" y="48"/>
                  </a:lnTo>
                  <a:lnTo>
                    <a:pt x="62" y="59"/>
                  </a:lnTo>
                  <a:lnTo>
                    <a:pt x="83" y="69"/>
                  </a:lnTo>
                  <a:lnTo>
                    <a:pt x="105" y="81"/>
                  </a:lnTo>
                  <a:lnTo>
                    <a:pt x="128" y="82"/>
                  </a:lnTo>
                  <a:lnTo>
                    <a:pt x="107" y="64"/>
                  </a:lnTo>
                  <a:lnTo>
                    <a:pt x="85" y="53"/>
                  </a:lnTo>
                  <a:lnTo>
                    <a:pt x="73" y="64"/>
                  </a:lnTo>
                  <a:lnTo>
                    <a:pt x="59" y="77"/>
                  </a:lnTo>
                  <a:lnTo>
                    <a:pt x="44" y="94"/>
                  </a:lnTo>
                  <a:lnTo>
                    <a:pt x="67" y="104"/>
                  </a:lnTo>
                  <a:lnTo>
                    <a:pt x="89" y="107"/>
                  </a:lnTo>
                  <a:lnTo>
                    <a:pt x="104" y="87"/>
                  </a:lnTo>
                  <a:lnTo>
                    <a:pt x="107" y="64"/>
                  </a:lnTo>
                  <a:lnTo>
                    <a:pt x="77" y="40"/>
                  </a:lnTo>
                  <a:lnTo>
                    <a:pt x="57" y="30"/>
                  </a:lnTo>
                  <a:lnTo>
                    <a:pt x="35" y="19"/>
                  </a:lnTo>
                  <a:lnTo>
                    <a:pt x="30" y="44"/>
                  </a:lnTo>
                  <a:lnTo>
                    <a:pt x="43" y="31"/>
                  </a:lnTo>
                  <a:lnTo>
                    <a:pt x="47" y="9"/>
                  </a:lnTo>
                  <a:lnTo>
                    <a:pt x="35" y="19"/>
                  </a:lnTo>
                  <a:lnTo>
                    <a:pt x="21" y="31"/>
                  </a:lnTo>
                  <a:lnTo>
                    <a:pt x="16" y="57"/>
                  </a:lnTo>
                  <a:lnTo>
                    <a:pt x="3" y="64"/>
                  </a:lnTo>
                  <a:lnTo>
                    <a:pt x="0" y="81"/>
                  </a:lnTo>
                  <a:lnTo>
                    <a:pt x="20" y="106"/>
                  </a:lnTo>
                  <a:lnTo>
                    <a:pt x="44" y="102"/>
                  </a:lnTo>
                  <a:lnTo>
                    <a:pt x="46" y="86"/>
                  </a:lnTo>
                  <a:lnTo>
                    <a:pt x="48" y="70"/>
                  </a:lnTo>
                  <a:lnTo>
                    <a:pt x="51" y="54"/>
                  </a:lnTo>
                  <a:lnTo>
                    <a:pt x="67" y="34"/>
                  </a:lnTo>
                  <a:lnTo>
                    <a:pt x="69" y="19"/>
                  </a:lnTo>
                  <a:lnTo>
                    <a:pt x="48" y="0"/>
                  </a:lnTo>
                  <a:lnTo>
                    <a:pt x="46" y="18"/>
                  </a:lnTo>
                  <a:lnTo>
                    <a:pt x="43" y="31"/>
                  </a:lnTo>
                  <a:lnTo>
                    <a:pt x="65" y="43"/>
                  </a:lnTo>
                  <a:lnTo>
                    <a:pt x="85" y="53"/>
                  </a:lnTo>
                  <a:lnTo>
                    <a:pt x="110" y="57"/>
                  </a:lnTo>
                  <a:lnTo>
                    <a:pt x="106" y="72"/>
                  </a:lnTo>
                  <a:lnTo>
                    <a:pt x="93" y="83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45" name="Freeform 115"/>
            <p:cNvSpPr>
              <a:spLocks/>
            </p:cNvSpPr>
            <p:nvPr/>
          </p:nvSpPr>
          <p:spPr bwMode="auto">
            <a:xfrm>
              <a:off x="4870" y="2109"/>
              <a:ext cx="260" cy="166"/>
            </a:xfrm>
            <a:custGeom>
              <a:avLst/>
              <a:gdLst>
                <a:gd name="T0" fmla="*/ 0 w 260"/>
                <a:gd name="T1" fmla="*/ 0 h 166"/>
                <a:gd name="T2" fmla="*/ 8 w 260"/>
                <a:gd name="T3" fmla="*/ 20 h 166"/>
                <a:gd name="T4" fmla="*/ 6 w 260"/>
                <a:gd name="T5" fmla="*/ 45 h 166"/>
                <a:gd name="T6" fmla="*/ 28 w 260"/>
                <a:gd name="T7" fmla="*/ 54 h 166"/>
                <a:gd name="T8" fmla="*/ 39 w 260"/>
                <a:gd name="T9" fmla="*/ 43 h 166"/>
                <a:gd name="T10" fmla="*/ 42 w 260"/>
                <a:gd name="T11" fmla="*/ 29 h 166"/>
                <a:gd name="T12" fmla="*/ 51 w 260"/>
                <a:gd name="T13" fmla="*/ 50 h 166"/>
                <a:gd name="T14" fmla="*/ 58 w 260"/>
                <a:gd name="T15" fmla="*/ 69 h 166"/>
                <a:gd name="T16" fmla="*/ 73 w 260"/>
                <a:gd name="T17" fmla="*/ 59 h 166"/>
                <a:gd name="T18" fmla="*/ 95 w 260"/>
                <a:gd name="T19" fmla="*/ 61 h 166"/>
                <a:gd name="T20" fmla="*/ 94 w 260"/>
                <a:gd name="T21" fmla="*/ 78 h 166"/>
                <a:gd name="T22" fmla="*/ 89 w 260"/>
                <a:gd name="T23" fmla="*/ 94 h 166"/>
                <a:gd name="T24" fmla="*/ 113 w 260"/>
                <a:gd name="T25" fmla="*/ 95 h 166"/>
                <a:gd name="T26" fmla="*/ 135 w 260"/>
                <a:gd name="T27" fmla="*/ 99 h 166"/>
                <a:gd name="T28" fmla="*/ 138 w 260"/>
                <a:gd name="T29" fmla="*/ 81 h 166"/>
                <a:gd name="T30" fmla="*/ 146 w 260"/>
                <a:gd name="T31" fmla="*/ 104 h 166"/>
                <a:gd name="T32" fmla="*/ 167 w 260"/>
                <a:gd name="T33" fmla="*/ 120 h 166"/>
                <a:gd name="T34" fmla="*/ 188 w 260"/>
                <a:gd name="T35" fmla="*/ 131 h 166"/>
                <a:gd name="T36" fmla="*/ 202 w 260"/>
                <a:gd name="T37" fmla="*/ 120 h 166"/>
                <a:gd name="T38" fmla="*/ 212 w 260"/>
                <a:gd name="T39" fmla="*/ 141 h 166"/>
                <a:gd name="T40" fmla="*/ 242 w 260"/>
                <a:gd name="T41" fmla="*/ 165 h 166"/>
                <a:gd name="T42" fmla="*/ 256 w 260"/>
                <a:gd name="T43" fmla="*/ 146 h 166"/>
                <a:gd name="T44" fmla="*/ 259 w 260"/>
                <a:gd name="T45" fmla="*/ 131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0"/>
                <a:gd name="T70" fmla="*/ 0 h 166"/>
                <a:gd name="T71" fmla="*/ 260 w 260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0" h="166">
                  <a:moveTo>
                    <a:pt x="0" y="0"/>
                  </a:moveTo>
                  <a:lnTo>
                    <a:pt x="8" y="20"/>
                  </a:lnTo>
                  <a:lnTo>
                    <a:pt x="6" y="45"/>
                  </a:lnTo>
                  <a:lnTo>
                    <a:pt x="28" y="54"/>
                  </a:lnTo>
                  <a:lnTo>
                    <a:pt x="39" y="43"/>
                  </a:lnTo>
                  <a:lnTo>
                    <a:pt x="42" y="29"/>
                  </a:lnTo>
                  <a:lnTo>
                    <a:pt x="51" y="50"/>
                  </a:lnTo>
                  <a:lnTo>
                    <a:pt x="58" y="69"/>
                  </a:lnTo>
                  <a:lnTo>
                    <a:pt x="73" y="59"/>
                  </a:lnTo>
                  <a:lnTo>
                    <a:pt x="95" y="61"/>
                  </a:lnTo>
                  <a:lnTo>
                    <a:pt x="94" y="78"/>
                  </a:lnTo>
                  <a:lnTo>
                    <a:pt x="89" y="94"/>
                  </a:lnTo>
                  <a:lnTo>
                    <a:pt x="113" y="95"/>
                  </a:lnTo>
                  <a:lnTo>
                    <a:pt x="135" y="99"/>
                  </a:lnTo>
                  <a:lnTo>
                    <a:pt x="138" y="81"/>
                  </a:lnTo>
                  <a:lnTo>
                    <a:pt x="146" y="104"/>
                  </a:lnTo>
                  <a:lnTo>
                    <a:pt x="167" y="120"/>
                  </a:lnTo>
                  <a:lnTo>
                    <a:pt x="188" y="131"/>
                  </a:lnTo>
                  <a:lnTo>
                    <a:pt x="202" y="120"/>
                  </a:lnTo>
                  <a:lnTo>
                    <a:pt x="212" y="141"/>
                  </a:lnTo>
                  <a:lnTo>
                    <a:pt x="242" y="165"/>
                  </a:lnTo>
                  <a:lnTo>
                    <a:pt x="256" y="146"/>
                  </a:lnTo>
                  <a:lnTo>
                    <a:pt x="259" y="131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5" name="Group 116"/>
          <p:cNvGrpSpPr>
            <a:grpSpLocks/>
          </p:cNvGrpSpPr>
          <p:nvPr/>
        </p:nvGrpSpPr>
        <p:grpSpPr bwMode="auto">
          <a:xfrm>
            <a:off x="7781925" y="3913188"/>
            <a:ext cx="509588" cy="412750"/>
            <a:chOff x="5071" y="2293"/>
            <a:chExt cx="285" cy="334"/>
          </a:xfrm>
        </p:grpSpPr>
        <p:sp>
          <p:nvSpPr>
            <p:cNvPr id="24740" name="Rectangle 117"/>
            <p:cNvSpPr>
              <a:spLocks noChangeArrowheads="1"/>
            </p:cNvSpPr>
            <p:nvPr/>
          </p:nvSpPr>
          <p:spPr bwMode="auto">
            <a:xfrm rot="3540000">
              <a:off x="5112" y="2324"/>
              <a:ext cx="276" cy="213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41" name="Freeform 118"/>
            <p:cNvSpPr>
              <a:spLocks/>
            </p:cNvSpPr>
            <p:nvPr/>
          </p:nvSpPr>
          <p:spPr bwMode="auto">
            <a:xfrm>
              <a:off x="5228" y="2371"/>
              <a:ext cx="97" cy="97"/>
            </a:xfrm>
            <a:custGeom>
              <a:avLst/>
              <a:gdLst>
                <a:gd name="T0" fmla="*/ 52 w 97"/>
                <a:gd name="T1" fmla="*/ 0 h 97"/>
                <a:gd name="T2" fmla="*/ 42 w 97"/>
                <a:gd name="T3" fmla="*/ 8 h 97"/>
                <a:gd name="T4" fmla="*/ 56 w 97"/>
                <a:gd name="T5" fmla="*/ 22 h 97"/>
                <a:gd name="T6" fmla="*/ 73 w 97"/>
                <a:gd name="T7" fmla="*/ 24 h 97"/>
                <a:gd name="T8" fmla="*/ 58 w 97"/>
                <a:gd name="T9" fmla="*/ 8 h 97"/>
                <a:gd name="T10" fmla="*/ 50 w 97"/>
                <a:gd name="T11" fmla="*/ 25 h 97"/>
                <a:gd name="T12" fmla="*/ 60 w 97"/>
                <a:gd name="T13" fmla="*/ 44 h 97"/>
                <a:gd name="T14" fmla="*/ 69 w 97"/>
                <a:gd name="T15" fmla="*/ 62 h 97"/>
                <a:gd name="T16" fmla="*/ 78 w 97"/>
                <a:gd name="T17" fmla="*/ 82 h 97"/>
                <a:gd name="T18" fmla="*/ 95 w 97"/>
                <a:gd name="T19" fmla="*/ 96 h 97"/>
                <a:gd name="T20" fmla="*/ 90 w 97"/>
                <a:gd name="T21" fmla="*/ 73 h 97"/>
                <a:gd name="T22" fmla="*/ 80 w 97"/>
                <a:gd name="T23" fmla="*/ 54 h 97"/>
                <a:gd name="T24" fmla="*/ 64 w 97"/>
                <a:gd name="T25" fmla="*/ 53 h 97"/>
                <a:gd name="T26" fmla="*/ 46 w 97"/>
                <a:gd name="T27" fmla="*/ 53 h 97"/>
                <a:gd name="T28" fmla="*/ 25 w 97"/>
                <a:gd name="T29" fmla="*/ 55 h 97"/>
                <a:gd name="T30" fmla="*/ 36 w 97"/>
                <a:gd name="T31" fmla="*/ 74 h 97"/>
                <a:gd name="T32" fmla="*/ 52 w 97"/>
                <a:gd name="T33" fmla="*/ 89 h 97"/>
                <a:gd name="T34" fmla="*/ 75 w 97"/>
                <a:gd name="T35" fmla="*/ 85 h 97"/>
                <a:gd name="T36" fmla="*/ 90 w 97"/>
                <a:gd name="T37" fmla="*/ 73 h 97"/>
                <a:gd name="T38" fmla="*/ 81 w 97"/>
                <a:gd name="T39" fmla="*/ 42 h 97"/>
                <a:gd name="T40" fmla="*/ 73 w 97"/>
                <a:gd name="T41" fmla="*/ 24 h 97"/>
                <a:gd name="T42" fmla="*/ 63 w 97"/>
                <a:gd name="T43" fmla="*/ 5 h 97"/>
                <a:gd name="T44" fmla="*/ 44 w 97"/>
                <a:gd name="T45" fmla="*/ 17 h 97"/>
                <a:gd name="T46" fmla="*/ 62 w 97"/>
                <a:gd name="T47" fmla="*/ 17 h 97"/>
                <a:gd name="T48" fmla="*/ 79 w 97"/>
                <a:gd name="T49" fmla="*/ 6 h 97"/>
                <a:gd name="T50" fmla="*/ 63 w 97"/>
                <a:gd name="T51" fmla="*/ 5 h 97"/>
                <a:gd name="T52" fmla="*/ 45 w 97"/>
                <a:gd name="T53" fmla="*/ 5 h 97"/>
                <a:gd name="T54" fmla="*/ 27 w 97"/>
                <a:gd name="T55" fmla="*/ 17 h 97"/>
                <a:gd name="T56" fmla="*/ 14 w 97"/>
                <a:gd name="T57" fmla="*/ 14 h 97"/>
                <a:gd name="T58" fmla="*/ 1 w 97"/>
                <a:gd name="T59" fmla="*/ 22 h 97"/>
                <a:gd name="T60" fmla="*/ 0 w 97"/>
                <a:gd name="T61" fmla="*/ 48 h 97"/>
                <a:gd name="T62" fmla="*/ 20 w 97"/>
                <a:gd name="T63" fmla="*/ 60 h 97"/>
                <a:gd name="T64" fmla="*/ 33 w 97"/>
                <a:gd name="T65" fmla="*/ 51 h 97"/>
                <a:gd name="T66" fmla="*/ 43 w 97"/>
                <a:gd name="T67" fmla="*/ 44 h 97"/>
                <a:gd name="T68" fmla="*/ 54 w 97"/>
                <a:gd name="T69" fmla="*/ 35 h 97"/>
                <a:gd name="T70" fmla="*/ 78 w 97"/>
                <a:gd name="T71" fmla="*/ 32 h 97"/>
                <a:gd name="T72" fmla="*/ 89 w 97"/>
                <a:gd name="T73" fmla="*/ 24 h 97"/>
                <a:gd name="T74" fmla="*/ 84 w 97"/>
                <a:gd name="T75" fmla="*/ 2 h 97"/>
                <a:gd name="T76" fmla="*/ 72 w 97"/>
                <a:gd name="T77" fmla="*/ 10 h 97"/>
                <a:gd name="T78" fmla="*/ 62 w 97"/>
                <a:gd name="T79" fmla="*/ 17 h 97"/>
                <a:gd name="T80" fmla="*/ 71 w 97"/>
                <a:gd name="T81" fmla="*/ 36 h 97"/>
                <a:gd name="T82" fmla="*/ 80 w 97"/>
                <a:gd name="T83" fmla="*/ 54 h 97"/>
                <a:gd name="T84" fmla="*/ 96 w 97"/>
                <a:gd name="T85" fmla="*/ 70 h 97"/>
                <a:gd name="T86" fmla="*/ 85 w 97"/>
                <a:gd name="T87" fmla="*/ 77 h 97"/>
                <a:gd name="T88" fmla="*/ 69 w 97"/>
                <a:gd name="T89" fmla="*/ 76 h 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"/>
                <a:gd name="T136" fmla="*/ 0 h 97"/>
                <a:gd name="T137" fmla="*/ 97 w 97"/>
                <a:gd name="T138" fmla="*/ 97 h 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" h="97">
                  <a:moveTo>
                    <a:pt x="52" y="0"/>
                  </a:moveTo>
                  <a:lnTo>
                    <a:pt x="42" y="8"/>
                  </a:lnTo>
                  <a:lnTo>
                    <a:pt x="56" y="22"/>
                  </a:lnTo>
                  <a:lnTo>
                    <a:pt x="73" y="24"/>
                  </a:lnTo>
                  <a:lnTo>
                    <a:pt x="58" y="8"/>
                  </a:lnTo>
                  <a:lnTo>
                    <a:pt x="50" y="25"/>
                  </a:lnTo>
                  <a:lnTo>
                    <a:pt x="60" y="44"/>
                  </a:lnTo>
                  <a:lnTo>
                    <a:pt x="69" y="62"/>
                  </a:lnTo>
                  <a:lnTo>
                    <a:pt x="78" y="82"/>
                  </a:lnTo>
                  <a:lnTo>
                    <a:pt x="95" y="96"/>
                  </a:lnTo>
                  <a:lnTo>
                    <a:pt x="90" y="73"/>
                  </a:lnTo>
                  <a:lnTo>
                    <a:pt x="80" y="54"/>
                  </a:lnTo>
                  <a:lnTo>
                    <a:pt x="64" y="53"/>
                  </a:lnTo>
                  <a:lnTo>
                    <a:pt x="46" y="53"/>
                  </a:lnTo>
                  <a:lnTo>
                    <a:pt x="25" y="55"/>
                  </a:lnTo>
                  <a:lnTo>
                    <a:pt x="36" y="74"/>
                  </a:lnTo>
                  <a:lnTo>
                    <a:pt x="52" y="89"/>
                  </a:lnTo>
                  <a:lnTo>
                    <a:pt x="75" y="85"/>
                  </a:lnTo>
                  <a:lnTo>
                    <a:pt x="90" y="73"/>
                  </a:lnTo>
                  <a:lnTo>
                    <a:pt x="81" y="42"/>
                  </a:lnTo>
                  <a:lnTo>
                    <a:pt x="73" y="24"/>
                  </a:lnTo>
                  <a:lnTo>
                    <a:pt x="63" y="5"/>
                  </a:lnTo>
                  <a:lnTo>
                    <a:pt x="44" y="17"/>
                  </a:lnTo>
                  <a:lnTo>
                    <a:pt x="62" y="17"/>
                  </a:lnTo>
                  <a:lnTo>
                    <a:pt x="79" y="6"/>
                  </a:lnTo>
                  <a:lnTo>
                    <a:pt x="63" y="5"/>
                  </a:lnTo>
                  <a:lnTo>
                    <a:pt x="45" y="5"/>
                  </a:lnTo>
                  <a:lnTo>
                    <a:pt x="27" y="17"/>
                  </a:lnTo>
                  <a:lnTo>
                    <a:pt x="14" y="14"/>
                  </a:lnTo>
                  <a:lnTo>
                    <a:pt x="1" y="22"/>
                  </a:lnTo>
                  <a:lnTo>
                    <a:pt x="0" y="48"/>
                  </a:lnTo>
                  <a:lnTo>
                    <a:pt x="20" y="60"/>
                  </a:lnTo>
                  <a:lnTo>
                    <a:pt x="33" y="51"/>
                  </a:lnTo>
                  <a:lnTo>
                    <a:pt x="43" y="44"/>
                  </a:lnTo>
                  <a:lnTo>
                    <a:pt x="54" y="35"/>
                  </a:lnTo>
                  <a:lnTo>
                    <a:pt x="78" y="32"/>
                  </a:lnTo>
                  <a:lnTo>
                    <a:pt x="89" y="24"/>
                  </a:lnTo>
                  <a:lnTo>
                    <a:pt x="84" y="2"/>
                  </a:lnTo>
                  <a:lnTo>
                    <a:pt x="72" y="10"/>
                  </a:lnTo>
                  <a:lnTo>
                    <a:pt x="62" y="17"/>
                  </a:lnTo>
                  <a:lnTo>
                    <a:pt x="71" y="36"/>
                  </a:lnTo>
                  <a:lnTo>
                    <a:pt x="80" y="54"/>
                  </a:lnTo>
                  <a:lnTo>
                    <a:pt x="96" y="70"/>
                  </a:lnTo>
                  <a:lnTo>
                    <a:pt x="85" y="77"/>
                  </a:lnTo>
                  <a:lnTo>
                    <a:pt x="69" y="7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42" name="Freeform 119"/>
            <p:cNvSpPr>
              <a:spLocks/>
            </p:cNvSpPr>
            <p:nvPr/>
          </p:nvSpPr>
          <p:spPr bwMode="auto">
            <a:xfrm>
              <a:off x="5071" y="2388"/>
              <a:ext cx="137" cy="239"/>
            </a:xfrm>
            <a:custGeom>
              <a:avLst/>
              <a:gdLst>
                <a:gd name="T0" fmla="*/ 24 w 137"/>
                <a:gd name="T1" fmla="*/ 0 h 239"/>
                <a:gd name="T2" fmla="*/ 17 w 137"/>
                <a:gd name="T3" fmla="*/ 17 h 239"/>
                <a:gd name="T4" fmla="*/ 0 w 137"/>
                <a:gd name="T5" fmla="*/ 32 h 239"/>
                <a:gd name="T6" fmla="*/ 11 w 137"/>
                <a:gd name="T7" fmla="*/ 49 h 239"/>
                <a:gd name="T8" fmla="*/ 26 w 137"/>
                <a:gd name="T9" fmla="*/ 49 h 239"/>
                <a:gd name="T10" fmla="*/ 36 w 137"/>
                <a:gd name="T11" fmla="*/ 42 h 239"/>
                <a:gd name="T12" fmla="*/ 30 w 137"/>
                <a:gd name="T13" fmla="*/ 60 h 239"/>
                <a:gd name="T14" fmla="*/ 24 w 137"/>
                <a:gd name="T15" fmla="*/ 75 h 239"/>
                <a:gd name="T16" fmla="*/ 42 w 137"/>
                <a:gd name="T17" fmla="*/ 78 h 239"/>
                <a:gd name="T18" fmla="*/ 56 w 137"/>
                <a:gd name="T19" fmla="*/ 91 h 239"/>
                <a:gd name="T20" fmla="*/ 46 w 137"/>
                <a:gd name="T21" fmla="*/ 101 h 239"/>
                <a:gd name="T22" fmla="*/ 33 w 137"/>
                <a:gd name="T23" fmla="*/ 108 h 239"/>
                <a:gd name="T24" fmla="*/ 51 w 137"/>
                <a:gd name="T25" fmla="*/ 124 h 239"/>
                <a:gd name="T26" fmla="*/ 64 w 137"/>
                <a:gd name="T27" fmla="*/ 138 h 239"/>
                <a:gd name="T28" fmla="*/ 75 w 137"/>
                <a:gd name="T29" fmla="*/ 128 h 239"/>
                <a:gd name="T30" fmla="*/ 69 w 137"/>
                <a:gd name="T31" fmla="*/ 147 h 239"/>
                <a:gd name="T32" fmla="*/ 74 w 137"/>
                <a:gd name="T33" fmla="*/ 169 h 239"/>
                <a:gd name="T34" fmla="*/ 84 w 137"/>
                <a:gd name="T35" fmla="*/ 188 h 239"/>
                <a:gd name="T36" fmla="*/ 101 w 137"/>
                <a:gd name="T37" fmla="*/ 189 h 239"/>
                <a:gd name="T38" fmla="*/ 94 w 137"/>
                <a:gd name="T39" fmla="*/ 207 h 239"/>
                <a:gd name="T40" fmla="*/ 102 w 137"/>
                <a:gd name="T41" fmla="*/ 238 h 239"/>
                <a:gd name="T42" fmla="*/ 124 w 137"/>
                <a:gd name="T43" fmla="*/ 235 h 239"/>
                <a:gd name="T44" fmla="*/ 136 w 137"/>
                <a:gd name="T45" fmla="*/ 228 h 2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7"/>
                <a:gd name="T70" fmla="*/ 0 h 239"/>
                <a:gd name="T71" fmla="*/ 137 w 137"/>
                <a:gd name="T72" fmla="*/ 239 h 2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7" h="239">
                  <a:moveTo>
                    <a:pt x="24" y="0"/>
                  </a:moveTo>
                  <a:lnTo>
                    <a:pt x="17" y="17"/>
                  </a:lnTo>
                  <a:lnTo>
                    <a:pt x="0" y="32"/>
                  </a:lnTo>
                  <a:lnTo>
                    <a:pt x="11" y="49"/>
                  </a:lnTo>
                  <a:lnTo>
                    <a:pt x="26" y="49"/>
                  </a:lnTo>
                  <a:lnTo>
                    <a:pt x="36" y="42"/>
                  </a:lnTo>
                  <a:lnTo>
                    <a:pt x="30" y="60"/>
                  </a:lnTo>
                  <a:lnTo>
                    <a:pt x="24" y="75"/>
                  </a:lnTo>
                  <a:lnTo>
                    <a:pt x="42" y="78"/>
                  </a:lnTo>
                  <a:lnTo>
                    <a:pt x="56" y="91"/>
                  </a:lnTo>
                  <a:lnTo>
                    <a:pt x="46" y="101"/>
                  </a:lnTo>
                  <a:lnTo>
                    <a:pt x="33" y="108"/>
                  </a:lnTo>
                  <a:lnTo>
                    <a:pt x="51" y="124"/>
                  </a:lnTo>
                  <a:lnTo>
                    <a:pt x="64" y="138"/>
                  </a:lnTo>
                  <a:lnTo>
                    <a:pt x="75" y="128"/>
                  </a:lnTo>
                  <a:lnTo>
                    <a:pt x="69" y="147"/>
                  </a:lnTo>
                  <a:lnTo>
                    <a:pt x="74" y="169"/>
                  </a:lnTo>
                  <a:lnTo>
                    <a:pt x="84" y="188"/>
                  </a:lnTo>
                  <a:lnTo>
                    <a:pt x="101" y="189"/>
                  </a:lnTo>
                  <a:lnTo>
                    <a:pt x="94" y="207"/>
                  </a:lnTo>
                  <a:lnTo>
                    <a:pt x="102" y="238"/>
                  </a:lnTo>
                  <a:lnTo>
                    <a:pt x="124" y="235"/>
                  </a:lnTo>
                  <a:lnTo>
                    <a:pt x="136" y="228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6" name="Group 120"/>
          <p:cNvGrpSpPr>
            <a:grpSpLocks/>
          </p:cNvGrpSpPr>
          <p:nvPr/>
        </p:nvGrpSpPr>
        <p:grpSpPr bwMode="auto">
          <a:xfrm>
            <a:off x="7639050" y="4475163"/>
            <a:ext cx="603250" cy="412750"/>
            <a:chOff x="4969" y="2748"/>
            <a:chExt cx="337" cy="335"/>
          </a:xfrm>
        </p:grpSpPr>
        <p:sp>
          <p:nvSpPr>
            <p:cNvPr id="24737" name="Rectangle 121"/>
            <p:cNvSpPr>
              <a:spLocks noChangeArrowheads="1"/>
            </p:cNvSpPr>
            <p:nvPr/>
          </p:nvSpPr>
          <p:spPr bwMode="auto">
            <a:xfrm rot="5220000">
              <a:off x="5031" y="2749"/>
              <a:ext cx="276" cy="274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38" name="Freeform 122"/>
            <p:cNvSpPr>
              <a:spLocks/>
            </p:cNvSpPr>
            <p:nvPr/>
          </p:nvSpPr>
          <p:spPr bwMode="auto">
            <a:xfrm>
              <a:off x="5156" y="2831"/>
              <a:ext cx="107" cy="128"/>
            </a:xfrm>
            <a:custGeom>
              <a:avLst/>
              <a:gdLst>
                <a:gd name="T0" fmla="*/ 80 w 107"/>
                <a:gd name="T1" fmla="*/ 0 h 128"/>
                <a:gd name="T2" fmla="*/ 65 w 107"/>
                <a:gd name="T3" fmla="*/ 4 h 128"/>
                <a:gd name="T4" fmla="*/ 68 w 107"/>
                <a:gd name="T5" fmla="*/ 27 h 128"/>
                <a:gd name="T6" fmla="*/ 82 w 107"/>
                <a:gd name="T7" fmla="*/ 37 h 128"/>
                <a:gd name="T8" fmla="*/ 79 w 107"/>
                <a:gd name="T9" fmla="*/ 11 h 128"/>
                <a:gd name="T10" fmla="*/ 60 w 107"/>
                <a:gd name="T11" fmla="*/ 28 h 128"/>
                <a:gd name="T12" fmla="*/ 56 w 107"/>
                <a:gd name="T13" fmla="*/ 53 h 128"/>
                <a:gd name="T14" fmla="*/ 52 w 107"/>
                <a:gd name="T15" fmla="*/ 78 h 128"/>
                <a:gd name="T16" fmla="*/ 46 w 107"/>
                <a:gd name="T17" fmla="*/ 104 h 128"/>
                <a:gd name="T18" fmla="*/ 52 w 107"/>
                <a:gd name="T19" fmla="*/ 127 h 128"/>
                <a:gd name="T20" fmla="*/ 63 w 107"/>
                <a:gd name="T21" fmla="*/ 100 h 128"/>
                <a:gd name="T22" fmla="*/ 68 w 107"/>
                <a:gd name="T23" fmla="*/ 73 h 128"/>
                <a:gd name="T24" fmla="*/ 55 w 107"/>
                <a:gd name="T25" fmla="*/ 66 h 128"/>
                <a:gd name="T26" fmla="*/ 38 w 107"/>
                <a:gd name="T27" fmla="*/ 57 h 128"/>
                <a:gd name="T28" fmla="*/ 19 w 107"/>
                <a:gd name="T29" fmla="*/ 50 h 128"/>
                <a:gd name="T30" fmla="*/ 15 w 107"/>
                <a:gd name="T31" fmla="*/ 78 h 128"/>
                <a:gd name="T32" fmla="*/ 19 w 107"/>
                <a:gd name="T33" fmla="*/ 102 h 128"/>
                <a:gd name="T34" fmla="*/ 42 w 107"/>
                <a:gd name="T35" fmla="*/ 107 h 128"/>
                <a:gd name="T36" fmla="*/ 63 w 107"/>
                <a:gd name="T37" fmla="*/ 100 h 128"/>
                <a:gd name="T38" fmla="*/ 77 w 107"/>
                <a:gd name="T39" fmla="*/ 60 h 128"/>
                <a:gd name="T40" fmla="*/ 82 w 107"/>
                <a:gd name="T41" fmla="*/ 37 h 128"/>
                <a:gd name="T42" fmla="*/ 87 w 107"/>
                <a:gd name="T43" fmla="*/ 10 h 128"/>
                <a:gd name="T44" fmla="*/ 61 w 107"/>
                <a:gd name="T45" fmla="*/ 16 h 128"/>
                <a:gd name="T46" fmla="*/ 77 w 107"/>
                <a:gd name="T47" fmla="*/ 24 h 128"/>
                <a:gd name="T48" fmla="*/ 99 w 107"/>
                <a:gd name="T49" fmla="*/ 18 h 128"/>
                <a:gd name="T50" fmla="*/ 87 w 107"/>
                <a:gd name="T51" fmla="*/ 10 h 128"/>
                <a:gd name="T52" fmla="*/ 71 w 107"/>
                <a:gd name="T53" fmla="*/ 3 h 128"/>
                <a:gd name="T54" fmla="*/ 45 w 107"/>
                <a:gd name="T55" fmla="*/ 9 h 128"/>
                <a:gd name="T56" fmla="*/ 36 w 107"/>
                <a:gd name="T57" fmla="*/ 0 h 128"/>
                <a:gd name="T58" fmla="*/ 19 w 107"/>
                <a:gd name="T59" fmla="*/ 4 h 128"/>
                <a:gd name="T60" fmla="*/ 0 w 107"/>
                <a:gd name="T61" fmla="*/ 33 h 128"/>
                <a:gd name="T62" fmla="*/ 10 w 107"/>
                <a:gd name="T63" fmla="*/ 55 h 128"/>
                <a:gd name="T64" fmla="*/ 28 w 107"/>
                <a:gd name="T65" fmla="*/ 50 h 128"/>
                <a:gd name="T66" fmla="*/ 42 w 107"/>
                <a:gd name="T67" fmla="*/ 46 h 128"/>
                <a:gd name="T68" fmla="*/ 58 w 107"/>
                <a:gd name="T69" fmla="*/ 41 h 128"/>
                <a:gd name="T70" fmla="*/ 80 w 107"/>
                <a:gd name="T71" fmla="*/ 47 h 128"/>
                <a:gd name="T72" fmla="*/ 96 w 107"/>
                <a:gd name="T73" fmla="*/ 43 h 128"/>
                <a:gd name="T74" fmla="*/ 106 w 107"/>
                <a:gd name="T75" fmla="*/ 16 h 128"/>
                <a:gd name="T76" fmla="*/ 90 w 107"/>
                <a:gd name="T77" fmla="*/ 20 h 128"/>
                <a:gd name="T78" fmla="*/ 77 w 107"/>
                <a:gd name="T79" fmla="*/ 24 h 128"/>
                <a:gd name="T80" fmla="*/ 72 w 107"/>
                <a:gd name="T81" fmla="*/ 49 h 128"/>
                <a:gd name="T82" fmla="*/ 68 w 107"/>
                <a:gd name="T83" fmla="*/ 73 h 128"/>
                <a:gd name="T84" fmla="*/ 70 w 107"/>
                <a:gd name="T85" fmla="*/ 99 h 128"/>
                <a:gd name="T86" fmla="*/ 55 w 107"/>
                <a:gd name="T87" fmla="*/ 102 h 128"/>
                <a:gd name="T88" fmla="*/ 43 w 107"/>
                <a:gd name="T89" fmla="*/ 94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7"/>
                <a:gd name="T136" fmla="*/ 0 h 128"/>
                <a:gd name="T137" fmla="*/ 107 w 107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7" h="128">
                  <a:moveTo>
                    <a:pt x="80" y="0"/>
                  </a:moveTo>
                  <a:lnTo>
                    <a:pt x="65" y="4"/>
                  </a:lnTo>
                  <a:lnTo>
                    <a:pt x="68" y="27"/>
                  </a:lnTo>
                  <a:lnTo>
                    <a:pt x="82" y="37"/>
                  </a:lnTo>
                  <a:lnTo>
                    <a:pt x="79" y="11"/>
                  </a:lnTo>
                  <a:lnTo>
                    <a:pt x="60" y="28"/>
                  </a:lnTo>
                  <a:lnTo>
                    <a:pt x="56" y="53"/>
                  </a:lnTo>
                  <a:lnTo>
                    <a:pt x="52" y="78"/>
                  </a:lnTo>
                  <a:lnTo>
                    <a:pt x="46" y="104"/>
                  </a:lnTo>
                  <a:lnTo>
                    <a:pt x="52" y="127"/>
                  </a:lnTo>
                  <a:lnTo>
                    <a:pt x="63" y="100"/>
                  </a:lnTo>
                  <a:lnTo>
                    <a:pt x="68" y="73"/>
                  </a:lnTo>
                  <a:lnTo>
                    <a:pt x="55" y="66"/>
                  </a:lnTo>
                  <a:lnTo>
                    <a:pt x="38" y="57"/>
                  </a:lnTo>
                  <a:lnTo>
                    <a:pt x="19" y="50"/>
                  </a:lnTo>
                  <a:lnTo>
                    <a:pt x="15" y="78"/>
                  </a:lnTo>
                  <a:lnTo>
                    <a:pt x="19" y="102"/>
                  </a:lnTo>
                  <a:lnTo>
                    <a:pt x="42" y="107"/>
                  </a:lnTo>
                  <a:lnTo>
                    <a:pt x="63" y="100"/>
                  </a:lnTo>
                  <a:lnTo>
                    <a:pt x="77" y="60"/>
                  </a:lnTo>
                  <a:lnTo>
                    <a:pt x="82" y="37"/>
                  </a:lnTo>
                  <a:lnTo>
                    <a:pt x="87" y="10"/>
                  </a:lnTo>
                  <a:lnTo>
                    <a:pt x="61" y="16"/>
                  </a:lnTo>
                  <a:lnTo>
                    <a:pt x="77" y="24"/>
                  </a:lnTo>
                  <a:lnTo>
                    <a:pt x="99" y="18"/>
                  </a:lnTo>
                  <a:lnTo>
                    <a:pt x="87" y="10"/>
                  </a:lnTo>
                  <a:lnTo>
                    <a:pt x="71" y="3"/>
                  </a:lnTo>
                  <a:lnTo>
                    <a:pt x="45" y="9"/>
                  </a:lnTo>
                  <a:lnTo>
                    <a:pt x="36" y="0"/>
                  </a:lnTo>
                  <a:lnTo>
                    <a:pt x="19" y="4"/>
                  </a:lnTo>
                  <a:lnTo>
                    <a:pt x="0" y="33"/>
                  </a:lnTo>
                  <a:lnTo>
                    <a:pt x="10" y="55"/>
                  </a:lnTo>
                  <a:lnTo>
                    <a:pt x="28" y="50"/>
                  </a:lnTo>
                  <a:lnTo>
                    <a:pt x="42" y="46"/>
                  </a:lnTo>
                  <a:lnTo>
                    <a:pt x="58" y="41"/>
                  </a:lnTo>
                  <a:lnTo>
                    <a:pt x="80" y="47"/>
                  </a:lnTo>
                  <a:lnTo>
                    <a:pt x="96" y="43"/>
                  </a:lnTo>
                  <a:lnTo>
                    <a:pt x="106" y="16"/>
                  </a:lnTo>
                  <a:lnTo>
                    <a:pt x="90" y="20"/>
                  </a:lnTo>
                  <a:lnTo>
                    <a:pt x="77" y="24"/>
                  </a:lnTo>
                  <a:lnTo>
                    <a:pt x="72" y="49"/>
                  </a:lnTo>
                  <a:lnTo>
                    <a:pt x="68" y="73"/>
                  </a:lnTo>
                  <a:lnTo>
                    <a:pt x="70" y="99"/>
                  </a:lnTo>
                  <a:lnTo>
                    <a:pt x="55" y="102"/>
                  </a:lnTo>
                  <a:lnTo>
                    <a:pt x="43" y="94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39" name="Freeform 123"/>
            <p:cNvSpPr>
              <a:spLocks/>
            </p:cNvSpPr>
            <p:nvPr/>
          </p:nvSpPr>
          <p:spPr bwMode="auto">
            <a:xfrm>
              <a:off x="4969" y="2773"/>
              <a:ext cx="92" cy="310"/>
            </a:xfrm>
            <a:custGeom>
              <a:avLst/>
              <a:gdLst>
                <a:gd name="T0" fmla="*/ 91 w 92"/>
                <a:gd name="T1" fmla="*/ 0 h 310"/>
                <a:gd name="T2" fmla="*/ 74 w 92"/>
                <a:gd name="T3" fmla="*/ 16 h 310"/>
                <a:gd name="T4" fmla="*/ 49 w 92"/>
                <a:gd name="T5" fmla="*/ 26 h 310"/>
                <a:gd name="T6" fmla="*/ 47 w 92"/>
                <a:gd name="T7" fmla="*/ 50 h 310"/>
                <a:gd name="T8" fmla="*/ 61 w 92"/>
                <a:gd name="T9" fmla="*/ 56 h 310"/>
                <a:gd name="T10" fmla="*/ 74 w 92"/>
                <a:gd name="T11" fmla="*/ 52 h 310"/>
                <a:gd name="T12" fmla="*/ 56 w 92"/>
                <a:gd name="T13" fmla="*/ 71 h 310"/>
                <a:gd name="T14" fmla="*/ 40 w 92"/>
                <a:gd name="T15" fmla="*/ 86 h 310"/>
                <a:gd name="T16" fmla="*/ 54 w 92"/>
                <a:gd name="T17" fmla="*/ 97 h 310"/>
                <a:gd name="T18" fmla="*/ 58 w 92"/>
                <a:gd name="T19" fmla="*/ 118 h 310"/>
                <a:gd name="T20" fmla="*/ 43 w 92"/>
                <a:gd name="T21" fmla="*/ 126 h 310"/>
                <a:gd name="T22" fmla="*/ 26 w 92"/>
                <a:gd name="T23" fmla="*/ 127 h 310"/>
                <a:gd name="T24" fmla="*/ 31 w 92"/>
                <a:gd name="T25" fmla="*/ 151 h 310"/>
                <a:gd name="T26" fmla="*/ 35 w 92"/>
                <a:gd name="T27" fmla="*/ 173 h 310"/>
                <a:gd name="T28" fmla="*/ 52 w 92"/>
                <a:gd name="T29" fmla="*/ 167 h 310"/>
                <a:gd name="T30" fmla="*/ 31 w 92"/>
                <a:gd name="T31" fmla="*/ 185 h 310"/>
                <a:gd name="T32" fmla="*/ 22 w 92"/>
                <a:gd name="T33" fmla="*/ 212 h 310"/>
                <a:gd name="T34" fmla="*/ 18 w 92"/>
                <a:gd name="T35" fmla="*/ 240 h 310"/>
                <a:gd name="T36" fmla="*/ 33 w 92"/>
                <a:gd name="T37" fmla="*/ 248 h 310"/>
                <a:gd name="T38" fmla="*/ 15 w 92"/>
                <a:gd name="T39" fmla="*/ 265 h 310"/>
                <a:gd name="T40" fmla="*/ 0 w 92"/>
                <a:gd name="T41" fmla="*/ 303 h 310"/>
                <a:gd name="T42" fmla="*/ 21 w 92"/>
                <a:gd name="T43" fmla="*/ 309 h 310"/>
                <a:gd name="T44" fmla="*/ 37 w 92"/>
                <a:gd name="T45" fmla="*/ 306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310"/>
                <a:gd name="T71" fmla="*/ 92 w 92"/>
                <a:gd name="T72" fmla="*/ 310 h 3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310">
                  <a:moveTo>
                    <a:pt x="91" y="0"/>
                  </a:moveTo>
                  <a:lnTo>
                    <a:pt x="74" y="16"/>
                  </a:lnTo>
                  <a:lnTo>
                    <a:pt x="49" y="26"/>
                  </a:lnTo>
                  <a:lnTo>
                    <a:pt x="47" y="50"/>
                  </a:lnTo>
                  <a:lnTo>
                    <a:pt x="61" y="56"/>
                  </a:lnTo>
                  <a:lnTo>
                    <a:pt x="74" y="52"/>
                  </a:lnTo>
                  <a:lnTo>
                    <a:pt x="56" y="71"/>
                  </a:lnTo>
                  <a:lnTo>
                    <a:pt x="40" y="86"/>
                  </a:lnTo>
                  <a:lnTo>
                    <a:pt x="54" y="97"/>
                  </a:lnTo>
                  <a:lnTo>
                    <a:pt x="58" y="118"/>
                  </a:lnTo>
                  <a:lnTo>
                    <a:pt x="43" y="126"/>
                  </a:lnTo>
                  <a:lnTo>
                    <a:pt x="26" y="127"/>
                  </a:lnTo>
                  <a:lnTo>
                    <a:pt x="31" y="151"/>
                  </a:lnTo>
                  <a:lnTo>
                    <a:pt x="35" y="173"/>
                  </a:lnTo>
                  <a:lnTo>
                    <a:pt x="52" y="167"/>
                  </a:lnTo>
                  <a:lnTo>
                    <a:pt x="31" y="185"/>
                  </a:lnTo>
                  <a:lnTo>
                    <a:pt x="22" y="212"/>
                  </a:lnTo>
                  <a:lnTo>
                    <a:pt x="18" y="240"/>
                  </a:lnTo>
                  <a:lnTo>
                    <a:pt x="33" y="248"/>
                  </a:lnTo>
                  <a:lnTo>
                    <a:pt x="15" y="265"/>
                  </a:lnTo>
                  <a:lnTo>
                    <a:pt x="0" y="303"/>
                  </a:lnTo>
                  <a:lnTo>
                    <a:pt x="21" y="309"/>
                  </a:lnTo>
                  <a:lnTo>
                    <a:pt x="37" y="30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7" name="Group 124"/>
          <p:cNvGrpSpPr>
            <a:grpSpLocks/>
          </p:cNvGrpSpPr>
          <p:nvPr/>
        </p:nvGrpSpPr>
        <p:grpSpPr bwMode="auto">
          <a:xfrm>
            <a:off x="7205663" y="4633913"/>
            <a:ext cx="588962" cy="476250"/>
            <a:chOff x="4659" y="2877"/>
            <a:chExt cx="330" cy="386"/>
          </a:xfrm>
        </p:grpSpPr>
        <p:sp>
          <p:nvSpPr>
            <p:cNvPr id="24734" name="Rectangle 125"/>
            <p:cNvSpPr>
              <a:spLocks noChangeArrowheads="1"/>
            </p:cNvSpPr>
            <p:nvPr/>
          </p:nvSpPr>
          <p:spPr bwMode="auto">
            <a:xfrm rot="9840000">
              <a:off x="4714" y="2942"/>
              <a:ext cx="275" cy="321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35" name="Freeform 126"/>
            <p:cNvSpPr>
              <a:spLocks/>
            </p:cNvSpPr>
            <p:nvPr/>
          </p:nvSpPr>
          <p:spPr bwMode="auto">
            <a:xfrm>
              <a:off x="4792" y="3079"/>
              <a:ext cx="117" cy="126"/>
            </a:xfrm>
            <a:custGeom>
              <a:avLst/>
              <a:gdLst>
                <a:gd name="T0" fmla="*/ 116 w 117"/>
                <a:gd name="T1" fmla="*/ 84 h 126"/>
                <a:gd name="T2" fmla="*/ 109 w 117"/>
                <a:gd name="T3" fmla="*/ 66 h 126"/>
                <a:gd name="T4" fmla="*/ 91 w 117"/>
                <a:gd name="T5" fmla="*/ 82 h 126"/>
                <a:gd name="T6" fmla="*/ 84 w 117"/>
                <a:gd name="T7" fmla="*/ 102 h 126"/>
                <a:gd name="T8" fmla="*/ 106 w 117"/>
                <a:gd name="T9" fmla="*/ 87 h 126"/>
                <a:gd name="T10" fmla="*/ 88 w 117"/>
                <a:gd name="T11" fmla="*/ 73 h 126"/>
                <a:gd name="T12" fmla="*/ 65 w 117"/>
                <a:gd name="T13" fmla="*/ 78 h 126"/>
                <a:gd name="T14" fmla="*/ 43 w 117"/>
                <a:gd name="T15" fmla="*/ 84 h 126"/>
                <a:gd name="T16" fmla="*/ 20 w 117"/>
                <a:gd name="T17" fmla="*/ 90 h 126"/>
                <a:gd name="T18" fmla="*/ 0 w 117"/>
                <a:gd name="T19" fmla="*/ 105 h 126"/>
                <a:gd name="T20" fmla="*/ 26 w 117"/>
                <a:gd name="T21" fmla="*/ 107 h 126"/>
                <a:gd name="T22" fmla="*/ 48 w 117"/>
                <a:gd name="T23" fmla="*/ 102 h 126"/>
                <a:gd name="T24" fmla="*/ 54 w 117"/>
                <a:gd name="T25" fmla="*/ 81 h 126"/>
                <a:gd name="T26" fmla="*/ 60 w 117"/>
                <a:gd name="T27" fmla="*/ 60 h 126"/>
                <a:gd name="T28" fmla="*/ 63 w 117"/>
                <a:gd name="T29" fmla="*/ 31 h 126"/>
                <a:gd name="T30" fmla="*/ 39 w 117"/>
                <a:gd name="T31" fmla="*/ 36 h 126"/>
                <a:gd name="T32" fmla="*/ 20 w 117"/>
                <a:gd name="T33" fmla="*/ 52 h 126"/>
                <a:gd name="T34" fmla="*/ 17 w 117"/>
                <a:gd name="T35" fmla="*/ 81 h 126"/>
                <a:gd name="T36" fmla="*/ 26 w 117"/>
                <a:gd name="T37" fmla="*/ 107 h 126"/>
                <a:gd name="T38" fmla="*/ 62 w 117"/>
                <a:gd name="T39" fmla="*/ 107 h 126"/>
                <a:gd name="T40" fmla="*/ 84 w 117"/>
                <a:gd name="T41" fmla="*/ 102 h 126"/>
                <a:gd name="T42" fmla="*/ 107 w 117"/>
                <a:gd name="T43" fmla="*/ 96 h 126"/>
                <a:gd name="T44" fmla="*/ 99 w 117"/>
                <a:gd name="T45" fmla="*/ 70 h 126"/>
                <a:gd name="T46" fmla="*/ 95 w 117"/>
                <a:gd name="T47" fmla="*/ 90 h 126"/>
                <a:gd name="T48" fmla="*/ 102 w 117"/>
                <a:gd name="T49" fmla="*/ 116 h 126"/>
                <a:gd name="T50" fmla="*/ 107 w 117"/>
                <a:gd name="T51" fmla="*/ 96 h 126"/>
                <a:gd name="T52" fmla="*/ 113 w 117"/>
                <a:gd name="T53" fmla="*/ 76 h 126"/>
                <a:gd name="T54" fmla="*/ 104 w 117"/>
                <a:gd name="T55" fmla="*/ 48 h 126"/>
                <a:gd name="T56" fmla="*/ 111 w 117"/>
                <a:gd name="T57" fmla="*/ 28 h 126"/>
                <a:gd name="T58" fmla="*/ 105 w 117"/>
                <a:gd name="T59" fmla="*/ 11 h 126"/>
                <a:gd name="T60" fmla="*/ 78 w 117"/>
                <a:gd name="T61" fmla="*/ 0 h 126"/>
                <a:gd name="T62" fmla="*/ 60 w 117"/>
                <a:gd name="T63" fmla="*/ 23 h 126"/>
                <a:gd name="T64" fmla="*/ 65 w 117"/>
                <a:gd name="T65" fmla="*/ 40 h 126"/>
                <a:gd name="T66" fmla="*/ 71 w 117"/>
                <a:gd name="T67" fmla="*/ 57 h 126"/>
                <a:gd name="T68" fmla="*/ 77 w 117"/>
                <a:gd name="T69" fmla="*/ 75 h 126"/>
                <a:gd name="T70" fmla="*/ 73 w 117"/>
                <a:gd name="T71" fmla="*/ 104 h 126"/>
                <a:gd name="T72" fmla="*/ 80 w 117"/>
                <a:gd name="T73" fmla="*/ 122 h 126"/>
                <a:gd name="T74" fmla="*/ 105 w 117"/>
                <a:gd name="T75" fmla="*/ 125 h 126"/>
                <a:gd name="T76" fmla="*/ 99 w 117"/>
                <a:gd name="T77" fmla="*/ 107 h 126"/>
                <a:gd name="T78" fmla="*/ 95 w 117"/>
                <a:gd name="T79" fmla="*/ 90 h 126"/>
                <a:gd name="T80" fmla="*/ 71 w 117"/>
                <a:gd name="T81" fmla="*/ 95 h 126"/>
                <a:gd name="T82" fmla="*/ 48 w 117"/>
                <a:gd name="T83" fmla="*/ 102 h 126"/>
                <a:gd name="T84" fmla="*/ 28 w 117"/>
                <a:gd name="T85" fmla="*/ 116 h 126"/>
                <a:gd name="T86" fmla="*/ 23 w 117"/>
                <a:gd name="T87" fmla="*/ 99 h 126"/>
                <a:gd name="T88" fmla="*/ 28 w 117"/>
                <a:gd name="T89" fmla="*/ 78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7"/>
                <a:gd name="T136" fmla="*/ 0 h 126"/>
                <a:gd name="T137" fmla="*/ 117 w 117"/>
                <a:gd name="T138" fmla="*/ 126 h 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7" h="126">
                  <a:moveTo>
                    <a:pt x="116" y="84"/>
                  </a:moveTo>
                  <a:lnTo>
                    <a:pt x="109" y="66"/>
                  </a:lnTo>
                  <a:lnTo>
                    <a:pt x="91" y="82"/>
                  </a:lnTo>
                  <a:lnTo>
                    <a:pt x="84" y="102"/>
                  </a:lnTo>
                  <a:lnTo>
                    <a:pt x="106" y="87"/>
                  </a:lnTo>
                  <a:lnTo>
                    <a:pt x="88" y="73"/>
                  </a:lnTo>
                  <a:lnTo>
                    <a:pt x="65" y="78"/>
                  </a:lnTo>
                  <a:lnTo>
                    <a:pt x="43" y="84"/>
                  </a:lnTo>
                  <a:lnTo>
                    <a:pt x="20" y="90"/>
                  </a:lnTo>
                  <a:lnTo>
                    <a:pt x="0" y="105"/>
                  </a:lnTo>
                  <a:lnTo>
                    <a:pt x="26" y="107"/>
                  </a:lnTo>
                  <a:lnTo>
                    <a:pt x="48" y="102"/>
                  </a:lnTo>
                  <a:lnTo>
                    <a:pt x="54" y="81"/>
                  </a:lnTo>
                  <a:lnTo>
                    <a:pt x="60" y="60"/>
                  </a:lnTo>
                  <a:lnTo>
                    <a:pt x="63" y="31"/>
                  </a:lnTo>
                  <a:lnTo>
                    <a:pt x="39" y="36"/>
                  </a:lnTo>
                  <a:lnTo>
                    <a:pt x="20" y="52"/>
                  </a:lnTo>
                  <a:lnTo>
                    <a:pt x="17" y="81"/>
                  </a:lnTo>
                  <a:lnTo>
                    <a:pt x="26" y="107"/>
                  </a:lnTo>
                  <a:lnTo>
                    <a:pt x="62" y="107"/>
                  </a:lnTo>
                  <a:lnTo>
                    <a:pt x="84" y="102"/>
                  </a:lnTo>
                  <a:lnTo>
                    <a:pt x="107" y="96"/>
                  </a:lnTo>
                  <a:lnTo>
                    <a:pt x="99" y="70"/>
                  </a:lnTo>
                  <a:lnTo>
                    <a:pt x="95" y="90"/>
                  </a:lnTo>
                  <a:lnTo>
                    <a:pt x="102" y="116"/>
                  </a:lnTo>
                  <a:lnTo>
                    <a:pt x="107" y="96"/>
                  </a:lnTo>
                  <a:lnTo>
                    <a:pt x="113" y="76"/>
                  </a:lnTo>
                  <a:lnTo>
                    <a:pt x="104" y="48"/>
                  </a:lnTo>
                  <a:lnTo>
                    <a:pt x="111" y="28"/>
                  </a:lnTo>
                  <a:lnTo>
                    <a:pt x="105" y="11"/>
                  </a:lnTo>
                  <a:lnTo>
                    <a:pt x="78" y="0"/>
                  </a:lnTo>
                  <a:lnTo>
                    <a:pt x="60" y="23"/>
                  </a:lnTo>
                  <a:lnTo>
                    <a:pt x="65" y="40"/>
                  </a:lnTo>
                  <a:lnTo>
                    <a:pt x="71" y="57"/>
                  </a:lnTo>
                  <a:lnTo>
                    <a:pt x="77" y="75"/>
                  </a:lnTo>
                  <a:lnTo>
                    <a:pt x="73" y="104"/>
                  </a:lnTo>
                  <a:lnTo>
                    <a:pt x="80" y="122"/>
                  </a:lnTo>
                  <a:lnTo>
                    <a:pt x="105" y="125"/>
                  </a:lnTo>
                  <a:lnTo>
                    <a:pt x="99" y="107"/>
                  </a:lnTo>
                  <a:lnTo>
                    <a:pt x="95" y="90"/>
                  </a:lnTo>
                  <a:lnTo>
                    <a:pt x="71" y="95"/>
                  </a:lnTo>
                  <a:lnTo>
                    <a:pt x="48" y="102"/>
                  </a:lnTo>
                  <a:lnTo>
                    <a:pt x="28" y="116"/>
                  </a:lnTo>
                  <a:lnTo>
                    <a:pt x="23" y="99"/>
                  </a:lnTo>
                  <a:lnTo>
                    <a:pt x="28" y="78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36" name="Freeform 127"/>
            <p:cNvSpPr>
              <a:spLocks/>
            </p:cNvSpPr>
            <p:nvPr/>
          </p:nvSpPr>
          <p:spPr bwMode="auto">
            <a:xfrm>
              <a:off x="4659" y="2877"/>
              <a:ext cx="281" cy="102"/>
            </a:xfrm>
            <a:custGeom>
              <a:avLst/>
              <a:gdLst>
                <a:gd name="T0" fmla="*/ 280 w 281"/>
                <a:gd name="T1" fmla="*/ 39 h 102"/>
                <a:gd name="T2" fmla="*/ 263 w 281"/>
                <a:gd name="T3" fmla="*/ 25 h 102"/>
                <a:gd name="T4" fmla="*/ 254 w 281"/>
                <a:gd name="T5" fmla="*/ 0 h 102"/>
                <a:gd name="T6" fmla="*/ 232 w 281"/>
                <a:gd name="T7" fmla="*/ 6 h 102"/>
                <a:gd name="T8" fmla="*/ 227 w 281"/>
                <a:gd name="T9" fmla="*/ 26 h 102"/>
                <a:gd name="T10" fmla="*/ 232 w 281"/>
                <a:gd name="T11" fmla="*/ 43 h 102"/>
                <a:gd name="T12" fmla="*/ 215 w 281"/>
                <a:gd name="T13" fmla="*/ 28 h 102"/>
                <a:gd name="T14" fmla="*/ 198 w 281"/>
                <a:gd name="T15" fmla="*/ 15 h 102"/>
                <a:gd name="T16" fmla="*/ 192 w 281"/>
                <a:gd name="T17" fmla="*/ 35 h 102"/>
                <a:gd name="T18" fmla="*/ 172 w 281"/>
                <a:gd name="T19" fmla="*/ 48 h 102"/>
                <a:gd name="T20" fmla="*/ 166 w 281"/>
                <a:gd name="T21" fmla="*/ 31 h 102"/>
                <a:gd name="T22" fmla="*/ 161 w 281"/>
                <a:gd name="T23" fmla="*/ 14 h 102"/>
                <a:gd name="T24" fmla="*/ 142 w 281"/>
                <a:gd name="T25" fmla="*/ 29 h 102"/>
                <a:gd name="T26" fmla="*/ 121 w 281"/>
                <a:gd name="T27" fmla="*/ 42 h 102"/>
                <a:gd name="T28" fmla="*/ 128 w 281"/>
                <a:gd name="T29" fmla="*/ 60 h 102"/>
                <a:gd name="T30" fmla="*/ 110 w 281"/>
                <a:gd name="T31" fmla="*/ 45 h 102"/>
                <a:gd name="T32" fmla="*/ 84 w 281"/>
                <a:gd name="T33" fmla="*/ 43 h 102"/>
                <a:gd name="T34" fmla="*/ 62 w 281"/>
                <a:gd name="T35" fmla="*/ 49 h 102"/>
                <a:gd name="T36" fmla="*/ 56 w 281"/>
                <a:gd name="T37" fmla="*/ 69 h 102"/>
                <a:gd name="T38" fmla="*/ 39 w 281"/>
                <a:gd name="T39" fmla="*/ 55 h 102"/>
                <a:gd name="T40" fmla="*/ 3 w 281"/>
                <a:gd name="T41" fmla="*/ 55 h 102"/>
                <a:gd name="T42" fmla="*/ 0 w 281"/>
                <a:gd name="T43" fmla="*/ 84 h 102"/>
                <a:gd name="T44" fmla="*/ 4 w 281"/>
                <a:gd name="T45" fmla="*/ 101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1"/>
                <a:gd name="T70" fmla="*/ 0 h 102"/>
                <a:gd name="T71" fmla="*/ 281 w 281"/>
                <a:gd name="T72" fmla="*/ 102 h 1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1" h="102">
                  <a:moveTo>
                    <a:pt x="280" y="39"/>
                  </a:moveTo>
                  <a:lnTo>
                    <a:pt x="263" y="25"/>
                  </a:lnTo>
                  <a:lnTo>
                    <a:pt x="254" y="0"/>
                  </a:lnTo>
                  <a:lnTo>
                    <a:pt x="232" y="6"/>
                  </a:lnTo>
                  <a:lnTo>
                    <a:pt x="227" y="26"/>
                  </a:lnTo>
                  <a:lnTo>
                    <a:pt x="232" y="43"/>
                  </a:lnTo>
                  <a:lnTo>
                    <a:pt x="215" y="28"/>
                  </a:lnTo>
                  <a:lnTo>
                    <a:pt x="198" y="15"/>
                  </a:lnTo>
                  <a:lnTo>
                    <a:pt x="192" y="35"/>
                  </a:lnTo>
                  <a:lnTo>
                    <a:pt x="172" y="48"/>
                  </a:lnTo>
                  <a:lnTo>
                    <a:pt x="166" y="31"/>
                  </a:lnTo>
                  <a:lnTo>
                    <a:pt x="161" y="14"/>
                  </a:lnTo>
                  <a:lnTo>
                    <a:pt x="142" y="29"/>
                  </a:lnTo>
                  <a:lnTo>
                    <a:pt x="121" y="42"/>
                  </a:lnTo>
                  <a:lnTo>
                    <a:pt x="128" y="60"/>
                  </a:lnTo>
                  <a:lnTo>
                    <a:pt x="110" y="45"/>
                  </a:lnTo>
                  <a:lnTo>
                    <a:pt x="84" y="43"/>
                  </a:lnTo>
                  <a:lnTo>
                    <a:pt x="62" y="49"/>
                  </a:lnTo>
                  <a:lnTo>
                    <a:pt x="56" y="69"/>
                  </a:lnTo>
                  <a:lnTo>
                    <a:pt x="39" y="55"/>
                  </a:lnTo>
                  <a:lnTo>
                    <a:pt x="3" y="55"/>
                  </a:lnTo>
                  <a:lnTo>
                    <a:pt x="0" y="84"/>
                  </a:lnTo>
                  <a:lnTo>
                    <a:pt x="4" y="101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8" name="Group 128"/>
          <p:cNvGrpSpPr>
            <a:grpSpLocks/>
          </p:cNvGrpSpPr>
          <p:nvPr/>
        </p:nvGrpSpPr>
        <p:grpSpPr bwMode="auto">
          <a:xfrm>
            <a:off x="6664325" y="4648200"/>
            <a:ext cx="581025" cy="355600"/>
            <a:chOff x="4273" y="2889"/>
            <a:chExt cx="325" cy="288"/>
          </a:xfrm>
        </p:grpSpPr>
        <p:sp>
          <p:nvSpPr>
            <p:cNvPr id="24731" name="Rectangle 129"/>
            <p:cNvSpPr>
              <a:spLocks noChangeArrowheads="1"/>
            </p:cNvSpPr>
            <p:nvPr/>
          </p:nvSpPr>
          <p:spPr bwMode="auto">
            <a:xfrm rot="10080000">
              <a:off x="4322" y="2936"/>
              <a:ext cx="276" cy="241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32" name="Freeform 130"/>
            <p:cNvSpPr>
              <a:spLocks/>
            </p:cNvSpPr>
            <p:nvPr/>
          </p:nvSpPr>
          <p:spPr bwMode="auto">
            <a:xfrm>
              <a:off x="4397" y="3040"/>
              <a:ext cx="117" cy="98"/>
            </a:xfrm>
            <a:custGeom>
              <a:avLst/>
              <a:gdLst>
                <a:gd name="T0" fmla="*/ 116 w 117"/>
                <a:gd name="T1" fmla="*/ 67 h 98"/>
                <a:gd name="T2" fmla="*/ 111 w 117"/>
                <a:gd name="T3" fmla="*/ 55 h 98"/>
                <a:gd name="T4" fmla="*/ 91 w 117"/>
                <a:gd name="T5" fmla="*/ 63 h 98"/>
                <a:gd name="T6" fmla="*/ 83 w 117"/>
                <a:gd name="T7" fmla="*/ 79 h 98"/>
                <a:gd name="T8" fmla="*/ 106 w 117"/>
                <a:gd name="T9" fmla="*/ 70 h 98"/>
                <a:gd name="T10" fmla="*/ 90 w 117"/>
                <a:gd name="T11" fmla="*/ 56 h 98"/>
                <a:gd name="T12" fmla="*/ 66 w 117"/>
                <a:gd name="T13" fmla="*/ 58 h 98"/>
                <a:gd name="T14" fmla="*/ 45 w 117"/>
                <a:gd name="T15" fmla="*/ 60 h 98"/>
                <a:gd name="T16" fmla="*/ 20 w 117"/>
                <a:gd name="T17" fmla="*/ 62 h 98"/>
                <a:gd name="T18" fmla="*/ 0 w 117"/>
                <a:gd name="T19" fmla="*/ 73 h 98"/>
                <a:gd name="T20" fmla="*/ 26 w 117"/>
                <a:gd name="T21" fmla="*/ 76 h 98"/>
                <a:gd name="T22" fmla="*/ 50 w 117"/>
                <a:gd name="T23" fmla="*/ 74 h 98"/>
                <a:gd name="T24" fmla="*/ 55 w 117"/>
                <a:gd name="T25" fmla="*/ 59 h 98"/>
                <a:gd name="T26" fmla="*/ 61 w 117"/>
                <a:gd name="T27" fmla="*/ 42 h 98"/>
                <a:gd name="T28" fmla="*/ 65 w 117"/>
                <a:gd name="T29" fmla="*/ 21 h 98"/>
                <a:gd name="T30" fmla="*/ 42 w 117"/>
                <a:gd name="T31" fmla="*/ 24 h 98"/>
                <a:gd name="T32" fmla="*/ 21 w 117"/>
                <a:gd name="T33" fmla="*/ 34 h 98"/>
                <a:gd name="T34" fmla="*/ 18 w 117"/>
                <a:gd name="T35" fmla="*/ 58 h 98"/>
                <a:gd name="T36" fmla="*/ 26 w 117"/>
                <a:gd name="T37" fmla="*/ 76 h 98"/>
                <a:gd name="T38" fmla="*/ 62 w 117"/>
                <a:gd name="T39" fmla="*/ 80 h 98"/>
                <a:gd name="T40" fmla="*/ 83 w 117"/>
                <a:gd name="T41" fmla="*/ 79 h 98"/>
                <a:gd name="T42" fmla="*/ 107 w 117"/>
                <a:gd name="T43" fmla="*/ 76 h 98"/>
                <a:gd name="T44" fmla="*/ 100 w 117"/>
                <a:gd name="T45" fmla="*/ 54 h 98"/>
                <a:gd name="T46" fmla="*/ 95 w 117"/>
                <a:gd name="T47" fmla="*/ 71 h 98"/>
                <a:gd name="T48" fmla="*/ 101 w 117"/>
                <a:gd name="T49" fmla="*/ 90 h 98"/>
                <a:gd name="T50" fmla="*/ 107 w 117"/>
                <a:gd name="T51" fmla="*/ 76 h 98"/>
                <a:gd name="T52" fmla="*/ 114 w 117"/>
                <a:gd name="T53" fmla="*/ 59 h 98"/>
                <a:gd name="T54" fmla="*/ 106 w 117"/>
                <a:gd name="T55" fmla="*/ 38 h 98"/>
                <a:gd name="T56" fmla="*/ 114 w 117"/>
                <a:gd name="T57" fmla="*/ 25 h 98"/>
                <a:gd name="T58" fmla="*/ 109 w 117"/>
                <a:gd name="T59" fmla="*/ 10 h 98"/>
                <a:gd name="T60" fmla="*/ 82 w 117"/>
                <a:gd name="T61" fmla="*/ 0 h 98"/>
                <a:gd name="T62" fmla="*/ 63 w 117"/>
                <a:gd name="T63" fmla="*/ 15 h 98"/>
                <a:gd name="T64" fmla="*/ 68 w 117"/>
                <a:gd name="T65" fmla="*/ 31 h 98"/>
                <a:gd name="T66" fmla="*/ 72 w 117"/>
                <a:gd name="T67" fmla="*/ 42 h 98"/>
                <a:gd name="T68" fmla="*/ 78 w 117"/>
                <a:gd name="T69" fmla="*/ 56 h 98"/>
                <a:gd name="T70" fmla="*/ 73 w 117"/>
                <a:gd name="T71" fmla="*/ 80 h 98"/>
                <a:gd name="T72" fmla="*/ 79 w 117"/>
                <a:gd name="T73" fmla="*/ 94 h 98"/>
                <a:gd name="T74" fmla="*/ 105 w 117"/>
                <a:gd name="T75" fmla="*/ 97 h 98"/>
                <a:gd name="T76" fmla="*/ 99 w 117"/>
                <a:gd name="T77" fmla="*/ 83 h 98"/>
                <a:gd name="T78" fmla="*/ 95 w 117"/>
                <a:gd name="T79" fmla="*/ 71 h 98"/>
                <a:gd name="T80" fmla="*/ 71 w 117"/>
                <a:gd name="T81" fmla="*/ 72 h 98"/>
                <a:gd name="T82" fmla="*/ 50 w 117"/>
                <a:gd name="T83" fmla="*/ 74 h 98"/>
                <a:gd name="T84" fmla="*/ 27 w 117"/>
                <a:gd name="T85" fmla="*/ 82 h 98"/>
                <a:gd name="T86" fmla="*/ 24 w 117"/>
                <a:gd name="T87" fmla="*/ 70 h 98"/>
                <a:gd name="T88" fmla="*/ 30 w 117"/>
                <a:gd name="T89" fmla="*/ 55 h 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7"/>
                <a:gd name="T136" fmla="*/ 0 h 98"/>
                <a:gd name="T137" fmla="*/ 117 w 117"/>
                <a:gd name="T138" fmla="*/ 98 h 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7" h="98">
                  <a:moveTo>
                    <a:pt x="116" y="67"/>
                  </a:moveTo>
                  <a:lnTo>
                    <a:pt x="111" y="55"/>
                  </a:lnTo>
                  <a:lnTo>
                    <a:pt x="91" y="63"/>
                  </a:lnTo>
                  <a:lnTo>
                    <a:pt x="83" y="79"/>
                  </a:lnTo>
                  <a:lnTo>
                    <a:pt x="106" y="70"/>
                  </a:lnTo>
                  <a:lnTo>
                    <a:pt x="90" y="56"/>
                  </a:lnTo>
                  <a:lnTo>
                    <a:pt x="66" y="58"/>
                  </a:lnTo>
                  <a:lnTo>
                    <a:pt x="45" y="60"/>
                  </a:lnTo>
                  <a:lnTo>
                    <a:pt x="20" y="62"/>
                  </a:lnTo>
                  <a:lnTo>
                    <a:pt x="0" y="73"/>
                  </a:lnTo>
                  <a:lnTo>
                    <a:pt x="26" y="76"/>
                  </a:lnTo>
                  <a:lnTo>
                    <a:pt x="50" y="74"/>
                  </a:lnTo>
                  <a:lnTo>
                    <a:pt x="55" y="59"/>
                  </a:lnTo>
                  <a:lnTo>
                    <a:pt x="61" y="42"/>
                  </a:lnTo>
                  <a:lnTo>
                    <a:pt x="65" y="21"/>
                  </a:lnTo>
                  <a:lnTo>
                    <a:pt x="42" y="24"/>
                  </a:lnTo>
                  <a:lnTo>
                    <a:pt x="21" y="34"/>
                  </a:lnTo>
                  <a:lnTo>
                    <a:pt x="18" y="58"/>
                  </a:lnTo>
                  <a:lnTo>
                    <a:pt x="26" y="76"/>
                  </a:lnTo>
                  <a:lnTo>
                    <a:pt x="62" y="80"/>
                  </a:lnTo>
                  <a:lnTo>
                    <a:pt x="83" y="79"/>
                  </a:lnTo>
                  <a:lnTo>
                    <a:pt x="107" y="76"/>
                  </a:lnTo>
                  <a:lnTo>
                    <a:pt x="100" y="54"/>
                  </a:lnTo>
                  <a:lnTo>
                    <a:pt x="95" y="71"/>
                  </a:lnTo>
                  <a:lnTo>
                    <a:pt x="101" y="90"/>
                  </a:lnTo>
                  <a:lnTo>
                    <a:pt x="107" y="76"/>
                  </a:lnTo>
                  <a:lnTo>
                    <a:pt x="114" y="59"/>
                  </a:lnTo>
                  <a:lnTo>
                    <a:pt x="106" y="38"/>
                  </a:lnTo>
                  <a:lnTo>
                    <a:pt x="114" y="25"/>
                  </a:lnTo>
                  <a:lnTo>
                    <a:pt x="109" y="10"/>
                  </a:lnTo>
                  <a:lnTo>
                    <a:pt x="82" y="0"/>
                  </a:lnTo>
                  <a:lnTo>
                    <a:pt x="63" y="15"/>
                  </a:lnTo>
                  <a:lnTo>
                    <a:pt x="68" y="31"/>
                  </a:lnTo>
                  <a:lnTo>
                    <a:pt x="72" y="42"/>
                  </a:lnTo>
                  <a:lnTo>
                    <a:pt x="78" y="56"/>
                  </a:lnTo>
                  <a:lnTo>
                    <a:pt x="73" y="80"/>
                  </a:lnTo>
                  <a:lnTo>
                    <a:pt x="79" y="94"/>
                  </a:lnTo>
                  <a:lnTo>
                    <a:pt x="105" y="97"/>
                  </a:lnTo>
                  <a:lnTo>
                    <a:pt x="99" y="83"/>
                  </a:lnTo>
                  <a:lnTo>
                    <a:pt x="95" y="71"/>
                  </a:lnTo>
                  <a:lnTo>
                    <a:pt x="71" y="72"/>
                  </a:lnTo>
                  <a:lnTo>
                    <a:pt x="50" y="74"/>
                  </a:lnTo>
                  <a:lnTo>
                    <a:pt x="27" y="82"/>
                  </a:lnTo>
                  <a:lnTo>
                    <a:pt x="24" y="70"/>
                  </a:lnTo>
                  <a:lnTo>
                    <a:pt x="30" y="5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33" name="Freeform 131"/>
            <p:cNvSpPr>
              <a:spLocks/>
            </p:cNvSpPr>
            <p:nvPr/>
          </p:nvSpPr>
          <p:spPr bwMode="auto">
            <a:xfrm>
              <a:off x="4273" y="2889"/>
              <a:ext cx="283" cy="59"/>
            </a:xfrm>
            <a:custGeom>
              <a:avLst/>
              <a:gdLst>
                <a:gd name="T0" fmla="*/ 282 w 283"/>
                <a:gd name="T1" fmla="*/ 35 h 59"/>
                <a:gd name="T2" fmla="*/ 266 w 283"/>
                <a:gd name="T3" fmla="*/ 22 h 59"/>
                <a:gd name="T4" fmla="*/ 256 w 283"/>
                <a:gd name="T5" fmla="*/ 0 h 59"/>
                <a:gd name="T6" fmla="*/ 235 w 283"/>
                <a:gd name="T7" fmla="*/ 5 h 59"/>
                <a:gd name="T8" fmla="*/ 230 w 283"/>
                <a:gd name="T9" fmla="*/ 18 h 59"/>
                <a:gd name="T10" fmla="*/ 235 w 283"/>
                <a:gd name="T11" fmla="*/ 31 h 59"/>
                <a:gd name="T12" fmla="*/ 217 w 283"/>
                <a:gd name="T13" fmla="*/ 18 h 59"/>
                <a:gd name="T14" fmla="*/ 202 w 283"/>
                <a:gd name="T15" fmla="*/ 7 h 59"/>
                <a:gd name="T16" fmla="*/ 194 w 283"/>
                <a:gd name="T17" fmla="*/ 23 h 59"/>
                <a:gd name="T18" fmla="*/ 175 w 283"/>
                <a:gd name="T19" fmla="*/ 32 h 59"/>
                <a:gd name="T20" fmla="*/ 168 w 283"/>
                <a:gd name="T21" fmla="*/ 19 h 59"/>
                <a:gd name="T22" fmla="*/ 165 w 283"/>
                <a:gd name="T23" fmla="*/ 3 h 59"/>
                <a:gd name="T24" fmla="*/ 143 w 283"/>
                <a:gd name="T25" fmla="*/ 15 h 59"/>
                <a:gd name="T26" fmla="*/ 124 w 283"/>
                <a:gd name="T27" fmla="*/ 23 h 59"/>
                <a:gd name="T28" fmla="*/ 130 w 283"/>
                <a:gd name="T29" fmla="*/ 36 h 59"/>
                <a:gd name="T30" fmla="*/ 112 w 283"/>
                <a:gd name="T31" fmla="*/ 23 h 59"/>
                <a:gd name="T32" fmla="*/ 88 w 283"/>
                <a:gd name="T33" fmla="*/ 20 h 59"/>
                <a:gd name="T34" fmla="*/ 64 w 283"/>
                <a:gd name="T35" fmla="*/ 24 h 59"/>
                <a:gd name="T36" fmla="*/ 58 w 283"/>
                <a:gd name="T37" fmla="*/ 39 h 59"/>
                <a:gd name="T38" fmla="*/ 41 w 283"/>
                <a:gd name="T39" fmla="*/ 26 h 59"/>
                <a:gd name="T40" fmla="*/ 5 w 283"/>
                <a:gd name="T41" fmla="*/ 23 h 59"/>
                <a:gd name="T42" fmla="*/ 0 w 283"/>
                <a:gd name="T43" fmla="*/ 43 h 59"/>
                <a:gd name="T44" fmla="*/ 5 w 283"/>
                <a:gd name="T45" fmla="*/ 58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59"/>
                <a:gd name="T71" fmla="*/ 283 w 283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59">
                  <a:moveTo>
                    <a:pt x="282" y="35"/>
                  </a:moveTo>
                  <a:lnTo>
                    <a:pt x="266" y="22"/>
                  </a:lnTo>
                  <a:lnTo>
                    <a:pt x="256" y="0"/>
                  </a:lnTo>
                  <a:lnTo>
                    <a:pt x="235" y="5"/>
                  </a:lnTo>
                  <a:lnTo>
                    <a:pt x="230" y="18"/>
                  </a:lnTo>
                  <a:lnTo>
                    <a:pt x="235" y="31"/>
                  </a:lnTo>
                  <a:lnTo>
                    <a:pt x="217" y="18"/>
                  </a:lnTo>
                  <a:lnTo>
                    <a:pt x="202" y="7"/>
                  </a:lnTo>
                  <a:lnTo>
                    <a:pt x="194" y="23"/>
                  </a:lnTo>
                  <a:lnTo>
                    <a:pt x="175" y="32"/>
                  </a:lnTo>
                  <a:lnTo>
                    <a:pt x="168" y="19"/>
                  </a:lnTo>
                  <a:lnTo>
                    <a:pt x="165" y="3"/>
                  </a:lnTo>
                  <a:lnTo>
                    <a:pt x="143" y="15"/>
                  </a:lnTo>
                  <a:lnTo>
                    <a:pt x="124" y="23"/>
                  </a:lnTo>
                  <a:lnTo>
                    <a:pt x="130" y="36"/>
                  </a:lnTo>
                  <a:lnTo>
                    <a:pt x="112" y="23"/>
                  </a:lnTo>
                  <a:lnTo>
                    <a:pt x="88" y="20"/>
                  </a:lnTo>
                  <a:lnTo>
                    <a:pt x="64" y="24"/>
                  </a:lnTo>
                  <a:lnTo>
                    <a:pt x="58" y="39"/>
                  </a:lnTo>
                  <a:lnTo>
                    <a:pt x="41" y="26"/>
                  </a:lnTo>
                  <a:lnTo>
                    <a:pt x="5" y="23"/>
                  </a:lnTo>
                  <a:lnTo>
                    <a:pt x="0" y="43"/>
                  </a:lnTo>
                  <a:lnTo>
                    <a:pt x="5" y="58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19" name="Group 132"/>
          <p:cNvGrpSpPr>
            <a:grpSpLocks/>
          </p:cNvGrpSpPr>
          <p:nvPr/>
        </p:nvGrpSpPr>
        <p:grpSpPr bwMode="auto">
          <a:xfrm>
            <a:off x="6183313" y="4643438"/>
            <a:ext cx="509587" cy="458787"/>
            <a:chOff x="3930" y="2885"/>
            <a:chExt cx="286" cy="372"/>
          </a:xfrm>
        </p:grpSpPr>
        <p:sp>
          <p:nvSpPr>
            <p:cNvPr id="24728" name="Rectangle 133"/>
            <p:cNvSpPr>
              <a:spLocks noChangeArrowheads="1"/>
            </p:cNvSpPr>
            <p:nvPr/>
          </p:nvSpPr>
          <p:spPr bwMode="auto">
            <a:xfrm rot="10740000">
              <a:off x="3938" y="2936"/>
              <a:ext cx="275" cy="321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29" name="Freeform 134"/>
            <p:cNvSpPr>
              <a:spLocks/>
            </p:cNvSpPr>
            <p:nvPr/>
          </p:nvSpPr>
          <p:spPr bwMode="auto">
            <a:xfrm>
              <a:off x="3994" y="3078"/>
              <a:ext cx="131" cy="128"/>
            </a:xfrm>
            <a:custGeom>
              <a:avLst/>
              <a:gdLst>
                <a:gd name="T0" fmla="*/ 119 w 131"/>
                <a:gd name="T1" fmla="*/ 90 h 128"/>
                <a:gd name="T2" fmla="*/ 118 w 131"/>
                <a:gd name="T3" fmla="*/ 72 h 128"/>
                <a:gd name="T4" fmla="*/ 95 w 131"/>
                <a:gd name="T5" fmla="*/ 82 h 128"/>
                <a:gd name="T6" fmla="*/ 84 w 131"/>
                <a:gd name="T7" fmla="*/ 100 h 128"/>
                <a:gd name="T8" fmla="*/ 107 w 131"/>
                <a:gd name="T9" fmla="*/ 91 h 128"/>
                <a:gd name="T10" fmla="*/ 94 w 131"/>
                <a:gd name="T11" fmla="*/ 73 h 128"/>
                <a:gd name="T12" fmla="*/ 70 w 131"/>
                <a:gd name="T13" fmla="*/ 73 h 128"/>
                <a:gd name="T14" fmla="*/ 46 w 131"/>
                <a:gd name="T15" fmla="*/ 74 h 128"/>
                <a:gd name="T16" fmla="*/ 23 w 131"/>
                <a:gd name="T17" fmla="*/ 74 h 128"/>
                <a:gd name="T18" fmla="*/ 0 w 131"/>
                <a:gd name="T19" fmla="*/ 83 h 128"/>
                <a:gd name="T20" fmla="*/ 24 w 131"/>
                <a:gd name="T21" fmla="*/ 92 h 128"/>
                <a:gd name="T22" fmla="*/ 47 w 131"/>
                <a:gd name="T23" fmla="*/ 92 h 128"/>
                <a:gd name="T24" fmla="*/ 59 w 131"/>
                <a:gd name="T25" fmla="*/ 73 h 128"/>
                <a:gd name="T26" fmla="*/ 70 w 131"/>
                <a:gd name="T27" fmla="*/ 54 h 128"/>
                <a:gd name="T28" fmla="*/ 83 w 131"/>
                <a:gd name="T29" fmla="*/ 27 h 128"/>
                <a:gd name="T30" fmla="*/ 59 w 131"/>
                <a:gd name="T31" fmla="*/ 27 h 128"/>
                <a:gd name="T32" fmla="*/ 35 w 131"/>
                <a:gd name="T33" fmla="*/ 37 h 128"/>
                <a:gd name="T34" fmla="*/ 23 w 131"/>
                <a:gd name="T35" fmla="*/ 64 h 128"/>
                <a:gd name="T36" fmla="*/ 24 w 131"/>
                <a:gd name="T37" fmla="*/ 92 h 128"/>
                <a:gd name="T38" fmla="*/ 60 w 131"/>
                <a:gd name="T39" fmla="*/ 100 h 128"/>
                <a:gd name="T40" fmla="*/ 84 w 131"/>
                <a:gd name="T41" fmla="*/ 100 h 128"/>
                <a:gd name="T42" fmla="*/ 107 w 131"/>
                <a:gd name="T43" fmla="*/ 100 h 128"/>
                <a:gd name="T44" fmla="*/ 106 w 131"/>
                <a:gd name="T45" fmla="*/ 73 h 128"/>
                <a:gd name="T46" fmla="*/ 95 w 131"/>
                <a:gd name="T47" fmla="*/ 91 h 128"/>
                <a:gd name="T48" fmla="*/ 95 w 131"/>
                <a:gd name="T49" fmla="*/ 118 h 128"/>
                <a:gd name="T50" fmla="*/ 107 w 131"/>
                <a:gd name="T51" fmla="*/ 100 h 128"/>
                <a:gd name="T52" fmla="*/ 119 w 131"/>
                <a:gd name="T53" fmla="*/ 81 h 128"/>
                <a:gd name="T54" fmla="*/ 118 w 131"/>
                <a:gd name="T55" fmla="*/ 53 h 128"/>
                <a:gd name="T56" fmla="*/ 130 w 131"/>
                <a:gd name="T57" fmla="*/ 35 h 128"/>
                <a:gd name="T58" fmla="*/ 129 w 131"/>
                <a:gd name="T59" fmla="*/ 17 h 128"/>
                <a:gd name="T60" fmla="*/ 105 w 131"/>
                <a:gd name="T61" fmla="*/ 0 h 128"/>
                <a:gd name="T62" fmla="*/ 81 w 131"/>
                <a:gd name="T63" fmla="*/ 18 h 128"/>
                <a:gd name="T64" fmla="*/ 83 w 131"/>
                <a:gd name="T65" fmla="*/ 36 h 128"/>
                <a:gd name="T66" fmla="*/ 83 w 131"/>
                <a:gd name="T67" fmla="*/ 54 h 128"/>
                <a:gd name="T68" fmla="*/ 83 w 131"/>
                <a:gd name="T69" fmla="*/ 73 h 128"/>
                <a:gd name="T70" fmla="*/ 71 w 131"/>
                <a:gd name="T71" fmla="*/ 100 h 128"/>
                <a:gd name="T72" fmla="*/ 71 w 131"/>
                <a:gd name="T73" fmla="*/ 118 h 128"/>
                <a:gd name="T74" fmla="*/ 95 w 131"/>
                <a:gd name="T75" fmla="*/ 127 h 128"/>
                <a:gd name="T76" fmla="*/ 95 w 131"/>
                <a:gd name="T77" fmla="*/ 109 h 128"/>
                <a:gd name="T78" fmla="*/ 95 w 131"/>
                <a:gd name="T79" fmla="*/ 91 h 128"/>
                <a:gd name="T80" fmla="*/ 71 w 131"/>
                <a:gd name="T81" fmla="*/ 91 h 128"/>
                <a:gd name="T82" fmla="*/ 47 w 131"/>
                <a:gd name="T83" fmla="*/ 92 h 128"/>
                <a:gd name="T84" fmla="*/ 24 w 131"/>
                <a:gd name="T85" fmla="*/ 101 h 128"/>
                <a:gd name="T86" fmla="*/ 24 w 131"/>
                <a:gd name="T87" fmla="*/ 83 h 128"/>
                <a:gd name="T88" fmla="*/ 35 w 131"/>
                <a:gd name="T89" fmla="*/ 64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8"/>
                <a:gd name="T137" fmla="*/ 131 w 131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8">
                  <a:moveTo>
                    <a:pt x="119" y="90"/>
                  </a:moveTo>
                  <a:lnTo>
                    <a:pt x="118" y="72"/>
                  </a:lnTo>
                  <a:lnTo>
                    <a:pt x="95" y="82"/>
                  </a:lnTo>
                  <a:lnTo>
                    <a:pt x="84" y="100"/>
                  </a:lnTo>
                  <a:lnTo>
                    <a:pt x="107" y="91"/>
                  </a:lnTo>
                  <a:lnTo>
                    <a:pt x="94" y="73"/>
                  </a:lnTo>
                  <a:lnTo>
                    <a:pt x="70" y="73"/>
                  </a:lnTo>
                  <a:lnTo>
                    <a:pt x="46" y="74"/>
                  </a:lnTo>
                  <a:lnTo>
                    <a:pt x="23" y="74"/>
                  </a:lnTo>
                  <a:lnTo>
                    <a:pt x="0" y="83"/>
                  </a:lnTo>
                  <a:lnTo>
                    <a:pt x="24" y="92"/>
                  </a:lnTo>
                  <a:lnTo>
                    <a:pt x="47" y="92"/>
                  </a:lnTo>
                  <a:lnTo>
                    <a:pt x="59" y="73"/>
                  </a:lnTo>
                  <a:lnTo>
                    <a:pt x="70" y="54"/>
                  </a:lnTo>
                  <a:lnTo>
                    <a:pt x="83" y="27"/>
                  </a:lnTo>
                  <a:lnTo>
                    <a:pt x="59" y="27"/>
                  </a:lnTo>
                  <a:lnTo>
                    <a:pt x="35" y="37"/>
                  </a:lnTo>
                  <a:lnTo>
                    <a:pt x="23" y="64"/>
                  </a:lnTo>
                  <a:lnTo>
                    <a:pt x="24" y="92"/>
                  </a:lnTo>
                  <a:lnTo>
                    <a:pt x="60" y="100"/>
                  </a:lnTo>
                  <a:lnTo>
                    <a:pt x="84" y="100"/>
                  </a:lnTo>
                  <a:lnTo>
                    <a:pt x="107" y="100"/>
                  </a:lnTo>
                  <a:lnTo>
                    <a:pt x="106" y="73"/>
                  </a:lnTo>
                  <a:lnTo>
                    <a:pt x="95" y="91"/>
                  </a:lnTo>
                  <a:lnTo>
                    <a:pt x="95" y="118"/>
                  </a:lnTo>
                  <a:lnTo>
                    <a:pt x="107" y="100"/>
                  </a:lnTo>
                  <a:lnTo>
                    <a:pt x="119" y="81"/>
                  </a:lnTo>
                  <a:lnTo>
                    <a:pt x="118" y="53"/>
                  </a:lnTo>
                  <a:lnTo>
                    <a:pt x="130" y="35"/>
                  </a:lnTo>
                  <a:lnTo>
                    <a:pt x="129" y="17"/>
                  </a:lnTo>
                  <a:lnTo>
                    <a:pt x="105" y="0"/>
                  </a:lnTo>
                  <a:lnTo>
                    <a:pt x="81" y="18"/>
                  </a:lnTo>
                  <a:lnTo>
                    <a:pt x="83" y="36"/>
                  </a:lnTo>
                  <a:lnTo>
                    <a:pt x="83" y="54"/>
                  </a:lnTo>
                  <a:lnTo>
                    <a:pt x="83" y="73"/>
                  </a:lnTo>
                  <a:lnTo>
                    <a:pt x="71" y="100"/>
                  </a:lnTo>
                  <a:lnTo>
                    <a:pt x="71" y="118"/>
                  </a:lnTo>
                  <a:lnTo>
                    <a:pt x="95" y="127"/>
                  </a:lnTo>
                  <a:lnTo>
                    <a:pt x="95" y="109"/>
                  </a:lnTo>
                  <a:lnTo>
                    <a:pt x="95" y="91"/>
                  </a:lnTo>
                  <a:lnTo>
                    <a:pt x="71" y="91"/>
                  </a:lnTo>
                  <a:lnTo>
                    <a:pt x="47" y="92"/>
                  </a:lnTo>
                  <a:lnTo>
                    <a:pt x="24" y="101"/>
                  </a:lnTo>
                  <a:lnTo>
                    <a:pt x="24" y="83"/>
                  </a:lnTo>
                  <a:lnTo>
                    <a:pt x="35" y="64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30" name="Freeform 135"/>
            <p:cNvSpPr>
              <a:spLocks/>
            </p:cNvSpPr>
            <p:nvPr/>
          </p:nvSpPr>
          <p:spPr bwMode="auto">
            <a:xfrm>
              <a:off x="3930" y="2885"/>
              <a:ext cx="286" cy="54"/>
            </a:xfrm>
            <a:custGeom>
              <a:avLst/>
              <a:gdLst>
                <a:gd name="T0" fmla="*/ 285 w 286"/>
                <a:gd name="T1" fmla="*/ 53 h 54"/>
                <a:gd name="T2" fmla="*/ 271 w 286"/>
                <a:gd name="T3" fmla="*/ 35 h 54"/>
                <a:gd name="T4" fmla="*/ 271 w 286"/>
                <a:gd name="T5" fmla="*/ 8 h 54"/>
                <a:gd name="T6" fmla="*/ 248 w 286"/>
                <a:gd name="T7" fmla="*/ 8 h 54"/>
                <a:gd name="T8" fmla="*/ 237 w 286"/>
                <a:gd name="T9" fmla="*/ 27 h 54"/>
                <a:gd name="T10" fmla="*/ 238 w 286"/>
                <a:gd name="T11" fmla="*/ 45 h 54"/>
                <a:gd name="T12" fmla="*/ 224 w 286"/>
                <a:gd name="T13" fmla="*/ 27 h 54"/>
                <a:gd name="T14" fmla="*/ 213 w 286"/>
                <a:gd name="T15" fmla="*/ 9 h 54"/>
                <a:gd name="T16" fmla="*/ 201 w 286"/>
                <a:gd name="T17" fmla="*/ 27 h 54"/>
                <a:gd name="T18" fmla="*/ 177 w 286"/>
                <a:gd name="T19" fmla="*/ 36 h 54"/>
                <a:gd name="T20" fmla="*/ 177 w 286"/>
                <a:gd name="T21" fmla="*/ 18 h 54"/>
                <a:gd name="T22" fmla="*/ 177 w 286"/>
                <a:gd name="T23" fmla="*/ 0 h 54"/>
                <a:gd name="T24" fmla="*/ 153 w 286"/>
                <a:gd name="T25" fmla="*/ 10 h 54"/>
                <a:gd name="T26" fmla="*/ 130 w 286"/>
                <a:gd name="T27" fmla="*/ 19 h 54"/>
                <a:gd name="T28" fmla="*/ 130 w 286"/>
                <a:gd name="T29" fmla="*/ 37 h 54"/>
                <a:gd name="T30" fmla="*/ 118 w 286"/>
                <a:gd name="T31" fmla="*/ 19 h 54"/>
                <a:gd name="T32" fmla="*/ 95 w 286"/>
                <a:gd name="T33" fmla="*/ 11 h 54"/>
                <a:gd name="T34" fmla="*/ 71 w 286"/>
                <a:gd name="T35" fmla="*/ 11 h 54"/>
                <a:gd name="T36" fmla="*/ 59 w 286"/>
                <a:gd name="T37" fmla="*/ 29 h 54"/>
                <a:gd name="T38" fmla="*/ 47 w 286"/>
                <a:gd name="T39" fmla="*/ 11 h 54"/>
                <a:gd name="T40" fmla="*/ 11 w 286"/>
                <a:gd name="T41" fmla="*/ 3 h 54"/>
                <a:gd name="T42" fmla="*/ 0 w 286"/>
                <a:gd name="T43" fmla="*/ 30 h 54"/>
                <a:gd name="T44" fmla="*/ 1 w 286"/>
                <a:gd name="T45" fmla="*/ 48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6"/>
                <a:gd name="T70" fmla="*/ 0 h 54"/>
                <a:gd name="T71" fmla="*/ 286 w 286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6" h="54">
                  <a:moveTo>
                    <a:pt x="285" y="53"/>
                  </a:moveTo>
                  <a:lnTo>
                    <a:pt x="271" y="35"/>
                  </a:lnTo>
                  <a:lnTo>
                    <a:pt x="271" y="8"/>
                  </a:lnTo>
                  <a:lnTo>
                    <a:pt x="248" y="8"/>
                  </a:lnTo>
                  <a:lnTo>
                    <a:pt x="237" y="27"/>
                  </a:lnTo>
                  <a:lnTo>
                    <a:pt x="238" y="45"/>
                  </a:lnTo>
                  <a:lnTo>
                    <a:pt x="224" y="27"/>
                  </a:lnTo>
                  <a:lnTo>
                    <a:pt x="213" y="9"/>
                  </a:lnTo>
                  <a:lnTo>
                    <a:pt x="201" y="27"/>
                  </a:lnTo>
                  <a:lnTo>
                    <a:pt x="177" y="36"/>
                  </a:lnTo>
                  <a:lnTo>
                    <a:pt x="177" y="18"/>
                  </a:lnTo>
                  <a:lnTo>
                    <a:pt x="177" y="0"/>
                  </a:lnTo>
                  <a:lnTo>
                    <a:pt x="153" y="10"/>
                  </a:lnTo>
                  <a:lnTo>
                    <a:pt x="130" y="19"/>
                  </a:lnTo>
                  <a:lnTo>
                    <a:pt x="130" y="37"/>
                  </a:lnTo>
                  <a:lnTo>
                    <a:pt x="118" y="19"/>
                  </a:lnTo>
                  <a:lnTo>
                    <a:pt x="95" y="11"/>
                  </a:lnTo>
                  <a:lnTo>
                    <a:pt x="71" y="11"/>
                  </a:lnTo>
                  <a:lnTo>
                    <a:pt x="59" y="29"/>
                  </a:lnTo>
                  <a:lnTo>
                    <a:pt x="47" y="11"/>
                  </a:lnTo>
                  <a:lnTo>
                    <a:pt x="11" y="3"/>
                  </a:lnTo>
                  <a:lnTo>
                    <a:pt x="0" y="30"/>
                  </a:lnTo>
                  <a:lnTo>
                    <a:pt x="1" y="48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0" name="Group 136"/>
          <p:cNvGrpSpPr>
            <a:grpSpLocks/>
          </p:cNvGrpSpPr>
          <p:nvPr/>
        </p:nvGrpSpPr>
        <p:grpSpPr bwMode="auto">
          <a:xfrm>
            <a:off x="5748338" y="4568825"/>
            <a:ext cx="509587" cy="458788"/>
            <a:chOff x="3620" y="2824"/>
            <a:chExt cx="285" cy="372"/>
          </a:xfrm>
        </p:grpSpPr>
        <p:sp>
          <p:nvSpPr>
            <p:cNvPr id="24725" name="Rectangle 137"/>
            <p:cNvSpPr>
              <a:spLocks noChangeArrowheads="1"/>
            </p:cNvSpPr>
            <p:nvPr/>
          </p:nvSpPr>
          <p:spPr bwMode="auto">
            <a:xfrm rot="10740000">
              <a:off x="3627" y="2875"/>
              <a:ext cx="276" cy="321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26" name="Freeform 138"/>
            <p:cNvSpPr>
              <a:spLocks/>
            </p:cNvSpPr>
            <p:nvPr/>
          </p:nvSpPr>
          <p:spPr bwMode="auto">
            <a:xfrm>
              <a:off x="3684" y="3017"/>
              <a:ext cx="130" cy="129"/>
            </a:xfrm>
            <a:custGeom>
              <a:avLst/>
              <a:gdLst>
                <a:gd name="T0" fmla="*/ 118 w 130"/>
                <a:gd name="T1" fmla="*/ 91 h 129"/>
                <a:gd name="T2" fmla="*/ 117 w 130"/>
                <a:gd name="T3" fmla="*/ 73 h 129"/>
                <a:gd name="T4" fmla="*/ 94 w 130"/>
                <a:gd name="T5" fmla="*/ 83 h 129"/>
                <a:gd name="T6" fmla="*/ 83 w 130"/>
                <a:gd name="T7" fmla="*/ 101 h 129"/>
                <a:gd name="T8" fmla="*/ 107 w 130"/>
                <a:gd name="T9" fmla="*/ 92 h 129"/>
                <a:gd name="T10" fmla="*/ 93 w 130"/>
                <a:gd name="T11" fmla="*/ 74 h 129"/>
                <a:gd name="T12" fmla="*/ 70 w 130"/>
                <a:gd name="T13" fmla="*/ 74 h 129"/>
                <a:gd name="T14" fmla="*/ 46 w 130"/>
                <a:gd name="T15" fmla="*/ 75 h 129"/>
                <a:gd name="T16" fmla="*/ 22 w 130"/>
                <a:gd name="T17" fmla="*/ 75 h 129"/>
                <a:gd name="T18" fmla="*/ 0 w 130"/>
                <a:gd name="T19" fmla="*/ 84 h 129"/>
                <a:gd name="T20" fmla="*/ 24 w 130"/>
                <a:gd name="T21" fmla="*/ 93 h 129"/>
                <a:gd name="T22" fmla="*/ 47 w 130"/>
                <a:gd name="T23" fmla="*/ 93 h 129"/>
                <a:gd name="T24" fmla="*/ 58 w 130"/>
                <a:gd name="T25" fmla="*/ 74 h 129"/>
                <a:gd name="T26" fmla="*/ 70 w 130"/>
                <a:gd name="T27" fmla="*/ 54 h 129"/>
                <a:gd name="T28" fmla="*/ 82 w 130"/>
                <a:gd name="T29" fmla="*/ 27 h 129"/>
                <a:gd name="T30" fmla="*/ 58 w 130"/>
                <a:gd name="T31" fmla="*/ 27 h 129"/>
                <a:gd name="T32" fmla="*/ 35 w 130"/>
                <a:gd name="T33" fmla="*/ 37 h 129"/>
                <a:gd name="T34" fmla="*/ 22 w 130"/>
                <a:gd name="T35" fmla="*/ 65 h 129"/>
                <a:gd name="T36" fmla="*/ 24 w 130"/>
                <a:gd name="T37" fmla="*/ 93 h 129"/>
                <a:gd name="T38" fmla="*/ 59 w 130"/>
                <a:gd name="T39" fmla="*/ 101 h 129"/>
                <a:gd name="T40" fmla="*/ 83 w 130"/>
                <a:gd name="T41" fmla="*/ 101 h 129"/>
                <a:gd name="T42" fmla="*/ 107 w 130"/>
                <a:gd name="T43" fmla="*/ 101 h 129"/>
                <a:gd name="T44" fmla="*/ 105 w 130"/>
                <a:gd name="T45" fmla="*/ 74 h 129"/>
                <a:gd name="T46" fmla="*/ 94 w 130"/>
                <a:gd name="T47" fmla="*/ 92 h 129"/>
                <a:gd name="T48" fmla="*/ 94 w 130"/>
                <a:gd name="T49" fmla="*/ 119 h 129"/>
                <a:gd name="T50" fmla="*/ 107 w 130"/>
                <a:gd name="T51" fmla="*/ 101 h 129"/>
                <a:gd name="T52" fmla="*/ 118 w 130"/>
                <a:gd name="T53" fmla="*/ 82 h 129"/>
                <a:gd name="T54" fmla="*/ 117 w 130"/>
                <a:gd name="T55" fmla="*/ 53 h 129"/>
                <a:gd name="T56" fmla="*/ 129 w 130"/>
                <a:gd name="T57" fmla="*/ 35 h 129"/>
                <a:gd name="T58" fmla="*/ 128 w 130"/>
                <a:gd name="T59" fmla="*/ 17 h 129"/>
                <a:gd name="T60" fmla="*/ 104 w 130"/>
                <a:gd name="T61" fmla="*/ 0 h 129"/>
                <a:gd name="T62" fmla="*/ 81 w 130"/>
                <a:gd name="T63" fmla="*/ 18 h 129"/>
                <a:gd name="T64" fmla="*/ 82 w 130"/>
                <a:gd name="T65" fmla="*/ 36 h 129"/>
                <a:gd name="T66" fmla="*/ 82 w 130"/>
                <a:gd name="T67" fmla="*/ 54 h 129"/>
                <a:gd name="T68" fmla="*/ 82 w 130"/>
                <a:gd name="T69" fmla="*/ 74 h 129"/>
                <a:gd name="T70" fmla="*/ 71 w 130"/>
                <a:gd name="T71" fmla="*/ 101 h 129"/>
                <a:gd name="T72" fmla="*/ 71 w 130"/>
                <a:gd name="T73" fmla="*/ 119 h 129"/>
                <a:gd name="T74" fmla="*/ 94 w 130"/>
                <a:gd name="T75" fmla="*/ 128 h 129"/>
                <a:gd name="T76" fmla="*/ 94 w 130"/>
                <a:gd name="T77" fmla="*/ 110 h 129"/>
                <a:gd name="T78" fmla="*/ 94 w 130"/>
                <a:gd name="T79" fmla="*/ 92 h 129"/>
                <a:gd name="T80" fmla="*/ 71 w 130"/>
                <a:gd name="T81" fmla="*/ 92 h 129"/>
                <a:gd name="T82" fmla="*/ 47 w 130"/>
                <a:gd name="T83" fmla="*/ 93 h 129"/>
                <a:gd name="T84" fmla="*/ 24 w 130"/>
                <a:gd name="T85" fmla="*/ 102 h 129"/>
                <a:gd name="T86" fmla="*/ 24 w 130"/>
                <a:gd name="T87" fmla="*/ 84 h 129"/>
                <a:gd name="T88" fmla="*/ 35 w 130"/>
                <a:gd name="T89" fmla="*/ 65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29"/>
                <a:gd name="T137" fmla="*/ 130 w 130"/>
                <a:gd name="T138" fmla="*/ 129 h 1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29">
                  <a:moveTo>
                    <a:pt x="118" y="91"/>
                  </a:moveTo>
                  <a:lnTo>
                    <a:pt x="117" y="73"/>
                  </a:lnTo>
                  <a:lnTo>
                    <a:pt x="94" y="83"/>
                  </a:lnTo>
                  <a:lnTo>
                    <a:pt x="83" y="101"/>
                  </a:lnTo>
                  <a:lnTo>
                    <a:pt x="107" y="92"/>
                  </a:lnTo>
                  <a:lnTo>
                    <a:pt x="93" y="74"/>
                  </a:lnTo>
                  <a:lnTo>
                    <a:pt x="70" y="74"/>
                  </a:lnTo>
                  <a:lnTo>
                    <a:pt x="46" y="75"/>
                  </a:lnTo>
                  <a:lnTo>
                    <a:pt x="22" y="75"/>
                  </a:lnTo>
                  <a:lnTo>
                    <a:pt x="0" y="84"/>
                  </a:lnTo>
                  <a:lnTo>
                    <a:pt x="24" y="93"/>
                  </a:lnTo>
                  <a:lnTo>
                    <a:pt x="47" y="93"/>
                  </a:lnTo>
                  <a:lnTo>
                    <a:pt x="58" y="74"/>
                  </a:lnTo>
                  <a:lnTo>
                    <a:pt x="70" y="54"/>
                  </a:lnTo>
                  <a:lnTo>
                    <a:pt x="82" y="27"/>
                  </a:lnTo>
                  <a:lnTo>
                    <a:pt x="58" y="27"/>
                  </a:lnTo>
                  <a:lnTo>
                    <a:pt x="35" y="37"/>
                  </a:lnTo>
                  <a:lnTo>
                    <a:pt x="22" y="65"/>
                  </a:lnTo>
                  <a:lnTo>
                    <a:pt x="24" y="93"/>
                  </a:lnTo>
                  <a:lnTo>
                    <a:pt x="59" y="101"/>
                  </a:lnTo>
                  <a:lnTo>
                    <a:pt x="83" y="101"/>
                  </a:lnTo>
                  <a:lnTo>
                    <a:pt x="107" y="101"/>
                  </a:lnTo>
                  <a:lnTo>
                    <a:pt x="105" y="74"/>
                  </a:lnTo>
                  <a:lnTo>
                    <a:pt x="94" y="92"/>
                  </a:lnTo>
                  <a:lnTo>
                    <a:pt x="94" y="119"/>
                  </a:lnTo>
                  <a:lnTo>
                    <a:pt x="107" y="101"/>
                  </a:lnTo>
                  <a:lnTo>
                    <a:pt x="118" y="82"/>
                  </a:lnTo>
                  <a:lnTo>
                    <a:pt x="117" y="53"/>
                  </a:lnTo>
                  <a:lnTo>
                    <a:pt x="129" y="35"/>
                  </a:lnTo>
                  <a:lnTo>
                    <a:pt x="128" y="17"/>
                  </a:lnTo>
                  <a:lnTo>
                    <a:pt x="104" y="0"/>
                  </a:lnTo>
                  <a:lnTo>
                    <a:pt x="81" y="18"/>
                  </a:lnTo>
                  <a:lnTo>
                    <a:pt x="82" y="36"/>
                  </a:lnTo>
                  <a:lnTo>
                    <a:pt x="82" y="54"/>
                  </a:lnTo>
                  <a:lnTo>
                    <a:pt x="82" y="74"/>
                  </a:lnTo>
                  <a:lnTo>
                    <a:pt x="71" y="101"/>
                  </a:lnTo>
                  <a:lnTo>
                    <a:pt x="71" y="119"/>
                  </a:lnTo>
                  <a:lnTo>
                    <a:pt x="94" y="128"/>
                  </a:lnTo>
                  <a:lnTo>
                    <a:pt x="94" y="110"/>
                  </a:lnTo>
                  <a:lnTo>
                    <a:pt x="94" y="92"/>
                  </a:lnTo>
                  <a:lnTo>
                    <a:pt x="71" y="92"/>
                  </a:lnTo>
                  <a:lnTo>
                    <a:pt x="47" y="93"/>
                  </a:lnTo>
                  <a:lnTo>
                    <a:pt x="24" y="102"/>
                  </a:lnTo>
                  <a:lnTo>
                    <a:pt x="24" y="84"/>
                  </a:lnTo>
                  <a:lnTo>
                    <a:pt x="35" y="6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27" name="Freeform 139"/>
            <p:cNvSpPr>
              <a:spLocks/>
            </p:cNvSpPr>
            <p:nvPr/>
          </p:nvSpPr>
          <p:spPr bwMode="auto">
            <a:xfrm>
              <a:off x="3620" y="2824"/>
              <a:ext cx="285" cy="55"/>
            </a:xfrm>
            <a:custGeom>
              <a:avLst/>
              <a:gdLst>
                <a:gd name="T0" fmla="*/ 284 w 285"/>
                <a:gd name="T1" fmla="*/ 54 h 55"/>
                <a:gd name="T2" fmla="*/ 271 w 285"/>
                <a:gd name="T3" fmla="*/ 36 h 55"/>
                <a:gd name="T4" fmla="*/ 271 w 285"/>
                <a:gd name="T5" fmla="*/ 8 h 55"/>
                <a:gd name="T6" fmla="*/ 247 w 285"/>
                <a:gd name="T7" fmla="*/ 8 h 55"/>
                <a:gd name="T8" fmla="*/ 236 w 285"/>
                <a:gd name="T9" fmla="*/ 28 h 55"/>
                <a:gd name="T10" fmla="*/ 237 w 285"/>
                <a:gd name="T11" fmla="*/ 46 h 55"/>
                <a:gd name="T12" fmla="*/ 223 w 285"/>
                <a:gd name="T13" fmla="*/ 28 h 55"/>
                <a:gd name="T14" fmla="*/ 212 w 285"/>
                <a:gd name="T15" fmla="*/ 9 h 55"/>
                <a:gd name="T16" fmla="*/ 200 w 285"/>
                <a:gd name="T17" fmla="*/ 28 h 55"/>
                <a:gd name="T18" fmla="*/ 176 w 285"/>
                <a:gd name="T19" fmla="*/ 37 h 55"/>
                <a:gd name="T20" fmla="*/ 176 w 285"/>
                <a:gd name="T21" fmla="*/ 18 h 55"/>
                <a:gd name="T22" fmla="*/ 176 w 285"/>
                <a:gd name="T23" fmla="*/ 0 h 55"/>
                <a:gd name="T24" fmla="*/ 153 w 285"/>
                <a:gd name="T25" fmla="*/ 10 h 55"/>
                <a:gd name="T26" fmla="*/ 129 w 285"/>
                <a:gd name="T27" fmla="*/ 19 h 55"/>
                <a:gd name="T28" fmla="*/ 129 w 285"/>
                <a:gd name="T29" fmla="*/ 38 h 55"/>
                <a:gd name="T30" fmla="*/ 118 w 285"/>
                <a:gd name="T31" fmla="*/ 19 h 55"/>
                <a:gd name="T32" fmla="*/ 94 w 285"/>
                <a:gd name="T33" fmla="*/ 11 h 55"/>
                <a:gd name="T34" fmla="*/ 71 w 285"/>
                <a:gd name="T35" fmla="*/ 11 h 55"/>
                <a:gd name="T36" fmla="*/ 58 w 285"/>
                <a:gd name="T37" fmla="*/ 30 h 55"/>
                <a:gd name="T38" fmla="*/ 47 w 285"/>
                <a:gd name="T39" fmla="*/ 11 h 55"/>
                <a:gd name="T40" fmla="*/ 11 w 285"/>
                <a:gd name="T41" fmla="*/ 3 h 55"/>
                <a:gd name="T42" fmla="*/ 0 w 285"/>
                <a:gd name="T43" fmla="*/ 31 h 55"/>
                <a:gd name="T44" fmla="*/ 1 w 285"/>
                <a:gd name="T45" fmla="*/ 49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55"/>
                <a:gd name="T71" fmla="*/ 285 w 285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55">
                  <a:moveTo>
                    <a:pt x="284" y="54"/>
                  </a:moveTo>
                  <a:lnTo>
                    <a:pt x="271" y="36"/>
                  </a:lnTo>
                  <a:lnTo>
                    <a:pt x="271" y="8"/>
                  </a:lnTo>
                  <a:lnTo>
                    <a:pt x="247" y="8"/>
                  </a:lnTo>
                  <a:lnTo>
                    <a:pt x="236" y="28"/>
                  </a:lnTo>
                  <a:lnTo>
                    <a:pt x="237" y="46"/>
                  </a:lnTo>
                  <a:lnTo>
                    <a:pt x="223" y="28"/>
                  </a:lnTo>
                  <a:lnTo>
                    <a:pt x="212" y="9"/>
                  </a:lnTo>
                  <a:lnTo>
                    <a:pt x="200" y="28"/>
                  </a:lnTo>
                  <a:lnTo>
                    <a:pt x="176" y="37"/>
                  </a:lnTo>
                  <a:lnTo>
                    <a:pt x="176" y="18"/>
                  </a:lnTo>
                  <a:lnTo>
                    <a:pt x="176" y="0"/>
                  </a:lnTo>
                  <a:lnTo>
                    <a:pt x="153" y="10"/>
                  </a:lnTo>
                  <a:lnTo>
                    <a:pt x="129" y="19"/>
                  </a:lnTo>
                  <a:lnTo>
                    <a:pt x="129" y="38"/>
                  </a:lnTo>
                  <a:lnTo>
                    <a:pt x="118" y="19"/>
                  </a:lnTo>
                  <a:lnTo>
                    <a:pt x="94" y="11"/>
                  </a:lnTo>
                  <a:lnTo>
                    <a:pt x="71" y="11"/>
                  </a:lnTo>
                  <a:lnTo>
                    <a:pt x="58" y="30"/>
                  </a:lnTo>
                  <a:lnTo>
                    <a:pt x="47" y="11"/>
                  </a:lnTo>
                  <a:lnTo>
                    <a:pt x="11" y="3"/>
                  </a:lnTo>
                  <a:lnTo>
                    <a:pt x="0" y="31"/>
                  </a:lnTo>
                  <a:lnTo>
                    <a:pt x="1" y="49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1" name="Group 140"/>
          <p:cNvGrpSpPr>
            <a:grpSpLocks/>
          </p:cNvGrpSpPr>
          <p:nvPr/>
        </p:nvGrpSpPr>
        <p:grpSpPr bwMode="auto">
          <a:xfrm>
            <a:off x="5270500" y="4418013"/>
            <a:ext cx="517525" cy="373062"/>
            <a:chOff x="3279" y="2702"/>
            <a:chExt cx="290" cy="303"/>
          </a:xfrm>
        </p:grpSpPr>
        <p:sp>
          <p:nvSpPr>
            <p:cNvPr id="24722" name="Rectangle 141"/>
            <p:cNvSpPr>
              <a:spLocks noChangeArrowheads="1"/>
            </p:cNvSpPr>
            <p:nvPr/>
          </p:nvSpPr>
          <p:spPr bwMode="auto">
            <a:xfrm rot="-9600000">
              <a:off x="3279" y="2793"/>
              <a:ext cx="276" cy="212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23" name="Freeform 142"/>
            <p:cNvSpPr>
              <a:spLocks/>
            </p:cNvSpPr>
            <p:nvPr/>
          </p:nvSpPr>
          <p:spPr bwMode="auto">
            <a:xfrm>
              <a:off x="3334" y="2893"/>
              <a:ext cx="126" cy="87"/>
            </a:xfrm>
            <a:custGeom>
              <a:avLst/>
              <a:gdLst>
                <a:gd name="T0" fmla="*/ 101 w 126"/>
                <a:gd name="T1" fmla="*/ 69 h 87"/>
                <a:gd name="T2" fmla="*/ 104 w 126"/>
                <a:gd name="T3" fmla="*/ 57 h 87"/>
                <a:gd name="T4" fmla="*/ 82 w 126"/>
                <a:gd name="T5" fmla="*/ 54 h 87"/>
                <a:gd name="T6" fmla="*/ 69 w 126"/>
                <a:gd name="T7" fmla="*/ 62 h 87"/>
                <a:gd name="T8" fmla="*/ 92 w 126"/>
                <a:gd name="T9" fmla="*/ 65 h 87"/>
                <a:gd name="T10" fmla="*/ 84 w 126"/>
                <a:gd name="T11" fmla="*/ 48 h 87"/>
                <a:gd name="T12" fmla="*/ 63 w 126"/>
                <a:gd name="T13" fmla="*/ 38 h 87"/>
                <a:gd name="T14" fmla="*/ 44 w 126"/>
                <a:gd name="T15" fmla="*/ 30 h 87"/>
                <a:gd name="T16" fmla="*/ 23 w 126"/>
                <a:gd name="T17" fmla="*/ 20 h 87"/>
                <a:gd name="T18" fmla="*/ 0 w 126"/>
                <a:gd name="T19" fmla="*/ 18 h 87"/>
                <a:gd name="T20" fmla="*/ 20 w 126"/>
                <a:gd name="T21" fmla="*/ 33 h 87"/>
                <a:gd name="T22" fmla="*/ 41 w 126"/>
                <a:gd name="T23" fmla="*/ 43 h 87"/>
                <a:gd name="T24" fmla="*/ 54 w 126"/>
                <a:gd name="T25" fmla="*/ 34 h 87"/>
                <a:gd name="T26" fmla="*/ 68 w 126"/>
                <a:gd name="T27" fmla="*/ 24 h 87"/>
                <a:gd name="T28" fmla="*/ 82 w 126"/>
                <a:gd name="T29" fmla="*/ 11 h 87"/>
                <a:gd name="T30" fmla="*/ 61 w 126"/>
                <a:gd name="T31" fmla="*/ 2 h 87"/>
                <a:gd name="T32" fmla="*/ 39 w 126"/>
                <a:gd name="T33" fmla="*/ 0 h 87"/>
                <a:gd name="T34" fmla="*/ 24 w 126"/>
                <a:gd name="T35" fmla="*/ 15 h 87"/>
                <a:gd name="T36" fmla="*/ 20 w 126"/>
                <a:gd name="T37" fmla="*/ 33 h 87"/>
                <a:gd name="T38" fmla="*/ 48 w 126"/>
                <a:gd name="T39" fmla="*/ 53 h 87"/>
                <a:gd name="T40" fmla="*/ 69 w 126"/>
                <a:gd name="T41" fmla="*/ 62 h 87"/>
                <a:gd name="T42" fmla="*/ 89 w 126"/>
                <a:gd name="T43" fmla="*/ 71 h 87"/>
                <a:gd name="T44" fmla="*/ 95 w 126"/>
                <a:gd name="T45" fmla="*/ 51 h 87"/>
                <a:gd name="T46" fmla="*/ 82 w 126"/>
                <a:gd name="T47" fmla="*/ 61 h 87"/>
                <a:gd name="T48" fmla="*/ 77 w 126"/>
                <a:gd name="T49" fmla="*/ 79 h 87"/>
                <a:gd name="T50" fmla="*/ 89 w 126"/>
                <a:gd name="T51" fmla="*/ 71 h 87"/>
                <a:gd name="T52" fmla="*/ 104 w 126"/>
                <a:gd name="T53" fmla="*/ 62 h 87"/>
                <a:gd name="T54" fmla="*/ 108 w 126"/>
                <a:gd name="T55" fmla="*/ 42 h 87"/>
                <a:gd name="T56" fmla="*/ 122 w 126"/>
                <a:gd name="T57" fmla="*/ 36 h 87"/>
                <a:gd name="T58" fmla="*/ 125 w 126"/>
                <a:gd name="T59" fmla="*/ 23 h 87"/>
                <a:gd name="T60" fmla="*/ 107 w 126"/>
                <a:gd name="T61" fmla="*/ 3 h 87"/>
                <a:gd name="T62" fmla="*/ 83 w 126"/>
                <a:gd name="T63" fmla="*/ 5 h 87"/>
                <a:gd name="T64" fmla="*/ 80 w 126"/>
                <a:gd name="T65" fmla="*/ 18 h 87"/>
                <a:gd name="T66" fmla="*/ 78 w 126"/>
                <a:gd name="T67" fmla="*/ 30 h 87"/>
                <a:gd name="T68" fmla="*/ 74 w 126"/>
                <a:gd name="T69" fmla="*/ 43 h 87"/>
                <a:gd name="T70" fmla="*/ 59 w 126"/>
                <a:gd name="T71" fmla="*/ 58 h 87"/>
                <a:gd name="T72" fmla="*/ 55 w 126"/>
                <a:gd name="T73" fmla="*/ 70 h 87"/>
                <a:gd name="T74" fmla="*/ 75 w 126"/>
                <a:gd name="T75" fmla="*/ 86 h 87"/>
                <a:gd name="T76" fmla="*/ 78 w 126"/>
                <a:gd name="T77" fmla="*/ 72 h 87"/>
                <a:gd name="T78" fmla="*/ 82 w 126"/>
                <a:gd name="T79" fmla="*/ 61 h 87"/>
                <a:gd name="T80" fmla="*/ 61 w 126"/>
                <a:gd name="T81" fmla="*/ 51 h 87"/>
                <a:gd name="T82" fmla="*/ 41 w 126"/>
                <a:gd name="T83" fmla="*/ 43 h 87"/>
                <a:gd name="T84" fmla="*/ 17 w 126"/>
                <a:gd name="T85" fmla="*/ 39 h 87"/>
                <a:gd name="T86" fmla="*/ 21 w 126"/>
                <a:gd name="T87" fmla="*/ 27 h 87"/>
                <a:gd name="T88" fmla="*/ 34 w 126"/>
                <a:gd name="T89" fmla="*/ 1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6"/>
                <a:gd name="T136" fmla="*/ 0 h 87"/>
                <a:gd name="T137" fmla="*/ 126 w 126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6" h="87">
                  <a:moveTo>
                    <a:pt x="101" y="69"/>
                  </a:moveTo>
                  <a:lnTo>
                    <a:pt x="104" y="57"/>
                  </a:lnTo>
                  <a:lnTo>
                    <a:pt x="82" y="54"/>
                  </a:lnTo>
                  <a:lnTo>
                    <a:pt x="69" y="62"/>
                  </a:lnTo>
                  <a:lnTo>
                    <a:pt x="92" y="65"/>
                  </a:lnTo>
                  <a:lnTo>
                    <a:pt x="84" y="48"/>
                  </a:lnTo>
                  <a:lnTo>
                    <a:pt x="63" y="38"/>
                  </a:lnTo>
                  <a:lnTo>
                    <a:pt x="44" y="30"/>
                  </a:lnTo>
                  <a:lnTo>
                    <a:pt x="23" y="20"/>
                  </a:lnTo>
                  <a:lnTo>
                    <a:pt x="0" y="18"/>
                  </a:lnTo>
                  <a:lnTo>
                    <a:pt x="20" y="33"/>
                  </a:lnTo>
                  <a:lnTo>
                    <a:pt x="41" y="43"/>
                  </a:lnTo>
                  <a:lnTo>
                    <a:pt x="54" y="34"/>
                  </a:lnTo>
                  <a:lnTo>
                    <a:pt x="68" y="24"/>
                  </a:lnTo>
                  <a:lnTo>
                    <a:pt x="82" y="11"/>
                  </a:lnTo>
                  <a:lnTo>
                    <a:pt x="61" y="2"/>
                  </a:lnTo>
                  <a:lnTo>
                    <a:pt x="39" y="0"/>
                  </a:lnTo>
                  <a:lnTo>
                    <a:pt x="24" y="15"/>
                  </a:lnTo>
                  <a:lnTo>
                    <a:pt x="20" y="33"/>
                  </a:lnTo>
                  <a:lnTo>
                    <a:pt x="48" y="53"/>
                  </a:lnTo>
                  <a:lnTo>
                    <a:pt x="69" y="62"/>
                  </a:lnTo>
                  <a:lnTo>
                    <a:pt x="89" y="71"/>
                  </a:lnTo>
                  <a:lnTo>
                    <a:pt x="95" y="51"/>
                  </a:lnTo>
                  <a:lnTo>
                    <a:pt x="82" y="61"/>
                  </a:lnTo>
                  <a:lnTo>
                    <a:pt x="77" y="79"/>
                  </a:lnTo>
                  <a:lnTo>
                    <a:pt x="89" y="71"/>
                  </a:lnTo>
                  <a:lnTo>
                    <a:pt x="104" y="62"/>
                  </a:lnTo>
                  <a:lnTo>
                    <a:pt x="108" y="42"/>
                  </a:lnTo>
                  <a:lnTo>
                    <a:pt x="122" y="36"/>
                  </a:lnTo>
                  <a:lnTo>
                    <a:pt x="125" y="23"/>
                  </a:lnTo>
                  <a:lnTo>
                    <a:pt x="107" y="3"/>
                  </a:lnTo>
                  <a:lnTo>
                    <a:pt x="83" y="5"/>
                  </a:lnTo>
                  <a:lnTo>
                    <a:pt x="80" y="18"/>
                  </a:lnTo>
                  <a:lnTo>
                    <a:pt x="78" y="30"/>
                  </a:lnTo>
                  <a:lnTo>
                    <a:pt x="74" y="43"/>
                  </a:lnTo>
                  <a:lnTo>
                    <a:pt x="59" y="58"/>
                  </a:lnTo>
                  <a:lnTo>
                    <a:pt x="55" y="70"/>
                  </a:lnTo>
                  <a:lnTo>
                    <a:pt x="75" y="86"/>
                  </a:lnTo>
                  <a:lnTo>
                    <a:pt x="78" y="72"/>
                  </a:lnTo>
                  <a:lnTo>
                    <a:pt x="82" y="61"/>
                  </a:lnTo>
                  <a:lnTo>
                    <a:pt x="61" y="51"/>
                  </a:lnTo>
                  <a:lnTo>
                    <a:pt x="41" y="43"/>
                  </a:lnTo>
                  <a:lnTo>
                    <a:pt x="17" y="39"/>
                  </a:lnTo>
                  <a:lnTo>
                    <a:pt x="21" y="27"/>
                  </a:lnTo>
                  <a:lnTo>
                    <a:pt x="34" y="18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24" name="Freeform 143"/>
            <p:cNvSpPr>
              <a:spLocks/>
            </p:cNvSpPr>
            <p:nvPr/>
          </p:nvSpPr>
          <p:spPr bwMode="auto">
            <a:xfrm>
              <a:off x="3319" y="2702"/>
              <a:ext cx="250" cy="141"/>
            </a:xfrm>
            <a:custGeom>
              <a:avLst/>
              <a:gdLst>
                <a:gd name="T0" fmla="*/ 249 w 250"/>
                <a:gd name="T1" fmla="*/ 140 h 141"/>
                <a:gd name="T2" fmla="*/ 241 w 250"/>
                <a:gd name="T3" fmla="*/ 124 h 141"/>
                <a:gd name="T4" fmla="*/ 244 w 250"/>
                <a:gd name="T5" fmla="*/ 104 h 141"/>
                <a:gd name="T6" fmla="*/ 223 w 250"/>
                <a:gd name="T7" fmla="*/ 97 h 141"/>
                <a:gd name="T8" fmla="*/ 212 w 250"/>
                <a:gd name="T9" fmla="*/ 105 h 141"/>
                <a:gd name="T10" fmla="*/ 208 w 250"/>
                <a:gd name="T11" fmla="*/ 116 h 141"/>
                <a:gd name="T12" fmla="*/ 201 w 250"/>
                <a:gd name="T13" fmla="*/ 99 h 141"/>
                <a:gd name="T14" fmla="*/ 195 w 250"/>
                <a:gd name="T15" fmla="*/ 84 h 141"/>
                <a:gd name="T16" fmla="*/ 179 w 250"/>
                <a:gd name="T17" fmla="*/ 91 h 141"/>
                <a:gd name="T18" fmla="*/ 158 w 250"/>
                <a:gd name="T19" fmla="*/ 89 h 141"/>
                <a:gd name="T20" fmla="*/ 160 w 250"/>
                <a:gd name="T21" fmla="*/ 76 h 141"/>
                <a:gd name="T22" fmla="*/ 164 w 250"/>
                <a:gd name="T23" fmla="*/ 62 h 141"/>
                <a:gd name="T24" fmla="*/ 141 w 250"/>
                <a:gd name="T25" fmla="*/ 60 h 141"/>
                <a:gd name="T26" fmla="*/ 119 w 250"/>
                <a:gd name="T27" fmla="*/ 56 h 141"/>
                <a:gd name="T28" fmla="*/ 117 w 250"/>
                <a:gd name="T29" fmla="*/ 71 h 141"/>
                <a:gd name="T30" fmla="*/ 110 w 250"/>
                <a:gd name="T31" fmla="*/ 52 h 141"/>
                <a:gd name="T32" fmla="*/ 90 w 250"/>
                <a:gd name="T33" fmla="*/ 38 h 141"/>
                <a:gd name="T34" fmla="*/ 69 w 250"/>
                <a:gd name="T35" fmla="*/ 29 h 141"/>
                <a:gd name="T36" fmla="*/ 55 w 250"/>
                <a:gd name="T37" fmla="*/ 37 h 141"/>
                <a:gd name="T38" fmla="*/ 47 w 250"/>
                <a:gd name="T39" fmla="*/ 20 h 141"/>
                <a:gd name="T40" fmla="*/ 18 w 250"/>
                <a:gd name="T41" fmla="*/ 0 h 141"/>
                <a:gd name="T42" fmla="*/ 5 w 250"/>
                <a:gd name="T43" fmla="*/ 15 h 141"/>
                <a:gd name="T44" fmla="*/ 0 w 250"/>
                <a:gd name="T45" fmla="*/ 27 h 1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0"/>
                <a:gd name="T70" fmla="*/ 0 h 141"/>
                <a:gd name="T71" fmla="*/ 250 w 250"/>
                <a:gd name="T72" fmla="*/ 141 h 1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0" h="141">
                  <a:moveTo>
                    <a:pt x="249" y="140"/>
                  </a:moveTo>
                  <a:lnTo>
                    <a:pt x="241" y="124"/>
                  </a:lnTo>
                  <a:lnTo>
                    <a:pt x="244" y="104"/>
                  </a:lnTo>
                  <a:lnTo>
                    <a:pt x="223" y="97"/>
                  </a:lnTo>
                  <a:lnTo>
                    <a:pt x="212" y="105"/>
                  </a:lnTo>
                  <a:lnTo>
                    <a:pt x="208" y="116"/>
                  </a:lnTo>
                  <a:lnTo>
                    <a:pt x="201" y="99"/>
                  </a:lnTo>
                  <a:lnTo>
                    <a:pt x="195" y="84"/>
                  </a:lnTo>
                  <a:lnTo>
                    <a:pt x="179" y="91"/>
                  </a:lnTo>
                  <a:lnTo>
                    <a:pt x="158" y="89"/>
                  </a:lnTo>
                  <a:lnTo>
                    <a:pt x="160" y="76"/>
                  </a:lnTo>
                  <a:lnTo>
                    <a:pt x="164" y="62"/>
                  </a:lnTo>
                  <a:lnTo>
                    <a:pt x="141" y="60"/>
                  </a:lnTo>
                  <a:lnTo>
                    <a:pt x="119" y="56"/>
                  </a:lnTo>
                  <a:lnTo>
                    <a:pt x="117" y="71"/>
                  </a:lnTo>
                  <a:lnTo>
                    <a:pt x="110" y="52"/>
                  </a:lnTo>
                  <a:lnTo>
                    <a:pt x="90" y="38"/>
                  </a:lnTo>
                  <a:lnTo>
                    <a:pt x="69" y="29"/>
                  </a:lnTo>
                  <a:lnTo>
                    <a:pt x="55" y="37"/>
                  </a:lnTo>
                  <a:lnTo>
                    <a:pt x="47" y="20"/>
                  </a:lnTo>
                  <a:lnTo>
                    <a:pt x="18" y="0"/>
                  </a:lnTo>
                  <a:lnTo>
                    <a:pt x="5" y="15"/>
                  </a:lnTo>
                  <a:lnTo>
                    <a:pt x="0" y="27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2" name="Group 144"/>
          <p:cNvGrpSpPr>
            <a:grpSpLocks/>
          </p:cNvGrpSpPr>
          <p:nvPr/>
        </p:nvGrpSpPr>
        <p:grpSpPr bwMode="auto">
          <a:xfrm>
            <a:off x="4090988" y="4292600"/>
            <a:ext cx="488950" cy="257175"/>
            <a:chOff x="2438" y="2600"/>
            <a:chExt cx="274" cy="209"/>
          </a:xfrm>
        </p:grpSpPr>
        <p:sp>
          <p:nvSpPr>
            <p:cNvPr id="24719" name="Rectangle 145"/>
            <p:cNvSpPr>
              <a:spLocks noChangeArrowheads="1"/>
            </p:cNvSpPr>
            <p:nvPr/>
          </p:nvSpPr>
          <p:spPr bwMode="auto">
            <a:xfrm rot="-10560000">
              <a:off x="2438" y="2636"/>
              <a:ext cx="262" cy="173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20" name="Freeform 146"/>
            <p:cNvSpPr>
              <a:spLocks/>
            </p:cNvSpPr>
            <p:nvPr/>
          </p:nvSpPr>
          <p:spPr bwMode="auto">
            <a:xfrm>
              <a:off x="2488" y="2714"/>
              <a:ext cx="127" cy="71"/>
            </a:xfrm>
            <a:custGeom>
              <a:avLst/>
              <a:gdLst>
                <a:gd name="T0" fmla="*/ 111 w 127"/>
                <a:gd name="T1" fmla="*/ 51 h 71"/>
                <a:gd name="T2" fmla="*/ 113 w 127"/>
                <a:gd name="T3" fmla="*/ 41 h 71"/>
                <a:gd name="T4" fmla="*/ 90 w 127"/>
                <a:gd name="T5" fmla="*/ 45 h 71"/>
                <a:gd name="T6" fmla="*/ 78 w 127"/>
                <a:gd name="T7" fmla="*/ 54 h 71"/>
                <a:gd name="T8" fmla="*/ 100 w 127"/>
                <a:gd name="T9" fmla="*/ 50 h 71"/>
                <a:gd name="T10" fmla="*/ 90 w 127"/>
                <a:gd name="T11" fmla="*/ 40 h 71"/>
                <a:gd name="T12" fmla="*/ 68 w 127"/>
                <a:gd name="T13" fmla="*/ 38 h 71"/>
                <a:gd name="T14" fmla="*/ 45 w 127"/>
                <a:gd name="T15" fmla="*/ 37 h 71"/>
                <a:gd name="T16" fmla="*/ 23 w 127"/>
                <a:gd name="T17" fmla="*/ 36 h 71"/>
                <a:gd name="T18" fmla="*/ 0 w 127"/>
                <a:gd name="T19" fmla="*/ 39 h 71"/>
                <a:gd name="T20" fmla="*/ 21 w 127"/>
                <a:gd name="T21" fmla="*/ 46 h 71"/>
                <a:gd name="T22" fmla="*/ 44 w 127"/>
                <a:gd name="T23" fmla="*/ 47 h 71"/>
                <a:gd name="T24" fmla="*/ 56 w 127"/>
                <a:gd name="T25" fmla="*/ 38 h 71"/>
                <a:gd name="T26" fmla="*/ 69 w 127"/>
                <a:gd name="T27" fmla="*/ 28 h 71"/>
                <a:gd name="T28" fmla="*/ 81 w 127"/>
                <a:gd name="T29" fmla="*/ 14 h 71"/>
                <a:gd name="T30" fmla="*/ 59 w 127"/>
                <a:gd name="T31" fmla="*/ 13 h 71"/>
                <a:gd name="T32" fmla="*/ 35 w 127"/>
                <a:gd name="T33" fmla="*/ 16 h 71"/>
                <a:gd name="T34" fmla="*/ 23 w 127"/>
                <a:gd name="T35" fmla="*/ 31 h 71"/>
                <a:gd name="T36" fmla="*/ 21 w 127"/>
                <a:gd name="T37" fmla="*/ 46 h 71"/>
                <a:gd name="T38" fmla="*/ 55 w 127"/>
                <a:gd name="T39" fmla="*/ 53 h 71"/>
                <a:gd name="T40" fmla="*/ 78 w 127"/>
                <a:gd name="T41" fmla="*/ 54 h 71"/>
                <a:gd name="T42" fmla="*/ 100 w 127"/>
                <a:gd name="T43" fmla="*/ 55 h 71"/>
                <a:gd name="T44" fmla="*/ 101 w 127"/>
                <a:gd name="T45" fmla="*/ 40 h 71"/>
                <a:gd name="T46" fmla="*/ 89 w 127"/>
                <a:gd name="T47" fmla="*/ 50 h 71"/>
                <a:gd name="T48" fmla="*/ 88 w 127"/>
                <a:gd name="T49" fmla="*/ 65 h 71"/>
                <a:gd name="T50" fmla="*/ 100 w 127"/>
                <a:gd name="T51" fmla="*/ 55 h 71"/>
                <a:gd name="T52" fmla="*/ 113 w 127"/>
                <a:gd name="T53" fmla="*/ 46 h 71"/>
                <a:gd name="T54" fmla="*/ 114 w 127"/>
                <a:gd name="T55" fmla="*/ 31 h 71"/>
                <a:gd name="T56" fmla="*/ 125 w 127"/>
                <a:gd name="T57" fmla="*/ 22 h 71"/>
                <a:gd name="T58" fmla="*/ 126 w 127"/>
                <a:gd name="T59" fmla="*/ 12 h 71"/>
                <a:gd name="T60" fmla="*/ 105 w 127"/>
                <a:gd name="T61" fmla="*/ 0 h 71"/>
                <a:gd name="T62" fmla="*/ 81 w 127"/>
                <a:gd name="T63" fmla="*/ 9 h 71"/>
                <a:gd name="T64" fmla="*/ 80 w 127"/>
                <a:gd name="T65" fmla="*/ 19 h 71"/>
                <a:gd name="T66" fmla="*/ 80 w 127"/>
                <a:gd name="T67" fmla="*/ 29 h 71"/>
                <a:gd name="T68" fmla="*/ 79 w 127"/>
                <a:gd name="T69" fmla="*/ 39 h 71"/>
                <a:gd name="T70" fmla="*/ 66 w 127"/>
                <a:gd name="T71" fmla="*/ 53 h 71"/>
                <a:gd name="T72" fmla="*/ 65 w 127"/>
                <a:gd name="T73" fmla="*/ 63 h 71"/>
                <a:gd name="T74" fmla="*/ 88 w 127"/>
                <a:gd name="T75" fmla="*/ 70 h 71"/>
                <a:gd name="T76" fmla="*/ 89 w 127"/>
                <a:gd name="T77" fmla="*/ 60 h 71"/>
                <a:gd name="T78" fmla="*/ 89 w 127"/>
                <a:gd name="T79" fmla="*/ 50 h 71"/>
                <a:gd name="T80" fmla="*/ 66 w 127"/>
                <a:gd name="T81" fmla="*/ 48 h 71"/>
                <a:gd name="T82" fmla="*/ 44 w 127"/>
                <a:gd name="T83" fmla="*/ 47 h 71"/>
                <a:gd name="T84" fmla="*/ 21 w 127"/>
                <a:gd name="T85" fmla="*/ 51 h 71"/>
                <a:gd name="T86" fmla="*/ 23 w 127"/>
                <a:gd name="T87" fmla="*/ 41 h 71"/>
                <a:gd name="T88" fmla="*/ 34 w 127"/>
                <a:gd name="T89" fmla="*/ 31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71"/>
                <a:gd name="T137" fmla="*/ 127 w 12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71">
                  <a:moveTo>
                    <a:pt x="111" y="51"/>
                  </a:moveTo>
                  <a:lnTo>
                    <a:pt x="113" y="41"/>
                  </a:lnTo>
                  <a:lnTo>
                    <a:pt x="90" y="45"/>
                  </a:lnTo>
                  <a:lnTo>
                    <a:pt x="78" y="54"/>
                  </a:lnTo>
                  <a:lnTo>
                    <a:pt x="100" y="50"/>
                  </a:lnTo>
                  <a:lnTo>
                    <a:pt x="90" y="40"/>
                  </a:lnTo>
                  <a:lnTo>
                    <a:pt x="68" y="38"/>
                  </a:lnTo>
                  <a:lnTo>
                    <a:pt x="45" y="37"/>
                  </a:lnTo>
                  <a:lnTo>
                    <a:pt x="23" y="36"/>
                  </a:lnTo>
                  <a:lnTo>
                    <a:pt x="0" y="39"/>
                  </a:lnTo>
                  <a:lnTo>
                    <a:pt x="21" y="46"/>
                  </a:lnTo>
                  <a:lnTo>
                    <a:pt x="44" y="47"/>
                  </a:lnTo>
                  <a:lnTo>
                    <a:pt x="56" y="38"/>
                  </a:lnTo>
                  <a:lnTo>
                    <a:pt x="69" y="28"/>
                  </a:lnTo>
                  <a:lnTo>
                    <a:pt x="81" y="14"/>
                  </a:lnTo>
                  <a:lnTo>
                    <a:pt x="59" y="13"/>
                  </a:lnTo>
                  <a:lnTo>
                    <a:pt x="35" y="16"/>
                  </a:lnTo>
                  <a:lnTo>
                    <a:pt x="23" y="31"/>
                  </a:lnTo>
                  <a:lnTo>
                    <a:pt x="21" y="46"/>
                  </a:lnTo>
                  <a:lnTo>
                    <a:pt x="55" y="53"/>
                  </a:lnTo>
                  <a:lnTo>
                    <a:pt x="78" y="54"/>
                  </a:lnTo>
                  <a:lnTo>
                    <a:pt x="100" y="55"/>
                  </a:lnTo>
                  <a:lnTo>
                    <a:pt x="101" y="40"/>
                  </a:lnTo>
                  <a:lnTo>
                    <a:pt x="89" y="50"/>
                  </a:lnTo>
                  <a:lnTo>
                    <a:pt x="88" y="65"/>
                  </a:lnTo>
                  <a:lnTo>
                    <a:pt x="100" y="55"/>
                  </a:lnTo>
                  <a:lnTo>
                    <a:pt x="113" y="46"/>
                  </a:lnTo>
                  <a:lnTo>
                    <a:pt x="114" y="31"/>
                  </a:lnTo>
                  <a:lnTo>
                    <a:pt x="125" y="22"/>
                  </a:lnTo>
                  <a:lnTo>
                    <a:pt x="126" y="12"/>
                  </a:lnTo>
                  <a:lnTo>
                    <a:pt x="105" y="0"/>
                  </a:lnTo>
                  <a:lnTo>
                    <a:pt x="81" y="9"/>
                  </a:lnTo>
                  <a:lnTo>
                    <a:pt x="80" y="19"/>
                  </a:lnTo>
                  <a:lnTo>
                    <a:pt x="80" y="29"/>
                  </a:lnTo>
                  <a:lnTo>
                    <a:pt x="79" y="39"/>
                  </a:lnTo>
                  <a:lnTo>
                    <a:pt x="66" y="53"/>
                  </a:lnTo>
                  <a:lnTo>
                    <a:pt x="65" y="63"/>
                  </a:lnTo>
                  <a:lnTo>
                    <a:pt x="88" y="70"/>
                  </a:lnTo>
                  <a:lnTo>
                    <a:pt x="89" y="60"/>
                  </a:lnTo>
                  <a:lnTo>
                    <a:pt x="89" y="50"/>
                  </a:lnTo>
                  <a:lnTo>
                    <a:pt x="66" y="48"/>
                  </a:lnTo>
                  <a:lnTo>
                    <a:pt x="44" y="47"/>
                  </a:lnTo>
                  <a:lnTo>
                    <a:pt x="21" y="51"/>
                  </a:lnTo>
                  <a:lnTo>
                    <a:pt x="23" y="41"/>
                  </a:lnTo>
                  <a:lnTo>
                    <a:pt x="34" y="31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21" name="Freeform 147"/>
            <p:cNvSpPr>
              <a:spLocks/>
            </p:cNvSpPr>
            <p:nvPr/>
          </p:nvSpPr>
          <p:spPr bwMode="auto">
            <a:xfrm>
              <a:off x="2441" y="2600"/>
              <a:ext cx="271" cy="47"/>
            </a:xfrm>
            <a:custGeom>
              <a:avLst/>
              <a:gdLst>
                <a:gd name="T0" fmla="*/ 270 w 271"/>
                <a:gd name="T1" fmla="*/ 46 h 47"/>
                <a:gd name="T2" fmla="*/ 260 w 271"/>
                <a:gd name="T3" fmla="*/ 36 h 47"/>
                <a:gd name="T4" fmla="*/ 261 w 271"/>
                <a:gd name="T5" fmla="*/ 21 h 47"/>
                <a:gd name="T6" fmla="*/ 239 w 271"/>
                <a:gd name="T7" fmla="*/ 19 h 47"/>
                <a:gd name="T8" fmla="*/ 226 w 271"/>
                <a:gd name="T9" fmla="*/ 29 h 47"/>
                <a:gd name="T10" fmla="*/ 225 w 271"/>
                <a:gd name="T11" fmla="*/ 39 h 47"/>
                <a:gd name="T12" fmla="*/ 215 w 271"/>
                <a:gd name="T13" fmla="*/ 28 h 47"/>
                <a:gd name="T14" fmla="*/ 205 w 271"/>
                <a:gd name="T15" fmla="*/ 17 h 47"/>
                <a:gd name="T16" fmla="*/ 192 w 271"/>
                <a:gd name="T17" fmla="*/ 26 h 47"/>
                <a:gd name="T18" fmla="*/ 170 w 271"/>
                <a:gd name="T19" fmla="*/ 30 h 47"/>
                <a:gd name="T20" fmla="*/ 170 w 271"/>
                <a:gd name="T21" fmla="*/ 20 h 47"/>
                <a:gd name="T22" fmla="*/ 171 w 271"/>
                <a:gd name="T23" fmla="*/ 10 h 47"/>
                <a:gd name="T24" fmla="*/ 149 w 271"/>
                <a:gd name="T25" fmla="*/ 14 h 47"/>
                <a:gd name="T26" fmla="*/ 125 w 271"/>
                <a:gd name="T27" fmla="*/ 17 h 47"/>
                <a:gd name="T28" fmla="*/ 125 w 271"/>
                <a:gd name="T29" fmla="*/ 27 h 47"/>
                <a:gd name="T30" fmla="*/ 114 w 271"/>
                <a:gd name="T31" fmla="*/ 17 h 47"/>
                <a:gd name="T32" fmla="*/ 92 w 271"/>
                <a:gd name="T33" fmla="*/ 10 h 47"/>
                <a:gd name="T34" fmla="*/ 70 w 271"/>
                <a:gd name="T35" fmla="*/ 9 h 47"/>
                <a:gd name="T36" fmla="*/ 57 w 271"/>
                <a:gd name="T37" fmla="*/ 18 h 47"/>
                <a:gd name="T38" fmla="*/ 47 w 271"/>
                <a:gd name="T39" fmla="*/ 7 h 47"/>
                <a:gd name="T40" fmla="*/ 14 w 271"/>
                <a:gd name="T41" fmla="*/ 0 h 47"/>
                <a:gd name="T42" fmla="*/ 1 w 271"/>
                <a:gd name="T43" fmla="*/ 15 h 47"/>
                <a:gd name="T44" fmla="*/ 0 w 271"/>
                <a:gd name="T45" fmla="*/ 25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1"/>
                <a:gd name="T70" fmla="*/ 0 h 47"/>
                <a:gd name="T71" fmla="*/ 271 w 271"/>
                <a:gd name="T72" fmla="*/ 47 h 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1" h="47">
                  <a:moveTo>
                    <a:pt x="270" y="46"/>
                  </a:moveTo>
                  <a:lnTo>
                    <a:pt x="260" y="36"/>
                  </a:lnTo>
                  <a:lnTo>
                    <a:pt x="261" y="21"/>
                  </a:lnTo>
                  <a:lnTo>
                    <a:pt x="239" y="19"/>
                  </a:lnTo>
                  <a:lnTo>
                    <a:pt x="226" y="29"/>
                  </a:lnTo>
                  <a:lnTo>
                    <a:pt x="225" y="39"/>
                  </a:lnTo>
                  <a:lnTo>
                    <a:pt x="215" y="28"/>
                  </a:lnTo>
                  <a:lnTo>
                    <a:pt x="205" y="17"/>
                  </a:lnTo>
                  <a:lnTo>
                    <a:pt x="192" y="26"/>
                  </a:lnTo>
                  <a:lnTo>
                    <a:pt x="170" y="30"/>
                  </a:lnTo>
                  <a:lnTo>
                    <a:pt x="170" y="20"/>
                  </a:lnTo>
                  <a:lnTo>
                    <a:pt x="171" y="10"/>
                  </a:lnTo>
                  <a:lnTo>
                    <a:pt x="149" y="14"/>
                  </a:lnTo>
                  <a:lnTo>
                    <a:pt x="125" y="17"/>
                  </a:lnTo>
                  <a:lnTo>
                    <a:pt x="125" y="27"/>
                  </a:lnTo>
                  <a:lnTo>
                    <a:pt x="114" y="17"/>
                  </a:lnTo>
                  <a:lnTo>
                    <a:pt x="92" y="10"/>
                  </a:lnTo>
                  <a:lnTo>
                    <a:pt x="70" y="9"/>
                  </a:lnTo>
                  <a:lnTo>
                    <a:pt x="57" y="18"/>
                  </a:lnTo>
                  <a:lnTo>
                    <a:pt x="47" y="7"/>
                  </a:lnTo>
                  <a:lnTo>
                    <a:pt x="14" y="0"/>
                  </a:lnTo>
                  <a:lnTo>
                    <a:pt x="1" y="15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3" name="Group 148"/>
          <p:cNvGrpSpPr>
            <a:grpSpLocks/>
          </p:cNvGrpSpPr>
          <p:nvPr/>
        </p:nvGrpSpPr>
        <p:grpSpPr bwMode="auto">
          <a:xfrm>
            <a:off x="4841875" y="4362450"/>
            <a:ext cx="523875" cy="290513"/>
            <a:chOff x="2973" y="2657"/>
            <a:chExt cx="294" cy="236"/>
          </a:xfrm>
        </p:grpSpPr>
        <p:sp>
          <p:nvSpPr>
            <p:cNvPr id="24716" name="Rectangle 149"/>
            <p:cNvSpPr>
              <a:spLocks noChangeArrowheads="1"/>
            </p:cNvSpPr>
            <p:nvPr/>
          </p:nvSpPr>
          <p:spPr bwMode="auto">
            <a:xfrm rot="-9420000">
              <a:off x="2973" y="2720"/>
              <a:ext cx="262" cy="173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17" name="Freeform 150"/>
            <p:cNvSpPr>
              <a:spLocks/>
            </p:cNvSpPr>
            <p:nvPr/>
          </p:nvSpPr>
          <p:spPr bwMode="auto">
            <a:xfrm>
              <a:off x="3018" y="2799"/>
              <a:ext cx="129" cy="67"/>
            </a:xfrm>
            <a:custGeom>
              <a:avLst/>
              <a:gdLst>
                <a:gd name="T0" fmla="*/ 101 w 129"/>
                <a:gd name="T1" fmla="*/ 56 h 67"/>
                <a:gd name="T2" fmla="*/ 106 w 129"/>
                <a:gd name="T3" fmla="*/ 47 h 67"/>
                <a:gd name="T4" fmla="*/ 82 w 129"/>
                <a:gd name="T5" fmla="*/ 43 h 67"/>
                <a:gd name="T6" fmla="*/ 67 w 129"/>
                <a:gd name="T7" fmla="*/ 48 h 67"/>
                <a:gd name="T8" fmla="*/ 90 w 129"/>
                <a:gd name="T9" fmla="*/ 52 h 67"/>
                <a:gd name="T10" fmla="*/ 84 w 129"/>
                <a:gd name="T11" fmla="*/ 39 h 67"/>
                <a:gd name="T12" fmla="*/ 64 w 129"/>
                <a:gd name="T13" fmla="*/ 31 h 67"/>
                <a:gd name="T14" fmla="*/ 43 w 129"/>
                <a:gd name="T15" fmla="*/ 23 h 67"/>
                <a:gd name="T16" fmla="*/ 22 w 129"/>
                <a:gd name="T17" fmla="*/ 15 h 67"/>
                <a:gd name="T18" fmla="*/ 0 w 129"/>
                <a:gd name="T19" fmla="*/ 12 h 67"/>
                <a:gd name="T20" fmla="*/ 18 w 129"/>
                <a:gd name="T21" fmla="*/ 24 h 67"/>
                <a:gd name="T22" fmla="*/ 38 w 129"/>
                <a:gd name="T23" fmla="*/ 32 h 67"/>
                <a:gd name="T24" fmla="*/ 54 w 129"/>
                <a:gd name="T25" fmla="*/ 27 h 67"/>
                <a:gd name="T26" fmla="*/ 67 w 129"/>
                <a:gd name="T27" fmla="*/ 21 h 67"/>
                <a:gd name="T28" fmla="*/ 84 w 129"/>
                <a:gd name="T29" fmla="*/ 12 h 67"/>
                <a:gd name="T30" fmla="*/ 64 w 129"/>
                <a:gd name="T31" fmla="*/ 4 h 67"/>
                <a:gd name="T32" fmla="*/ 40 w 129"/>
                <a:gd name="T33" fmla="*/ 0 h 67"/>
                <a:gd name="T34" fmla="*/ 25 w 129"/>
                <a:gd name="T35" fmla="*/ 10 h 67"/>
                <a:gd name="T36" fmla="*/ 18 w 129"/>
                <a:gd name="T37" fmla="*/ 24 h 67"/>
                <a:gd name="T38" fmla="*/ 47 w 129"/>
                <a:gd name="T39" fmla="*/ 40 h 67"/>
                <a:gd name="T40" fmla="*/ 67 w 129"/>
                <a:gd name="T41" fmla="*/ 48 h 67"/>
                <a:gd name="T42" fmla="*/ 88 w 129"/>
                <a:gd name="T43" fmla="*/ 56 h 67"/>
                <a:gd name="T44" fmla="*/ 94 w 129"/>
                <a:gd name="T45" fmla="*/ 43 h 67"/>
                <a:gd name="T46" fmla="*/ 80 w 129"/>
                <a:gd name="T47" fmla="*/ 48 h 67"/>
                <a:gd name="T48" fmla="*/ 73 w 129"/>
                <a:gd name="T49" fmla="*/ 62 h 67"/>
                <a:gd name="T50" fmla="*/ 88 w 129"/>
                <a:gd name="T51" fmla="*/ 56 h 67"/>
                <a:gd name="T52" fmla="*/ 103 w 129"/>
                <a:gd name="T53" fmla="*/ 51 h 67"/>
                <a:gd name="T54" fmla="*/ 109 w 129"/>
                <a:gd name="T55" fmla="*/ 37 h 67"/>
                <a:gd name="T56" fmla="*/ 124 w 129"/>
                <a:gd name="T57" fmla="*/ 32 h 67"/>
                <a:gd name="T58" fmla="*/ 128 w 129"/>
                <a:gd name="T59" fmla="*/ 23 h 67"/>
                <a:gd name="T60" fmla="*/ 111 w 129"/>
                <a:gd name="T61" fmla="*/ 6 h 67"/>
                <a:gd name="T62" fmla="*/ 86 w 129"/>
                <a:gd name="T63" fmla="*/ 7 h 67"/>
                <a:gd name="T64" fmla="*/ 82 w 129"/>
                <a:gd name="T65" fmla="*/ 16 h 67"/>
                <a:gd name="T66" fmla="*/ 77 w 129"/>
                <a:gd name="T67" fmla="*/ 25 h 67"/>
                <a:gd name="T68" fmla="*/ 74 w 129"/>
                <a:gd name="T69" fmla="*/ 35 h 67"/>
                <a:gd name="T70" fmla="*/ 57 w 129"/>
                <a:gd name="T71" fmla="*/ 44 h 67"/>
                <a:gd name="T72" fmla="*/ 53 w 129"/>
                <a:gd name="T73" fmla="*/ 54 h 67"/>
                <a:gd name="T74" fmla="*/ 71 w 129"/>
                <a:gd name="T75" fmla="*/ 66 h 67"/>
                <a:gd name="T76" fmla="*/ 75 w 129"/>
                <a:gd name="T77" fmla="*/ 57 h 67"/>
                <a:gd name="T78" fmla="*/ 80 w 129"/>
                <a:gd name="T79" fmla="*/ 48 h 67"/>
                <a:gd name="T80" fmla="*/ 60 w 129"/>
                <a:gd name="T81" fmla="*/ 40 h 67"/>
                <a:gd name="T82" fmla="*/ 38 w 129"/>
                <a:gd name="T83" fmla="*/ 32 h 67"/>
                <a:gd name="T84" fmla="*/ 16 w 129"/>
                <a:gd name="T85" fmla="*/ 28 h 67"/>
                <a:gd name="T86" fmla="*/ 20 w 129"/>
                <a:gd name="T87" fmla="*/ 19 h 67"/>
                <a:gd name="T88" fmla="*/ 35 w 129"/>
                <a:gd name="T89" fmla="*/ 14 h 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9"/>
                <a:gd name="T136" fmla="*/ 0 h 67"/>
                <a:gd name="T137" fmla="*/ 129 w 129"/>
                <a:gd name="T138" fmla="*/ 67 h 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9" h="67">
                  <a:moveTo>
                    <a:pt x="101" y="56"/>
                  </a:moveTo>
                  <a:lnTo>
                    <a:pt x="106" y="47"/>
                  </a:lnTo>
                  <a:lnTo>
                    <a:pt x="82" y="43"/>
                  </a:lnTo>
                  <a:lnTo>
                    <a:pt x="67" y="48"/>
                  </a:lnTo>
                  <a:lnTo>
                    <a:pt x="90" y="52"/>
                  </a:lnTo>
                  <a:lnTo>
                    <a:pt x="84" y="39"/>
                  </a:lnTo>
                  <a:lnTo>
                    <a:pt x="64" y="31"/>
                  </a:lnTo>
                  <a:lnTo>
                    <a:pt x="43" y="23"/>
                  </a:lnTo>
                  <a:lnTo>
                    <a:pt x="22" y="15"/>
                  </a:lnTo>
                  <a:lnTo>
                    <a:pt x="0" y="12"/>
                  </a:lnTo>
                  <a:lnTo>
                    <a:pt x="18" y="24"/>
                  </a:lnTo>
                  <a:lnTo>
                    <a:pt x="38" y="32"/>
                  </a:lnTo>
                  <a:lnTo>
                    <a:pt x="54" y="27"/>
                  </a:lnTo>
                  <a:lnTo>
                    <a:pt x="67" y="21"/>
                  </a:lnTo>
                  <a:lnTo>
                    <a:pt x="84" y="12"/>
                  </a:lnTo>
                  <a:lnTo>
                    <a:pt x="64" y="4"/>
                  </a:lnTo>
                  <a:lnTo>
                    <a:pt x="40" y="0"/>
                  </a:lnTo>
                  <a:lnTo>
                    <a:pt x="25" y="10"/>
                  </a:lnTo>
                  <a:lnTo>
                    <a:pt x="18" y="24"/>
                  </a:lnTo>
                  <a:lnTo>
                    <a:pt x="47" y="40"/>
                  </a:lnTo>
                  <a:lnTo>
                    <a:pt x="67" y="48"/>
                  </a:lnTo>
                  <a:lnTo>
                    <a:pt x="88" y="56"/>
                  </a:lnTo>
                  <a:lnTo>
                    <a:pt x="94" y="43"/>
                  </a:lnTo>
                  <a:lnTo>
                    <a:pt x="80" y="48"/>
                  </a:lnTo>
                  <a:lnTo>
                    <a:pt x="73" y="62"/>
                  </a:lnTo>
                  <a:lnTo>
                    <a:pt x="88" y="56"/>
                  </a:lnTo>
                  <a:lnTo>
                    <a:pt x="103" y="51"/>
                  </a:lnTo>
                  <a:lnTo>
                    <a:pt x="109" y="37"/>
                  </a:lnTo>
                  <a:lnTo>
                    <a:pt x="124" y="32"/>
                  </a:lnTo>
                  <a:lnTo>
                    <a:pt x="128" y="23"/>
                  </a:lnTo>
                  <a:lnTo>
                    <a:pt x="111" y="6"/>
                  </a:lnTo>
                  <a:lnTo>
                    <a:pt x="86" y="7"/>
                  </a:lnTo>
                  <a:lnTo>
                    <a:pt x="82" y="16"/>
                  </a:lnTo>
                  <a:lnTo>
                    <a:pt x="77" y="25"/>
                  </a:lnTo>
                  <a:lnTo>
                    <a:pt x="74" y="35"/>
                  </a:lnTo>
                  <a:lnTo>
                    <a:pt x="57" y="44"/>
                  </a:lnTo>
                  <a:lnTo>
                    <a:pt x="53" y="54"/>
                  </a:lnTo>
                  <a:lnTo>
                    <a:pt x="71" y="66"/>
                  </a:lnTo>
                  <a:lnTo>
                    <a:pt x="75" y="57"/>
                  </a:lnTo>
                  <a:lnTo>
                    <a:pt x="80" y="48"/>
                  </a:lnTo>
                  <a:lnTo>
                    <a:pt x="60" y="40"/>
                  </a:lnTo>
                  <a:lnTo>
                    <a:pt x="38" y="32"/>
                  </a:lnTo>
                  <a:lnTo>
                    <a:pt x="16" y="28"/>
                  </a:lnTo>
                  <a:lnTo>
                    <a:pt x="20" y="19"/>
                  </a:lnTo>
                  <a:lnTo>
                    <a:pt x="35" y="14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18" name="Freeform 151"/>
            <p:cNvSpPr>
              <a:spLocks/>
            </p:cNvSpPr>
            <p:nvPr/>
          </p:nvSpPr>
          <p:spPr bwMode="auto">
            <a:xfrm>
              <a:off x="3020" y="2657"/>
              <a:ext cx="247" cy="120"/>
            </a:xfrm>
            <a:custGeom>
              <a:avLst/>
              <a:gdLst>
                <a:gd name="T0" fmla="*/ 245 w 247"/>
                <a:gd name="T1" fmla="*/ 119 h 120"/>
                <a:gd name="T2" fmla="*/ 239 w 247"/>
                <a:gd name="T3" fmla="*/ 106 h 120"/>
                <a:gd name="T4" fmla="*/ 246 w 247"/>
                <a:gd name="T5" fmla="*/ 92 h 120"/>
                <a:gd name="T6" fmla="*/ 226 w 247"/>
                <a:gd name="T7" fmla="*/ 84 h 120"/>
                <a:gd name="T8" fmla="*/ 211 w 247"/>
                <a:gd name="T9" fmla="*/ 89 h 120"/>
                <a:gd name="T10" fmla="*/ 207 w 247"/>
                <a:gd name="T11" fmla="*/ 98 h 120"/>
                <a:gd name="T12" fmla="*/ 200 w 247"/>
                <a:gd name="T13" fmla="*/ 85 h 120"/>
                <a:gd name="T14" fmla="*/ 194 w 247"/>
                <a:gd name="T15" fmla="*/ 72 h 120"/>
                <a:gd name="T16" fmla="*/ 180 w 247"/>
                <a:gd name="T17" fmla="*/ 78 h 120"/>
                <a:gd name="T18" fmla="*/ 157 w 247"/>
                <a:gd name="T19" fmla="*/ 75 h 120"/>
                <a:gd name="T20" fmla="*/ 162 w 247"/>
                <a:gd name="T21" fmla="*/ 65 h 120"/>
                <a:gd name="T22" fmla="*/ 166 w 247"/>
                <a:gd name="T23" fmla="*/ 55 h 120"/>
                <a:gd name="T24" fmla="*/ 143 w 247"/>
                <a:gd name="T25" fmla="*/ 52 h 120"/>
                <a:gd name="T26" fmla="*/ 120 w 247"/>
                <a:gd name="T27" fmla="*/ 48 h 120"/>
                <a:gd name="T28" fmla="*/ 116 w 247"/>
                <a:gd name="T29" fmla="*/ 58 h 120"/>
                <a:gd name="T30" fmla="*/ 110 w 247"/>
                <a:gd name="T31" fmla="*/ 44 h 120"/>
                <a:gd name="T32" fmla="*/ 91 w 247"/>
                <a:gd name="T33" fmla="*/ 32 h 120"/>
                <a:gd name="T34" fmla="*/ 71 w 247"/>
                <a:gd name="T35" fmla="*/ 25 h 120"/>
                <a:gd name="T36" fmla="*/ 56 w 247"/>
                <a:gd name="T37" fmla="*/ 30 h 120"/>
                <a:gd name="T38" fmla="*/ 49 w 247"/>
                <a:gd name="T39" fmla="*/ 17 h 120"/>
                <a:gd name="T40" fmla="*/ 21 w 247"/>
                <a:gd name="T41" fmla="*/ 0 h 120"/>
                <a:gd name="T42" fmla="*/ 4 w 247"/>
                <a:gd name="T43" fmla="*/ 10 h 120"/>
                <a:gd name="T44" fmla="*/ 0 w 247"/>
                <a:gd name="T45" fmla="*/ 19 h 1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7"/>
                <a:gd name="T70" fmla="*/ 0 h 120"/>
                <a:gd name="T71" fmla="*/ 247 w 247"/>
                <a:gd name="T72" fmla="*/ 120 h 1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7" h="120">
                  <a:moveTo>
                    <a:pt x="245" y="119"/>
                  </a:moveTo>
                  <a:lnTo>
                    <a:pt x="239" y="106"/>
                  </a:lnTo>
                  <a:lnTo>
                    <a:pt x="246" y="92"/>
                  </a:lnTo>
                  <a:lnTo>
                    <a:pt x="226" y="84"/>
                  </a:lnTo>
                  <a:lnTo>
                    <a:pt x="211" y="89"/>
                  </a:lnTo>
                  <a:lnTo>
                    <a:pt x="207" y="98"/>
                  </a:lnTo>
                  <a:lnTo>
                    <a:pt x="200" y="85"/>
                  </a:lnTo>
                  <a:lnTo>
                    <a:pt x="194" y="72"/>
                  </a:lnTo>
                  <a:lnTo>
                    <a:pt x="180" y="78"/>
                  </a:lnTo>
                  <a:lnTo>
                    <a:pt x="157" y="75"/>
                  </a:lnTo>
                  <a:lnTo>
                    <a:pt x="162" y="65"/>
                  </a:lnTo>
                  <a:lnTo>
                    <a:pt x="166" y="55"/>
                  </a:lnTo>
                  <a:lnTo>
                    <a:pt x="143" y="52"/>
                  </a:lnTo>
                  <a:lnTo>
                    <a:pt x="120" y="48"/>
                  </a:lnTo>
                  <a:lnTo>
                    <a:pt x="116" y="58"/>
                  </a:lnTo>
                  <a:lnTo>
                    <a:pt x="110" y="44"/>
                  </a:lnTo>
                  <a:lnTo>
                    <a:pt x="91" y="32"/>
                  </a:lnTo>
                  <a:lnTo>
                    <a:pt x="71" y="25"/>
                  </a:lnTo>
                  <a:lnTo>
                    <a:pt x="56" y="30"/>
                  </a:lnTo>
                  <a:lnTo>
                    <a:pt x="49" y="17"/>
                  </a:lnTo>
                  <a:lnTo>
                    <a:pt x="21" y="0"/>
                  </a:lnTo>
                  <a:lnTo>
                    <a:pt x="4" y="10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4" name="Group 152"/>
          <p:cNvGrpSpPr>
            <a:grpSpLocks/>
          </p:cNvGrpSpPr>
          <p:nvPr/>
        </p:nvGrpSpPr>
        <p:grpSpPr bwMode="auto">
          <a:xfrm>
            <a:off x="4572000" y="4292600"/>
            <a:ext cx="488950" cy="409575"/>
            <a:chOff x="2762" y="2609"/>
            <a:chExt cx="274" cy="333"/>
          </a:xfrm>
        </p:grpSpPr>
        <p:sp>
          <p:nvSpPr>
            <p:cNvPr id="24713" name="Rectangle 153"/>
            <p:cNvSpPr>
              <a:spLocks noChangeArrowheads="1"/>
            </p:cNvSpPr>
            <p:nvPr/>
          </p:nvSpPr>
          <p:spPr bwMode="auto">
            <a:xfrm rot="-10560000">
              <a:off x="2762" y="2664"/>
              <a:ext cx="262" cy="278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14" name="Freeform 154"/>
            <p:cNvSpPr>
              <a:spLocks/>
            </p:cNvSpPr>
            <p:nvPr/>
          </p:nvSpPr>
          <p:spPr bwMode="auto">
            <a:xfrm>
              <a:off x="2812" y="2788"/>
              <a:ext cx="127" cy="113"/>
            </a:xfrm>
            <a:custGeom>
              <a:avLst/>
              <a:gdLst>
                <a:gd name="T0" fmla="*/ 111 w 127"/>
                <a:gd name="T1" fmla="*/ 82 h 113"/>
                <a:gd name="T2" fmla="*/ 113 w 127"/>
                <a:gd name="T3" fmla="*/ 66 h 113"/>
                <a:gd name="T4" fmla="*/ 90 w 127"/>
                <a:gd name="T5" fmla="*/ 72 h 113"/>
                <a:gd name="T6" fmla="*/ 78 w 127"/>
                <a:gd name="T7" fmla="*/ 86 h 113"/>
                <a:gd name="T8" fmla="*/ 100 w 127"/>
                <a:gd name="T9" fmla="*/ 80 h 113"/>
                <a:gd name="T10" fmla="*/ 90 w 127"/>
                <a:gd name="T11" fmla="*/ 64 h 113"/>
                <a:gd name="T12" fmla="*/ 68 w 127"/>
                <a:gd name="T13" fmla="*/ 61 h 113"/>
                <a:gd name="T14" fmla="*/ 45 w 127"/>
                <a:gd name="T15" fmla="*/ 59 h 113"/>
                <a:gd name="T16" fmla="*/ 23 w 127"/>
                <a:gd name="T17" fmla="*/ 58 h 113"/>
                <a:gd name="T18" fmla="*/ 0 w 127"/>
                <a:gd name="T19" fmla="*/ 62 h 113"/>
                <a:gd name="T20" fmla="*/ 21 w 127"/>
                <a:gd name="T21" fmla="*/ 74 h 113"/>
                <a:gd name="T22" fmla="*/ 44 w 127"/>
                <a:gd name="T23" fmla="*/ 75 h 113"/>
                <a:gd name="T24" fmla="*/ 56 w 127"/>
                <a:gd name="T25" fmla="*/ 61 h 113"/>
                <a:gd name="T26" fmla="*/ 69 w 127"/>
                <a:gd name="T27" fmla="*/ 45 h 113"/>
                <a:gd name="T28" fmla="*/ 81 w 127"/>
                <a:gd name="T29" fmla="*/ 22 h 113"/>
                <a:gd name="T30" fmla="*/ 59 w 127"/>
                <a:gd name="T31" fmla="*/ 21 h 113"/>
                <a:gd name="T32" fmla="*/ 35 w 127"/>
                <a:gd name="T33" fmla="*/ 26 h 113"/>
                <a:gd name="T34" fmla="*/ 23 w 127"/>
                <a:gd name="T35" fmla="*/ 50 h 113"/>
                <a:gd name="T36" fmla="*/ 21 w 127"/>
                <a:gd name="T37" fmla="*/ 74 h 113"/>
                <a:gd name="T38" fmla="*/ 55 w 127"/>
                <a:gd name="T39" fmla="*/ 85 h 113"/>
                <a:gd name="T40" fmla="*/ 78 w 127"/>
                <a:gd name="T41" fmla="*/ 86 h 113"/>
                <a:gd name="T42" fmla="*/ 100 w 127"/>
                <a:gd name="T43" fmla="*/ 88 h 113"/>
                <a:gd name="T44" fmla="*/ 101 w 127"/>
                <a:gd name="T45" fmla="*/ 64 h 113"/>
                <a:gd name="T46" fmla="*/ 89 w 127"/>
                <a:gd name="T47" fmla="*/ 80 h 113"/>
                <a:gd name="T48" fmla="*/ 88 w 127"/>
                <a:gd name="T49" fmla="*/ 104 h 113"/>
                <a:gd name="T50" fmla="*/ 100 w 127"/>
                <a:gd name="T51" fmla="*/ 88 h 113"/>
                <a:gd name="T52" fmla="*/ 113 w 127"/>
                <a:gd name="T53" fmla="*/ 74 h 113"/>
                <a:gd name="T54" fmla="*/ 114 w 127"/>
                <a:gd name="T55" fmla="*/ 50 h 113"/>
                <a:gd name="T56" fmla="*/ 125 w 127"/>
                <a:gd name="T57" fmla="*/ 35 h 113"/>
                <a:gd name="T58" fmla="*/ 126 w 127"/>
                <a:gd name="T59" fmla="*/ 19 h 113"/>
                <a:gd name="T60" fmla="*/ 105 w 127"/>
                <a:gd name="T61" fmla="*/ 0 h 113"/>
                <a:gd name="T62" fmla="*/ 81 w 127"/>
                <a:gd name="T63" fmla="*/ 14 h 113"/>
                <a:gd name="T64" fmla="*/ 80 w 127"/>
                <a:gd name="T65" fmla="*/ 30 h 113"/>
                <a:gd name="T66" fmla="*/ 80 w 127"/>
                <a:gd name="T67" fmla="*/ 46 h 113"/>
                <a:gd name="T68" fmla="*/ 79 w 127"/>
                <a:gd name="T69" fmla="*/ 62 h 113"/>
                <a:gd name="T70" fmla="*/ 66 w 127"/>
                <a:gd name="T71" fmla="*/ 85 h 113"/>
                <a:gd name="T72" fmla="*/ 65 w 127"/>
                <a:gd name="T73" fmla="*/ 101 h 113"/>
                <a:gd name="T74" fmla="*/ 88 w 127"/>
                <a:gd name="T75" fmla="*/ 112 h 113"/>
                <a:gd name="T76" fmla="*/ 89 w 127"/>
                <a:gd name="T77" fmla="*/ 96 h 113"/>
                <a:gd name="T78" fmla="*/ 89 w 127"/>
                <a:gd name="T79" fmla="*/ 80 h 113"/>
                <a:gd name="T80" fmla="*/ 66 w 127"/>
                <a:gd name="T81" fmla="*/ 77 h 113"/>
                <a:gd name="T82" fmla="*/ 44 w 127"/>
                <a:gd name="T83" fmla="*/ 75 h 113"/>
                <a:gd name="T84" fmla="*/ 21 w 127"/>
                <a:gd name="T85" fmla="*/ 82 h 113"/>
                <a:gd name="T86" fmla="*/ 23 w 127"/>
                <a:gd name="T87" fmla="*/ 66 h 113"/>
                <a:gd name="T88" fmla="*/ 34 w 127"/>
                <a:gd name="T89" fmla="*/ 50 h 1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113"/>
                <a:gd name="T137" fmla="*/ 127 w 127"/>
                <a:gd name="T138" fmla="*/ 113 h 1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113">
                  <a:moveTo>
                    <a:pt x="111" y="82"/>
                  </a:moveTo>
                  <a:lnTo>
                    <a:pt x="113" y="66"/>
                  </a:lnTo>
                  <a:lnTo>
                    <a:pt x="90" y="72"/>
                  </a:lnTo>
                  <a:lnTo>
                    <a:pt x="78" y="86"/>
                  </a:lnTo>
                  <a:lnTo>
                    <a:pt x="100" y="80"/>
                  </a:lnTo>
                  <a:lnTo>
                    <a:pt x="90" y="64"/>
                  </a:lnTo>
                  <a:lnTo>
                    <a:pt x="68" y="61"/>
                  </a:lnTo>
                  <a:lnTo>
                    <a:pt x="45" y="59"/>
                  </a:lnTo>
                  <a:lnTo>
                    <a:pt x="23" y="58"/>
                  </a:lnTo>
                  <a:lnTo>
                    <a:pt x="0" y="62"/>
                  </a:lnTo>
                  <a:lnTo>
                    <a:pt x="21" y="74"/>
                  </a:lnTo>
                  <a:lnTo>
                    <a:pt x="44" y="75"/>
                  </a:lnTo>
                  <a:lnTo>
                    <a:pt x="56" y="61"/>
                  </a:lnTo>
                  <a:lnTo>
                    <a:pt x="69" y="45"/>
                  </a:lnTo>
                  <a:lnTo>
                    <a:pt x="81" y="22"/>
                  </a:lnTo>
                  <a:lnTo>
                    <a:pt x="59" y="21"/>
                  </a:lnTo>
                  <a:lnTo>
                    <a:pt x="35" y="26"/>
                  </a:lnTo>
                  <a:lnTo>
                    <a:pt x="23" y="50"/>
                  </a:lnTo>
                  <a:lnTo>
                    <a:pt x="21" y="74"/>
                  </a:lnTo>
                  <a:lnTo>
                    <a:pt x="55" y="85"/>
                  </a:lnTo>
                  <a:lnTo>
                    <a:pt x="78" y="86"/>
                  </a:lnTo>
                  <a:lnTo>
                    <a:pt x="100" y="88"/>
                  </a:lnTo>
                  <a:lnTo>
                    <a:pt x="101" y="64"/>
                  </a:lnTo>
                  <a:lnTo>
                    <a:pt x="89" y="80"/>
                  </a:lnTo>
                  <a:lnTo>
                    <a:pt x="88" y="104"/>
                  </a:lnTo>
                  <a:lnTo>
                    <a:pt x="100" y="88"/>
                  </a:lnTo>
                  <a:lnTo>
                    <a:pt x="113" y="74"/>
                  </a:lnTo>
                  <a:lnTo>
                    <a:pt x="114" y="50"/>
                  </a:lnTo>
                  <a:lnTo>
                    <a:pt x="125" y="35"/>
                  </a:lnTo>
                  <a:lnTo>
                    <a:pt x="126" y="19"/>
                  </a:lnTo>
                  <a:lnTo>
                    <a:pt x="105" y="0"/>
                  </a:lnTo>
                  <a:lnTo>
                    <a:pt x="81" y="14"/>
                  </a:lnTo>
                  <a:lnTo>
                    <a:pt x="80" y="30"/>
                  </a:lnTo>
                  <a:lnTo>
                    <a:pt x="80" y="46"/>
                  </a:lnTo>
                  <a:lnTo>
                    <a:pt x="79" y="62"/>
                  </a:lnTo>
                  <a:lnTo>
                    <a:pt x="66" y="85"/>
                  </a:lnTo>
                  <a:lnTo>
                    <a:pt x="65" y="101"/>
                  </a:lnTo>
                  <a:lnTo>
                    <a:pt x="88" y="112"/>
                  </a:lnTo>
                  <a:lnTo>
                    <a:pt x="89" y="96"/>
                  </a:lnTo>
                  <a:lnTo>
                    <a:pt x="89" y="80"/>
                  </a:lnTo>
                  <a:lnTo>
                    <a:pt x="66" y="77"/>
                  </a:lnTo>
                  <a:lnTo>
                    <a:pt x="44" y="75"/>
                  </a:lnTo>
                  <a:lnTo>
                    <a:pt x="21" y="82"/>
                  </a:lnTo>
                  <a:lnTo>
                    <a:pt x="23" y="66"/>
                  </a:lnTo>
                  <a:lnTo>
                    <a:pt x="34" y="5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15" name="Freeform 155"/>
            <p:cNvSpPr>
              <a:spLocks/>
            </p:cNvSpPr>
            <p:nvPr/>
          </p:nvSpPr>
          <p:spPr bwMode="auto">
            <a:xfrm>
              <a:off x="2765" y="2609"/>
              <a:ext cx="271" cy="74"/>
            </a:xfrm>
            <a:custGeom>
              <a:avLst/>
              <a:gdLst>
                <a:gd name="T0" fmla="*/ 270 w 271"/>
                <a:gd name="T1" fmla="*/ 73 h 74"/>
                <a:gd name="T2" fmla="*/ 260 w 271"/>
                <a:gd name="T3" fmla="*/ 57 h 74"/>
                <a:gd name="T4" fmla="*/ 261 w 271"/>
                <a:gd name="T5" fmla="*/ 33 h 74"/>
                <a:gd name="T6" fmla="*/ 239 w 271"/>
                <a:gd name="T7" fmla="*/ 30 h 74"/>
                <a:gd name="T8" fmla="*/ 226 w 271"/>
                <a:gd name="T9" fmla="*/ 46 h 74"/>
                <a:gd name="T10" fmla="*/ 225 w 271"/>
                <a:gd name="T11" fmla="*/ 62 h 74"/>
                <a:gd name="T12" fmla="*/ 215 w 271"/>
                <a:gd name="T13" fmla="*/ 44 h 74"/>
                <a:gd name="T14" fmla="*/ 205 w 271"/>
                <a:gd name="T15" fmla="*/ 27 h 74"/>
                <a:gd name="T16" fmla="*/ 192 w 271"/>
                <a:gd name="T17" fmla="*/ 41 h 74"/>
                <a:gd name="T18" fmla="*/ 170 w 271"/>
                <a:gd name="T19" fmla="*/ 48 h 74"/>
                <a:gd name="T20" fmla="*/ 170 w 271"/>
                <a:gd name="T21" fmla="*/ 32 h 74"/>
                <a:gd name="T22" fmla="*/ 171 w 271"/>
                <a:gd name="T23" fmla="*/ 16 h 74"/>
                <a:gd name="T24" fmla="*/ 149 w 271"/>
                <a:gd name="T25" fmla="*/ 22 h 74"/>
                <a:gd name="T26" fmla="*/ 125 w 271"/>
                <a:gd name="T27" fmla="*/ 27 h 74"/>
                <a:gd name="T28" fmla="*/ 125 w 271"/>
                <a:gd name="T29" fmla="*/ 43 h 74"/>
                <a:gd name="T30" fmla="*/ 114 w 271"/>
                <a:gd name="T31" fmla="*/ 27 h 74"/>
                <a:gd name="T32" fmla="*/ 92 w 271"/>
                <a:gd name="T33" fmla="*/ 16 h 74"/>
                <a:gd name="T34" fmla="*/ 70 w 271"/>
                <a:gd name="T35" fmla="*/ 14 h 74"/>
                <a:gd name="T36" fmla="*/ 57 w 271"/>
                <a:gd name="T37" fmla="*/ 29 h 74"/>
                <a:gd name="T38" fmla="*/ 47 w 271"/>
                <a:gd name="T39" fmla="*/ 11 h 74"/>
                <a:gd name="T40" fmla="*/ 14 w 271"/>
                <a:gd name="T41" fmla="*/ 0 h 74"/>
                <a:gd name="T42" fmla="*/ 1 w 271"/>
                <a:gd name="T43" fmla="*/ 24 h 74"/>
                <a:gd name="T44" fmla="*/ 0 w 271"/>
                <a:gd name="T45" fmla="*/ 4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1"/>
                <a:gd name="T70" fmla="*/ 0 h 74"/>
                <a:gd name="T71" fmla="*/ 271 w 271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1" h="74">
                  <a:moveTo>
                    <a:pt x="270" y="73"/>
                  </a:moveTo>
                  <a:lnTo>
                    <a:pt x="260" y="57"/>
                  </a:lnTo>
                  <a:lnTo>
                    <a:pt x="261" y="33"/>
                  </a:lnTo>
                  <a:lnTo>
                    <a:pt x="239" y="30"/>
                  </a:lnTo>
                  <a:lnTo>
                    <a:pt x="226" y="46"/>
                  </a:lnTo>
                  <a:lnTo>
                    <a:pt x="225" y="62"/>
                  </a:lnTo>
                  <a:lnTo>
                    <a:pt x="215" y="44"/>
                  </a:lnTo>
                  <a:lnTo>
                    <a:pt x="205" y="27"/>
                  </a:lnTo>
                  <a:lnTo>
                    <a:pt x="192" y="41"/>
                  </a:lnTo>
                  <a:lnTo>
                    <a:pt x="170" y="48"/>
                  </a:lnTo>
                  <a:lnTo>
                    <a:pt x="170" y="32"/>
                  </a:lnTo>
                  <a:lnTo>
                    <a:pt x="171" y="16"/>
                  </a:lnTo>
                  <a:lnTo>
                    <a:pt x="149" y="22"/>
                  </a:lnTo>
                  <a:lnTo>
                    <a:pt x="125" y="27"/>
                  </a:lnTo>
                  <a:lnTo>
                    <a:pt x="125" y="43"/>
                  </a:lnTo>
                  <a:lnTo>
                    <a:pt x="114" y="27"/>
                  </a:lnTo>
                  <a:lnTo>
                    <a:pt x="92" y="16"/>
                  </a:lnTo>
                  <a:lnTo>
                    <a:pt x="70" y="14"/>
                  </a:lnTo>
                  <a:lnTo>
                    <a:pt x="57" y="29"/>
                  </a:lnTo>
                  <a:lnTo>
                    <a:pt x="47" y="11"/>
                  </a:lnTo>
                  <a:lnTo>
                    <a:pt x="14" y="0"/>
                  </a:lnTo>
                  <a:lnTo>
                    <a:pt x="1" y="24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5" name="Group 156"/>
          <p:cNvGrpSpPr>
            <a:grpSpLocks/>
          </p:cNvGrpSpPr>
          <p:nvPr/>
        </p:nvGrpSpPr>
        <p:grpSpPr bwMode="auto">
          <a:xfrm>
            <a:off x="3636963" y="4276725"/>
            <a:ext cx="488950" cy="258763"/>
            <a:chOff x="2114" y="2588"/>
            <a:chExt cx="274" cy="209"/>
          </a:xfrm>
        </p:grpSpPr>
        <p:sp>
          <p:nvSpPr>
            <p:cNvPr id="24710" name="Rectangle 157"/>
            <p:cNvSpPr>
              <a:spLocks noChangeArrowheads="1"/>
            </p:cNvSpPr>
            <p:nvPr/>
          </p:nvSpPr>
          <p:spPr bwMode="auto">
            <a:xfrm rot="-10560000">
              <a:off x="2114" y="2624"/>
              <a:ext cx="262" cy="173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11" name="Freeform 158"/>
            <p:cNvSpPr>
              <a:spLocks/>
            </p:cNvSpPr>
            <p:nvPr/>
          </p:nvSpPr>
          <p:spPr bwMode="auto">
            <a:xfrm>
              <a:off x="2164" y="2701"/>
              <a:ext cx="127" cy="72"/>
            </a:xfrm>
            <a:custGeom>
              <a:avLst/>
              <a:gdLst>
                <a:gd name="T0" fmla="*/ 111 w 127"/>
                <a:gd name="T1" fmla="*/ 52 h 72"/>
                <a:gd name="T2" fmla="*/ 113 w 127"/>
                <a:gd name="T3" fmla="*/ 42 h 72"/>
                <a:gd name="T4" fmla="*/ 90 w 127"/>
                <a:gd name="T5" fmla="*/ 46 h 72"/>
                <a:gd name="T6" fmla="*/ 78 w 127"/>
                <a:gd name="T7" fmla="*/ 55 h 72"/>
                <a:gd name="T8" fmla="*/ 100 w 127"/>
                <a:gd name="T9" fmla="*/ 51 h 72"/>
                <a:gd name="T10" fmla="*/ 90 w 127"/>
                <a:gd name="T11" fmla="*/ 41 h 72"/>
                <a:gd name="T12" fmla="*/ 68 w 127"/>
                <a:gd name="T13" fmla="*/ 39 h 72"/>
                <a:gd name="T14" fmla="*/ 45 w 127"/>
                <a:gd name="T15" fmla="*/ 38 h 72"/>
                <a:gd name="T16" fmla="*/ 23 w 127"/>
                <a:gd name="T17" fmla="*/ 37 h 72"/>
                <a:gd name="T18" fmla="*/ 0 w 127"/>
                <a:gd name="T19" fmla="*/ 40 h 72"/>
                <a:gd name="T20" fmla="*/ 21 w 127"/>
                <a:gd name="T21" fmla="*/ 47 h 72"/>
                <a:gd name="T22" fmla="*/ 44 w 127"/>
                <a:gd name="T23" fmla="*/ 48 h 72"/>
                <a:gd name="T24" fmla="*/ 56 w 127"/>
                <a:gd name="T25" fmla="*/ 39 h 72"/>
                <a:gd name="T26" fmla="*/ 69 w 127"/>
                <a:gd name="T27" fmla="*/ 28 h 72"/>
                <a:gd name="T28" fmla="*/ 81 w 127"/>
                <a:gd name="T29" fmla="*/ 14 h 72"/>
                <a:gd name="T30" fmla="*/ 59 w 127"/>
                <a:gd name="T31" fmla="*/ 13 h 72"/>
                <a:gd name="T32" fmla="*/ 35 w 127"/>
                <a:gd name="T33" fmla="*/ 16 h 72"/>
                <a:gd name="T34" fmla="*/ 23 w 127"/>
                <a:gd name="T35" fmla="*/ 31 h 72"/>
                <a:gd name="T36" fmla="*/ 21 w 127"/>
                <a:gd name="T37" fmla="*/ 47 h 72"/>
                <a:gd name="T38" fmla="*/ 55 w 127"/>
                <a:gd name="T39" fmla="*/ 54 h 72"/>
                <a:gd name="T40" fmla="*/ 78 w 127"/>
                <a:gd name="T41" fmla="*/ 55 h 72"/>
                <a:gd name="T42" fmla="*/ 100 w 127"/>
                <a:gd name="T43" fmla="*/ 56 h 72"/>
                <a:gd name="T44" fmla="*/ 101 w 127"/>
                <a:gd name="T45" fmla="*/ 41 h 72"/>
                <a:gd name="T46" fmla="*/ 89 w 127"/>
                <a:gd name="T47" fmla="*/ 51 h 72"/>
                <a:gd name="T48" fmla="*/ 88 w 127"/>
                <a:gd name="T49" fmla="*/ 66 h 72"/>
                <a:gd name="T50" fmla="*/ 100 w 127"/>
                <a:gd name="T51" fmla="*/ 56 h 72"/>
                <a:gd name="T52" fmla="*/ 113 w 127"/>
                <a:gd name="T53" fmla="*/ 47 h 72"/>
                <a:gd name="T54" fmla="*/ 114 w 127"/>
                <a:gd name="T55" fmla="*/ 31 h 72"/>
                <a:gd name="T56" fmla="*/ 125 w 127"/>
                <a:gd name="T57" fmla="*/ 22 h 72"/>
                <a:gd name="T58" fmla="*/ 126 w 127"/>
                <a:gd name="T59" fmla="*/ 12 h 72"/>
                <a:gd name="T60" fmla="*/ 105 w 127"/>
                <a:gd name="T61" fmla="*/ 0 h 72"/>
                <a:gd name="T62" fmla="*/ 81 w 127"/>
                <a:gd name="T63" fmla="*/ 9 h 72"/>
                <a:gd name="T64" fmla="*/ 80 w 127"/>
                <a:gd name="T65" fmla="*/ 19 h 72"/>
                <a:gd name="T66" fmla="*/ 80 w 127"/>
                <a:gd name="T67" fmla="*/ 29 h 72"/>
                <a:gd name="T68" fmla="*/ 79 w 127"/>
                <a:gd name="T69" fmla="*/ 40 h 72"/>
                <a:gd name="T70" fmla="*/ 66 w 127"/>
                <a:gd name="T71" fmla="*/ 54 h 72"/>
                <a:gd name="T72" fmla="*/ 65 w 127"/>
                <a:gd name="T73" fmla="*/ 64 h 72"/>
                <a:gd name="T74" fmla="*/ 88 w 127"/>
                <a:gd name="T75" fmla="*/ 71 h 72"/>
                <a:gd name="T76" fmla="*/ 89 w 127"/>
                <a:gd name="T77" fmla="*/ 61 h 72"/>
                <a:gd name="T78" fmla="*/ 89 w 127"/>
                <a:gd name="T79" fmla="*/ 51 h 72"/>
                <a:gd name="T80" fmla="*/ 66 w 127"/>
                <a:gd name="T81" fmla="*/ 49 h 72"/>
                <a:gd name="T82" fmla="*/ 44 w 127"/>
                <a:gd name="T83" fmla="*/ 48 h 72"/>
                <a:gd name="T84" fmla="*/ 21 w 127"/>
                <a:gd name="T85" fmla="*/ 52 h 72"/>
                <a:gd name="T86" fmla="*/ 23 w 127"/>
                <a:gd name="T87" fmla="*/ 42 h 72"/>
                <a:gd name="T88" fmla="*/ 34 w 127"/>
                <a:gd name="T89" fmla="*/ 31 h 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72"/>
                <a:gd name="T137" fmla="*/ 127 w 127"/>
                <a:gd name="T138" fmla="*/ 72 h 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72">
                  <a:moveTo>
                    <a:pt x="111" y="52"/>
                  </a:moveTo>
                  <a:lnTo>
                    <a:pt x="113" y="42"/>
                  </a:lnTo>
                  <a:lnTo>
                    <a:pt x="90" y="46"/>
                  </a:lnTo>
                  <a:lnTo>
                    <a:pt x="78" y="55"/>
                  </a:lnTo>
                  <a:lnTo>
                    <a:pt x="100" y="51"/>
                  </a:lnTo>
                  <a:lnTo>
                    <a:pt x="90" y="41"/>
                  </a:lnTo>
                  <a:lnTo>
                    <a:pt x="68" y="39"/>
                  </a:lnTo>
                  <a:lnTo>
                    <a:pt x="45" y="38"/>
                  </a:lnTo>
                  <a:lnTo>
                    <a:pt x="23" y="37"/>
                  </a:lnTo>
                  <a:lnTo>
                    <a:pt x="0" y="40"/>
                  </a:lnTo>
                  <a:lnTo>
                    <a:pt x="21" y="47"/>
                  </a:lnTo>
                  <a:lnTo>
                    <a:pt x="44" y="48"/>
                  </a:lnTo>
                  <a:lnTo>
                    <a:pt x="56" y="39"/>
                  </a:lnTo>
                  <a:lnTo>
                    <a:pt x="69" y="28"/>
                  </a:lnTo>
                  <a:lnTo>
                    <a:pt x="81" y="14"/>
                  </a:lnTo>
                  <a:lnTo>
                    <a:pt x="59" y="13"/>
                  </a:lnTo>
                  <a:lnTo>
                    <a:pt x="35" y="16"/>
                  </a:lnTo>
                  <a:lnTo>
                    <a:pt x="23" y="31"/>
                  </a:lnTo>
                  <a:lnTo>
                    <a:pt x="21" y="47"/>
                  </a:lnTo>
                  <a:lnTo>
                    <a:pt x="55" y="54"/>
                  </a:lnTo>
                  <a:lnTo>
                    <a:pt x="78" y="55"/>
                  </a:lnTo>
                  <a:lnTo>
                    <a:pt x="100" y="56"/>
                  </a:lnTo>
                  <a:lnTo>
                    <a:pt x="101" y="41"/>
                  </a:lnTo>
                  <a:lnTo>
                    <a:pt x="89" y="51"/>
                  </a:lnTo>
                  <a:lnTo>
                    <a:pt x="88" y="66"/>
                  </a:lnTo>
                  <a:lnTo>
                    <a:pt x="100" y="56"/>
                  </a:lnTo>
                  <a:lnTo>
                    <a:pt x="113" y="47"/>
                  </a:lnTo>
                  <a:lnTo>
                    <a:pt x="114" y="31"/>
                  </a:lnTo>
                  <a:lnTo>
                    <a:pt x="125" y="22"/>
                  </a:lnTo>
                  <a:lnTo>
                    <a:pt x="126" y="12"/>
                  </a:lnTo>
                  <a:lnTo>
                    <a:pt x="105" y="0"/>
                  </a:lnTo>
                  <a:lnTo>
                    <a:pt x="81" y="9"/>
                  </a:lnTo>
                  <a:lnTo>
                    <a:pt x="80" y="19"/>
                  </a:lnTo>
                  <a:lnTo>
                    <a:pt x="80" y="29"/>
                  </a:lnTo>
                  <a:lnTo>
                    <a:pt x="79" y="40"/>
                  </a:lnTo>
                  <a:lnTo>
                    <a:pt x="66" y="54"/>
                  </a:lnTo>
                  <a:lnTo>
                    <a:pt x="65" y="64"/>
                  </a:lnTo>
                  <a:lnTo>
                    <a:pt x="88" y="71"/>
                  </a:lnTo>
                  <a:lnTo>
                    <a:pt x="89" y="61"/>
                  </a:lnTo>
                  <a:lnTo>
                    <a:pt x="89" y="51"/>
                  </a:lnTo>
                  <a:lnTo>
                    <a:pt x="66" y="49"/>
                  </a:lnTo>
                  <a:lnTo>
                    <a:pt x="44" y="48"/>
                  </a:lnTo>
                  <a:lnTo>
                    <a:pt x="21" y="52"/>
                  </a:lnTo>
                  <a:lnTo>
                    <a:pt x="23" y="42"/>
                  </a:lnTo>
                  <a:lnTo>
                    <a:pt x="34" y="31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12" name="Freeform 159"/>
            <p:cNvSpPr>
              <a:spLocks/>
            </p:cNvSpPr>
            <p:nvPr/>
          </p:nvSpPr>
          <p:spPr bwMode="auto">
            <a:xfrm>
              <a:off x="2117" y="2588"/>
              <a:ext cx="271" cy="47"/>
            </a:xfrm>
            <a:custGeom>
              <a:avLst/>
              <a:gdLst>
                <a:gd name="T0" fmla="*/ 270 w 271"/>
                <a:gd name="T1" fmla="*/ 46 h 47"/>
                <a:gd name="T2" fmla="*/ 260 w 271"/>
                <a:gd name="T3" fmla="*/ 36 h 47"/>
                <a:gd name="T4" fmla="*/ 261 w 271"/>
                <a:gd name="T5" fmla="*/ 21 h 47"/>
                <a:gd name="T6" fmla="*/ 239 w 271"/>
                <a:gd name="T7" fmla="*/ 19 h 47"/>
                <a:gd name="T8" fmla="*/ 226 w 271"/>
                <a:gd name="T9" fmla="*/ 29 h 47"/>
                <a:gd name="T10" fmla="*/ 225 w 271"/>
                <a:gd name="T11" fmla="*/ 39 h 47"/>
                <a:gd name="T12" fmla="*/ 215 w 271"/>
                <a:gd name="T13" fmla="*/ 28 h 47"/>
                <a:gd name="T14" fmla="*/ 205 w 271"/>
                <a:gd name="T15" fmla="*/ 17 h 47"/>
                <a:gd name="T16" fmla="*/ 192 w 271"/>
                <a:gd name="T17" fmla="*/ 26 h 47"/>
                <a:gd name="T18" fmla="*/ 170 w 271"/>
                <a:gd name="T19" fmla="*/ 30 h 47"/>
                <a:gd name="T20" fmla="*/ 170 w 271"/>
                <a:gd name="T21" fmla="*/ 20 h 47"/>
                <a:gd name="T22" fmla="*/ 171 w 271"/>
                <a:gd name="T23" fmla="*/ 10 h 47"/>
                <a:gd name="T24" fmla="*/ 149 w 271"/>
                <a:gd name="T25" fmla="*/ 14 h 47"/>
                <a:gd name="T26" fmla="*/ 125 w 271"/>
                <a:gd name="T27" fmla="*/ 17 h 47"/>
                <a:gd name="T28" fmla="*/ 125 w 271"/>
                <a:gd name="T29" fmla="*/ 27 h 47"/>
                <a:gd name="T30" fmla="*/ 114 w 271"/>
                <a:gd name="T31" fmla="*/ 17 h 47"/>
                <a:gd name="T32" fmla="*/ 92 w 271"/>
                <a:gd name="T33" fmla="*/ 10 h 47"/>
                <a:gd name="T34" fmla="*/ 70 w 271"/>
                <a:gd name="T35" fmla="*/ 9 h 47"/>
                <a:gd name="T36" fmla="*/ 57 w 271"/>
                <a:gd name="T37" fmla="*/ 18 h 47"/>
                <a:gd name="T38" fmla="*/ 47 w 271"/>
                <a:gd name="T39" fmla="*/ 7 h 47"/>
                <a:gd name="T40" fmla="*/ 14 w 271"/>
                <a:gd name="T41" fmla="*/ 0 h 47"/>
                <a:gd name="T42" fmla="*/ 1 w 271"/>
                <a:gd name="T43" fmla="*/ 15 h 47"/>
                <a:gd name="T44" fmla="*/ 0 w 271"/>
                <a:gd name="T45" fmla="*/ 25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1"/>
                <a:gd name="T70" fmla="*/ 0 h 47"/>
                <a:gd name="T71" fmla="*/ 271 w 271"/>
                <a:gd name="T72" fmla="*/ 47 h 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1" h="47">
                  <a:moveTo>
                    <a:pt x="270" y="46"/>
                  </a:moveTo>
                  <a:lnTo>
                    <a:pt x="260" y="36"/>
                  </a:lnTo>
                  <a:lnTo>
                    <a:pt x="261" y="21"/>
                  </a:lnTo>
                  <a:lnTo>
                    <a:pt x="239" y="19"/>
                  </a:lnTo>
                  <a:lnTo>
                    <a:pt x="226" y="29"/>
                  </a:lnTo>
                  <a:lnTo>
                    <a:pt x="225" y="39"/>
                  </a:lnTo>
                  <a:lnTo>
                    <a:pt x="215" y="28"/>
                  </a:lnTo>
                  <a:lnTo>
                    <a:pt x="205" y="17"/>
                  </a:lnTo>
                  <a:lnTo>
                    <a:pt x="192" y="26"/>
                  </a:lnTo>
                  <a:lnTo>
                    <a:pt x="170" y="30"/>
                  </a:lnTo>
                  <a:lnTo>
                    <a:pt x="170" y="20"/>
                  </a:lnTo>
                  <a:lnTo>
                    <a:pt x="171" y="10"/>
                  </a:lnTo>
                  <a:lnTo>
                    <a:pt x="149" y="14"/>
                  </a:lnTo>
                  <a:lnTo>
                    <a:pt x="125" y="17"/>
                  </a:lnTo>
                  <a:lnTo>
                    <a:pt x="125" y="27"/>
                  </a:lnTo>
                  <a:lnTo>
                    <a:pt x="114" y="17"/>
                  </a:lnTo>
                  <a:lnTo>
                    <a:pt x="92" y="10"/>
                  </a:lnTo>
                  <a:lnTo>
                    <a:pt x="70" y="9"/>
                  </a:lnTo>
                  <a:lnTo>
                    <a:pt x="57" y="18"/>
                  </a:lnTo>
                  <a:lnTo>
                    <a:pt x="47" y="7"/>
                  </a:lnTo>
                  <a:lnTo>
                    <a:pt x="14" y="0"/>
                  </a:lnTo>
                  <a:lnTo>
                    <a:pt x="1" y="15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6" name="Group 160"/>
          <p:cNvGrpSpPr>
            <a:grpSpLocks/>
          </p:cNvGrpSpPr>
          <p:nvPr/>
        </p:nvGrpSpPr>
        <p:grpSpPr bwMode="auto">
          <a:xfrm>
            <a:off x="3295650" y="4351338"/>
            <a:ext cx="488950" cy="257175"/>
            <a:chOff x="1871" y="2648"/>
            <a:chExt cx="274" cy="209"/>
          </a:xfrm>
        </p:grpSpPr>
        <p:sp>
          <p:nvSpPr>
            <p:cNvPr id="24707" name="Rectangle 161"/>
            <p:cNvSpPr>
              <a:spLocks noChangeArrowheads="1"/>
            </p:cNvSpPr>
            <p:nvPr/>
          </p:nvSpPr>
          <p:spPr bwMode="auto">
            <a:xfrm rot="-10560000">
              <a:off x="1871" y="2684"/>
              <a:ext cx="262" cy="173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08" name="Freeform 162"/>
            <p:cNvSpPr>
              <a:spLocks/>
            </p:cNvSpPr>
            <p:nvPr/>
          </p:nvSpPr>
          <p:spPr bwMode="auto">
            <a:xfrm>
              <a:off x="1921" y="2762"/>
              <a:ext cx="127" cy="71"/>
            </a:xfrm>
            <a:custGeom>
              <a:avLst/>
              <a:gdLst>
                <a:gd name="T0" fmla="*/ 111 w 127"/>
                <a:gd name="T1" fmla="*/ 51 h 71"/>
                <a:gd name="T2" fmla="*/ 113 w 127"/>
                <a:gd name="T3" fmla="*/ 41 h 71"/>
                <a:gd name="T4" fmla="*/ 90 w 127"/>
                <a:gd name="T5" fmla="*/ 45 h 71"/>
                <a:gd name="T6" fmla="*/ 78 w 127"/>
                <a:gd name="T7" fmla="*/ 54 h 71"/>
                <a:gd name="T8" fmla="*/ 100 w 127"/>
                <a:gd name="T9" fmla="*/ 50 h 71"/>
                <a:gd name="T10" fmla="*/ 90 w 127"/>
                <a:gd name="T11" fmla="*/ 40 h 71"/>
                <a:gd name="T12" fmla="*/ 68 w 127"/>
                <a:gd name="T13" fmla="*/ 38 h 71"/>
                <a:gd name="T14" fmla="*/ 45 w 127"/>
                <a:gd name="T15" fmla="*/ 37 h 71"/>
                <a:gd name="T16" fmla="*/ 23 w 127"/>
                <a:gd name="T17" fmla="*/ 36 h 71"/>
                <a:gd name="T18" fmla="*/ 0 w 127"/>
                <a:gd name="T19" fmla="*/ 39 h 71"/>
                <a:gd name="T20" fmla="*/ 21 w 127"/>
                <a:gd name="T21" fmla="*/ 46 h 71"/>
                <a:gd name="T22" fmla="*/ 44 w 127"/>
                <a:gd name="T23" fmla="*/ 47 h 71"/>
                <a:gd name="T24" fmla="*/ 56 w 127"/>
                <a:gd name="T25" fmla="*/ 38 h 71"/>
                <a:gd name="T26" fmla="*/ 69 w 127"/>
                <a:gd name="T27" fmla="*/ 28 h 71"/>
                <a:gd name="T28" fmla="*/ 81 w 127"/>
                <a:gd name="T29" fmla="*/ 14 h 71"/>
                <a:gd name="T30" fmla="*/ 59 w 127"/>
                <a:gd name="T31" fmla="*/ 13 h 71"/>
                <a:gd name="T32" fmla="*/ 35 w 127"/>
                <a:gd name="T33" fmla="*/ 16 h 71"/>
                <a:gd name="T34" fmla="*/ 23 w 127"/>
                <a:gd name="T35" fmla="*/ 31 h 71"/>
                <a:gd name="T36" fmla="*/ 21 w 127"/>
                <a:gd name="T37" fmla="*/ 46 h 71"/>
                <a:gd name="T38" fmla="*/ 55 w 127"/>
                <a:gd name="T39" fmla="*/ 53 h 71"/>
                <a:gd name="T40" fmla="*/ 78 w 127"/>
                <a:gd name="T41" fmla="*/ 54 h 71"/>
                <a:gd name="T42" fmla="*/ 100 w 127"/>
                <a:gd name="T43" fmla="*/ 55 h 71"/>
                <a:gd name="T44" fmla="*/ 101 w 127"/>
                <a:gd name="T45" fmla="*/ 40 h 71"/>
                <a:gd name="T46" fmla="*/ 89 w 127"/>
                <a:gd name="T47" fmla="*/ 50 h 71"/>
                <a:gd name="T48" fmla="*/ 88 w 127"/>
                <a:gd name="T49" fmla="*/ 65 h 71"/>
                <a:gd name="T50" fmla="*/ 100 w 127"/>
                <a:gd name="T51" fmla="*/ 55 h 71"/>
                <a:gd name="T52" fmla="*/ 113 w 127"/>
                <a:gd name="T53" fmla="*/ 46 h 71"/>
                <a:gd name="T54" fmla="*/ 114 w 127"/>
                <a:gd name="T55" fmla="*/ 31 h 71"/>
                <a:gd name="T56" fmla="*/ 125 w 127"/>
                <a:gd name="T57" fmla="*/ 22 h 71"/>
                <a:gd name="T58" fmla="*/ 126 w 127"/>
                <a:gd name="T59" fmla="*/ 12 h 71"/>
                <a:gd name="T60" fmla="*/ 105 w 127"/>
                <a:gd name="T61" fmla="*/ 0 h 71"/>
                <a:gd name="T62" fmla="*/ 81 w 127"/>
                <a:gd name="T63" fmla="*/ 9 h 71"/>
                <a:gd name="T64" fmla="*/ 80 w 127"/>
                <a:gd name="T65" fmla="*/ 19 h 71"/>
                <a:gd name="T66" fmla="*/ 80 w 127"/>
                <a:gd name="T67" fmla="*/ 29 h 71"/>
                <a:gd name="T68" fmla="*/ 79 w 127"/>
                <a:gd name="T69" fmla="*/ 39 h 71"/>
                <a:gd name="T70" fmla="*/ 66 w 127"/>
                <a:gd name="T71" fmla="*/ 53 h 71"/>
                <a:gd name="T72" fmla="*/ 65 w 127"/>
                <a:gd name="T73" fmla="*/ 63 h 71"/>
                <a:gd name="T74" fmla="*/ 88 w 127"/>
                <a:gd name="T75" fmla="*/ 70 h 71"/>
                <a:gd name="T76" fmla="*/ 89 w 127"/>
                <a:gd name="T77" fmla="*/ 60 h 71"/>
                <a:gd name="T78" fmla="*/ 89 w 127"/>
                <a:gd name="T79" fmla="*/ 50 h 71"/>
                <a:gd name="T80" fmla="*/ 66 w 127"/>
                <a:gd name="T81" fmla="*/ 48 h 71"/>
                <a:gd name="T82" fmla="*/ 44 w 127"/>
                <a:gd name="T83" fmla="*/ 47 h 71"/>
                <a:gd name="T84" fmla="*/ 21 w 127"/>
                <a:gd name="T85" fmla="*/ 51 h 71"/>
                <a:gd name="T86" fmla="*/ 23 w 127"/>
                <a:gd name="T87" fmla="*/ 41 h 71"/>
                <a:gd name="T88" fmla="*/ 34 w 127"/>
                <a:gd name="T89" fmla="*/ 31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71"/>
                <a:gd name="T137" fmla="*/ 127 w 127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71">
                  <a:moveTo>
                    <a:pt x="111" y="51"/>
                  </a:moveTo>
                  <a:lnTo>
                    <a:pt x="113" y="41"/>
                  </a:lnTo>
                  <a:lnTo>
                    <a:pt x="90" y="45"/>
                  </a:lnTo>
                  <a:lnTo>
                    <a:pt x="78" y="54"/>
                  </a:lnTo>
                  <a:lnTo>
                    <a:pt x="100" y="50"/>
                  </a:lnTo>
                  <a:lnTo>
                    <a:pt x="90" y="40"/>
                  </a:lnTo>
                  <a:lnTo>
                    <a:pt x="68" y="38"/>
                  </a:lnTo>
                  <a:lnTo>
                    <a:pt x="45" y="37"/>
                  </a:lnTo>
                  <a:lnTo>
                    <a:pt x="23" y="36"/>
                  </a:lnTo>
                  <a:lnTo>
                    <a:pt x="0" y="39"/>
                  </a:lnTo>
                  <a:lnTo>
                    <a:pt x="21" y="46"/>
                  </a:lnTo>
                  <a:lnTo>
                    <a:pt x="44" y="47"/>
                  </a:lnTo>
                  <a:lnTo>
                    <a:pt x="56" y="38"/>
                  </a:lnTo>
                  <a:lnTo>
                    <a:pt x="69" y="28"/>
                  </a:lnTo>
                  <a:lnTo>
                    <a:pt x="81" y="14"/>
                  </a:lnTo>
                  <a:lnTo>
                    <a:pt x="59" y="13"/>
                  </a:lnTo>
                  <a:lnTo>
                    <a:pt x="35" y="16"/>
                  </a:lnTo>
                  <a:lnTo>
                    <a:pt x="23" y="31"/>
                  </a:lnTo>
                  <a:lnTo>
                    <a:pt x="21" y="46"/>
                  </a:lnTo>
                  <a:lnTo>
                    <a:pt x="55" y="53"/>
                  </a:lnTo>
                  <a:lnTo>
                    <a:pt x="78" y="54"/>
                  </a:lnTo>
                  <a:lnTo>
                    <a:pt x="100" y="55"/>
                  </a:lnTo>
                  <a:lnTo>
                    <a:pt x="101" y="40"/>
                  </a:lnTo>
                  <a:lnTo>
                    <a:pt x="89" y="50"/>
                  </a:lnTo>
                  <a:lnTo>
                    <a:pt x="88" y="65"/>
                  </a:lnTo>
                  <a:lnTo>
                    <a:pt x="100" y="55"/>
                  </a:lnTo>
                  <a:lnTo>
                    <a:pt x="113" y="46"/>
                  </a:lnTo>
                  <a:lnTo>
                    <a:pt x="114" y="31"/>
                  </a:lnTo>
                  <a:lnTo>
                    <a:pt x="125" y="22"/>
                  </a:lnTo>
                  <a:lnTo>
                    <a:pt x="126" y="12"/>
                  </a:lnTo>
                  <a:lnTo>
                    <a:pt x="105" y="0"/>
                  </a:lnTo>
                  <a:lnTo>
                    <a:pt x="81" y="9"/>
                  </a:lnTo>
                  <a:lnTo>
                    <a:pt x="80" y="19"/>
                  </a:lnTo>
                  <a:lnTo>
                    <a:pt x="80" y="29"/>
                  </a:lnTo>
                  <a:lnTo>
                    <a:pt x="79" y="39"/>
                  </a:lnTo>
                  <a:lnTo>
                    <a:pt x="66" y="53"/>
                  </a:lnTo>
                  <a:lnTo>
                    <a:pt x="65" y="63"/>
                  </a:lnTo>
                  <a:lnTo>
                    <a:pt x="88" y="70"/>
                  </a:lnTo>
                  <a:lnTo>
                    <a:pt x="89" y="60"/>
                  </a:lnTo>
                  <a:lnTo>
                    <a:pt x="89" y="50"/>
                  </a:lnTo>
                  <a:lnTo>
                    <a:pt x="66" y="48"/>
                  </a:lnTo>
                  <a:lnTo>
                    <a:pt x="44" y="47"/>
                  </a:lnTo>
                  <a:lnTo>
                    <a:pt x="21" y="51"/>
                  </a:lnTo>
                  <a:lnTo>
                    <a:pt x="23" y="41"/>
                  </a:lnTo>
                  <a:lnTo>
                    <a:pt x="34" y="31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09" name="Freeform 163"/>
            <p:cNvSpPr>
              <a:spLocks/>
            </p:cNvSpPr>
            <p:nvPr/>
          </p:nvSpPr>
          <p:spPr bwMode="auto">
            <a:xfrm>
              <a:off x="1874" y="2648"/>
              <a:ext cx="271" cy="47"/>
            </a:xfrm>
            <a:custGeom>
              <a:avLst/>
              <a:gdLst>
                <a:gd name="T0" fmla="*/ 270 w 271"/>
                <a:gd name="T1" fmla="*/ 46 h 47"/>
                <a:gd name="T2" fmla="*/ 260 w 271"/>
                <a:gd name="T3" fmla="*/ 36 h 47"/>
                <a:gd name="T4" fmla="*/ 261 w 271"/>
                <a:gd name="T5" fmla="*/ 21 h 47"/>
                <a:gd name="T6" fmla="*/ 239 w 271"/>
                <a:gd name="T7" fmla="*/ 19 h 47"/>
                <a:gd name="T8" fmla="*/ 226 w 271"/>
                <a:gd name="T9" fmla="*/ 29 h 47"/>
                <a:gd name="T10" fmla="*/ 225 w 271"/>
                <a:gd name="T11" fmla="*/ 39 h 47"/>
                <a:gd name="T12" fmla="*/ 215 w 271"/>
                <a:gd name="T13" fmla="*/ 28 h 47"/>
                <a:gd name="T14" fmla="*/ 205 w 271"/>
                <a:gd name="T15" fmla="*/ 17 h 47"/>
                <a:gd name="T16" fmla="*/ 192 w 271"/>
                <a:gd name="T17" fmla="*/ 26 h 47"/>
                <a:gd name="T18" fmla="*/ 170 w 271"/>
                <a:gd name="T19" fmla="*/ 30 h 47"/>
                <a:gd name="T20" fmla="*/ 170 w 271"/>
                <a:gd name="T21" fmla="*/ 20 h 47"/>
                <a:gd name="T22" fmla="*/ 171 w 271"/>
                <a:gd name="T23" fmla="*/ 10 h 47"/>
                <a:gd name="T24" fmla="*/ 149 w 271"/>
                <a:gd name="T25" fmla="*/ 14 h 47"/>
                <a:gd name="T26" fmla="*/ 125 w 271"/>
                <a:gd name="T27" fmla="*/ 17 h 47"/>
                <a:gd name="T28" fmla="*/ 125 w 271"/>
                <a:gd name="T29" fmla="*/ 27 h 47"/>
                <a:gd name="T30" fmla="*/ 114 w 271"/>
                <a:gd name="T31" fmla="*/ 17 h 47"/>
                <a:gd name="T32" fmla="*/ 92 w 271"/>
                <a:gd name="T33" fmla="*/ 10 h 47"/>
                <a:gd name="T34" fmla="*/ 70 w 271"/>
                <a:gd name="T35" fmla="*/ 9 h 47"/>
                <a:gd name="T36" fmla="*/ 57 w 271"/>
                <a:gd name="T37" fmla="*/ 18 h 47"/>
                <a:gd name="T38" fmla="*/ 47 w 271"/>
                <a:gd name="T39" fmla="*/ 7 h 47"/>
                <a:gd name="T40" fmla="*/ 14 w 271"/>
                <a:gd name="T41" fmla="*/ 0 h 47"/>
                <a:gd name="T42" fmla="*/ 1 w 271"/>
                <a:gd name="T43" fmla="*/ 15 h 47"/>
                <a:gd name="T44" fmla="*/ 0 w 271"/>
                <a:gd name="T45" fmla="*/ 25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1"/>
                <a:gd name="T70" fmla="*/ 0 h 47"/>
                <a:gd name="T71" fmla="*/ 271 w 271"/>
                <a:gd name="T72" fmla="*/ 47 h 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1" h="47">
                  <a:moveTo>
                    <a:pt x="270" y="46"/>
                  </a:moveTo>
                  <a:lnTo>
                    <a:pt x="260" y="36"/>
                  </a:lnTo>
                  <a:lnTo>
                    <a:pt x="261" y="21"/>
                  </a:lnTo>
                  <a:lnTo>
                    <a:pt x="239" y="19"/>
                  </a:lnTo>
                  <a:lnTo>
                    <a:pt x="226" y="29"/>
                  </a:lnTo>
                  <a:lnTo>
                    <a:pt x="225" y="39"/>
                  </a:lnTo>
                  <a:lnTo>
                    <a:pt x="215" y="28"/>
                  </a:lnTo>
                  <a:lnTo>
                    <a:pt x="205" y="17"/>
                  </a:lnTo>
                  <a:lnTo>
                    <a:pt x="192" y="26"/>
                  </a:lnTo>
                  <a:lnTo>
                    <a:pt x="170" y="30"/>
                  </a:lnTo>
                  <a:lnTo>
                    <a:pt x="170" y="20"/>
                  </a:lnTo>
                  <a:lnTo>
                    <a:pt x="171" y="10"/>
                  </a:lnTo>
                  <a:lnTo>
                    <a:pt x="149" y="14"/>
                  </a:lnTo>
                  <a:lnTo>
                    <a:pt x="125" y="17"/>
                  </a:lnTo>
                  <a:lnTo>
                    <a:pt x="125" y="27"/>
                  </a:lnTo>
                  <a:lnTo>
                    <a:pt x="114" y="17"/>
                  </a:lnTo>
                  <a:lnTo>
                    <a:pt x="92" y="10"/>
                  </a:lnTo>
                  <a:lnTo>
                    <a:pt x="70" y="9"/>
                  </a:lnTo>
                  <a:lnTo>
                    <a:pt x="57" y="18"/>
                  </a:lnTo>
                  <a:lnTo>
                    <a:pt x="47" y="7"/>
                  </a:lnTo>
                  <a:lnTo>
                    <a:pt x="14" y="0"/>
                  </a:lnTo>
                  <a:lnTo>
                    <a:pt x="1" y="15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7" name="Group 164"/>
          <p:cNvGrpSpPr>
            <a:grpSpLocks/>
          </p:cNvGrpSpPr>
          <p:nvPr/>
        </p:nvGrpSpPr>
        <p:grpSpPr bwMode="auto">
          <a:xfrm>
            <a:off x="2897188" y="4262438"/>
            <a:ext cx="488950" cy="257175"/>
            <a:chOff x="1587" y="2576"/>
            <a:chExt cx="274" cy="209"/>
          </a:xfrm>
        </p:grpSpPr>
        <p:sp>
          <p:nvSpPr>
            <p:cNvPr id="24704" name="Rectangle 165"/>
            <p:cNvSpPr>
              <a:spLocks noChangeArrowheads="1"/>
            </p:cNvSpPr>
            <p:nvPr/>
          </p:nvSpPr>
          <p:spPr bwMode="auto">
            <a:xfrm rot="-10560000">
              <a:off x="1587" y="2612"/>
              <a:ext cx="262" cy="173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05" name="Freeform 166"/>
            <p:cNvSpPr>
              <a:spLocks/>
            </p:cNvSpPr>
            <p:nvPr/>
          </p:nvSpPr>
          <p:spPr bwMode="auto">
            <a:xfrm>
              <a:off x="1637" y="2689"/>
              <a:ext cx="127" cy="72"/>
            </a:xfrm>
            <a:custGeom>
              <a:avLst/>
              <a:gdLst>
                <a:gd name="T0" fmla="*/ 111 w 127"/>
                <a:gd name="T1" fmla="*/ 52 h 72"/>
                <a:gd name="T2" fmla="*/ 113 w 127"/>
                <a:gd name="T3" fmla="*/ 42 h 72"/>
                <a:gd name="T4" fmla="*/ 90 w 127"/>
                <a:gd name="T5" fmla="*/ 46 h 72"/>
                <a:gd name="T6" fmla="*/ 78 w 127"/>
                <a:gd name="T7" fmla="*/ 55 h 72"/>
                <a:gd name="T8" fmla="*/ 100 w 127"/>
                <a:gd name="T9" fmla="*/ 51 h 72"/>
                <a:gd name="T10" fmla="*/ 90 w 127"/>
                <a:gd name="T11" fmla="*/ 41 h 72"/>
                <a:gd name="T12" fmla="*/ 68 w 127"/>
                <a:gd name="T13" fmla="*/ 39 h 72"/>
                <a:gd name="T14" fmla="*/ 45 w 127"/>
                <a:gd name="T15" fmla="*/ 38 h 72"/>
                <a:gd name="T16" fmla="*/ 23 w 127"/>
                <a:gd name="T17" fmla="*/ 37 h 72"/>
                <a:gd name="T18" fmla="*/ 0 w 127"/>
                <a:gd name="T19" fmla="*/ 40 h 72"/>
                <a:gd name="T20" fmla="*/ 21 w 127"/>
                <a:gd name="T21" fmla="*/ 47 h 72"/>
                <a:gd name="T22" fmla="*/ 44 w 127"/>
                <a:gd name="T23" fmla="*/ 48 h 72"/>
                <a:gd name="T24" fmla="*/ 56 w 127"/>
                <a:gd name="T25" fmla="*/ 39 h 72"/>
                <a:gd name="T26" fmla="*/ 69 w 127"/>
                <a:gd name="T27" fmla="*/ 28 h 72"/>
                <a:gd name="T28" fmla="*/ 81 w 127"/>
                <a:gd name="T29" fmla="*/ 14 h 72"/>
                <a:gd name="T30" fmla="*/ 59 w 127"/>
                <a:gd name="T31" fmla="*/ 13 h 72"/>
                <a:gd name="T32" fmla="*/ 35 w 127"/>
                <a:gd name="T33" fmla="*/ 16 h 72"/>
                <a:gd name="T34" fmla="*/ 23 w 127"/>
                <a:gd name="T35" fmla="*/ 31 h 72"/>
                <a:gd name="T36" fmla="*/ 21 w 127"/>
                <a:gd name="T37" fmla="*/ 47 h 72"/>
                <a:gd name="T38" fmla="*/ 55 w 127"/>
                <a:gd name="T39" fmla="*/ 54 h 72"/>
                <a:gd name="T40" fmla="*/ 78 w 127"/>
                <a:gd name="T41" fmla="*/ 55 h 72"/>
                <a:gd name="T42" fmla="*/ 100 w 127"/>
                <a:gd name="T43" fmla="*/ 56 h 72"/>
                <a:gd name="T44" fmla="*/ 101 w 127"/>
                <a:gd name="T45" fmla="*/ 41 h 72"/>
                <a:gd name="T46" fmla="*/ 89 w 127"/>
                <a:gd name="T47" fmla="*/ 51 h 72"/>
                <a:gd name="T48" fmla="*/ 88 w 127"/>
                <a:gd name="T49" fmla="*/ 66 h 72"/>
                <a:gd name="T50" fmla="*/ 100 w 127"/>
                <a:gd name="T51" fmla="*/ 56 h 72"/>
                <a:gd name="T52" fmla="*/ 113 w 127"/>
                <a:gd name="T53" fmla="*/ 47 h 72"/>
                <a:gd name="T54" fmla="*/ 114 w 127"/>
                <a:gd name="T55" fmla="*/ 31 h 72"/>
                <a:gd name="T56" fmla="*/ 125 w 127"/>
                <a:gd name="T57" fmla="*/ 22 h 72"/>
                <a:gd name="T58" fmla="*/ 126 w 127"/>
                <a:gd name="T59" fmla="*/ 12 h 72"/>
                <a:gd name="T60" fmla="*/ 105 w 127"/>
                <a:gd name="T61" fmla="*/ 0 h 72"/>
                <a:gd name="T62" fmla="*/ 81 w 127"/>
                <a:gd name="T63" fmla="*/ 9 h 72"/>
                <a:gd name="T64" fmla="*/ 80 w 127"/>
                <a:gd name="T65" fmla="*/ 19 h 72"/>
                <a:gd name="T66" fmla="*/ 80 w 127"/>
                <a:gd name="T67" fmla="*/ 29 h 72"/>
                <a:gd name="T68" fmla="*/ 79 w 127"/>
                <a:gd name="T69" fmla="*/ 40 h 72"/>
                <a:gd name="T70" fmla="*/ 66 w 127"/>
                <a:gd name="T71" fmla="*/ 54 h 72"/>
                <a:gd name="T72" fmla="*/ 65 w 127"/>
                <a:gd name="T73" fmla="*/ 64 h 72"/>
                <a:gd name="T74" fmla="*/ 88 w 127"/>
                <a:gd name="T75" fmla="*/ 71 h 72"/>
                <a:gd name="T76" fmla="*/ 89 w 127"/>
                <a:gd name="T77" fmla="*/ 61 h 72"/>
                <a:gd name="T78" fmla="*/ 89 w 127"/>
                <a:gd name="T79" fmla="*/ 51 h 72"/>
                <a:gd name="T80" fmla="*/ 66 w 127"/>
                <a:gd name="T81" fmla="*/ 49 h 72"/>
                <a:gd name="T82" fmla="*/ 44 w 127"/>
                <a:gd name="T83" fmla="*/ 48 h 72"/>
                <a:gd name="T84" fmla="*/ 21 w 127"/>
                <a:gd name="T85" fmla="*/ 52 h 72"/>
                <a:gd name="T86" fmla="*/ 23 w 127"/>
                <a:gd name="T87" fmla="*/ 42 h 72"/>
                <a:gd name="T88" fmla="*/ 34 w 127"/>
                <a:gd name="T89" fmla="*/ 31 h 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72"/>
                <a:gd name="T137" fmla="*/ 127 w 127"/>
                <a:gd name="T138" fmla="*/ 72 h 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72">
                  <a:moveTo>
                    <a:pt x="111" y="52"/>
                  </a:moveTo>
                  <a:lnTo>
                    <a:pt x="113" y="42"/>
                  </a:lnTo>
                  <a:lnTo>
                    <a:pt x="90" y="46"/>
                  </a:lnTo>
                  <a:lnTo>
                    <a:pt x="78" y="55"/>
                  </a:lnTo>
                  <a:lnTo>
                    <a:pt x="100" y="51"/>
                  </a:lnTo>
                  <a:lnTo>
                    <a:pt x="90" y="41"/>
                  </a:lnTo>
                  <a:lnTo>
                    <a:pt x="68" y="39"/>
                  </a:lnTo>
                  <a:lnTo>
                    <a:pt x="45" y="38"/>
                  </a:lnTo>
                  <a:lnTo>
                    <a:pt x="23" y="37"/>
                  </a:lnTo>
                  <a:lnTo>
                    <a:pt x="0" y="40"/>
                  </a:lnTo>
                  <a:lnTo>
                    <a:pt x="21" y="47"/>
                  </a:lnTo>
                  <a:lnTo>
                    <a:pt x="44" y="48"/>
                  </a:lnTo>
                  <a:lnTo>
                    <a:pt x="56" y="39"/>
                  </a:lnTo>
                  <a:lnTo>
                    <a:pt x="69" y="28"/>
                  </a:lnTo>
                  <a:lnTo>
                    <a:pt x="81" y="14"/>
                  </a:lnTo>
                  <a:lnTo>
                    <a:pt x="59" y="13"/>
                  </a:lnTo>
                  <a:lnTo>
                    <a:pt x="35" y="16"/>
                  </a:lnTo>
                  <a:lnTo>
                    <a:pt x="23" y="31"/>
                  </a:lnTo>
                  <a:lnTo>
                    <a:pt x="21" y="47"/>
                  </a:lnTo>
                  <a:lnTo>
                    <a:pt x="55" y="54"/>
                  </a:lnTo>
                  <a:lnTo>
                    <a:pt x="78" y="55"/>
                  </a:lnTo>
                  <a:lnTo>
                    <a:pt x="100" y="56"/>
                  </a:lnTo>
                  <a:lnTo>
                    <a:pt x="101" y="41"/>
                  </a:lnTo>
                  <a:lnTo>
                    <a:pt x="89" y="51"/>
                  </a:lnTo>
                  <a:lnTo>
                    <a:pt x="88" y="66"/>
                  </a:lnTo>
                  <a:lnTo>
                    <a:pt x="100" y="56"/>
                  </a:lnTo>
                  <a:lnTo>
                    <a:pt x="113" y="47"/>
                  </a:lnTo>
                  <a:lnTo>
                    <a:pt x="114" y="31"/>
                  </a:lnTo>
                  <a:lnTo>
                    <a:pt x="125" y="22"/>
                  </a:lnTo>
                  <a:lnTo>
                    <a:pt x="126" y="12"/>
                  </a:lnTo>
                  <a:lnTo>
                    <a:pt x="105" y="0"/>
                  </a:lnTo>
                  <a:lnTo>
                    <a:pt x="81" y="9"/>
                  </a:lnTo>
                  <a:lnTo>
                    <a:pt x="80" y="19"/>
                  </a:lnTo>
                  <a:lnTo>
                    <a:pt x="80" y="29"/>
                  </a:lnTo>
                  <a:lnTo>
                    <a:pt x="79" y="40"/>
                  </a:lnTo>
                  <a:lnTo>
                    <a:pt x="66" y="54"/>
                  </a:lnTo>
                  <a:lnTo>
                    <a:pt x="65" y="64"/>
                  </a:lnTo>
                  <a:lnTo>
                    <a:pt x="88" y="71"/>
                  </a:lnTo>
                  <a:lnTo>
                    <a:pt x="89" y="61"/>
                  </a:lnTo>
                  <a:lnTo>
                    <a:pt x="89" y="51"/>
                  </a:lnTo>
                  <a:lnTo>
                    <a:pt x="66" y="49"/>
                  </a:lnTo>
                  <a:lnTo>
                    <a:pt x="44" y="48"/>
                  </a:lnTo>
                  <a:lnTo>
                    <a:pt x="21" y="52"/>
                  </a:lnTo>
                  <a:lnTo>
                    <a:pt x="23" y="42"/>
                  </a:lnTo>
                  <a:lnTo>
                    <a:pt x="34" y="31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06" name="Freeform 167"/>
            <p:cNvSpPr>
              <a:spLocks/>
            </p:cNvSpPr>
            <p:nvPr/>
          </p:nvSpPr>
          <p:spPr bwMode="auto">
            <a:xfrm>
              <a:off x="1590" y="2576"/>
              <a:ext cx="271" cy="47"/>
            </a:xfrm>
            <a:custGeom>
              <a:avLst/>
              <a:gdLst>
                <a:gd name="T0" fmla="*/ 270 w 271"/>
                <a:gd name="T1" fmla="*/ 46 h 47"/>
                <a:gd name="T2" fmla="*/ 260 w 271"/>
                <a:gd name="T3" fmla="*/ 36 h 47"/>
                <a:gd name="T4" fmla="*/ 261 w 271"/>
                <a:gd name="T5" fmla="*/ 21 h 47"/>
                <a:gd name="T6" fmla="*/ 239 w 271"/>
                <a:gd name="T7" fmla="*/ 19 h 47"/>
                <a:gd name="T8" fmla="*/ 226 w 271"/>
                <a:gd name="T9" fmla="*/ 29 h 47"/>
                <a:gd name="T10" fmla="*/ 225 w 271"/>
                <a:gd name="T11" fmla="*/ 39 h 47"/>
                <a:gd name="T12" fmla="*/ 215 w 271"/>
                <a:gd name="T13" fmla="*/ 28 h 47"/>
                <a:gd name="T14" fmla="*/ 205 w 271"/>
                <a:gd name="T15" fmla="*/ 17 h 47"/>
                <a:gd name="T16" fmla="*/ 192 w 271"/>
                <a:gd name="T17" fmla="*/ 26 h 47"/>
                <a:gd name="T18" fmla="*/ 170 w 271"/>
                <a:gd name="T19" fmla="*/ 30 h 47"/>
                <a:gd name="T20" fmla="*/ 170 w 271"/>
                <a:gd name="T21" fmla="*/ 20 h 47"/>
                <a:gd name="T22" fmla="*/ 171 w 271"/>
                <a:gd name="T23" fmla="*/ 10 h 47"/>
                <a:gd name="T24" fmla="*/ 149 w 271"/>
                <a:gd name="T25" fmla="*/ 14 h 47"/>
                <a:gd name="T26" fmla="*/ 125 w 271"/>
                <a:gd name="T27" fmla="*/ 17 h 47"/>
                <a:gd name="T28" fmla="*/ 125 w 271"/>
                <a:gd name="T29" fmla="*/ 27 h 47"/>
                <a:gd name="T30" fmla="*/ 114 w 271"/>
                <a:gd name="T31" fmla="*/ 17 h 47"/>
                <a:gd name="T32" fmla="*/ 92 w 271"/>
                <a:gd name="T33" fmla="*/ 10 h 47"/>
                <a:gd name="T34" fmla="*/ 70 w 271"/>
                <a:gd name="T35" fmla="*/ 9 h 47"/>
                <a:gd name="T36" fmla="*/ 57 w 271"/>
                <a:gd name="T37" fmla="*/ 18 h 47"/>
                <a:gd name="T38" fmla="*/ 47 w 271"/>
                <a:gd name="T39" fmla="*/ 7 h 47"/>
                <a:gd name="T40" fmla="*/ 14 w 271"/>
                <a:gd name="T41" fmla="*/ 0 h 47"/>
                <a:gd name="T42" fmla="*/ 1 w 271"/>
                <a:gd name="T43" fmla="*/ 15 h 47"/>
                <a:gd name="T44" fmla="*/ 0 w 271"/>
                <a:gd name="T45" fmla="*/ 25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1"/>
                <a:gd name="T70" fmla="*/ 0 h 47"/>
                <a:gd name="T71" fmla="*/ 271 w 271"/>
                <a:gd name="T72" fmla="*/ 47 h 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1" h="47">
                  <a:moveTo>
                    <a:pt x="270" y="46"/>
                  </a:moveTo>
                  <a:lnTo>
                    <a:pt x="260" y="36"/>
                  </a:lnTo>
                  <a:lnTo>
                    <a:pt x="261" y="21"/>
                  </a:lnTo>
                  <a:lnTo>
                    <a:pt x="239" y="19"/>
                  </a:lnTo>
                  <a:lnTo>
                    <a:pt x="226" y="29"/>
                  </a:lnTo>
                  <a:lnTo>
                    <a:pt x="225" y="39"/>
                  </a:lnTo>
                  <a:lnTo>
                    <a:pt x="215" y="28"/>
                  </a:lnTo>
                  <a:lnTo>
                    <a:pt x="205" y="17"/>
                  </a:lnTo>
                  <a:lnTo>
                    <a:pt x="192" y="26"/>
                  </a:lnTo>
                  <a:lnTo>
                    <a:pt x="170" y="30"/>
                  </a:lnTo>
                  <a:lnTo>
                    <a:pt x="170" y="20"/>
                  </a:lnTo>
                  <a:lnTo>
                    <a:pt x="171" y="10"/>
                  </a:lnTo>
                  <a:lnTo>
                    <a:pt x="149" y="14"/>
                  </a:lnTo>
                  <a:lnTo>
                    <a:pt x="125" y="17"/>
                  </a:lnTo>
                  <a:lnTo>
                    <a:pt x="125" y="27"/>
                  </a:lnTo>
                  <a:lnTo>
                    <a:pt x="114" y="17"/>
                  </a:lnTo>
                  <a:lnTo>
                    <a:pt x="92" y="10"/>
                  </a:lnTo>
                  <a:lnTo>
                    <a:pt x="70" y="9"/>
                  </a:lnTo>
                  <a:lnTo>
                    <a:pt x="57" y="18"/>
                  </a:lnTo>
                  <a:lnTo>
                    <a:pt x="47" y="7"/>
                  </a:lnTo>
                  <a:lnTo>
                    <a:pt x="14" y="0"/>
                  </a:lnTo>
                  <a:lnTo>
                    <a:pt x="1" y="15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8" name="Group 168"/>
          <p:cNvGrpSpPr>
            <a:grpSpLocks/>
          </p:cNvGrpSpPr>
          <p:nvPr/>
        </p:nvGrpSpPr>
        <p:grpSpPr bwMode="auto">
          <a:xfrm>
            <a:off x="2424113" y="4275138"/>
            <a:ext cx="411162" cy="411162"/>
            <a:chOff x="1249" y="2586"/>
            <a:chExt cx="230" cy="333"/>
          </a:xfrm>
        </p:grpSpPr>
        <p:sp>
          <p:nvSpPr>
            <p:cNvPr id="24701" name="Rectangle 169"/>
            <p:cNvSpPr>
              <a:spLocks noChangeArrowheads="1"/>
            </p:cNvSpPr>
            <p:nvPr/>
          </p:nvSpPr>
          <p:spPr bwMode="auto">
            <a:xfrm rot="-10380000">
              <a:off x="1249" y="2640"/>
              <a:ext cx="208" cy="279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702" name="Freeform 170"/>
            <p:cNvSpPr>
              <a:spLocks/>
            </p:cNvSpPr>
            <p:nvPr/>
          </p:nvSpPr>
          <p:spPr bwMode="auto">
            <a:xfrm>
              <a:off x="1282" y="2765"/>
              <a:ext cx="108" cy="110"/>
            </a:xfrm>
            <a:custGeom>
              <a:avLst/>
              <a:gdLst>
                <a:gd name="T0" fmla="*/ 89 w 108"/>
                <a:gd name="T1" fmla="*/ 79 h 110"/>
                <a:gd name="T2" fmla="*/ 91 w 108"/>
                <a:gd name="T3" fmla="*/ 63 h 110"/>
                <a:gd name="T4" fmla="*/ 72 w 108"/>
                <a:gd name="T5" fmla="*/ 69 h 110"/>
                <a:gd name="T6" fmla="*/ 61 w 108"/>
                <a:gd name="T7" fmla="*/ 84 h 110"/>
                <a:gd name="T8" fmla="*/ 80 w 108"/>
                <a:gd name="T9" fmla="*/ 78 h 110"/>
                <a:gd name="T10" fmla="*/ 73 w 108"/>
                <a:gd name="T11" fmla="*/ 61 h 110"/>
                <a:gd name="T12" fmla="*/ 55 w 108"/>
                <a:gd name="T13" fmla="*/ 59 h 110"/>
                <a:gd name="T14" fmla="*/ 37 w 108"/>
                <a:gd name="T15" fmla="*/ 57 h 110"/>
                <a:gd name="T16" fmla="*/ 19 w 108"/>
                <a:gd name="T17" fmla="*/ 55 h 110"/>
                <a:gd name="T18" fmla="*/ 0 w 108"/>
                <a:gd name="T19" fmla="*/ 61 h 110"/>
                <a:gd name="T20" fmla="*/ 17 w 108"/>
                <a:gd name="T21" fmla="*/ 71 h 110"/>
                <a:gd name="T22" fmla="*/ 35 w 108"/>
                <a:gd name="T23" fmla="*/ 73 h 110"/>
                <a:gd name="T24" fmla="*/ 46 w 108"/>
                <a:gd name="T25" fmla="*/ 58 h 110"/>
                <a:gd name="T26" fmla="*/ 57 w 108"/>
                <a:gd name="T27" fmla="*/ 45 h 110"/>
                <a:gd name="T28" fmla="*/ 70 w 108"/>
                <a:gd name="T29" fmla="*/ 22 h 110"/>
                <a:gd name="T30" fmla="*/ 52 w 108"/>
                <a:gd name="T31" fmla="*/ 20 h 110"/>
                <a:gd name="T32" fmla="*/ 33 w 108"/>
                <a:gd name="T33" fmla="*/ 26 h 110"/>
                <a:gd name="T34" fmla="*/ 20 w 108"/>
                <a:gd name="T35" fmla="*/ 48 h 110"/>
                <a:gd name="T36" fmla="*/ 17 w 108"/>
                <a:gd name="T37" fmla="*/ 71 h 110"/>
                <a:gd name="T38" fmla="*/ 43 w 108"/>
                <a:gd name="T39" fmla="*/ 82 h 110"/>
                <a:gd name="T40" fmla="*/ 61 w 108"/>
                <a:gd name="T41" fmla="*/ 84 h 110"/>
                <a:gd name="T42" fmla="*/ 79 w 108"/>
                <a:gd name="T43" fmla="*/ 86 h 110"/>
                <a:gd name="T44" fmla="*/ 82 w 108"/>
                <a:gd name="T45" fmla="*/ 62 h 110"/>
                <a:gd name="T46" fmla="*/ 71 w 108"/>
                <a:gd name="T47" fmla="*/ 77 h 110"/>
                <a:gd name="T48" fmla="*/ 68 w 108"/>
                <a:gd name="T49" fmla="*/ 101 h 110"/>
                <a:gd name="T50" fmla="*/ 79 w 108"/>
                <a:gd name="T51" fmla="*/ 86 h 110"/>
                <a:gd name="T52" fmla="*/ 90 w 108"/>
                <a:gd name="T53" fmla="*/ 71 h 110"/>
                <a:gd name="T54" fmla="*/ 93 w 108"/>
                <a:gd name="T55" fmla="*/ 49 h 110"/>
                <a:gd name="T56" fmla="*/ 105 w 108"/>
                <a:gd name="T57" fmla="*/ 34 h 110"/>
                <a:gd name="T58" fmla="*/ 107 w 108"/>
                <a:gd name="T59" fmla="*/ 18 h 110"/>
                <a:gd name="T60" fmla="*/ 91 w 108"/>
                <a:gd name="T61" fmla="*/ 0 h 110"/>
                <a:gd name="T62" fmla="*/ 71 w 108"/>
                <a:gd name="T63" fmla="*/ 14 h 110"/>
                <a:gd name="T64" fmla="*/ 69 w 108"/>
                <a:gd name="T65" fmla="*/ 30 h 110"/>
                <a:gd name="T66" fmla="*/ 66 w 108"/>
                <a:gd name="T67" fmla="*/ 46 h 110"/>
                <a:gd name="T68" fmla="*/ 64 w 108"/>
                <a:gd name="T69" fmla="*/ 60 h 110"/>
                <a:gd name="T70" fmla="*/ 52 w 108"/>
                <a:gd name="T71" fmla="*/ 83 h 110"/>
                <a:gd name="T72" fmla="*/ 50 w 108"/>
                <a:gd name="T73" fmla="*/ 99 h 110"/>
                <a:gd name="T74" fmla="*/ 66 w 108"/>
                <a:gd name="T75" fmla="*/ 109 h 110"/>
                <a:gd name="T76" fmla="*/ 69 w 108"/>
                <a:gd name="T77" fmla="*/ 93 h 110"/>
                <a:gd name="T78" fmla="*/ 71 w 108"/>
                <a:gd name="T79" fmla="*/ 77 h 110"/>
                <a:gd name="T80" fmla="*/ 53 w 108"/>
                <a:gd name="T81" fmla="*/ 75 h 110"/>
                <a:gd name="T82" fmla="*/ 35 w 108"/>
                <a:gd name="T83" fmla="*/ 73 h 110"/>
                <a:gd name="T84" fmla="*/ 16 w 108"/>
                <a:gd name="T85" fmla="*/ 79 h 110"/>
                <a:gd name="T86" fmla="*/ 18 w 108"/>
                <a:gd name="T87" fmla="*/ 63 h 110"/>
                <a:gd name="T88" fmla="*/ 29 w 108"/>
                <a:gd name="T89" fmla="*/ 49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8"/>
                <a:gd name="T136" fmla="*/ 0 h 110"/>
                <a:gd name="T137" fmla="*/ 108 w 108"/>
                <a:gd name="T138" fmla="*/ 110 h 1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8" h="110">
                  <a:moveTo>
                    <a:pt x="89" y="79"/>
                  </a:moveTo>
                  <a:lnTo>
                    <a:pt x="91" y="63"/>
                  </a:lnTo>
                  <a:lnTo>
                    <a:pt x="72" y="69"/>
                  </a:lnTo>
                  <a:lnTo>
                    <a:pt x="61" y="84"/>
                  </a:lnTo>
                  <a:lnTo>
                    <a:pt x="80" y="78"/>
                  </a:lnTo>
                  <a:lnTo>
                    <a:pt x="73" y="61"/>
                  </a:lnTo>
                  <a:lnTo>
                    <a:pt x="55" y="59"/>
                  </a:lnTo>
                  <a:lnTo>
                    <a:pt x="37" y="57"/>
                  </a:lnTo>
                  <a:lnTo>
                    <a:pt x="19" y="55"/>
                  </a:lnTo>
                  <a:lnTo>
                    <a:pt x="0" y="61"/>
                  </a:lnTo>
                  <a:lnTo>
                    <a:pt x="17" y="71"/>
                  </a:lnTo>
                  <a:lnTo>
                    <a:pt x="35" y="73"/>
                  </a:lnTo>
                  <a:lnTo>
                    <a:pt x="46" y="58"/>
                  </a:lnTo>
                  <a:lnTo>
                    <a:pt x="57" y="45"/>
                  </a:lnTo>
                  <a:lnTo>
                    <a:pt x="70" y="22"/>
                  </a:lnTo>
                  <a:lnTo>
                    <a:pt x="52" y="20"/>
                  </a:lnTo>
                  <a:lnTo>
                    <a:pt x="33" y="26"/>
                  </a:lnTo>
                  <a:lnTo>
                    <a:pt x="20" y="48"/>
                  </a:lnTo>
                  <a:lnTo>
                    <a:pt x="17" y="71"/>
                  </a:lnTo>
                  <a:lnTo>
                    <a:pt x="43" y="82"/>
                  </a:lnTo>
                  <a:lnTo>
                    <a:pt x="61" y="84"/>
                  </a:lnTo>
                  <a:lnTo>
                    <a:pt x="79" y="86"/>
                  </a:lnTo>
                  <a:lnTo>
                    <a:pt x="82" y="62"/>
                  </a:lnTo>
                  <a:lnTo>
                    <a:pt x="71" y="77"/>
                  </a:lnTo>
                  <a:lnTo>
                    <a:pt x="68" y="101"/>
                  </a:lnTo>
                  <a:lnTo>
                    <a:pt x="79" y="86"/>
                  </a:lnTo>
                  <a:lnTo>
                    <a:pt x="90" y="71"/>
                  </a:lnTo>
                  <a:lnTo>
                    <a:pt x="93" y="49"/>
                  </a:lnTo>
                  <a:lnTo>
                    <a:pt x="105" y="34"/>
                  </a:lnTo>
                  <a:lnTo>
                    <a:pt x="107" y="18"/>
                  </a:lnTo>
                  <a:lnTo>
                    <a:pt x="91" y="0"/>
                  </a:lnTo>
                  <a:lnTo>
                    <a:pt x="71" y="14"/>
                  </a:lnTo>
                  <a:lnTo>
                    <a:pt x="69" y="30"/>
                  </a:lnTo>
                  <a:lnTo>
                    <a:pt x="66" y="46"/>
                  </a:lnTo>
                  <a:lnTo>
                    <a:pt x="64" y="60"/>
                  </a:lnTo>
                  <a:lnTo>
                    <a:pt x="52" y="83"/>
                  </a:lnTo>
                  <a:lnTo>
                    <a:pt x="50" y="99"/>
                  </a:lnTo>
                  <a:lnTo>
                    <a:pt x="66" y="109"/>
                  </a:lnTo>
                  <a:lnTo>
                    <a:pt x="69" y="93"/>
                  </a:lnTo>
                  <a:lnTo>
                    <a:pt x="71" y="77"/>
                  </a:lnTo>
                  <a:lnTo>
                    <a:pt x="53" y="75"/>
                  </a:lnTo>
                  <a:lnTo>
                    <a:pt x="35" y="73"/>
                  </a:lnTo>
                  <a:lnTo>
                    <a:pt x="16" y="79"/>
                  </a:lnTo>
                  <a:lnTo>
                    <a:pt x="18" y="63"/>
                  </a:lnTo>
                  <a:lnTo>
                    <a:pt x="29" y="49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03" name="Freeform 171"/>
            <p:cNvSpPr>
              <a:spLocks/>
            </p:cNvSpPr>
            <p:nvPr/>
          </p:nvSpPr>
          <p:spPr bwMode="auto">
            <a:xfrm>
              <a:off x="1265" y="2586"/>
              <a:ext cx="214" cy="71"/>
            </a:xfrm>
            <a:custGeom>
              <a:avLst/>
              <a:gdLst>
                <a:gd name="T0" fmla="*/ 213 w 214"/>
                <a:gd name="T1" fmla="*/ 70 h 71"/>
                <a:gd name="T2" fmla="*/ 206 w 214"/>
                <a:gd name="T3" fmla="*/ 53 h 71"/>
                <a:gd name="T4" fmla="*/ 210 w 214"/>
                <a:gd name="T5" fmla="*/ 30 h 71"/>
                <a:gd name="T6" fmla="*/ 192 w 214"/>
                <a:gd name="T7" fmla="*/ 28 h 71"/>
                <a:gd name="T8" fmla="*/ 181 w 214"/>
                <a:gd name="T9" fmla="*/ 42 h 71"/>
                <a:gd name="T10" fmla="*/ 179 w 214"/>
                <a:gd name="T11" fmla="*/ 58 h 71"/>
                <a:gd name="T12" fmla="*/ 172 w 214"/>
                <a:gd name="T13" fmla="*/ 41 h 71"/>
                <a:gd name="T14" fmla="*/ 166 w 214"/>
                <a:gd name="T15" fmla="*/ 25 h 71"/>
                <a:gd name="T16" fmla="*/ 154 w 214"/>
                <a:gd name="T17" fmla="*/ 39 h 71"/>
                <a:gd name="T18" fmla="*/ 135 w 214"/>
                <a:gd name="T19" fmla="*/ 45 h 71"/>
                <a:gd name="T20" fmla="*/ 137 w 214"/>
                <a:gd name="T21" fmla="*/ 30 h 71"/>
                <a:gd name="T22" fmla="*/ 140 w 214"/>
                <a:gd name="T23" fmla="*/ 14 h 71"/>
                <a:gd name="T24" fmla="*/ 121 w 214"/>
                <a:gd name="T25" fmla="*/ 20 h 71"/>
                <a:gd name="T26" fmla="*/ 101 w 214"/>
                <a:gd name="T27" fmla="*/ 26 h 71"/>
                <a:gd name="T28" fmla="*/ 99 w 214"/>
                <a:gd name="T29" fmla="*/ 41 h 71"/>
                <a:gd name="T30" fmla="*/ 92 w 214"/>
                <a:gd name="T31" fmla="*/ 25 h 71"/>
                <a:gd name="T32" fmla="*/ 76 w 214"/>
                <a:gd name="T33" fmla="*/ 15 h 71"/>
                <a:gd name="T34" fmla="*/ 57 w 214"/>
                <a:gd name="T35" fmla="*/ 13 h 71"/>
                <a:gd name="T36" fmla="*/ 46 w 214"/>
                <a:gd name="T37" fmla="*/ 27 h 71"/>
                <a:gd name="T38" fmla="*/ 39 w 214"/>
                <a:gd name="T39" fmla="*/ 11 h 71"/>
                <a:gd name="T40" fmla="*/ 15 w 214"/>
                <a:gd name="T41" fmla="*/ 0 h 71"/>
                <a:gd name="T42" fmla="*/ 2 w 214"/>
                <a:gd name="T43" fmla="*/ 22 h 71"/>
                <a:gd name="T44" fmla="*/ 0 w 214"/>
                <a:gd name="T45" fmla="*/ 38 h 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4"/>
                <a:gd name="T70" fmla="*/ 0 h 71"/>
                <a:gd name="T71" fmla="*/ 214 w 214"/>
                <a:gd name="T72" fmla="*/ 71 h 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4" h="71">
                  <a:moveTo>
                    <a:pt x="213" y="70"/>
                  </a:moveTo>
                  <a:lnTo>
                    <a:pt x="206" y="53"/>
                  </a:lnTo>
                  <a:lnTo>
                    <a:pt x="210" y="30"/>
                  </a:lnTo>
                  <a:lnTo>
                    <a:pt x="192" y="28"/>
                  </a:lnTo>
                  <a:lnTo>
                    <a:pt x="181" y="42"/>
                  </a:lnTo>
                  <a:lnTo>
                    <a:pt x="179" y="58"/>
                  </a:lnTo>
                  <a:lnTo>
                    <a:pt x="172" y="41"/>
                  </a:lnTo>
                  <a:lnTo>
                    <a:pt x="166" y="25"/>
                  </a:lnTo>
                  <a:lnTo>
                    <a:pt x="154" y="39"/>
                  </a:lnTo>
                  <a:lnTo>
                    <a:pt x="135" y="45"/>
                  </a:lnTo>
                  <a:lnTo>
                    <a:pt x="137" y="30"/>
                  </a:lnTo>
                  <a:lnTo>
                    <a:pt x="140" y="14"/>
                  </a:lnTo>
                  <a:lnTo>
                    <a:pt x="121" y="20"/>
                  </a:lnTo>
                  <a:lnTo>
                    <a:pt x="101" y="26"/>
                  </a:lnTo>
                  <a:lnTo>
                    <a:pt x="99" y="41"/>
                  </a:lnTo>
                  <a:lnTo>
                    <a:pt x="92" y="25"/>
                  </a:lnTo>
                  <a:lnTo>
                    <a:pt x="76" y="15"/>
                  </a:lnTo>
                  <a:lnTo>
                    <a:pt x="57" y="13"/>
                  </a:lnTo>
                  <a:lnTo>
                    <a:pt x="46" y="27"/>
                  </a:lnTo>
                  <a:lnTo>
                    <a:pt x="39" y="11"/>
                  </a:lnTo>
                  <a:lnTo>
                    <a:pt x="15" y="0"/>
                  </a:lnTo>
                  <a:lnTo>
                    <a:pt x="2" y="22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29" name="Group 172"/>
          <p:cNvGrpSpPr>
            <a:grpSpLocks/>
          </p:cNvGrpSpPr>
          <p:nvPr/>
        </p:nvGrpSpPr>
        <p:grpSpPr bwMode="auto">
          <a:xfrm>
            <a:off x="1973263" y="4394200"/>
            <a:ext cx="606425" cy="125413"/>
            <a:chOff x="927" y="2683"/>
            <a:chExt cx="340" cy="101"/>
          </a:xfrm>
        </p:grpSpPr>
        <p:sp>
          <p:nvSpPr>
            <p:cNvPr id="24698" name="Rectangle 173"/>
            <p:cNvSpPr>
              <a:spLocks noChangeArrowheads="1"/>
            </p:cNvSpPr>
            <p:nvPr/>
          </p:nvSpPr>
          <p:spPr bwMode="auto">
            <a:xfrm rot="-10560000">
              <a:off x="927" y="2700"/>
              <a:ext cx="327" cy="84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699" name="Freeform 174"/>
            <p:cNvSpPr>
              <a:spLocks/>
            </p:cNvSpPr>
            <p:nvPr/>
          </p:nvSpPr>
          <p:spPr bwMode="auto">
            <a:xfrm>
              <a:off x="991" y="2736"/>
              <a:ext cx="156" cy="40"/>
            </a:xfrm>
            <a:custGeom>
              <a:avLst/>
              <a:gdLst>
                <a:gd name="T0" fmla="*/ 137 w 156"/>
                <a:gd name="T1" fmla="*/ 28 h 40"/>
                <a:gd name="T2" fmla="*/ 138 w 156"/>
                <a:gd name="T3" fmla="*/ 23 h 40"/>
                <a:gd name="T4" fmla="*/ 111 w 156"/>
                <a:gd name="T5" fmla="*/ 25 h 40"/>
                <a:gd name="T6" fmla="*/ 95 w 156"/>
                <a:gd name="T7" fmla="*/ 30 h 40"/>
                <a:gd name="T8" fmla="*/ 123 w 156"/>
                <a:gd name="T9" fmla="*/ 28 h 40"/>
                <a:gd name="T10" fmla="*/ 111 w 156"/>
                <a:gd name="T11" fmla="*/ 22 h 40"/>
                <a:gd name="T12" fmla="*/ 83 w 156"/>
                <a:gd name="T13" fmla="*/ 21 h 40"/>
                <a:gd name="T14" fmla="*/ 55 w 156"/>
                <a:gd name="T15" fmla="*/ 21 h 40"/>
                <a:gd name="T16" fmla="*/ 28 w 156"/>
                <a:gd name="T17" fmla="*/ 20 h 40"/>
                <a:gd name="T18" fmla="*/ 0 w 156"/>
                <a:gd name="T19" fmla="*/ 22 h 40"/>
                <a:gd name="T20" fmla="*/ 26 w 156"/>
                <a:gd name="T21" fmla="*/ 26 h 40"/>
                <a:gd name="T22" fmla="*/ 54 w 156"/>
                <a:gd name="T23" fmla="*/ 26 h 40"/>
                <a:gd name="T24" fmla="*/ 69 w 156"/>
                <a:gd name="T25" fmla="*/ 21 h 40"/>
                <a:gd name="T26" fmla="*/ 84 w 156"/>
                <a:gd name="T27" fmla="*/ 16 h 40"/>
                <a:gd name="T28" fmla="*/ 100 w 156"/>
                <a:gd name="T29" fmla="*/ 8 h 40"/>
                <a:gd name="T30" fmla="*/ 72 w 156"/>
                <a:gd name="T31" fmla="*/ 7 h 40"/>
                <a:gd name="T32" fmla="*/ 43 w 156"/>
                <a:gd name="T33" fmla="*/ 9 h 40"/>
                <a:gd name="T34" fmla="*/ 28 w 156"/>
                <a:gd name="T35" fmla="*/ 17 h 40"/>
                <a:gd name="T36" fmla="*/ 26 w 156"/>
                <a:gd name="T37" fmla="*/ 26 h 40"/>
                <a:gd name="T38" fmla="*/ 68 w 156"/>
                <a:gd name="T39" fmla="*/ 30 h 40"/>
                <a:gd name="T40" fmla="*/ 95 w 156"/>
                <a:gd name="T41" fmla="*/ 30 h 40"/>
                <a:gd name="T42" fmla="*/ 123 w 156"/>
                <a:gd name="T43" fmla="*/ 31 h 40"/>
                <a:gd name="T44" fmla="*/ 125 w 156"/>
                <a:gd name="T45" fmla="*/ 22 h 40"/>
                <a:gd name="T46" fmla="*/ 109 w 156"/>
                <a:gd name="T47" fmla="*/ 28 h 40"/>
                <a:gd name="T48" fmla="*/ 108 w 156"/>
                <a:gd name="T49" fmla="*/ 36 h 40"/>
                <a:gd name="T50" fmla="*/ 123 w 156"/>
                <a:gd name="T51" fmla="*/ 31 h 40"/>
                <a:gd name="T52" fmla="*/ 138 w 156"/>
                <a:gd name="T53" fmla="*/ 26 h 40"/>
                <a:gd name="T54" fmla="*/ 140 w 156"/>
                <a:gd name="T55" fmla="*/ 17 h 40"/>
                <a:gd name="T56" fmla="*/ 154 w 156"/>
                <a:gd name="T57" fmla="*/ 12 h 40"/>
                <a:gd name="T58" fmla="*/ 155 w 156"/>
                <a:gd name="T59" fmla="*/ 7 h 40"/>
                <a:gd name="T60" fmla="*/ 129 w 156"/>
                <a:gd name="T61" fmla="*/ 0 h 40"/>
                <a:gd name="T62" fmla="*/ 100 w 156"/>
                <a:gd name="T63" fmla="*/ 5 h 40"/>
                <a:gd name="T64" fmla="*/ 98 w 156"/>
                <a:gd name="T65" fmla="*/ 11 h 40"/>
                <a:gd name="T66" fmla="*/ 98 w 156"/>
                <a:gd name="T67" fmla="*/ 16 h 40"/>
                <a:gd name="T68" fmla="*/ 97 w 156"/>
                <a:gd name="T69" fmla="*/ 22 h 40"/>
                <a:gd name="T70" fmla="*/ 82 w 156"/>
                <a:gd name="T71" fmla="*/ 30 h 40"/>
                <a:gd name="T72" fmla="*/ 80 w 156"/>
                <a:gd name="T73" fmla="*/ 35 h 40"/>
                <a:gd name="T74" fmla="*/ 108 w 156"/>
                <a:gd name="T75" fmla="*/ 39 h 40"/>
                <a:gd name="T76" fmla="*/ 109 w 156"/>
                <a:gd name="T77" fmla="*/ 33 h 40"/>
                <a:gd name="T78" fmla="*/ 109 w 156"/>
                <a:gd name="T79" fmla="*/ 28 h 40"/>
                <a:gd name="T80" fmla="*/ 82 w 156"/>
                <a:gd name="T81" fmla="*/ 27 h 40"/>
                <a:gd name="T82" fmla="*/ 54 w 156"/>
                <a:gd name="T83" fmla="*/ 26 h 40"/>
                <a:gd name="T84" fmla="*/ 26 w 156"/>
                <a:gd name="T85" fmla="*/ 28 h 40"/>
                <a:gd name="T86" fmla="*/ 28 w 156"/>
                <a:gd name="T87" fmla="*/ 23 h 40"/>
                <a:gd name="T88" fmla="*/ 42 w 156"/>
                <a:gd name="T89" fmla="*/ 17 h 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40"/>
                <a:gd name="T137" fmla="*/ 156 w 156"/>
                <a:gd name="T138" fmla="*/ 40 h 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40">
                  <a:moveTo>
                    <a:pt x="137" y="28"/>
                  </a:moveTo>
                  <a:lnTo>
                    <a:pt x="138" y="23"/>
                  </a:lnTo>
                  <a:lnTo>
                    <a:pt x="111" y="25"/>
                  </a:lnTo>
                  <a:lnTo>
                    <a:pt x="95" y="30"/>
                  </a:lnTo>
                  <a:lnTo>
                    <a:pt x="123" y="28"/>
                  </a:lnTo>
                  <a:lnTo>
                    <a:pt x="111" y="22"/>
                  </a:lnTo>
                  <a:lnTo>
                    <a:pt x="83" y="21"/>
                  </a:lnTo>
                  <a:lnTo>
                    <a:pt x="55" y="21"/>
                  </a:lnTo>
                  <a:lnTo>
                    <a:pt x="28" y="20"/>
                  </a:lnTo>
                  <a:lnTo>
                    <a:pt x="0" y="22"/>
                  </a:lnTo>
                  <a:lnTo>
                    <a:pt x="26" y="26"/>
                  </a:lnTo>
                  <a:lnTo>
                    <a:pt x="54" y="26"/>
                  </a:lnTo>
                  <a:lnTo>
                    <a:pt x="69" y="21"/>
                  </a:lnTo>
                  <a:lnTo>
                    <a:pt x="84" y="16"/>
                  </a:lnTo>
                  <a:lnTo>
                    <a:pt x="100" y="8"/>
                  </a:lnTo>
                  <a:lnTo>
                    <a:pt x="72" y="7"/>
                  </a:lnTo>
                  <a:lnTo>
                    <a:pt x="43" y="9"/>
                  </a:lnTo>
                  <a:lnTo>
                    <a:pt x="28" y="17"/>
                  </a:lnTo>
                  <a:lnTo>
                    <a:pt x="26" y="26"/>
                  </a:lnTo>
                  <a:lnTo>
                    <a:pt x="68" y="30"/>
                  </a:lnTo>
                  <a:lnTo>
                    <a:pt x="95" y="30"/>
                  </a:lnTo>
                  <a:lnTo>
                    <a:pt x="123" y="31"/>
                  </a:lnTo>
                  <a:lnTo>
                    <a:pt x="125" y="22"/>
                  </a:lnTo>
                  <a:lnTo>
                    <a:pt x="109" y="28"/>
                  </a:lnTo>
                  <a:lnTo>
                    <a:pt x="108" y="36"/>
                  </a:lnTo>
                  <a:lnTo>
                    <a:pt x="123" y="31"/>
                  </a:lnTo>
                  <a:lnTo>
                    <a:pt x="138" y="26"/>
                  </a:lnTo>
                  <a:lnTo>
                    <a:pt x="140" y="17"/>
                  </a:lnTo>
                  <a:lnTo>
                    <a:pt x="154" y="12"/>
                  </a:lnTo>
                  <a:lnTo>
                    <a:pt x="155" y="7"/>
                  </a:lnTo>
                  <a:lnTo>
                    <a:pt x="129" y="0"/>
                  </a:lnTo>
                  <a:lnTo>
                    <a:pt x="100" y="5"/>
                  </a:lnTo>
                  <a:lnTo>
                    <a:pt x="98" y="11"/>
                  </a:lnTo>
                  <a:lnTo>
                    <a:pt x="98" y="16"/>
                  </a:lnTo>
                  <a:lnTo>
                    <a:pt x="97" y="22"/>
                  </a:lnTo>
                  <a:lnTo>
                    <a:pt x="82" y="30"/>
                  </a:lnTo>
                  <a:lnTo>
                    <a:pt x="80" y="35"/>
                  </a:lnTo>
                  <a:lnTo>
                    <a:pt x="108" y="39"/>
                  </a:lnTo>
                  <a:lnTo>
                    <a:pt x="109" y="33"/>
                  </a:lnTo>
                  <a:lnTo>
                    <a:pt x="109" y="28"/>
                  </a:lnTo>
                  <a:lnTo>
                    <a:pt x="82" y="27"/>
                  </a:lnTo>
                  <a:lnTo>
                    <a:pt x="54" y="26"/>
                  </a:lnTo>
                  <a:lnTo>
                    <a:pt x="26" y="28"/>
                  </a:lnTo>
                  <a:lnTo>
                    <a:pt x="28" y="23"/>
                  </a:lnTo>
                  <a:lnTo>
                    <a:pt x="42" y="17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00" name="Freeform 175"/>
            <p:cNvSpPr>
              <a:spLocks/>
            </p:cNvSpPr>
            <p:nvPr/>
          </p:nvSpPr>
          <p:spPr bwMode="auto">
            <a:xfrm>
              <a:off x="931" y="2683"/>
              <a:ext cx="336" cy="28"/>
            </a:xfrm>
            <a:custGeom>
              <a:avLst/>
              <a:gdLst>
                <a:gd name="T0" fmla="*/ 335 w 336"/>
                <a:gd name="T1" fmla="*/ 27 h 28"/>
                <a:gd name="T2" fmla="*/ 322 w 336"/>
                <a:gd name="T3" fmla="*/ 21 h 28"/>
                <a:gd name="T4" fmla="*/ 324 w 336"/>
                <a:gd name="T5" fmla="*/ 12 h 28"/>
                <a:gd name="T6" fmla="*/ 296 w 336"/>
                <a:gd name="T7" fmla="*/ 11 h 28"/>
                <a:gd name="T8" fmla="*/ 281 w 336"/>
                <a:gd name="T9" fmla="*/ 17 h 28"/>
                <a:gd name="T10" fmla="*/ 279 w 336"/>
                <a:gd name="T11" fmla="*/ 23 h 28"/>
                <a:gd name="T12" fmla="*/ 267 w 336"/>
                <a:gd name="T13" fmla="*/ 16 h 28"/>
                <a:gd name="T14" fmla="*/ 254 w 336"/>
                <a:gd name="T15" fmla="*/ 10 h 28"/>
                <a:gd name="T16" fmla="*/ 239 w 336"/>
                <a:gd name="T17" fmla="*/ 15 h 28"/>
                <a:gd name="T18" fmla="*/ 211 w 336"/>
                <a:gd name="T19" fmla="*/ 18 h 28"/>
                <a:gd name="T20" fmla="*/ 211 w 336"/>
                <a:gd name="T21" fmla="*/ 12 h 28"/>
                <a:gd name="T22" fmla="*/ 212 w 336"/>
                <a:gd name="T23" fmla="*/ 6 h 28"/>
                <a:gd name="T24" fmla="*/ 184 w 336"/>
                <a:gd name="T25" fmla="*/ 8 h 28"/>
                <a:gd name="T26" fmla="*/ 155 w 336"/>
                <a:gd name="T27" fmla="*/ 10 h 28"/>
                <a:gd name="T28" fmla="*/ 155 w 336"/>
                <a:gd name="T29" fmla="*/ 16 h 28"/>
                <a:gd name="T30" fmla="*/ 141 w 336"/>
                <a:gd name="T31" fmla="*/ 10 h 28"/>
                <a:gd name="T32" fmla="*/ 114 w 336"/>
                <a:gd name="T33" fmla="*/ 6 h 28"/>
                <a:gd name="T34" fmla="*/ 87 w 336"/>
                <a:gd name="T35" fmla="*/ 5 h 28"/>
                <a:gd name="T36" fmla="*/ 71 w 336"/>
                <a:gd name="T37" fmla="*/ 11 h 28"/>
                <a:gd name="T38" fmla="*/ 59 w 336"/>
                <a:gd name="T39" fmla="*/ 4 h 28"/>
                <a:gd name="T40" fmla="*/ 17 w 336"/>
                <a:gd name="T41" fmla="*/ 0 h 28"/>
                <a:gd name="T42" fmla="*/ 1 w 336"/>
                <a:gd name="T43" fmla="*/ 9 h 28"/>
                <a:gd name="T44" fmla="*/ 0 w 336"/>
                <a:gd name="T45" fmla="*/ 15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6"/>
                <a:gd name="T70" fmla="*/ 0 h 28"/>
                <a:gd name="T71" fmla="*/ 336 w 336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6" h="28">
                  <a:moveTo>
                    <a:pt x="335" y="27"/>
                  </a:moveTo>
                  <a:lnTo>
                    <a:pt x="322" y="21"/>
                  </a:lnTo>
                  <a:lnTo>
                    <a:pt x="324" y="12"/>
                  </a:lnTo>
                  <a:lnTo>
                    <a:pt x="296" y="11"/>
                  </a:lnTo>
                  <a:lnTo>
                    <a:pt x="281" y="17"/>
                  </a:lnTo>
                  <a:lnTo>
                    <a:pt x="279" y="23"/>
                  </a:lnTo>
                  <a:lnTo>
                    <a:pt x="267" y="16"/>
                  </a:lnTo>
                  <a:lnTo>
                    <a:pt x="254" y="10"/>
                  </a:lnTo>
                  <a:lnTo>
                    <a:pt x="239" y="15"/>
                  </a:lnTo>
                  <a:lnTo>
                    <a:pt x="211" y="18"/>
                  </a:lnTo>
                  <a:lnTo>
                    <a:pt x="211" y="12"/>
                  </a:lnTo>
                  <a:lnTo>
                    <a:pt x="212" y="6"/>
                  </a:lnTo>
                  <a:lnTo>
                    <a:pt x="184" y="8"/>
                  </a:lnTo>
                  <a:lnTo>
                    <a:pt x="155" y="10"/>
                  </a:lnTo>
                  <a:lnTo>
                    <a:pt x="155" y="16"/>
                  </a:lnTo>
                  <a:lnTo>
                    <a:pt x="141" y="10"/>
                  </a:lnTo>
                  <a:lnTo>
                    <a:pt x="114" y="6"/>
                  </a:lnTo>
                  <a:lnTo>
                    <a:pt x="87" y="5"/>
                  </a:lnTo>
                  <a:lnTo>
                    <a:pt x="71" y="11"/>
                  </a:lnTo>
                  <a:lnTo>
                    <a:pt x="59" y="4"/>
                  </a:lnTo>
                  <a:lnTo>
                    <a:pt x="17" y="0"/>
                  </a:lnTo>
                  <a:lnTo>
                    <a:pt x="1" y="9"/>
                  </a:lnTo>
                  <a:lnTo>
                    <a:pt x="0" y="1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30" name="Group 176"/>
          <p:cNvGrpSpPr>
            <a:grpSpLocks/>
          </p:cNvGrpSpPr>
          <p:nvPr/>
        </p:nvGrpSpPr>
        <p:grpSpPr bwMode="auto">
          <a:xfrm>
            <a:off x="1306513" y="4289425"/>
            <a:ext cx="411162" cy="411163"/>
            <a:chOff x="452" y="2598"/>
            <a:chExt cx="230" cy="333"/>
          </a:xfrm>
        </p:grpSpPr>
        <p:sp>
          <p:nvSpPr>
            <p:cNvPr id="24695" name="Rectangle 177"/>
            <p:cNvSpPr>
              <a:spLocks noChangeArrowheads="1"/>
            </p:cNvSpPr>
            <p:nvPr/>
          </p:nvSpPr>
          <p:spPr bwMode="auto">
            <a:xfrm rot="-10380000">
              <a:off x="452" y="2652"/>
              <a:ext cx="208" cy="279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696" name="Freeform 178"/>
            <p:cNvSpPr>
              <a:spLocks/>
            </p:cNvSpPr>
            <p:nvPr/>
          </p:nvSpPr>
          <p:spPr bwMode="auto">
            <a:xfrm>
              <a:off x="485" y="2777"/>
              <a:ext cx="108" cy="111"/>
            </a:xfrm>
            <a:custGeom>
              <a:avLst/>
              <a:gdLst>
                <a:gd name="T0" fmla="*/ 89 w 108"/>
                <a:gd name="T1" fmla="*/ 80 h 111"/>
                <a:gd name="T2" fmla="*/ 91 w 108"/>
                <a:gd name="T3" fmla="*/ 64 h 111"/>
                <a:gd name="T4" fmla="*/ 72 w 108"/>
                <a:gd name="T5" fmla="*/ 70 h 111"/>
                <a:gd name="T6" fmla="*/ 61 w 108"/>
                <a:gd name="T7" fmla="*/ 85 h 111"/>
                <a:gd name="T8" fmla="*/ 80 w 108"/>
                <a:gd name="T9" fmla="*/ 79 h 111"/>
                <a:gd name="T10" fmla="*/ 73 w 108"/>
                <a:gd name="T11" fmla="*/ 62 h 111"/>
                <a:gd name="T12" fmla="*/ 55 w 108"/>
                <a:gd name="T13" fmla="*/ 60 h 111"/>
                <a:gd name="T14" fmla="*/ 37 w 108"/>
                <a:gd name="T15" fmla="*/ 58 h 111"/>
                <a:gd name="T16" fmla="*/ 19 w 108"/>
                <a:gd name="T17" fmla="*/ 56 h 111"/>
                <a:gd name="T18" fmla="*/ 0 w 108"/>
                <a:gd name="T19" fmla="*/ 62 h 111"/>
                <a:gd name="T20" fmla="*/ 17 w 108"/>
                <a:gd name="T21" fmla="*/ 72 h 111"/>
                <a:gd name="T22" fmla="*/ 35 w 108"/>
                <a:gd name="T23" fmla="*/ 74 h 111"/>
                <a:gd name="T24" fmla="*/ 46 w 108"/>
                <a:gd name="T25" fmla="*/ 59 h 111"/>
                <a:gd name="T26" fmla="*/ 57 w 108"/>
                <a:gd name="T27" fmla="*/ 45 h 111"/>
                <a:gd name="T28" fmla="*/ 70 w 108"/>
                <a:gd name="T29" fmla="*/ 22 h 111"/>
                <a:gd name="T30" fmla="*/ 52 w 108"/>
                <a:gd name="T31" fmla="*/ 20 h 111"/>
                <a:gd name="T32" fmla="*/ 33 w 108"/>
                <a:gd name="T33" fmla="*/ 26 h 111"/>
                <a:gd name="T34" fmla="*/ 20 w 108"/>
                <a:gd name="T35" fmla="*/ 48 h 111"/>
                <a:gd name="T36" fmla="*/ 17 w 108"/>
                <a:gd name="T37" fmla="*/ 72 h 111"/>
                <a:gd name="T38" fmla="*/ 43 w 108"/>
                <a:gd name="T39" fmla="*/ 83 h 111"/>
                <a:gd name="T40" fmla="*/ 61 w 108"/>
                <a:gd name="T41" fmla="*/ 85 h 111"/>
                <a:gd name="T42" fmla="*/ 79 w 108"/>
                <a:gd name="T43" fmla="*/ 87 h 111"/>
                <a:gd name="T44" fmla="*/ 82 w 108"/>
                <a:gd name="T45" fmla="*/ 63 h 111"/>
                <a:gd name="T46" fmla="*/ 71 w 108"/>
                <a:gd name="T47" fmla="*/ 78 h 111"/>
                <a:gd name="T48" fmla="*/ 68 w 108"/>
                <a:gd name="T49" fmla="*/ 102 h 111"/>
                <a:gd name="T50" fmla="*/ 79 w 108"/>
                <a:gd name="T51" fmla="*/ 87 h 111"/>
                <a:gd name="T52" fmla="*/ 90 w 108"/>
                <a:gd name="T53" fmla="*/ 72 h 111"/>
                <a:gd name="T54" fmla="*/ 93 w 108"/>
                <a:gd name="T55" fmla="*/ 49 h 111"/>
                <a:gd name="T56" fmla="*/ 105 w 108"/>
                <a:gd name="T57" fmla="*/ 34 h 111"/>
                <a:gd name="T58" fmla="*/ 107 w 108"/>
                <a:gd name="T59" fmla="*/ 18 h 111"/>
                <a:gd name="T60" fmla="*/ 91 w 108"/>
                <a:gd name="T61" fmla="*/ 0 h 111"/>
                <a:gd name="T62" fmla="*/ 71 w 108"/>
                <a:gd name="T63" fmla="*/ 14 h 111"/>
                <a:gd name="T64" fmla="*/ 69 w 108"/>
                <a:gd name="T65" fmla="*/ 30 h 111"/>
                <a:gd name="T66" fmla="*/ 66 w 108"/>
                <a:gd name="T67" fmla="*/ 46 h 111"/>
                <a:gd name="T68" fmla="*/ 64 w 108"/>
                <a:gd name="T69" fmla="*/ 61 h 111"/>
                <a:gd name="T70" fmla="*/ 52 w 108"/>
                <a:gd name="T71" fmla="*/ 84 h 111"/>
                <a:gd name="T72" fmla="*/ 50 w 108"/>
                <a:gd name="T73" fmla="*/ 100 h 111"/>
                <a:gd name="T74" fmla="*/ 66 w 108"/>
                <a:gd name="T75" fmla="*/ 110 h 111"/>
                <a:gd name="T76" fmla="*/ 69 w 108"/>
                <a:gd name="T77" fmla="*/ 94 h 111"/>
                <a:gd name="T78" fmla="*/ 71 w 108"/>
                <a:gd name="T79" fmla="*/ 78 h 111"/>
                <a:gd name="T80" fmla="*/ 53 w 108"/>
                <a:gd name="T81" fmla="*/ 76 h 111"/>
                <a:gd name="T82" fmla="*/ 35 w 108"/>
                <a:gd name="T83" fmla="*/ 74 h 111"/>
                <a:gd name="T84" fmla="*/ 16 w 108"/>
                <a:gd name="T85" fmla="*/ 80 h 111"/>
                <a:gd name="T86" fmla="*/ 18 w 108"/>
                <a:gd name="T87" fmla="*/ 64 h 111"/>
                <a:gd name="T88" fmla="*/ 29 w 108"/>
                <a:gd name="T89" fmla="*/ 49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8"/>
                <a:gd name="T136" fmla="*/ 0 h 111"/>
                <a:gd name="T137" fmla="*/ 108 w 108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8" h="111">
                  <a:moveTo>
                    <a:pt x="89" y="80"/>
                  </a:moveTo>
                  <a:lnTo>
                    <a:pt x="91" y="64"/>
                  </a:lnTo>
                  <a:lnTo>
                    <a:pt x="72" y="70"/>
                  </a:lnTo>
                  <a:lnTo>
                    <a:pt x="61" y="85"/>
                  </a:lnTo>
                  <a:lnTo>
                    <a:pt x="80" y="79"/>
                  </a:lnTo>
                  <a:lnTo>
                    <a:pt x="73" y="62"/>
                  </a:lnTo>
                  <a:lnTo>
                    <a:pt x="55" y="60"/>
                  </a:lnTo>
                  <a:lnTo>
                    <a:pt x="37" y="58"/>
                  </a:lnTo>
                  <a:lnTo>
                    <a:pt x="19" y="56"/>
                  </a:lnTo>
                  <a:lnTo>
                    <a:pt x="0" y="62"/>
                  </a:lnTo>
                  <a:lnTo>
                    <a:pt x="17" y="72"/>
                  </a:lnTo>
                  <a:lnTo>
                    <a:pt x="35" y="74"/>
                  </a:lnTo>
                  <a:lnTo>
                    <a:pt x="46" y="59"/>
                  </a:lnTo>
                  <a:lnTo>
                    <a:pt x="57" y="45"/>
                  </a:lnTo>
                  <a:lnTo>
                    <a:pt x="70" y="22"/>
                  </a:lnTo>
                  <a:lnTo>
                    <a:pt x="52" y="20"/>
                  </a:lnTo>
                  <a:lnTo>
                    <a:pt x="33" y="26"/>
                  </a:lnTo>
                  <a:lnTo>
                    <a:pt x="20" y="48"/>
                  </a:lnTo>
                  <a:lnTo>
                    <a:pt x="17" y="72"/>
                  </a:lnTo>
                  <a:lnTo>
                    <a:pt x="43" y="83"/>
                  </a:lnTo>
                  <a:lnTo>
                    <a:pt x="61" y="85"/>
                  </a:lnTo>
                  <a:lnTo>
                    <a:pt x="79" y="87"/>
                  </a:lnTo>
                  <a:lnTo>
                    <a:pt x="82" y="63"/>
                  </a:lnTo>
                  <a:lnTo>
                    <a:pt x="71" y="78"/>
                  </a:lnTo>
                  <a:lnTo>
                    <a:pt x="68" y="102"/>
                  </a:lnTo>
                  <a:lnTo>
                    <a:pt x="79" y="87"/>
                  </a:lnTo>
                  <a:lnTo>
                    <a:pt x="90" y="72"/>
                  </a:lnTo>
                  <a:lnTo>
                    <a:pt x="93" y="49"/>
                  </a:lnTo>
                  <a:lnTo>
                    <a:pt x="105" y="34"/>
                  </a:lnTo>
                  <a:lnTo>
                    <a:pt x="107" y="18"/>
                  </a:lnTo>
                  <a:lnTo>
                    <a:pt x="91" y="0"/>
                  </a:lnTo>
                  <a:lnTo>
                    <a:pt x="71" y="14"/>
                  </a:lnTo>
                  <a:lnTo>
                    <a:pt x="69" y="30"/>
                  </a:lnTo>
                  <a:lnTo>
                    <a:pt x="66" y="46"/>
                  </a:lnTo>
                  <a:lnTo>
                    <a:pt x="64" y="61"/>
                  </a:lnTo>
                  <a:lnTo>
                    <a:pt x="52" y="84"/>
                  </a:lnTo>
                  <a:lnTo>
                    <a:pt x="50" y="100"/>
                  </a:lnTo>
                  <a:lnTo>
                    <a:pt x="66" y="110"/>
                  </a:lnTo>
                  <a:lnTo>
                    <a:pt x="69" y="94"/>
                  </a:lnTo>
                  <a:lnTo>
                    <a:pt x="71" y="78"/>
                  </a:lnTo>
                  <a:lnTo>
                    <a:pt x="53" y="76"/>
                  </a:lnTo>
                  <a:lnTo>
                    <a:pt x="35" y="74"/>
                  </a:lnTo>
                  <a:lnTo>
                    <a:pt x="16" y="80"/>
                  </a:lnTo>
                  <a:lnTo>
                    <a:pt x="18" y="64"/>
                  </a:lnTo>
                  <a:lnTo>
                    <a:pt x="29" y="49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97" name="Freeform 179"/>
            <p:cNvSpPr>
              <a:spLocks/>
            </p:cNvSpPr>
            <p:nvPr/>
          </p:nvSpPr>
          <p:spPr bwMode="auto">
            <a:xfrm>
              <a:off x="469" y="2598"/>
              <a:ext cx="213" cy="71"/>
            </a:xfrm>
            <a:custGeom>
              <a:avLst/>
              <a:gdLst>
                <a:gd name="T0" fmla="*/ 212 w 213"/>
                <a:gd name="T1" fmla="*/ 70 h 71"/>
                <a:gd name="T2" fmla="*/ 205 w 213"/>
                <a:gd name="T3" fmla="*/ 53 h 71"/>
                <a:gd name="T4" fmla="*/ 209 w 213"/>
                <a:gd name="T5" fmla="*/ 30 h 71"/>
                <a:gd name="T6" fmla="*/ 191 w 213"/>
                <a:gd name="T7" fmla="*/ 28 h 71"/>
                <a:gd name="T8" fmla="*/ 181 w 213"/>
                <a:gd name="T9" fmla="*/ 42 h 71"/>
                <a:gd name="T10" fmla="*/ 178 w 213"/>
                <a:gd name="T11" fmla="*/ 58 h 71"/>
                <a:gd name="T12" fmla="*/ 172 w 213"/>
                <a:gd name="T13" fmla="*/ 41 h 71"/>
                <a:gd name="T14" fmla="*/ 165 w 213"/>
                <a:gd name="T15" fmla="*/ 25 h 71"/>
                <a:gd name="T16" fmla="*/ 154 w 213"/>
                <a:gd name="T17" fmla="*/ 39 h 71"/>
                <a:gd name="T18" fmla="*/ 135 w 213"/>
                <a:gd name="T19" fmla="*/ 45 h 71"/>
                <a:gd name="T20" fmla="*/ 137 w 213"/>
                <a:gd name="T21" fmla="*/ 30 h 71"/>
                <a:gd name="T22" fmla="*/ 139 w 213"/>
                <a:gd name="T23" fmla="*/ 14 h 71"/>
                <a:gd name="T24" fmla="*/ 120 w 213"/>
                <a:gd name="T25" fmla="*/ 20 h 71"/>
                <a:gd name="T26" fmla="*/ 101 w 213"/>
                <a:gd name="T27" fmla="*/ 26 h 71"/>
                <a:gd name="T28" fmla="*/ 99 w 213"/>
                <a:gd name="T29" fmla="*/ 41 h 71"/>
                <a:gd name="T30" fmla="*/ 92 w 213"/>
                <a:gd name="T31" fmla="*/ 25 h 71"/>
                <a:gd name="T32" fmla="*/ 75 w 213"/>
                <a:gd name="T33" fmla="*/ 15 h 71"/>
                <a:gd name="T34" fmla="*/ 57 w 213"/>
                <a:gd name="T35" fmla="*/ 13 h 71"/>
                <a:gd name="T36" fmla="*/ 46 w 213"/>
                <a:gd name="T37" fmla="*/ 27 h 71"/>
                <a:gd name="T38" fmla="*/ 39 w 213"/>
                <a:gd name="T39" fmla="*/ 11 h 71"/>
                <a:gd name="T40" fmla="*/ 15 w 213"/>
                <a:gd name="T41" fmla="*/ 0 h 71"/>
                <a:gd name="T42" fmla="*/ 2 w 213"/>
                <a:gd name="T43" fmla="*/ 22 h 71"/>
                <a:gd name="T44" fmla="*/ 0 w 213"/>
                <a:gd name="T45" fmla="*/ 38 h 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"/>
                <a:gd name="T70" fmla="*/ 0 h 71"/>
                <a:gd name="T71" fmla="*/ 213 w 213"/>
                <a:gd name="T72" fmla="*/ 71 h 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" h="71">
                  <a:moveTo>
                    <a:pt x="212" y="70"/>
                  </a:moveTo>
                  <a:lnTo>
                    <a:pt x="205" y="53"/>
                  </a:lnTo>
                  <a:lnTo>
                    <a:pt x="209" y="30"/>
                  </a:lnTo>
                  <a:lnTo>
                    <a:pt x="191" y="28"/>
                  </a:lnTo>
                  <a:lnTo>
                    <a:pt x="181" y="42"/>
                  </a:lnTo>
                  <a:lnTo>
                    <a:pt x="178" y="58"/>
                  </a:lnTo>
                  <a:lnTo>
                    <a:pt x="172" y="41"/>
                  </a:lnTo>
                  <a:lnTo>
                    <a:pt x="165" y="25"/>
                  </a:lnTo>
                  <a:lnTo>
                    <a:pt x="154" y="39"/>
                  </a:lnTo>
                  <a:lnTo>
                    <a:pt x="135" y="45"/>
                  </a:lnTo>
                  <a:lnTo>
                    <a:pt x="137" y="30"/>
                  </a:lnTo>
                  <a:lnTo>
                    <a:pt x="139" y="14"/>
                  </a:lnTo>
                  <a:lnTo>
                    <a:pt x="120" y="20"/>
                  </a:lnTo>
                  <a:lnTo>
                    <a:pt x="101" y="26"/>
                  </a:lnTo>
                  <a:lnTo>
                    <a:pt x="99" y="41"/>
                  </a:lnTo>
                  <a:lnTo>
                    <a:pt x="92" y="25"/>
                  </a:lnTo>
                  <a:lnTo>
                    <a:pt x="75" y="15"/>
                  </a:lnTo>
                  <a:lnTo>
                    <a:pt x="57" y="13"/>
                  </a:lnTo>
                  <a:lnTo>
                    <a:pt x="46" y="27"/>
                  </a:lnTo>
                  <a:lnTo>
                    <a:pt x="39" y="11"/>
                  </a:lnTo>
                  <a:lnTo>
                    <a:pt x="15" y="0"/>
                  </a:lnTo>
                  <a:lnTo>
                    <a:pt x="2" y="22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31" name="Group 180"/>
          <p:cNvGrpSpPr>
            <a:grpSpLocks/>
          </p:cNvGrpSpPr>
          <p:nvPr/>
        </p:nvGrpSpPr>
        <p:grpSpPr bwMode="auto">
          <a:xfrm>
            <a:off x="1590675" y="4167188"/>
            <a:ext cx="501650" cy="323850"/>
            <a:chOff x="655" y="2499"/>
            <a:chExt cx="280" cy="262"/>
          </a:xfrm>
        </p:grpSpPr>
        <p:sp>
          <p:nvSpPr>
            <p:cNvPr id="24692" name="Rectangle 181"/>
            <p:cNvSpPr>
              <a:spLocks noChangeArrowheads="1"/>
            </p:cNvSpPr>
            <p:nvPr/>
          </p:nvSpPr>
          <p:spPr bwMode="auto">
            <a:xfrm rot="-10380000">
              <a:off x="655" y="2546"/>
              <a:ext cx="262" cy="215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693" name="Freeform 182"/>
            <p:cNvSpPr>
              <a:spLocks/>
            </p:cNvSpPr>
            <p:nvPr/>
          </p:nvSpPr>
          <p:spPr bwMode="auto">
            <a:xfrm>
              <a:off x="703" y="2643"/>
              <a:ext cx="129" cy="86"/>
            </a:xfrm>
            <a:custGeom>
              <a:avLst/>
              <a:gdLst>
                <a:gd name="T0" fmla="*/ 110 w 129"/>
                <a:gd name="T1" fmla="*/ 64 h 86"/>
                <a:gd name="T2" fmla="*/ 112 w 129"/>
                <a:gd name="T3" fmla="*/ 52 h 86"/>
                <a:gd name="T4" fmla="*/ 89 w 129"/>
                <a:gd name="T5" fmla="*/ 55 h 86"/>
                <a:gd name="T6" fmla="*/ 75 w 129"/>
                <a:gd name="T7" fmla="*/ 66 h 86"/>
                <a:gd name="T8" fmla="*/ 99 w 129"/>
                <a:gd name="T9" fmla="*/ 62 h 86"/>
                <a:gd name="T10" fmla="*/ 90 w 129"/>
                <a:gd name="T11" fmla="*/ 49 h 86"/>
                <a:gd name="T12" fmla="*/ 67 w 129"/>
                <a:gd name="T13" fmla="*/ 47 h 86"/>
                <a:gd name="T14" fmla="*/ 45 w 129"/>
                <a:gd name="T15" fmla="*/ 44 h 86"/>
                <a:gd name="T16" fmla="*/ 22 w 129"/>
                <a:gd name="T17" fmla="*/ 41 h 86"/>
                <a:gd name="T18" fmla="*/ 0 w 129"/>
                <a:gd name="T19" fmla="*/ 45 h 86"/>
                <a:gd name="T20" fmla="*/ 20 w 129"/>
                <a:gd name="T21" fmla="*/ 54 h 86"/>
                <a:gd name="T22" fmla="*/ 43 w 129"/>
                <a:gd name="T23" fmla="*/ 56 h 86"/>
                <a:gd name="T24" fmla="*/ 56 w 129"/>
                <a:gd name="T25" fmla="*/ 46 h 86"/>
                <a:gd name="T26" fmla="*/ 68 w 129"/>
                <a:gd name="T27" fmla="*/ 34 h 86"/>
                <a:gd name="T28" fmla="*/ 82 w 129"/>
                <a:gd name="T29" fmla="*/ 16 h 86"/>
                <a:gd name="T30" fmla="*/ 60 w 129"/>
                <a:gd name="T31" fmla="*/ 14 h 86"/>
                <a:gd name="T32" fmla="*/ 37 w 129"/>
                <a:gd name="T33" fmla="*/ 18 h 86"/>
                <a:gd name="T34" fmla="*/ 22 w 129"/>
                <a:gd name="T35" fmla="*/ 35 h 86"/>
                <a:gd name="T36" fmla="*/ 20 w 129"/>
                <a:gd name="T37" fmla="*/ 54 h 86"/>
                <a:gd name="T38" fmla="*/ 53 w 129"/>
                <a:gd name="T39" fmla="*/ 64 h 86"/>
                <a:gd name="T40" fmla="*/ 75 w 129"/>
                <a:gd name="T41" fmla="*/ 66 h 86"/>
                <a:gd name="T42" fmla="*/ 98 w 129"/>
                <a:gd name="T43" fmla="*/ 68 h 86"/>
                <a:gd name="T44" fmla="*/ 101 w 129"/>
                <a:gd name="T45" fmla="*/ 50 h 86"/>
                <a:gd name="T46" fmla="*/ 88 w 129"/>
                <a:gd name="T47" fmla="*/ 61 h 86"/>
                <a:gd name="T48" fmla="*/ 85 w 129"/>
                <a:gd name="T49" fmla="*/ 79 h 86"/>
                <a:gd name="T50" fmla="*/ 98 w 129"/>
                <a:gd name="T51" fmla="*/ 68 h 86"/>
                <a:gd name="T52" fmla="*/ 111 w 129"/>
                <a:gd name="T53" fmla="*/ 58 h 86"/>
                <a:gd name="T54" fmla="*/ 113 w 129"/>
                <a:gd name="T55" fmla="*/ 39 h 86"/>
                <a:gd name="T56" fmla="*/ 127 w 129"/>
                <a:gd name="T57" fmla="*/ 28 h 86"/>
                <a:gd name="T58" fmla="*/ 128 w 129"/>
                <a:gd name="T59" fmla="*/ 15 h 86"/>
                <a:gd name="T60" fmla="*/ 108 w 129"/>
                <a:gd name="T61" fmla="*/ 0 h 86"/>
                <a:gd name="T62" fmla="*/ 83 w 129"/>
                <a:gd name="T63" fmla="*/ 10 h 86"/>
                <a:gd name="T64" fmla="*/ 82 w 129"/>
                <a:gd name="T65" fmla="*/ 23 h 86"/>
                <a:gd name="T66" fmla="*/ 80 w 129"/>
                <a:gd name="T67" fmla="*/ 35 h 86"/>
                <a:gd name="T68" fmla="*/ 79 w 129"/>
                <a:gd name="T69" fmla="*/ 48 h 86"/>
                <a:gd name="T70" fmla="*/ 64 w 129"/>
                <a:gd name="T71" fmla="*/ 65 h 86"/>
                <a:gd name="T72" fmla="*/ 63 w 129"/>
                <a:gd name="T73" fmla="*/ 77 h 86"/>
                <a:gd name="T74" fmla="*/ 84 w 129"/>
                <a:gd name="T75" fmla="*/ 85 h 86"/>
                <a:gd name="T76" fmla="*/ 86 w 129"/>
                <a:gd name="T77" fmla="*/ 73 h 86"/>
                <a:gd name="T78" fmla="*/ 88 w 129"/>
                <a:gd name="T79" fmla="*/ 61 h 86"/>
                <a:gd name="T80" fmla="*/ 65 w 129"/>
                <a:gd name="T81" fmla="*/ 59 h 86"/>
                <a:gd name="T82" fmla="*/ 43 w 129"/>
                <a:gd name="T83" fmla="*/ 56 h 86"/>
                <a:gd name="T84" fmla="*/ 19 w 129"/>
                <a:gd name="T85" fmla="*/ 60 h 86"/>
                <a:gd name="T86" fmla="*/ 21 w 129"/>
                <a:gd name="T87" fmla="*/ 48 h 86"/>
                <a:gd name="T88" fmla="*/ 34 w 129"/>
                <a:gd name="T89" fmla="*/ 36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9"/>
                <a:gd name="T136" fmla="*/ 0 h 86"/>
                <a:gd name="T137" fmla="*/ 129 w 129"/>
                <a:gd name="T138" fmla="*/ 86 h 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9" h="86">
                  <a:moveTo>
                    <a:pt x="110" y="64"/>
                  </a:moveTo>
                  <a:lnTo>
                    <a:pt x="112" y="52"/>
                  </a:lnTo>
                  <a:lnTo>
                    <a:pt x="89" y="55"/>
                  </a:lnTo>
                  <a:lnTo>
                    <a:pt x="75" y="66"/>
                  </a:lnTo>
                  <a:lnTo>
                    <a:pt x="99" y="62"/>
                  </a:lnTo>
                  <a:lnTo>
                    <a:pt x="90" y="49"/>
                  </a:lnTo>
                  <a:lnTo>
                    <a:pt x="67" y="47"/>
                  </a:lnTo>
                  <a:lnTo>
                    <a:pt x="45" y="44"/>
                  </a:lnTo>
                  <a:lnTo>
                    <a:pt x="22" y="41"/>
                  </a:lnTo>
                  <a:lnTo>
                    <a:pt x="0" y="45"/>
                  </a:lnTo>
                  <a:lnTo>
                    <a:pt x="20" y="54"/>
                  </a:lnTo>
                  <a:lnTo>
                    <a:pt x="43" y="56"/>
                  </a:lnTo>
                  <a:lnTo>
                    <a:pt x="56" y="46"/>
                  </a:lnTo>
                  <a:lnTo>
                    <a:pt x="68" y="34"/>
                  </a:lnTo>
                  <a:lnTo>
                    <a:pt x="82" y="16"/>
                  </a:lnTo>
                  <a:lnTo>
                    <a:pt x="60" y="14"/>
                  </a:lnTo>
                  <a:lnTo>
                    <a:pt x="37" y="18"/>
                  </a:lnTo>
                  <a:lnTo>
                    <a:pt x="22" y="35"/>
                  </a:lnTo>
                  <a:lnTo>
                    <a:pt x="20" y="54"/>
                  </a:lnTo>
                  <a:lnTo>
                    <a:pt x="53" y="64"/>
                  </a:lnTo>
                  <a:lnTo>
                    <a:pt x="75" y="66"/>
                  </a:lnTo>
                  <a:lnTo>
                    <a:pt x="98" y="68"/>
                  </a:lnTo>
                  <a:lnTo>
                    <a:pt x="101" y="50"/>
                  </a:lnTo>
                  <a:lnTo>
                    <a:pt x="88" y="61"/>
                  </a:lnTo>
                  <a:lnTo>
                    <a:pt x="85" y="79"/>
                  </a:lnTo>
                  <a:lnTo>
                    <a:pt x="98" y="68"/>
                  </a:lnTo>
                  <a:lnTo>
                    <a:pt x="111" y="58"/>
                  </a:lnTo>
                  <a:lnTo>
                    <a:pt x="113" y="39"/>
                  </a:lnTo>
                  <a:lnTo>
                    <a:pt x="127" y="28"/>
                  </a:lnTo>
                  <a:lnTo>
                    <a:pt x="128" y="15"/>
                  </a:lnTo>
                  <a:lnTo>
                    <a:pt x="108" y="0"/>
                  </a:lnTo>
                  <a:lnTo>
                    <a:pt x="83" y="10"/>
                  </a:lnTo>
                  <a:lnTo>
                    <a:pt x="82" y="23"/>
                  </a:lnTo>
                  <a:lnTo>
                    <a:pt x="80" y="35"/>
                  </a:lnTo>
                  <a:lnTo>
                    <a:pt x="79" y="48"/>
                  </a:lnTo>
                  <a:lnTo>
                    <a:pt x="64" y="65"/>
                  </a:lnTo>
                  <a:lnTo>
                    <a:pt x="63" y="77"/>
                  </a:lnTo>
                  <a:lnTo>
                    <a:pt x="84" y="85"/>
                  </a:lnTo>
                  <a:lnTo>
                    <a:pt x="86" y="73"/>
                  </a:lnTo>
                  <a:lnTo>
                    <a:pt x="88" y="61"/>
                  </a:lnTo>
                  <a:lnTo>
                    <a:pt x="65" y="59"/>
                  </a:lnTo>
                  <a:lnTo>
                    <a:pt x="43" y="56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34" y="36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94" name="Freeform 183"/>
            <p:cNvSpPr>
              <a:spLocks/>
            </p:cNvSpPr>
            <p:nvPr/>
          </p:nvSpPr>
          <p:spPr bwMode="auto">
            <a:xfrm>
              <a:off x="668" y="2499"/>
              <a:ext cx="267" cy="67"/>
            </a:xfrm>
            <a:custGeom>
              <a:avLst/>
              <a:gdLst>
                <a:gd name="T0" fmla="*/ 266 w 267"/>
                <a:gd name="T1" fmla="*/ 66 h 67"/>
                <a:gd name="T2" fmla="*/ 256 w 267"/>
                <a:gd name="T3" fmla="*/ 52 h 67"/>
                <a:gd name="T4" fmla="*/ 259 w 267"/>
                <a:gd name="T5" fmla="*/ 32 h 67"/>
                <a:gd name="T6" fmla="*/ 237 w 267"/>
                <a:gd name="T7" fmla="*/ 30 h 67"/>
                <a:gd name="T8" fmla="*/ 223 w 267"/>
                <a:gd name="T9" fmla="*/ 42 h 67"/>
                <a:gd name="T10" fmla="*/ 222 w 267"/>
                <a:gd name="T11" fmla="*/ 55 h 67"/>
                <a:gd name="T12" fmla="*/ 212 w 267"/>
                <a:gd name="T13" fmla="*/ 41 h 67"/>
                <a:gd name="T14" fmla="*/ 204 w 267"/>
                <a:gd name="T15" fmla="*/ 26 h 67"/>
                <a:gd name="T16" fmla="*/ 191 w 267"/>
                <a:gd name="T17" fmla="*/ 38 h 67"/>
                <a:gd name="T18" fmla="*/ 167 w 267"/>
                <a:gd name="T19" fmla="*/ 43 h 67"/>
                <a:gd name="T20" fmla="*/ 169 w 267"/>
                <a:gd name="T21" fmla="*/ 29 h 67"/>
                <a:gd name="T22" fmla="*/ 171 w 267"/>
                <a:gd name="T23" fmla="*/ 17 h 67"/>
                <a:gd name="T24" fmla="*/ 148 w 267"/>
                <a:gd name="T25" fmla="*/ 20 h 67"/>
                <a:gd name="T26" fmla="*/ 125 w 267"/>
                <a:gd name="T27" fmla="*/ 24 h 67"/>
                <a:gd name="T28" fmla="*/ 122 w 267"/>
                <a:gd name="T29" fmla="*/ 38 h 67"/>
                <a:gd name="T30" fmla="*/ 113 w 267"/>
                <a:gd name="T31" fmla="*/ 23 h 67"/>
                <a:gd name="T32" fmla="*/ 92 w 267"/>
                <a:gd name="T33" fmla="*/ 14 h 67"/>
                <a:gd name="T34" fmla="*/ 70 w 267"/>
                <a:gd name="T35" fmla="*/ 12 h 67"/>
                <a:gd name="T36" fmla="*/ 57 w 267"/>
                <a:gd name="T37" fmla="*/ 22 h 67"/>
                <a:gd name="T38" fmla="*/ 48 w 267"/>
                <a:gd name="T39" fmla="*/ 9 h 67"/>
                <a:gd name="T40" fmla="*/ 15 w 267"/>
                <a:gd name="T41" fmla="*/ 0 h 67"/>
                <a:gd name="T42" fmla="*/ 1 w 267"/>
                <a:gd name="T43" fmla="*/ 16 h 67"/>
                <a:gd name="T44" fmla="*/ 0 w 267"/>
                <a:gd name="T45" fmla="*/ 29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7"/>
                <a:gd name="T70" fmla="*/ 0 h 67"/>
                <a:gd name="T71" fmla="*/ 267 w 267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7" h="67">
                  <a:moveTo>
                    <a:pt x="266" y="66"/>
                  </a:moveTo>
                  <a:lnTo>
                    <a:pt x="256" y="52"/>
                  </a:lnTo>
                  <a:lnTo>
                    <a:pt x="259" y="32"/>
                  </a:lnTo>
                  <a:lnTo>
                    <a:pt x="237" y="30"/>
                  </a:lnTo>
                  <a:lnTo>
                    <a:pt x="223" y="42"/>
                  </a:lnTo>
                  <a:lnTo>
                    <a:pt x="222" y="55"/>
                  </a:lnTo>
                  <a:lnTo>
                    <a:pt x="212" y="41"/>
                  </a:lnTo>
                  <a:lnTo>
                    <a:pt x="204" y="26"/>
                  </a:lnTo>
                  <a:lnTo>
                    <a:pt x="191" y="38"/>
                  </a:lnTo>
                  <a:lnTo>
                    <a:pt x="167" y="43"/>
                  </a:lnTo>
                  <a:lnTo>
                    <a:pt x="169" y="29"/>
                  </a:lnTo>
                  <a:lnTo>
                    <a:pt x="171" y="17"/>
                  </a:lnTo>
                  <a:lnTo>
                    <a:pt x="148" y="20"/>
                  </a:lnTo>
                  <a:lnTo>
                    <a:pt x="125" y="24"/>
                  </a:lnTo>
                  <a:lnTo>
                    <a:pt x="122" y="38"/>
                  </a:lnTo>
                  <a:lnTo>
                    <a:pt x="113" y="23"/>
                  </a:lnTo>
                  <a:lnTo>
                    <a:pt x="92" y="14"/>
                  </a:lnTo>
                  <a:lnTo>
                    <a:pt x="70" y="12"/>
                  </a:lnTo>
                  <a:lnTo>
                    <a:pt x="57" y="22"/>
                  </a:lnTo>
                  <a:lnTo>
                    <a:pt x="48" y="9"/>
                  </a:lnTo>
                  <a:lnTo>
                    <a:pt x="15" y="0"/>
                  </a:lnTo>
                  <a:lnTo>
                    <a:pt x="1" y="16"/>
                  </a:lnTo>
                  <a:lnTo>
                    <a:pt x="0" y="29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632" name="Group 184"/>
          <p:cNvGrpSpPr>
            <a:grpSpLocks/>
          </p:cNvGrpSpPr>
          <p:nvPr/>
        </p:nvGrpSpPr>
        <p:grpSpPr bwMode="auto">
          <a:xfrm>
            <a:off x="977900" y="4505325"/>
            <a:ext cx="434975" cy="266700"/>
            <a:chOff x="217" y="2773"/>
            <a:chExt cx="244" cy="216"/>
          </a:xfrm>
        </p:grpSpPr>
        <p:sp>
          <p:nvSpPr>
            <p:cNvPr id="24689" name="Rectangle 185"/>
            <p:cNvSpPr>
              <a:spLocks noChangeArrowheads="1"/>
            </p:cNvSpPr>
            <p:nvPr/>
          </p:nvSpPr>
          <p:spPr bwMode="auto">
            <a:xfrm rot="-10680000">
              <a:off x="218" y="2806"/>
              <a:ext cx="235" cy="183"/>
            </a:xfrm>
            <a:prstGeom prst="rect">
              <a:avLst/>
            </a:prstGeom>
            <a:noFill/>
            <a:ln w="12700">
              <a:solidFill>
                <a:srgbClr val="FC01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4690" name="Freeform 186"/>
            <p:cNvSpPr>
              <a:spLocks/>
            </p:cNvSpPr>
            <p:nvPr/>
          </p:nvSpPr>
          <p:spPr bwMode="auto">
            <a:xfrm>
              <a:off x="262" y="2888"/>
              <a:ext cx="115" cy="74"/>
            </a:xfrm>
            <a:custGeom>
              <a:avLst/>
              <a:gdLst>
                <a:gd name="T0" fmla="*/ 102 w 115"/>
                <a:gd name="T1" fmla="*/ 53 h 74"/>
                <a:gd name="T2" fmla="*/ 102 w 115"/>
                <a:gd name="T3" fmla="*/ 43 h 74"/>
                <a:gd name="T4" fmla="*/ 81 w 115"/>
                <a:gd name="T5" fmla="*/ 47 h 74"/>
                <a:gd name="T6" fmla="*/ 71 w 115"/>
                <a:gd name="T7" fmla="*/ 57 h 74"/>
                <a:gd name="T8" fmla="*/ 91 w 115"/>
                <a:gd name="T9" fmla="*/ 53 h 74"/>
                <a:gd name="T10" fmla="*/ 81 w 115"/>
                <a:gd name="T11" fmla="*/ 42 h 74"/>
                <a:gd name="T12" fmla="*/ 61 w 115"/>
                <a:gd name="T13" fmla="*/ 42 h 74"/>
                <a:gd name="T14" fmla="*/ 41 w 115"/>
                <a:gd name="T15" fmla="*/ 41 h 74"/>
                <a:gd name="T16" fmla="*/ 20 w 115"/>
                <a:gd name="T17" fmla="*/ 40 h 74"/>
                <a:gd name="T18" fmla="*/ 0 w 115"/>
                <a:gd name="T19" fmla="*/ 45 h 74"/>
                <a:gd name="T20" fmla="*/ 20 w 115"/>
                <a:gd name="T21" fmla="*/ 50 h 74"/>
                <a:gd name="T22" fmla="*/ 41 w 115"/>
                <a:gd name="T23" fmla="*/ 51 h 74"/>
                <a:gd name="T24" fmla="*/ 51 w 115"/>
                <a:gd name="T25" fmla="*/ 41 h 74"/>
                <a:gd name="T26" fmla="*/ 62 w 115"/>
                <a:gd name="T27" fmla="*/ 30 h 74"/>
                <a:gd name="T28" fmla="*/ 72 w 115"/>
                <a:gd name="T29" fmla="*/ 15 h 74"/>
                <a:gd name="T30" fmla="*/ 52 w 115"/>
                <a:gd name="T31" fmla="*/ 14 h 74"/>
                <a:gd name="T32" fmla="*/ 32 w 115"/>
                <a:gd name="T33" fmla="*/ 19 h 74"/>
                <a:gd name="T34" fmla="*/ 21 w 115"/>
                <a:gd name="T35" fmla="*/ 33 h 74"/>
                <a:gd name="T36" fmla="*/ 20 w 115"/>
                <a:gd name="T37" fmla="*/ 50 h 74"/>
                <a:gd name="T38" fmla="*/ 51 w 115"/>
                <a:gd name="T39" fmla="*/ 56 h 74"/>
                <a:gd name="T40" fmla="*/ 71 w 115"/>
                <a:gd name="T41" fmla="*/ 57 h 74"/>
                <a:gd name="T42" fmla="*/ 91 w 115"/>
                <a:gd name="T43" fmla="*/ 58 h 74"/>
                <a:gd name="T44" fmla="*/ 91 w 115"/>
                <a:gd name="T45" fmla="*/ 43 h 74"/>
                <a:gd name="T46" fmla="*/ 81 w 115"/>
                <a:gd name="T47" fmla="*/ 52 h 74"/>
                <a:gd name="T48" fmla="*/ 81 w 115"/>
                <a:gd name="T49" fmla="*/ 68 h 74"/>
                <a:gd name="T50" fmla="*/ 91 w 115"/>
                <a:gd name="T51" fmla="*/ 58 h 74"/>
                <a:gd name="T52" fmla="*/ 102 w 115"/>
                <a:gd name="T53" fmla="*/ 48 h 74"/>
                <a:gd name="T54" fmla="*/ 103 w 115"/>
                <a:gd name="T55" fmla="*/ 31 h 74"/>
                <a:gd name="T56" fmla="*/ 113 w 115"/>
                <a:gd name="T57" fmla="*/ 21 h 74"/>
                <a:gd name="T58" fmla="*/ 114 w 115"/>
                <a:gd name="T59" fmla="*/ 10 h 74"/>
                <a:gd name="T60" fmla="*/ 94 w 115"/>
                <a:gd name="T61" fmla="*/ 0 h 74"/>
                <a:gd name="T62" fmla="*/ 73 w 115"/>
                <a:gd name="T63" fmla="*/ 9 h 74"/>
                <a:gd name="T64" fmla="*/ 72 w 115"/>
                <a:gd name="T65" fmla="*/ 20 h 74"/>
                <a:gd name="T66" fmla="*/ 72 w 115"/>
                <a:gd name="T67" fmla="*/ 30 h 74"/>
                <a:gd name="T68" fmla="*/ 71 w 115"/>
                <a:gd name="T69" fmla="*/ 42 h 74"/>
                <a:gd name="T70" fmla="*/ 61 w 115"/>
                <a:gd name="T71" fmla="*/ 57 h 74"/>
                <a:gd name="T72" fmla="*/ 61 w 115"/>
                <a:gd name="T73" fmla="*/ 68 h 74"/>
                <a:gd name="T74" fmla="*/ 80 w 115"/>
                <a:gd name="T75" fmla="*/ 73 h 74"/>
                <a:gd name="T76" fmla="*/ 81 w 115"/>
                <a:gd name="T77" fmla="*/ 63 h 74"/>
                <a:gd name="T78" fmla="*/ 81 w 115"/>
                <a:gd name="T79" fmla="*/ 52 h 74"/>
                <a:gd name="T80" fmla="*/ 61 w 115"/>
                <a:gd name="T81" fmla="*/ 52 h 74"/>
                <a:gd name="T82" fmla="*/ 41 w 115"/>
                <a:gd name="T83" fmla="*/ 51 h 74"/>
                <a:gd name="T84" fmla="*/ 20 w 115"/>
                <a:gd name="T85" fmla="*/ 55 h 74"/>
                <a:gd name="T86" fmla="*/ 20 w 115"/>
                <a:gd name="T87" fmla="*/ 45 h 74"/>
                <a:gd name="T88" fmla="*/ 32 w 115"/>
                <a:gd name="T89" fmla="*/ 34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5"/>
                <a:gd name="T136" fmla="*/ 0 h 74"/>
                <a:gd name="T137" fmla="*/ 115 w 115"/>
                <a:gd name="T138" fmla="*/ 74 h 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5" h="74">
                  <a:moveTo>
                    <a:pt x="102" y="53"/>
                  </a:moveTo>
                  <a:lnTo>
                    <a:pt x="102" y="43"/>
                  </a:lnTo>
                  <a:lnTo>
                    <a:pt x="81" y="47"/>
                  </a:lnTo>
                  <a:lnTo>
                    <a:pt x="71" y="57"/>
                  </a:lnTo>
                  <a:lnTo>
                    <a:pt x="91" y="53"/>
                  </a:lnTo>
                  <a:lnTo>
                    <a:pt x="81" y="42"/>
                  </a:lnTo>
                  <a:lnTo>
                    <a:pt x="61" y="42"/>
                  </a:lnTo>
                  <a:lnTo>
                    <a:pt x="41" y="41"/>
                  </a:lnTo>
                  <a:lnTo>
                    <a:pt x="20" y="40"/>
                  </a:lnTo>
                  <a:lnTo>
                    <a:pt x="0" y="45"/>
                  </a:lnTo>
                  <a:lnTo>
                    <a:pt x="20" y="50"/>
                  </a:lnTo>
                  <a:lnTo>
                    <a:pt x="41" y="51"/>
                  </a:lnTo>
                  <a:lnTo>
                    <a:pt x="51" y="41"/>
                  </a:lnTo>
                  <a:lnTo>
                    <a:pt x="62" y="30"/>
                  </a:lnTo>
                  <a:lnTo>
                    <a:pt x="72" y="15"/>
                  </a:lnTo>
                  <a:lnTo>
                    <a:pt x="52" y="14"/>
                  </a:lnTo>
                  <a:lnTo>
                    <a:pt x="32" y="19"/>
                  </a:lnTo>
                  <a:lnTo>
                    <a:pt x="21" y="33"/>
                  </a:lnTo>
                  <a:lnTo>
                    <a:pt x="20" y="50"/>
                  </a:lnTo>
                  <a:lnTo>
                    <a:pt x="51" y="56"/>
                  </a:lnTo>
                  <a:lnTo>
                    <a:pt x="71" y="57"/>
                  </a:lnTo>
                  <a:lnTo>
                    <a:pt x="91" y="58"/>
                  </a:lnTo>
                  <a:lnTo>
                    <a:pt x="91" y="43"/>
                  </a:lnTo>
                  <a:lnTo>
                    <a:pt x="81" y="52"/>
                  </a:lnTo>
                  <a:lnTo>
                    <a:pt x="81" y="68"/>
                  </a:lnTo>
                  <a:lnTo>
                    <a:pt x="91" y="58"/>
                  </a:lnTo>
                  <a:lnTo>
                    <a:pt x="102" y="48"/>
                  </a:lnTo>
                  <a:lnTo>
                    <a:pt x="103" y="31"/>
                  </a:lnTo>
                  <a:lnTo>
                    <a:pt x="113" y="21"/>
                  </a:lnTo>
                  <a:lnTo>
                    <a:pt x="114" y="10"/>
                  </a:lnTo>
                  <a:lnTo>
                    <a:pt x="94" y="0"/>
                  </a:lnTo>
                  <a:lnTo>
                    <a:pt x="73" y="9"/>
                  </a:lnTo>
                  <a:lnTo>
                    <a:pt x="72" y="20"/>
                  </a:lnTo>
                  <a:lnTo>
                    <a:pt x="72" y="30"/>
                  </a:lnTo>
                  <a:lnTo>
                    <a:pt x="71" y="42"/>
                  </a:lnTo>
                  <a:lnTo>
                    <a:pt x="61" y="57"/>
                  </a:lnTo>
                  <a:lnTo>
                    <a:pt x="61" y="68"/>
                  </a:lnTo>
                  <a:lnTo>
                    <a:pt x="80" y="73"/>
                  </a:lnTo>
                  <a:lnTo>
                    <a:pt x="81" y="63"/>
                  </a:lnTo>
                  <a:lnTo>
                    <a:pt x="81" y="52"/>
                  </a:lnTo>
                  <a:lnTo>
                    <a:pt x="61" y="52"/>
                  </a:lnTo>
                  <a:lnTo>
                    <a:pt x="41" y="51"/>
                  </a:lnTo>
                  <a:lnTo>
                    <a:pt x="20" y="55"/>
                  </a:lnTo>
                  <a:lnTo>
                    <a:pt x="20" y="45"/>
                  </a:lnTo>
                  <a:lnTo>
                    <a:pt x="32" y="34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91" name="Freeform 187"/>
            <p:cNvSpPr>
              <a:spLocks/>
            </p:cNvSpPr>
            <p:nvPr/>
          </p:nvSpPr>
          <p:spPr bwMode="auto">
            <a:xfrm>
              <a:off x="217" y="2773"/>
              <a:ext cx="244" cy="39"/>
            </a:xfrm>
            <a:custGeom>
              <a:avLst/>
              <a:gdLst>
                <a:gd name="T0" fmla="*/ 243 w 244"/>
                <a:gd name="T1" fmla="*/ 38 h 39"/>
                <a:gd name="T2" fmla="*/ 233 w 244"/>
                <a:gd name="T3" fmla="*/ 27 h 39"/>
                <a:gd name="T4" fmla="*/ 234 w 244"/>
                <a:gd name="T5" fmla="*/ 11 h 39"/>
                <a:gd name="T6" fmla="*/ 214 w 244"/>
                <a:gd name="T7" fmla="*/ 11 h 39"/>
                <a:gd name="T8" fmla="*/ 203 w 244"/>
                <a:gd name="T9" fmla="*/ 21 h 39"/>
                <a:gd name="T10" fmla="*/ 203 w 244"/>
                <a:gd name="T11" fmla="*/ 32 h 39"/>
                <a:gd name="T12" fmla="*/ 192 w 244"/>
                <a:gd name="T13" fmla="*/ 20 h 39"/>
                <a:gd name="T14" fmla="*/ 183 w 244"/>
                <a:gd name="T15" fmla="*/ 10 h 39"/>
                <a:gd name="T16" fmla="*/ 172 w 244"/>
                <a:gd name="T17" fmla="*/ 20 h 39"/>
                <a:gd name="T18" fmla="*/ 152 w 244"/>
                <a:gd name="T19" fmla="*/ 25 h 39"/>
                <a:gd name="T20" fmla="*/ 152 w 244"/>
                <a:gd name="T21" fmla="*/ 14 h 39"/>
                <a:gd name="T22" fmla="*/ 153 w 244"/>
                <a:gd name="T23" fmla="*/ 4 h 39"/>
                <a:gd name="T24" fmla="*/ 133 w 244"/>
                <a:gd name="T25" fmla="*/ 8 h 39"/>
                <a:gd name="T26" fmla="*/ 111 w 244"/>
                <a:gd name="T27" fmla="*/ 13 h 39"/>
                <a:gd name="T28" fmla="*/ 111 w 244"/>
                <a:gd name="T29" fmla="*/ 24 h 39"/>
                <a:gd name="T30" fmla="*/ 101 w 244"/>
                <a:gd name="T31" fmla="*/ 12 h 39"/>
                <a:gd name="T32" fmla="*/ 82 w 244"/>
                <a:gd name="T33" fmla="*/ 7 h 39"/>
                <a:gd name="T34" fmla="*/ 62 w 244"/>
                <a:gd name="T35" fmla="*/ 6 h 39"/>
                <a:gd name="T36" fmla="*/ 51 w 244"/>
                <a:gd name="T37" fmla="*/ 16 h 39"/>
                <a:gd name="T38" fmla="*/ 42 w 244"/>
                <a:gd name="T39" fmla="*/ 5 h 39"/>
                <a:gd name="T40" fmla="*/ 11 w 244"/>
                <a:gd name="T41" fmla="*/ 0 h 39"/>
                <a:gd name="T42" fmla="*/ 0 w 244"/>
                <a:gd name="T43" fmla="*/ 14 h 39"/>
                <a:gd name="T44" fmla="*/ 0 w 244"/>
                <a:gd name="T45" fmla="*/ 25 h 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39"/>
                <a:gd name="T71" fmla="*/ 244 w 244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39">
                  <a:moveTo>
                    <a:pt x="243" y="38"/>
                  </a:moveTo>
                  <a:lnTo>
                    <a:pt x="233" y="27"/>
                  </a:lnTo>
                  <a:lnTo>
                    <a:pt x="234" y="11"/>
                  </a:lnTo>
                  <a:lnTo>
                    <a:pt x="214" y="11"/>
                  </a:lnTo>
                  <a:lnTo>
                    <a:pt x="203" y="21"/>
                  </a:lnTo>
                  <a:lnTo>
                    <a:pt x="203" y="32"/>
                  </a:lnTo>
                  <a:lnTo>
                    <a:pt x="192" y="20"/>
                  </a:lnTo>
                  <a:lnTo>
                    <a:pt x="183" y="10"/>
                  </a:lnTo>
                  <a:lnTo>
                    <a:pt x="172" y="20"/>
                  </a:lnTo>
                  <a:lnTo>
                    <a:pt x="152" y="25"/>
                  </a:lnTo>
                  <a:lnTo>
                    <a:pt x="152" y="14"/>
                  </a:lnTo>
                  <a:lnTo>
                    <a:pt x="153" y="4"/>
                  </a:lnTo>
                  <a:lnTo>
                    <a:pt x="133" y="8"/>
                  </a:lnTo>
                  <a:lnTo>
                    <a:pt x="111" y="13"/>
                  </a:lnTo>
                  <a:lnTo>
                    <a:pt x="111" y="24"/>
                  </a:lnTo>
                  <a:lnTo>
                    <a:pt x="101" y="12"/>
                  </a:lnTo>
                  <a:lnTo>
                    <a:pt x="82" y="7"/>
                  </a:lnTo>
                  <a:lnTo>
                    <a:pt x="62" y="6"/>
                  </a:lnTo>
                  <a:lnTo>
                    <a:pt x="51" y="16"/>
                  </a:lnTo>
                  <a:lnTo>
                    <a:pt x="42" y="5"/>
                  </a:lnTo>
                  <a:lnTo>
                    <a:pt x="11" y="0"/>
                  </a:lnTo>
                  <a:lnTo>
                    <a:pt x="0" y="14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75676" name="Oval 188"/>
          <p:cNvSpPr>
            <a:spLocks noChangeArrowheads="1"/>
          </p:cNvSpPr>
          <p:nvPr/>
        </p:nvSpPr>
        <p:spPr bwMode="auto">
          <a:xfrm>
            <a:off x="1901825" y="2033588"/>
            <a:ext cx="334963" cy="217487"/>
          </a:xfrm>
          <a:prstGeom prst="ellipse">
            <a:avLst/>
          </a:prstGeom>
          <a:solidFill>
            <a:srgbClr val="FC0128"/>
          </a:solidFill>
          <a:ln w="254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 sz="1400"/>
          </a:p>
        </p:txBody>
      </p:sp>
      <p:grpSp>
        <p:nvGrpSpPr>
          <p:cNvPr id="24634" name="Group 189"/>
          <p:cNvGrpSpPr>
            <a:grpSpLocks/>
          </p:cNvGrpSpPr>
          <p:nvPr/>
        </p:nvGrpSpPr>
        <p:grpSpPr bwMode="auto">
          <a:xfrm>
            <a:off x="2124075" y="1903413"/>
            <a:ext cx="782638" cy="487362"/>
            <a:chOff x="1035" y="664"/>
            <a:chExt cx="438" cy="395"/>
          </a:xfrm>
        </p:grpSpPr>
        <p:sp>
          <p:nvSpPr>
            <p:cNvPr id="575678" name="Oval 190"/>
            <p:cNvSpPr>
              <a:spLocks noChangeArrowheads="1"/>
            </p:cNvSpPr>
            <p:nvPr/>
          </p:nvSpPr>
          <p:spPr bwMode="auto">
            <a:xfrm>
              <a:off x="1103" y="779"/>
              <a:ext cx="370" cy="280"/>
            </a:xfrm>
            <a:prstGeom prst="ellipse">
              <a:avLst/>
            </a:prstGeom>
            <a:solidFill>
              <a:srgbClr val="114FFB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rgbClr val="114FFB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/>
            </a:p>
          </p:txBody>
        </p:sp>
        <p:sp>
          <p:nvSpPr>
            <p:cNvPr id="575679" name="Oval 191"/>
            <p:cNvSpPr>
              <a:spLocks noChangeArrowheads="1"/>
            </p:cNvSpPr>
            <p:nvPr/>
          </p:nvSpPr>
          <p:spPr bwMode="auto">
            <a:xfrm>
              <a:off x="1035" y="664"/>
              <a:ext cx="316" cy="96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rgbClr val="D49FF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/>
            </a:p>
          </p:txBody>
        </p:sp>
      </p:grpSp>
      <p:sp>
        <p:nvSpPr>
          <p:cNvPr id="24635" name="Oval 192"/>
          <p:cNvSpPr>
            <a:spLocks noChangeArrowheads="1"/>
          </p:cNvSpPr>
          <p:nvPr/>
        </p:nvSpPr>
        <p:spPr bwMode="auto">
          <a:xfrm>
            <a:off x="1625600" y="5195888"/>
            <a:ext cx="2147888" cy="371475"/>
          </a:xfrm>
          <a:prstGeom prst="ellipse">
            <a:avLst/>
          </a:prstGeom>
          <a:solidFill>
            <a:srgbClr val="FE9B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24636" name="Line 193"/>
          <p:cNvSpPr>
            <a:spLocks noChangeShapeType="1"/>
          </p:cNvSpPr>
          <p:nvPr/>
        </p:nvSpPr>
        <p:spPr bwMode="auto">
          <a:xfrm flipV="1">
            <a:off x="3014663" y="1770063"/>
            <a:ext cx="1985962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37" name="Line 194"/>
          <p:cNvSpPr>
            <a:spLocks noChangeShapeType="1"/>
          </p:cNvSpPr>
          <p:nvPr/>
        </p:nvSpPr>
        <p:spPr bwMode="auto">
          <a:xfrm flipV="1">
            <a:off x="2938463" y="1785938"/>
            <a:ext cx="14319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38" name="Line 195"/>
          <p:cNvSpPr>
            <a:spLocks noChangeShapeType="1"/>
          </p:cNvSpPr>
          <p:nvPr/>
        </p:nvSpPr>
        <p:spPr bwMode="auto">
          <a:xfrm flipV="1">
            <a:off x="4811713" y="1919288"/>
            <a:ext cx="2806700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39" name="Line 196"/>
          <p:cNvSpPr>
            <a:spLocks noChangeShapeType="1"/>
          </p:cNvSpPr>
          <p:nvPr/>
        </p:nvSpPr>
        <p:spPr bwMode="auto">
          <a:xfrm flipV="1">
            <a:off x="4811713" y="1741488"/>
            <a:ext cx="1890712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0" name="Line 197"/>
          <p:cNvSpPr>
            <a:spLocks noChangeShapeType="1"/>
          </p:cNvSpPr>
          <p:nvPr/>
        </p:nvSpPr>
        <p:spPr bwMode="auto">
          <a:xfrm>
            <a:off x="4414838" y="1939925"/>
            <a:ext cx="1720850" cy="315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1" name="Line 198"/>
          <p:cNvSpPr>
            <a:spLocks noChangeShapeType="1"/>
          </p:cNvSpPr>
          <p:nvPr/>
        </p:nvSpPr>
        <p:spPr bwMode="auto">
          <a:xfrm flipH="1">
            <a:off x="4219575" y="1835150"/>
            <a:ext cx="773113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2" name="Line 199"/>
          <p:cNvSpPr>
            <a:spLocks noChangeShapeType="1"/>
          </p:cNvSpPr>
          <p:nvPr/>
        </p:nvSpPr>
        <p:spPr bwMode="auto">
          <a:xfrm flipH="1">
            <a:off x="4522788" y="1863725"/>
            <a:ext cx="746125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3" name="Line 200"/>
          <p:cNvSpPr>
            <a:spLocks noChangeShapeType="1"/>
          </p:cNvSpPr>
          <p:nvPr/>
        </p:nvSpPr>
        <p:spPr bwMode="auto">
          <a:xfrm flipH="1">
            <a:off x="4938713" y="1819275"/>
            <a:ext cx="939800" cy="452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4" name="Line 201"/>
          <p:cNvSpPr>
            <a:spLocks noChangeShapeType="1"/>
          </p:cNvSpPr>
          <p:nvPr/>
        </p:nvSpPr>
        <p:spPr bwMode="auto">
          <a:xfrm>
            <a:off x="5549900" y="1879600"/>
            <a:ext cx="1528763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5" name="Line 202"/>
          <p:cNvSpPr>
            <a:spLocks noChangeShapeType="1"/>
          </p:cNvSpPr>
          <p:nvPr/>
        </p:nvSpPr>
        <p:spPr bwMode="auto">
          <a:xfrm>
            <a:off x="3468688" y="5170488"/>
            <a:ext cx="2106612" cy="319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6" name="Line 203"/>
          <p:cNvSpPr>
            <a:spLocks noChangeShapeType="1"/>
          </p:cNvSpPr>
          <p:nvPr/>
        </p:nvSpPr>
        <p:spPr bwMode="auto">
          <a:xfrm>
            <a:off x="3486150" y="5289550"/>
            <a:ext cx="164941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7" name="Line 204"/>
          <p:cNvSpPr>
            <a:spLocks noChangeShapeType="1"/>
          </p:cNvSpPr>
          <p:nvPr/>
        </p:nvSpPr>
        <p:spPr bwMode="auto">
          <a:xfrm>
            <a:off x="3846513" y="5126038"/>
            <a:ext cx="1601787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8" name="Line 205"/>
          <p:cNvSpPr>
            <a:spLocks noChangeShapeType="1"/>
          </p:cNvSpPr>
          <p:nvPr/>
        </p:nvSpPr>
        <p:spPr bwMode="auto">
          <a:xfrm flipV="1">
            <a:off x="3600450" y="5106988"/>
            <a:ext cx="1214438" cy="56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49" name="Line 206"/>
          <p:cNvSpPr>
            <a:spLocks noChangeShapeType="1"/>
          </p:cNvSpPr>
          <p:nvPr/>
        </p:nvSpPr>
        <p:spPr bwMode="auto">
          <a:xfrm flipV="1">
            <a:off x="4054475" y="5210175"/>
            <a:ext cx="901700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50" name="Line 207"/>
          <p:cNvSpPr>
            <a:spLocks noChangeShapeType="1"/>
          </p:cNvSpPr>
          <p:nvPr/>
        </p:nvSpPr>
        <p:spPr bwMode="auto">
          <a:xfrm flipV="1">
            <a:off x="4225925" y="5329238"/>
            <a:ext cx="1166813" cy="550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651" name="Group 208"/>
          <p:cNvGrpSpPr>
            <a:grpSpLocks/>
          </p:cNvGrpSpPr>
          <p:nvPr/>
        </p:nvGrpSpPr>
        <p:grpSpPr bwMode="auto">
          <a:xfrm>
            <a:off x="7715250" y="2438400"/>
            <a:ext cx="898525" cy="360363"/>
            <a:chOff x="5023" y="1097"/>
            <a:chExt cx="503" cy="293"/>
          </a:xfrm>
        </p:grpSpPr>
        <p:sp>
          <p:nvSpPr>
            <p:cNvPr id="24685" name="Freeform 209"/>
            <p:cNvSpPr>
              <a:spLocks/>
            </p:cNvSpPr>
            <p:nvPr/>
          </p:nvSpPr>
          <p:spPr bwMode="auto">
            <a:xfrm>
              <a:off x="5023" y="1097"/>
              <a:ext cx="503" cy="293"/>
            </a:xfrm>
            <a:custGeom>
              <a:avLst/>
              <a:gdLst>
                <a:gd name="T0" fmla="*/ 462 w 503"/>
                <a:gd name="T1" fmla="*/ 151 h 293"/>
                <a:gd name="T2" fmla="*/ 437 w 503"/>
                <a:gd name="T3" fmla="*/ 121 h 293"/>
                <a:gd name="T4" fmla="*/ 393 w 503"/>
                <a:gd name="T5" fmla="*/ 84 h 293"/>
                <a:gd name="T6" fmla="*/ 360 w 503"/>
                <a:gd name="T7" fmla="*/ 62 h 293"/>
                <a:gd name="T8" fmla="*/ 328 w 503"/>
                <a:gd name="T9" fmla="*/ 41 h 293"/>
                <a:gd name="T10" fmla="*/ 295 w 503"/>
                <a:gd name="T11" fmla="*/ 21 h 293"/>
                <a:gd name="T12" fmla="*/ 264 w 503"/>
                <a:gd name="T13" fmla="*/ 29 h 293"/>
                <a:gd name="T14" fmla="*/ 231 w 503"/>
                <a:gd name="T15" fmla="*/ 37 h 293"/>
                <a:gd name="T16" fmla="*/ 200 w 503"/>
                <a:gd name="T17" fmla="*/ 46 h 293"/>
                <a:gd name="T18" fmla="*/ 168 w 503"/>
                <a:gd name="T19" fmla="*/ 55 h 293"/>
                <a:gd name="T20" fmla="*/ 128 w 503"/>
                <a:gd name="T21" fmla="*/ 28 h 293"/>
                <a:gd name="T22" fmla="*/ 94 w 503"/>
                <a:gd name="T23" fmla="*/ 7 h 293"/>
                <a:gd name="T24" fmla="*/ 64 w 503"/>
                <a:gd name="T25" fmla="*/ 1 h 293"/>
                <a:gd name="T26" fmla="*/ 24 w 503"/>
                <a:gd name="T27" fmla="*/ 4 h 293"/>
                <a:gd name="T28" fmla="*/ 8 w 503"/>
                <a:gd name="T29" fmla="*/ 23 h 293"/>
                <a:gd name="T30" fmla="*/ 9 w 503"/>
                <a:gd name="T31" fmla="*/ 53 h 293"/>
                <a:gd name="T32" fmla="*/ 19 w 503"/>
                <a:gd name="T33" fmla="*/ 89 h 293"/>
                <a:gd name="T34" fmla="*/ 48 w 503"/>
                <a:gd name="T35" fmla="*/ 143 h 293"/>
                <a:gd name="T36" fmla="*/ 81 w 503"/>
                <a:gd name="T37" fmla="*/ 164 h 293"/>
                <a:gd name="T38" fmla="*/ 108 w 503"/>
                <a:gd name="T39" fmla="*/ 189 h 293"/>
                <a:gd name="T40" fmla="*/ 165 w 503"/>
                <a:gd name="T41" fmla="*/ 227 h 293"/>
                <a:gd name="T42" fmla="*/ 197 w 503"/>
                <a:gd name="T43" fmla="*/ 218 h 293"/>
                <a:gd name="T44" fmla="*/ 229 w 503"/>
                <a:gd name="T45" fmla="*/ 225 h 293"/>
                <a:gd name="T46" fmla="*/ 265 w 503"/>
                <a:gd name="T47" fmla="*/ 226 h 293"/>
                <a:gd name="T48" fmla="*/ 308 w 503"/>
                <a:gd name="T49" fmla="*/ 248 h 293"/>
                <a:gd name="T50" fmla="*/ 365 w 503"/>
                <a:gd name="T51" fmla="*/ 285 h 293"/>
                <a:gd name="T52" fmla="*/ 401 w 503"/>
                <a:gd name="T53" fmla="*/ 286 h 293"/>
                <a:gd name="T54" fmla="*/ 437 w 503"/>
                <a:gd name="T55" fmla="*/ 287 h 293"/>
                <a:gd name="T56" fmla="*/ 456 w 503"/>
                <a:gd name="T57" fmla="*/ 271 h 293"/>
                <a:gd name="T58" fmla="*/ 471 w 503"/>
                <a:gd name="T59" fmla="*/ 252 h 293"/>
                <a:gd name="T60" fmla="*/ 486 w 503"/>
                <a:gd name="T61" fmla="*/ 233 h 293"/>
                <a:gd name="T62" fmla="*/ 502 w 503"/>
                <a:gd name="T63" fmla="*/ 213 h 293"/>
                <a:gd name="T64" fmla="*/ 469 w 503"/>
                <a:gd name="T65" fmla="*/ 185 h 293"/>
                <a:gd name="T66" fmla="*/ 454 w 503"/>
                <a:gd name="T67" fmla="*/ 160 h 2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293"/>
                <a:gd name="T104" fmla="*/ 503 w 503"/>
                <a:gd name="T105" fmla="*/ 293 h 2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293">
                  <a:moveTo>
                    <a:pt x="454" y="160"/>
                  </a:moveTo>
                  <a:lnTo>
                    <a:pt x="462" y="151"/>
                  </a:lnTo>
                  <a:lnTo>
                    <a:pt x="448" y="136"/>
                  </a:lnTo>
                  <a:lnTo>
                    <a:pt x="437" y="121"/>
                  </a:lnTo>
                  <a:lnTo>
                    <a:pt x="417" y="100"/>
                  </a:lnTo>
                  <a:lnTo>
                    <a:pt x="393" y="84"/>
                  </a:lnTo>
                  <a:lnTo>
                    <a:pt x="376" y="74"/>
                  </a:lnTo>
                  <a:lnTo>
                    <a:pt x="360" y="62"/>
                  </a:lnTo>
                  <a:lnTo>
                    <a:pt x="344" y="52"/>
                  </a:lnTo>
                  <a:lnTo>
                    <a:pt x="328" y="41"/>
                  </a:lnTo>
                  <a:lnTo>
                    <a:pt x="312" y="31"/>
                  </a:lnTo>
                  <a:lnTo>
                    <a:pt x="295" y="21"/>
                  </a:lnTo>
                  <a:lnTo>
                    <a:pt x="279" y="25"/>
                  </a:lnTo>
                  <a:lnTo>
                    <a:pt x="264" y="29"/>
                  </a:lnTo>
                  <a:lnTo>
                    <a:pt x="239" y="27"/>
                  </a:lnTo>
                  <a:lnTo>
                    <a:pt x="231" y="37"/>
                  </a:lnTo>
                  <a:lnTo>
                    <a:pt x="216" y="42"/>
                  </a:lnTo>
                  <a:lnTo>
                    <a:pt x="200" y="46"/>
                  </a:lnTo>
                  <a:lnTo>
                    <a:pt x="176" y="45"/>
                  </a:lnTo>
                  <a:lnTo>
                    <a:pt x="168" y="55"/>
                  </a:lnTo>
                  <a:lnTo>
                    <a:pt x="152" y="44"/>
                  </a:lnTo>
                  <a:lnTo>
                    <a:pt x="128" y="28"/>
                  </a:lnTo>
                  <a:lnTo>
                    <a:pt x="111" y="18"/>
                  </a:lnTo>
                  <a:lnTo>
                    <a:pt x="94" y="7"/>
                  </a:lnTo>
                  <a:lnTo>
                    <a:pt x="81" y="12"/>
                  </a:lnTo>
                  <a:lnTo>
                    <a:pt x="64" y="1"/>
                  </a:lnTo>
                  <a:lnTo>
                    <a:pt x="40" y="0"/>
                  </a:lnTo>
                  <a:lnTo>
                    <a:pt x="24" y="4"/>
                  </a:lnTo>
                  <a:lnTo>
                    <a:pt x="16" y="13"/>
                  </a:lnTo>
                  <a:lnTo>
                    <a:pt x="8" y="23"/>
                  </a:lnTo>
                  <a:lnTo>
                    <a:pt x="0" y="33"/>
                  </a:lnTo>
                  <a:lnTo>
                    <a:pt x="9" y="53"/>
                  </a:lnTo>
                  <a:lnTo>
                    <a:pt x="10" y="67"/>
                  </a:lnTo>
                  <a:lnTo>
                    <a:pt x="19" y="89"/>
                  </a:lnTo>
                  <a:lnTo>
                    <a:pt x="38" y="123"/>
                  </a:lnTo>
                  <a:lnTo>
                    <a:pt x="48" y="143"/>
                  </a:lnTo>
                  <a:lnTo>
                    <a:pt x="64" y="153"/>
                  </a:lnTo>
                  <a:lnTo>
                    <a:pt x="81" y="164"/>
                  </a:lnTo>
                  <a:lnTo>
                    <a:pt x="92" y="179"/>
                  </a:lnTo>
                  <a:lnTo>
                    <a:pt x="108" y="189"/>
                  </a:lnTo>
                  <a:lnTo>
                    <a:pt x="145" y="222"/>
                  </a:lnTo>
                  <a:lnTo>
                    <a:pt x="165" y="227"/>
                  </a:lnTo>
                  <a:lnTo>
                    <a:pt x="181" y="223"/>
                  </a:lnTo>
                  <a:lnTo>
                    <a:pt x="197" y="218"/>
                  </a:lnTo>
                  <a:lnTo>
                    <a:pt x="213" y="230"/>
                  </a:lnTo>
                  <a:lnTo>
                    <a:pt x="229" y="225"/>
                  </a:lnTo>
                  <a:lnTo>
                    <a:pt x="245" y="221"/>
                  </a:lnTo>
                  <a:lnTo>
                    <a:pt x="265" y="226"/>
                  </a:lnTo>
                  <a:lnTo>
                    <a:pt x="292" y="237"/>
                  </a:lnTo>
                  <a:lnTo>
                    <a:pt x="308" y="248"/>
                  </a:lnTo>
                  <a:lnTo>
                    <a:pt x="332" y="264"/>
                  </a:lnTo>
                  <a:lnTo>
                    <a:pt x="365" y="285"/>
                  </a:lnTo>
                  <a:lnTo>
                    <a:pt x="385" y="290"/>
                  </a:lnTo>
                  <a:lnTo>
                    <a:pt x="401" y="286"/>
                  </a:lnTo>
                  <a:lnTo>
                    <a:pt x="421" y="292"/>
                  </a:lnTo>
                  <a:lnTo>
                    <a:pt x="437" y="287"/>
                  </a:lnTo>
                  <a:lnTo>
                    <a:pt x="448" y="280"/>
                  </a:lnTo>
                  <a:lnTo>
                    <a:pt x="456" y="271"/>
                  </a:lnTo>
                  <a:lnTo>
                    <a:pt x="464" y="261"/>
                  </a:lnTo>
                  <a:lnTo>
                    <a:pt x="471" y="252"/>
                  </a:lnTo>
                  <a:lnTo>
                    <a:pt x="478" y="242"/>
                  </a:lnTo>
                  <a:lnTo>
                    <a:pt x="486" y="233"/>
                  </a:lnTo>
                  <a:lnTo>
                    <a:pt x="494" y="224"/>
                  </a:lnTo>
                  <a:lnTo>
                    <a:pt x="502" y="213"/>
                  </a:lnTo>
                  <a:lnTo>
                    <a:pt x="486" y="196"/>
                  </a:lnTo>
                  <a:lnTo>
                    <a:pt x="469" y="185"/>
                  </a:lnTo>
                  <a:lnTo>
                    <a:pt x="477" y="175"/>
                  </a:lnTo>
                  <a:lnTo>
                    <a:pt x="454" y="160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6" name="Freeform 210"/>
            <p:cNvSpPr>
              <a:spLocks/>
            </p:cNvSpPr>
            <p:nvPr/>
          </p:nvSpPr>
          <p:spPr bwMode="auto">
            <a:xfrm>
              <a:off x="5165" y="1180"/>
              <a:ext cx="196" cy="94"/>
            </a:xfrm>
            <a:custGeom>
              <a:avLst/>
              <a:gdLst>
                <a:gd name="T0" fmla="*/ 179 w 196"/>
                <a:gd name="T1" fmla="*/ 37 h 94"/>
                <a:gd name="T2" fmla="*/ 195 w 196"/>
                <a:gd name="T3" fmla="*/ 48 h 94"/>
                <a:gd name="T4" fmla="*/ 186 w 196"/>
                <a:gd name="T5" fmla="*/ 59 h 94"/>
                <a:gd name="T6" fmla="*/ 185 w 196"/>
                <a:gd name="T7" fmla="*/ 77 h 94"/>
                <a:gd name="T8" fmla="*/ 159 w 196"/>
                <a:gd name="T9" fmla="*/ 77 h 94"/>
                <a:gd name="T10" fmla="*/ 142 w 196"/>
                <a:gd name="T11" fmla="*/ 84 h 94"/>
                <a:gd name="T12" fmla="*/ 126 w 196"/>
                <a:gd name="T13" fmla="*/ 74 h 94"/>
                <a:gd name="T14" fmla="*/ 105 w 196"/>
                <a:gd name="T15" fmla="*/ 69 h 94"/>
                <a:gd name="T16" fmla="*/ 106 w 196"/>
                <a:gd name="T17" fmla="*/ 53 h 94"/>
                <a:gd name="T18" fmla="*/ 116 w 196"/>
                <a:gd name="T19" fmla="*/ 39 h 94"/>
                <a:gd name="T20" fmla="*/ 125 w 196"/>
                <a:gd name="T21" fmla="*/ 28 h 94"/>
                <a:gd name="T22" fmla="*/ 147 w 196"/>
                <a:gd name="T23" fmla="*/ 33 h 94"/>
                <a:gd name="T24" fmla="*/ 145 w 196"/>
                <a:gd name="T25" fmla="*/ 51 h 94"/>
                <a:gd name="T26" fmla="*/ 166 w 196"/>
                <a:gd name="T27" fmla="*/ 55 h 94"/>
                <a:gd name="T28" fmla="*/ 157 w 196"/>
                <a:gd name="T29" fmla="*/ 66 h 94"/>
                <a:gd name="T30" fmla="*/ 145 w 196"/>
                <a:gd name="T31" fmla="*/ 51 h 94"/>
                <a:gd name="T32" fmla="*/ 154 w 196"/>
                <a:gd name="T33" fmla="*/ 38 h 94"/>
                <a:gd name="T34" fmla="*/ 170 w 196"/>
                <a:gd name="T35" fmla="*/ 49 h 94"/>
                <a:gd name="T36" fmla="*/ 161 w 196"/>
                <a:gd name="T37" fmla="*/ 61 h 94"/>
                <a:gd name="T38" fmla="*/ 145 w 196"/>
                <a:gd name="T39" fmla="*/ 51 h 94"/>
                <a:gd name="T40" fmla="*/ 154 w 196"/>
                <a:gd name="T41" fmla="*/ 38 h 94"/>
                <a:gd name="T42" fmla="*/ 163 w 196"/>
                <a:gd name="T43" fmla="*/ 27 h 94"/>
                <a:gd name="T44" fmla="*/ 161 w 196"/>
                <a:gd name="T45" fmla="*/ 43 h 94"/>
                <a:gd name="T46" fmla="*/ 142 w 196"/>
                <a:gd name="T47" fmla="*/ 39 h 94"/>
                <a:gd name="T48" fmla="*/ 139 w 196"/>
                <a:gd name="T49" fmla="*/ 11 h 94"/>
                <a:gd name="T50" fmla="*/ 148 w 196"/>
                <a:gd name="T51" fmla="*/ 0 h 94"/>
                <a:gd name="T52" fmla="*/ 165 w 196"/>
                <a:gd name="T53" fmla="*/ 11 h 94"/>
                <a:gd name="T54" fmla="*/ 170 w 196"/>
                <a:gd name="T55" fmla="*/ 32 h 94"/>
                <a:gd name="T56" fmla="*/ 157 w 196"/>
                <a:gd name="T57" fmla="*/ 50 h 94"/>
                <a:gd name="T58" fmla="*/ 142 w 196"/>
                <a:gd name="T59" fmla="*/ 39 h 94"/>
                <a:gd name="T60" fmla="*/ 134 w 196"/>
                <a:gd name="T61" fmla="*/ 17 h 94"/>
                <a:gd name="T62" fmla="*/ 125 w 196"/>
                <a:gd name="T63" fmla="*/ 28 h 94"/>
                <a:gd name="T64" fmla="*/ 116 w 196"/>
                <a:gd name="T65" fmla="*/ 39 h 94"/>
                <a:gd name="T66" fmla="*/ 101 w 196"/>
                <a:gd name="T67" fmla="*/ 58 h 94"/>
                <a:gd name="T68" fmla="*/ 86 w 196"/>
                <a:gd name="T69" fmla="*/ 29 h 94"/>
                <a:gd name="T70" fmla="*/ 70 w 196"/>
                <a:gd name="T71" fmla="*/ 18 h 94"/>
                <a:gd name="T72" fmla="*/ 50 w 196"/>
                <a:gd name="T73" fmla="*/ 15 h 94"/>
                <a:gd name="T74" fmla="*/ 18 w 196"/>
                <a:gd name="T75" fmla="*/ 22 h 94"/>
                <a:gd name="T76" fmla="*/ 1 w 196"/>
                <a:gd name="T77" fmla="*/ 28 h 94"/>
                <a:gd name="T78" fmla="*/ 0 w 196"/>
                <a:gd name="T79" fmla="*/ 44 h 94"/>
                <a:gd name="T80" fmla="*/ 20 w 196"/>
                <a:gd name="T81" fmla="*/ 67 h 94"/>
                <a:gd name="T82" fmla="*/ 39 w 196"/>
                <a:gd name="T83" fmla="*/ 88 h 94"/>
                <a:gd name="T84" fmla="*/ 61 w 196"/>
                <a:gd name="T85" fmla="*/ 93 h 94"/>
                <a:gd name="T86" fmla="*/ 82 w 196"/>
                <a:gd name="T87" fmla="*/ 81 h 94"/>
                <a:gd name="T88" fmla="*/ 99 w 196"/>
                <a:gd name="T89" fmla="*/ 75 h 94"/>
                <a:gd name="T90" fmla="*/ 74 w 196"/>
                <a:gd name="T91" fmla="*/ 59 h 94"/>
                <a:gd name="T92" fmla="*/ 59 w 196"/>
                <a:gd name="T93" fmla="*/ 49 h 94"/>
                <a:gd name="T94" fmla="*/ 38 w 196"/>
                <a:gd name="T95" fmla="*/ 43 h 94"/>
                <a:gd name="T96" fmla="*/ 59 w 196"/>
                <a:gd name="T97" fmla="*/ 49 h 94"/>
                <a:gd name="T98" fmla="*/ 34 w 196"/>
                <a:gd name="T99" fmla="*/ 50 h 94"/>
                <a:gd name="T100" fmla="*/ 51 w 196"/>
                <a:gd name="T101" fmla="*/ 42 h 94"/>
                <a:gd name="T102" fmla="*/ 29 w 196"/>
                <a:gd name="T103" fmla="*/ 56 h 94"/>
                <a:gd name="T104" fmla="*/ 46 w 196"/>
                <a:gd name="T105" fmla="*/ 48 h 94"/>
                <a:gd name="T106" fmla="*/ 51 w 196"/>
                <a:gd name="T107" fmla="*/ 42 h 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6"/>
                <a:gd name="T163" fmla="*/ 0 h 94"/>
                <a:gd name="T164" fmla="*/ 196 w 196"/>
                <a:gd name="T165" fmla="*/ 94 h 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6" h="94">
                  <a:moveTo>
                    <a:pt x="179" y="37"/>
                  </a:moveTo>
                  <a:lnTo>
                    <a:pt x="195" y="48"/>
                  </a:lnTo>
                  <a:lnTo>
                    <a:pt x="186" y="59"/>
                  </a:lnTo>
                  <a:lnTo>
                    <a:pt x="185" y="77"/>
                  </a:lnTo>
                  <a:lnTo>
                    <a:pt x="159" y="77"/>
                  </a:lnTo>
                  <a:lnTo>
                    <a:pt x="142" y="84"/>
                  </a:lnTo>
                  <a:lnTo>
                    <a:pt x="126" y="74"/>
                  </a:lnTo>
                  <a:lnTo>
                    <a:pt x="105" y="69"/>
                  </a:lnTo>
                  <a:lnTo>
                    <a:pt x="106" y="53"/>
                  </a:lnTo>
                  <a:lnTo>
                    <a:pt x="116" y="39"/>
                  </a:lnTo>
                  <a:lnTo>
                    <a:pt x="125" y="28"/>
                  </a:lnTo>
                  <a:lnTo>
                    <a:pt x="147" y="33"/>
                  </a:lnTo>
                  <a:lnTo>
                    <a:pt x="145" y="51"/>
                  </a:lnTo>
                  <a:lnTo>
                    <a:pt x="166" y="55"/>
                  </a:lnTo>
                  <a:lnTo>
                    <a:pt x="157" y="66"/>
                  </a:lnTo>
                  <a:lnTo>
                    <a:pt x="145" y="51"/>
                  </a:lnTo>
                  <a:lnTo>
                    <a:pt x="154" y="38"/>
                  </a:lnTo>
                  <a:lnTo>
                    <a:pt x="170" y="49"/>
                  </a:lnTo>
                  <a:lnTo>
                    <a:pt x="161" y="61"/>
                  </a:lnTo>
                  <a:lnTo>
                    <a:pt x="145" y="51"/>
                  </a:lnTo>
                  <a:lnTo>
                    <a:pt x="154" y="38"/>
                  </a:lnTo>
                  <a:lnTo>
                    <a:pt x="163" y="27"/>
                  </a:lnTo>
                  <a:lnTo>
                    <a:pt x="161" y="43"/>
                  </a:lnTo>
                  <a:lnTo>
                    <a:pt x="142" y="39"/>
                  </a:lnTo>
                  <a:lnTo>
                    <a:pt x="139" y="11"/>
                  </a:lnTo>
                  <a:lnTo>
                    <a:pt x="148" y="0"/>
                  </a:lnTo>
                  <a:lnTo>
                    <a:pt x="165" y="11"/>
                  </a:lnTo>
                  <a:lnTo>
                    <a:pt x="170" y="32"/>
                  </a:lnTo>
                  <a:lnTo>
                    <a:pt x="157" y="50"/>
                  </a:lnTo>
                  <a:lnTo>
                    <a:pt x="142" y="39"/>
                  </a:lnTo>
                  <a:lnTo>
                    <a:pt x="134" y="17"/>
                  </a:lnTo>
                  <a:lnTo>
                    <a:pt x="125" y="28"/>
                  </a:lnTo>
                  <a:lnTo>
                    <a:pt x="116" y="39"/>
                  </a:lnTo>
                  <a:lnTo>
                    <a:pt x="101" y="58"/>
                  </a:lnTo>
                  <a:lnTo>
                    <a:pt x="86" y="29"/>
                  </a:lnTo>
                  <a:lnTo>
                    <a:pt x="70" y="18"/>
                  </a:lnTo>
                  <a:lnTo>
                    <a:pt x="50" y="15"/>
                  </a:lnTo>
                  <a:lnTo>
                    <a:pt x="18" y="22"/>
                  </a:lnTo>
                  <a:lnTo>
                    <a:pt x="1" y="28"/>
                  </a:lnTo>
                  <a:lnTo>
                    <a:pt x="0" y="44"/>
                  </a:lnTo>
                  <a:lnTo>
                    <a:pt x="20" y="67"/>
                  </a:lnTo>
                  <a:lnTo>
                    <a:pt x="39" y="88"/>
                  </a:lnTo>
                  <a:lnTo>
                    <a:pt x="61" y="93"/>
                  </a:lnTo>
                  <a:lnTo>
                    <a:pt x="82" y="81"/>
                  </a:lnTo>
                  <a:lnTo>
                    <a:pt x="99" y="75"/>
                  </a:lnTo>
                  <a:lnTo>
                    <a:pt x="74" y="59"/>
                  </a:lnTo>
                  <a:lnTo>
                    <a:pt x="59" y="49"/>
                  </a:lnTo>
                  <a:lnTo>
                    <a:pt x="38" y="43"/>
                  </a:lnTo>
                  <a:lnTo>
                    <a:pt x="59" y="49"/>
                  </a:lnTo>
                  <a:lnTo>
                    <a:pt x="34" y="50"/>
                  </a:lnTo>
                  <a:lnTo>
                    <a:pt x="51" y="42"/>
                  </a:lnTo>
                  <a:lnTo>
                    <a:pt x="29" y="56"/>
                  </a:lnTo>
                  <a:lnTo>
                    <a:pt x="46" y="48"/>
                  </a:lnTo>
                  <a:lnTo>
                    <a:pt x="51" y="42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652" name="Freeform 211"/>
          <p:cNvSpPr>
            <a:spLocks/>
          </p:cNvSpPr>
          <p:nvPr/>
        </p:nvSpPr>
        <p:spPr bwMode="auto">
          <a:xfrm>
            <a:off x="7191375" y="2382838"/>
            <a:ext cx="592138" cy="149225"/>
          </a:xfrm>
          <a:custGeom>
            <a:avLst/>
            <a:gdLst>
              <a:gd name="T0" fmla="*/ 10 w 332"/>
              <a:gd name="T1" fmla="*/ 42 h 121"/>
              <a:gd name="T2" fmla="*/ 30 w 332"/>
              <a:gd name="T3" fmla="*/ 35 h 121"/>
              <a:gd name="T4" fmla="*/ 50 w 332"/>
              <a:gd name="T5" fmla="*/ 28 h 121"/>
              <a:gd name="T6" fmla="*/ 70 w 332"/>
              <a:gd name="T7" fmla="*/ 21 h 121"/>
              <a:gd name="T8" fmla="*/ 90 w 332"/>
              <a:gd name="T9" fmla="*/ 14 h 121"/>
              <a:gd name="T10" fmla="*/ 110 w 332"/>
              <a:gd name="T11" fmla="*/ 7 h 121"/>
              <a:gd name="T12" fmla="*/ 130 w 332"/>
              <a:gd name="T13" fmla="*/ 7 h 121"/>
              <a:gd name="T14" fmla="*/ 150 w 332"/>
              <a:gd name="T15" fmla="*/ 0 h 121"/>
              <a:gd name="T16" fmla="*/ 181 w 332"/>
              <a:gd name="T17" fmla="*/ 0 h 121"/>
              <a:gd name="T18" fmla="*/ 211 w 332"/>
              <a:gd name="T19" fmla="*/ 0 h 121"/>
              <a:gd name="T20" fmla="*/ 231 w 332"/>
              <a:gd name="T21" fmla="*/ 7 h 121"/>
              <a:gd name="T22" fmla="*/ 261 w 332"/>
              <a:gd name="T23" fmla="*/ 7 h 121"/>
              <a:gd name="T24" fmla="*/ 281 w 332"/>
              <a:gd name="T25" fmla="*/ 14 h 121"/>
              <a:gd name="T26" fmla="*/ 301 w 332"/>
              <a:gd name="T27" fmla="*/ 28 h 121"/>
              <a:gd name="T28" fmla="*/ 321 w 332"/>
              <a:gd name="T29" fmla="*/ 42 h 121"/>
              <a:gd name="T30" fmla="*/ 331 w 332"/>
              <a:gd name="T31" fmla="*/ 64 h 121"/>
              <a:gd name="T32" fmla="*/ 331 w 332"/>
              <a:gd name="T33" fmla="*/ 78 h 121"/>
              <a:gd name="T34" fmla="*/ 331 w 332"/>
              <a:gd name="T35" fmla="*/ 92 h 121"/>
              <a:gd name="T36" fmla="*/ 321 w 332"/>
              <a:gd name="T37" fmla="*/ 106 h 121"/>
              <a:gd name="T38" fmla="*/ 301 w 332"/>
              <a:gd name="T39" fmla="*/ 106 h 121"/>
              <a:gd name="T40" fmla="*/ 281 w 332"/>
              <a:gd name="T41" fmla="*/ 113 h 121"/>
              <a:gd name="T42" fmla="*/ 261 w 332"/>
              <a:gd name="T43" fmla="*/ 120 h 121"/>
              <a:gd name="T44" fmla="*/ 241 w 332"/>
              <a:gd name="T45" fmla="*/ 120 h 121"/>
              <a:gd name="T46" fmla="*/ 221 w 332"/>
              <a:gd name="T47" fmla="*/ 120 h 121"/>
              <a:gd name="T48" fmla="*/ 201 w 332"/>
              <a:gd name="T49" fmla="*/ 120 h 121"/>
              <a:gd name="T50" fmla="*/ 171 w 332"/>
              <a:gd name="T51" fmla="*/ 120 h 121"/>
              <a:gd name="T52" fmla="*/ 150 w 332"/>
              <a:gd name="T53" fmla="*/ 120 h 121"/>
              <a:gd name="T54" fmla="*/ 120 w 332"/>
              <a:gd name="T55" fmla="*/ 120 h 121"/>
              <a:gd name="T56" fmla="*/ 100 w 332"/>
              <a:gd name="T57" fmla="*/ 113 h 121"/>
              <a:gd name="T58" fmla="*/ 80 w 332"/>
              <a:gd name="T59" fmla="*/ 113 h 121"/>
              <a:gd name="T60" fmla="*/ 60 w 332"/>
              <a:gd name="T61" fmla="*/ 106 h 121"/>
              <a:gd name="T62" fmla="*/ 40 w 332"/>
              <a:gd name="T63" fmla="*/ 99 h 121"/>
              <a:gd name="T64" fmla="*/ 20 w 332"/>
              <a:gd name="T65" fmla="*/ 92 h 121"/>
              <a:gd name="T66" fmla="*/ 10 w 332"/>
              <a:gd name="T67" fmla="*/ 78 h 121"/>
              <a:gd name="T68" fmla="*/ 0 w 332"/>
              <a:gd name="T69" fmla="*/ 64 h 121"/>
              <a:gd name="T70" fmla="*/ 10 w 332"/>
              <a:gd name="T71" fmla="*/ 49 h 121"/>
              <a:gd name="T72" fmla="*/ 10 w 332"/>
              <a:gd name="T73" fmla="*/ 42 h 1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2"/>
              <a:gd name="T112" fmla="*/ 0 h 121"/>
              <a:gd name="T113" fmla="*/ 332 w 332"/>
              <a:gd name="T114" fmla="*/ 121 h 12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2" h="121">
                <a:moveTo>
                  <a:pt x="10" y="42"/>
                </a:moveTo>
                <a:lnTo>
                  <a:pt x="30" y="35"/>
                </a:lnTo>
                <a:lnTo>
                  <a:pt x="50" y="28"/>
                </a:lnTo>
                <a:lnTo>
                  <a:pt x="70" y="21"/>
                </a:lnTo>
                <a:lnTo>
                  <a:pt x="90" y="14"/>
                </a:lnTo>
                <a:lnTo>
                  <a:pt x="110" y="7"/>
                </a:lnTo>
                <a:lnTo>
                  <a:pt x="130" y="7"/>
                </a:lnTo>
                <a:lnTo>
                  <a:pt x="150" y="0"/>
                </a:lnTo>
                <a:lnTo>
                  <a:pt x="181" y="0"/>
                </a:lnTo>
                <a:lnTo>
                  <a:pt x="211" y="0"/>
                </a:lnTo>
                <a:lnTo>
                  <a:pt x="231" y="7"/>
                </a:lnTo>
                <a:lnTo>
                  <a:pt x="261" y="7"/>
                </a:lnTo>
                <a:lnTo>
                  <a:pt x="281" y="14"/>
                </a:lnTo>
                <a:lnTo>
                  <a:pt x="301" y="28"/>
                </a:lnTo>
                <a:lnTo>
                  <a:pt x="321" y="42"/>
                </a:lnTo>
                <a:lnTo>
                  <a:pt x="331" y="64"/>
                </a:lnTo>
                <a:lnTo>
                  <a:pt x="331" y="78"/>
                </a:lnTo>
                <a:lnTo>
                  <a:pt x="331" y="92"/>
                </a:lnTo>
                <a:lnTo>
                  <a:pt x="321" y="106"/>
                </a:lnTo>
                <a:lnTo>
                  <a:pt x="301" y="106"/>
                </a:lnTo>
                <a:lnTo>
                  <a:pt x="281" y="113"/>
                </a:lnTo>
                <a:lnTo>
                  <a:pt x="261" y="120"/>
                </a:lnTo>
                <a:lnTo>
                  <a:pt x="241" y="120"/>
                </a:lnTo>
                <a:lnTo>
                  <a:pt x="221" y="120"/>
                </a:lnTo>
                <a:lnTo>
                  <a:pt x="201" y="120"/>
                </a:lnTo>
                <a:lnTo>
                  <a:pt x="171" y="120"/>
                </a:lnTo>
                <a:lnTo>
                  <a:pt x="150" y="120"/>
                </a:lnTo>
                <a:lnTo>
                  <a:pt x="120" y="120"/>
                </a:lnTo>
                <a:lnTo>
                  <a:pt x="100" y="113"/>
                </a:lnTo>
                <a:lnTo>
                  <a:pt x="80" y="113"/>
                </a:lnTo>
                <a:lnTo>
                  <a:pt x="60" y="106"/>
                </a:lnTo>
                <a:lnTo>
                  <a:pt x="40" y="99"/>
                </a:lnTo>
                <a:lnTo>
                  <a:pt x="20" y="92"/>
                </a:lnTo>
                <a:lnTo>
                  <a:pt x="10" y="78"/>
                </a:lnTo>
                <a:lnTo>
                  <a:pt x="0" y="64"/>
                </a:lnTo>
                <a:lnTo>
                  <a:pt x="10" y="49"/>
                </a:lnTo>
                <a:lnTo>
                  <a:pt x="10" y="42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53" name="Freeform 212"/>
          <p:cNvSpPr>
            <a:spLocks/>
          </p:cNvSpPr>
          <p:nvPr/>
        </p:nvSpPr>
        <p:spPr bwMode="auto">
          <a:xfrm>
            <a:off x="7329488" y="2432050"/>
            <a:ext cx="161925" cy="68263"/>
          </a:xfrm>
          <a:custGeom>
            <a:avLst/>
            <a:gdLst>
              <a:gd name="T0" fmla="*/ 36 w 91"/>
              <a:gd name="T1" fmla="*/ 18 h 56"/>
              <a:gd name="T2" fmla="*/ 0 w 91"/>
              <a:gd name="T3" fmla="*/ 18 h 56"/>
              <a:gd name="T4" fmla="*/ 36 w 91"/>
              <a:gd name="T5" fmla="*/ 37 h 56"/>
              <a:gd name="T6" fmla="*/ 0 w 91"/>
              <a:gd name="T7" fmla="*/ 37 h 56"/>
              <a:gd name="T8" fmla="*/ 36 w 91"/>
              <a:gd name="T9" fmla="*/ 55 h 56"/>
              <a:gd name="T10" fmla="*/ 90 w 91"/>
              <a:gd name="T11" fmla="*/ 37 h 56"/>
              <a:gd name="T12" fmla="*/ 72 w 91"/>
              <a:gd name="T13" fmla="*/ 0 h 56"/>
              <a:gd name="T14" fmla="*/ 36 w 91"/>
              <a:gd name="T15" fmla="*/ 0 h 56"/>
              <a:gd name="T16" fmla="*/ 0 w 91"/>
              <a:gd name="T17" fmla="*/ 0 h 56"/>
              <a:gd name="T18" fmla="*/ 0 w 91"/>
              <a:gd name="T19" fmla="*/ 37 h 56"/>
              <a:gd name="T20" fmla="*/ 36 w 91"/>
              <a:gd name="T21" fmla="*/ 55 h 56"/>
              <a:gd name="T22" fmla="*/ 72 w 91"/>
              <a:gd name="T23" fmla="*/ 55 h 56"/>
              <a:gd name="T24" fmla="*/ 36 w 91"/>
              <a:gd name="T25" fmla="*/ 18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1"/>
              <a:gd name="T40" fmla="*/ 0 h 56"/>
              <a:gd name="T41" fmla="*/ 91 w 91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1" h="56">
                <a:moveTo>
                  <a:pt x="36" y="18"/>
                </a:moveTo>
                <a:lnTo>
                  <a:pt x="0" y="18"/>
                </a:lnTo>
                <a:lnTo>
                  <a:pt x="36" y="37"/>
                </a:lnTo>
                <a:lnTo>
                  <a:pt x="0" y="37"/>
                </a:lnTo>
                <a:lnTo>
                  <a:pt x="36" y="55"/>
                </a:lnTo>
                <a:lnTo>
                  <a:pt x="90" y="37"/>
                </a:lnTo>
                <a:lnTo>
                  <a:pt x="72" y="0"/>
                </a:lnTo>
                <a:lnTo>
                  <a:pt x="36" y="0"/>
                </a:lnTo>
                <a:lnTo>
                  <a:pt x="0" y="0"/>
                </a:lnTo>
                <a:lnTo>
                  <a:pt x="0" y="37"/>
                </a:lnTo>
                <a:lnTo>
                  <a:pt x="36" y="55"/>
                </a:lnTo>
                <a:lnTo>
                  <a:pt x="72" y="55"/>
                </a:lnTo>
                <a:lnTo>
                  <a:pt x="36" y="1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654" name="Rectangle 213"/>
          <p:cNvSpPr>
            <a:spLocks noChangeArrowheads="1"/>
          </p:cNvSpPr>
          <p:nvPr/>
        </p:nvSpPr>
        <p:spPr bwMode="auto">
          <a:xfrm>
            <a:off x="771525" y="5630863"/>
            <a:ext cx="2290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r-FR" sz="1800" b="1">
                <a:solidFill>
                  <a:schemeClr val="tx2"/>
                </a:solidFill>
                <a:latin typeface="Verdana" pitchFamily="34" charset="0"/>
              </a:rPr>
              <a:t>lobule graisseux</a:t>
            </a:r>
          </a:p>
        </p:txBody>
      </p:sp>
      <p:sp>
        <p:nvSpPr>
          <p:cNvPr id="24655" name="Rectangle 214"/>
          <p:cNvSpPr>
            <a:spLocks noChangeArrowheads="1"/>
          </p:cNvSpPr>
          <p:nvPr/>
        </p:nvSpPr>
        <p:spPr bwMode="auto">
          <a:xfrm>
            <a:off x="5141913" y="3419475"/>
            <a:ext cx="1990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r-FR" sz="1800" b="1">
                <a:solidFill>
                  <a:srgbClr val="FF3300"/>
                </a:solidFill>
                <a:latin typeface="Verdana" pitchFamily="34" charset="0"/>
              </a:rPr>
              <a:t>cell </a:t>
            </a:r>
            <a:r>
              <a:rPr lang="fr-FR" sz="1800" b="1">
                <a:solidFill>
                  <a:srgbClr val="FF3300"/>
                </a:solidFill>
                <a:latin typeface="Verdana" pitchFamily="34" charset="0"/>
                <a:sym typeface="Symbol" pitchFamily="18" charset="2"/>
              </a:rPr>
              <a:t></a:t>
            </a:r>
            <a:r>
              <a:rPr lang="fr-FR" sz="1800" b="1">
                <a:solidFill>
                  <a:schemeClr val="tx2"/>
                </a:solidFill>
                <a:latin typeface="Verdana" pitchFamily="34" charset="0"/>
              </a:rPr>
              <a:t> et myo </a:t>
            </a:r>
            <a:r>
              <a:rPr lang="fr-FR" sz="1800" b="1">
                <a:solidFill>
                  <a:schemeClr val="tx2"/>
                </a:solidFill>
                <a:latin typeface="Verdana" pitchFamily="34" charset="0"/>
                <a:sym typeface="Symbol" pitchFamily="18" charset="2"/>
              </a:rPr>
              <a:t></a:t>
            </a:r>
          </a:p>
          <a:p>
            <a:pPr eaLnBrk="0" hangingPunct="0"/>
            <a:r>
              <a:rPr lang="fr-FR" sz="1800" b="1">
                <a:solidFill>
                  <a:srgbClr val="33CC33"/>
                </a:solidFill>
                <a:latin typeface="Verdana" pitchFamily="34" charset="0"/>
                <a:sym typeface="Symbol" pitchFamily="18" charset="2"/>
              </a:rPr>
              <a:t>Cell souche</a:t>
            </a:r>
            <a:r>
              <a:rPr lang="fr-FR" sz="1800" b="1">
                <a:solidFill>
                  <a:schemeClr val="tx2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4656" name="Rectangle 215"/>
          <p:cNvSpPr>
            <a:spLocks noChangeArrowheads="1"/>
          </p:cNvSpPr>
          <p:nvPr/>
        </p:nvSpPr>
        <p:spPr bwMode="auto">
          <a:xfrm rot="-1380000">
            <a:off x="7232650" y="5445125"/>
            <a:ext cx="19113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fr-FR" sz="1800" b="1">
                <a:solidFill>
                  <a:schemeClr val="tx2"/>
                </a:solidFill>
                <a:latin typeface="Verdana" pitchFamily="34" charset="0"/>
              </a:rPr>
              <a:t>basale</a:t>
            </a:r>
          </a:p>
        </p:txBody>
      </p:sp>
      <p:sp>
        <p:nvSpPr>
          <p:cNvPr id="24657" name="Rectangle 216"/>
          <p:cNvSpPr>
            <a:spLocks noChangeArrowheads="1"/>
          </p:cNvSpPr>
          <p:nvPr/>
        </p:nvSpPr>
        <p:spPr bwMode="auto">
          <a:xfrm>
            <a:off x="1547813" y="2492375"/>
            <a:ext cx="1450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r-FR" sz="1800" b="1">
                <a:solidFill>
                  <a:schemeClr val="tx2"/>
                </a:solidFill>
                <a:latin typeface="Verdana" pitchFamily="34" charset="0"/>
              </a:rPr>
              <a:t>vaisseaux</a:t>
            </a:r>
          </a:p>
        </p:txBody>
      </p:sp>
      <p:sp>
        <p:nvSpPr>
          <p:cNvPr id="24658" name="Rectangle 217"/>
          <p:cNvSpPr>
            <a:spLocks noChangeArrowheads="1"/>
          </p:cNvSpPr>
          <p:nvPr/>
        </p:nvSpPr>
        <p:spPr bwMode="auto">
          <a:xfrm rot="1560000">
            <a:off x="6565900" y="1974850"/>
            <a:ext cx="21050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r-FR" sz="1800" b="1">
                <a:solidFill>
                  <a:schemeClr val="tx2"/>
                </a:solidFill>
                <a:latin typeface="Verdana" pitchFamily="34" charset="0"/>
              </a:rPr>
              <a:t>cell de defense</a:t>
            </a:r>
          </a:p>
        </p:txBody>
      </p:sp>
      <p:sp>
        <p:nvSpPr>
          <p:cNvPr id="24659" name="Line 218"/>
          <p:cNvSpPr>
            <a:spLocks noChangeShapeType="1"/>
          </p:cNvSpPr>
          <p:nvPr/>
        </p:nvSpPr>
        <p:spPr bwMode="auto">
          <a:xfrm>
            <a:off x="3014663" y="1924050"/>
            <a:ext cx="1239837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60" name="Line 219"/>
          <p:cNvSpPr>
            <a:spLocks noChangeShapeType="1"/>
          </p:cNvSpPr>
          <p:nvPr/>
        </p:nvSpPr>
        <p:spPr bwMode="auto">
          <a:xfrm>
            <a:off x="3241675" y="1700213"/>
            <a:ext cx="1309688" cy="452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61" name="Line 220"/>
          <p:cNvSpPr>
            <a:spLocks noChangeShapeType="1"/>
          </p:cNvSpPr>
          <p:nvPr/>
        </p:nvSpPr>
        <p:spPr bwMode="auto">
          <a:xfrm flipV="1">
            <a:off x="3695700" y="2052638"/>
            <a:ext cx="1093788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62" name="Oval 221"/>
          <p:cNvSpPr>
            <a:spLocks noChangeArrowheads="1"/>
          </p:cNvSpPr>
          <p:nvPr/>
        </p:nvSpPr>
        <p:spPr bwMode="auto">
          <a:xfrm>
            <a:off x="4124325" y="2127250"/>
            <a:ext cx="434975" cy="357188"/>
          </a:xfrm>
          <a:prstGeom prst="ellipse">
            <a:avLst/>
          </a:prstGeom>
          <a:solidFill>
            <a:srgbClr val="FE9B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24663" name="Rectangle 222"/>
          <p:cNvSpPr>
            <a:spLocks noChangeArrowheads="1"/>
          </p:cNvSpPr>
          <p:nvPr/>
        </p:nvSpPr>
        <p:spPr bwMode="auto">
          <a:xfrm rot="60000">
            <a:off x="4408488" y="5638800"/>
            <a:ext cx="17922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r-FR" sz="1800" b="1">
                <a:solidFill>
                  <a:schemeClr val="tx2"/>
                </a:solidFill>
                <a:latin typeface="Verdana" pitchFamily="34" charset="0"/>
              </a:rPr>
              <a:t>tissu fibreux</a:t>
            </a:r>
          </a:p>
        </p:txBody>
      </p:sp>
      <p:sp>
        <p:nvSpPr>
          <p:cNvPr id="24664" name="Rectangle 223"/>
          <p:cNvSpPr>
            <a:spLocks noChangeArrowheads="1"/>
          </p:cNvSpPr>
          <p:nvPr/>
        </p:nvSpPr>
        <p:spPr bwMode="auto">
          <a:xfrm>
            <a:off x="1528763" y="3614738"/>
            <a:ext cx="27019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r-FR" sz="1800">
                <a:solidFill>
                  <a:schemeClr val="tx2"/>
                </a:solidFill>
                <a:latin typeface="Verdana" pitchFamily="34" charset="0"/>
              </a:rPr>
              <a:t>galactophore terminal</a:t>
            </a:r>
          </a:p>
        </p:txBody>
      </p:sp>
      <p:sp>
        <p:nvSpPr>
          <p:cNvPr id="24665" name="Rectangle 224"/>
          <p:cNvSpPr>
            <a:spLocks noChangeArrowheads="1"/>
          </p:cNvSpPr>
          <p:nvPr/>
        </p:nvSpPr>
        <p:spPr bwMode="auto">
          <a:xfrm>
            <a:off x="5975350" y="3913188"/>
            <a:ext cx="8699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r-FR" sz="1800">
                <a:solidFill>
                  <a:schemeClr val="tx2"/>
                </a:solidFill>
                <a:latin typeface="Verdana" pitchFamily="34" charset="0"/>
              </a:rPr>
              <a:t>lobule</a:t>
            </a:r>
          </a:p>
        </p:txBody>
      </p:sp>
      <p:sp>
        <p:nvSpPr>
          <p:cNvPr id="24666" name="Freeform 225"/>
          <p:cNvSpPr>
            <a:spLocks/>
          </p:cNvSpPr>
          <p:nvPr/>
        </p:nvSpPr>
        <p:spPr bwMode="auto">
          <a:xfrm>
            <a:off x="8459788" y="3500438"/>
            <a:ext cx="366712" cy="1408112"/>
          </a:xfrm>
          <a:custGeom>
            <a:avLst/>
            <a:gdLst>
              <a:gd name="T0" fmla="*/ 0 w 205"/>
              <a:gd name="T1" fmla="*/ 0 h 1141"/>
              <a:gd name="T2" fmla="*/ 12 w 205"/>
              <a:gd name="T3" fmla="*/ 36 h 1141"/>
              <a:gd name="T4" fmla="*/ 36 w 205"/>
              <a:gd name="T5" fmla="*/ 60 h 1141"/>
              <a:gd name="T6" fmla="*/ 48 w 205"/>
              <a:gd name="T7" fmla="*/ 84 h 1141"/>
              <a:gd name="T8" fmla="*/ 60 w 205"/>
              <a:gd name="T9" fmla="*/ 132 h 1141"/>
              <a:gd name="T10" fmla="*/ 72 w 205"/>
              <a:gd name="T11" fmla="*/ 156 h 1141"/>
              <a:gd name="T12" fmla="*/ 72 w 205"/>
              <a:gd name="T13" fmla="*/ 192 h 1141"/>
              <a:gd name="T14" fmla="*/ 120 w 205"/>
              <a:gd name="T15" fmla="*/ 288 h 1141"/>
              <a:gd name="T16" fmla="*/ 132 w 205"/>
              <a:gd name="T17" fmla="*/ 312 h 1141"/>
              <a:gd name="T18" fmla="*/ 144 w 205"/>
              <a:gd name="T19" fmla="*/ 336 h 1141"/>
              <a:gd name="T20" fmla="*/ 156 w 205"/>
              <a:gd name="T21" fmla="*/ 360 h 1141"/>
              <a:gd name="T22" fmla="*/ 156 w 205"/>
              <a:gd name="T23" fmla="*/ 384 h 1141"/>
              <a:gd name="T24" fmla="*/ 180 w 205"/>
              <a:gd name="T25" fmla="*/ 480 h 1141"/>
              <a:gd name="T26" fmla="*/ 192 w 205"/>
              <a:gd name="T27" fmla="*/ 504 h 1141"/>
              <a:gd name="T28" fmla="*/ 192 w 205"/>
              <a:gd name="T29" fmla="*/ 540 h 1141"/>
              <a:gd name="T30" fmla="*/ 192 w 205"/>
              <a:gd name="T31" fmla="*/ 564 h 1141"/>
              <a:gd name="T32" fmla="*/ 204 w 205"/>
              <a:gd name="T33" fmla="*/ 624 h 1141"/>
              <a:gd name="T34" fmla="*/ 204 w 205"/>
              <a:gd name="T35" fmla="*/ 648 h 1141"/>
              <a:gd name="T36" fmla="*/ 204 w 205"/>
              <a:gd name="T37" fmla="*/ 672 h 1141"/>
              <a:gd name="T38" fmla="*/ 204 w 205"/>
              <a:gd name="T39" fmla="*/ 696 h 1141"/>
              <a:gd name="T40" fmla="*/ 204 w 205"/>
              <a:gd name="T41" fmla="*/ 720 h 1141"/>
              <a:gd name="T42" fmla="*/ 204 w 205"/>
              <a:gd name="T43" fmla="*/ 744 h 1141"/>
              <a:gd name="T44" fmla="*/ 192 w 205"/>
              <a:gd name="T45" fmla="*/ 780 h 1141"/>
              <a:gd name="T46" fmla="*/ 192 w 205"/>
              <a:gd name="T47" fmla="*/ 804 h 1141"/>
              <a:gd name="T48" fmla="*/ 192 w 205"/>
              <a:gd name="T49" fmla="*/ 888 h 1141"/>
              <a:gd name="T50" fmla="*/ 192 w 205"/>
              <a:gd name="T51" fmla="*/ 912 h 1141"/>
              <a:gd name="T52" fmla="*/ 180 w 205"/>
              <a:gd name="T53" fmla="*/ 936 h 1141"/>
              <a:gd name="T54" fmla="*/ 156 w 205"/>
              <a:gd name="T55" fmla="*/ 972 h 1141"/>
              <a:gd name="T56" fmla="*/ 156 w 205"/>
              <a:gd name="T57" fmla="*/ 996 h 1141"/>
              <a:gd name="T58" fmla="*/ 156 w 205"/>
              <a:gd name="T59" fmla="*/ 1020 h 1141"/>
              <a:gd name="T60" fmla="*/ 144 w 205"/>
              <a:gd name="T61" fmla="*/ 1044 h 1141"/>
              <a:gd name="T62" fmla="*/ 108 w 205"/>
              <a:gd name="T63" fmla="*/ 1080 h 1141"/>
              <a:gd name="T64" fmla="*/ 84 w 205"/>
              <a:gd name="T65" fmla="*/ 1092 h 1141"/>
              <a:gd name="T66" fmla="*/ 72 w 205"/>
              <a:gd name="T67" fmla="*/ 1116 h 1141"/>
              <a:gd name="T68" fmla="*/ 60 w 205"/>
              <a:gd name="T69" fmla="*/ 1140 h 1141"/>
              <a:gd name="T70" fmla="*/ 60 w 205"/>
              <a:gd name="T71" fmla="*/ 1116 h 1141"/>
              <a:gd name="T72" fmla="*/ 72 w 205"/>
              <a:gd name="T73" fmla="*/ 1104 h 1141"/>
              <a:gd name="T74" fmla="*/ 96 w 205"/>
              <a:gd name="T75" fmla="*/ 1104 h 11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5"/>
              <a:gd name="T115" fmla="*/ 0 h 1141"/>
              <a:gd name="T116" fmla="*/ 205 w 205"/>
              <a:gd name="T117" fmla="*/ 1141 h 11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5" h="1141">
                <a:moveTo>
                  <a:pt x="0" y="0"/>
                </a:moveTo>
                <a:lnTo>
                  <a:pt x="12" y="36"/>
                </a:lnTo>
                <a:lnTo>
                  <a:pt x="36" y="60"/>
                </a:lnTo>
                <a:lnTo>
                  <a:pt x="48" y="84"/>
                </a:lnTo>
                <a:lnTo>
                  <a:pt x="60" y="132"/>
                </a:lnTo>
                <a:lnTo>
                  <a:pt x="72" y="156"/>
                </a:lnTo>
                <a:lnTo>
                  <a:pt x="72" y="192"/>
                </a:lnTo>
                <a:lnTo>
                  <a:pt x="120" y="288"/>
                </a:lnTo>
                <a:lnTo>
                  <a:pt x="132" y="312"/>
                </a:lnTo>
                <a:lnTo>
                  <a:pt x="144" y="336"/>
                </a:lnTo>
                <a:lnTo>
                  <a:pt x="156" y="360"/>
                </a:lnTo>
                <a:lnTo>
                  <a:pt x="156" y="384"/>
                </a:lnTo>
                <a:lnTo>
                  <a:pt x="180" y="480"/>
                </a:lnTo>
                <a:lnTo>
                  <a:pt x="192" y="504"/>
                </a:lnTo>
                <a:lnTo>
                  <a:pt x="192" y="540"/>
                </a:lnTo>
                <a:lnTo>
                  <a:pt x="192" y="564"/>
                </a:lnTo>
                <a:lnTo>
                  <a:pt x="204" y="624"/>
                </a:lnTo>
                <a:lnTo>
                  <a:pt x="204" y="648"/>
                </a:lnTo>
                <a:lnTo>
                  <a:pt x="204" y="672"/>
                </a:lnTo>
                <a:lnTo>
                  <a:pt x="204" y="696"/>
                </a:lnTo>
                <a:lnTo>
                  <a:pt x="204" y="720"/>
                </a:lnTo>
                <a:lnTo>
                  <a:pt x="204" y="744"/>
                </a:lnTo>
                <a:lnTo>
                  <a:pt x="192" y="780"/>
                </a:lnTo>
                <a:lnTo>
                  <a:pt x="192" y="804"/>
                </a:lnTo>
                <a:lnTo>
                  <a:pt x="192" y="888"/>
                </a:lnTo>
                <a:lnTo>
                  <a:pt x="192" y="912"/>
                </a:lnTo>
                <a:lnTo>
                  <a:pt x="180" y="936"/>
                </a:lnTo>
                <a:lnTo>
                  <a:pt x="156" y="972"/>
                </a:lnTo>
                <a:lnTo>
                  <a:pt x="156" y="996"/>
                </a:lnTo>
                <a:lnTo>
                  <a:pt x="156" y="1020"/>
                </a:lnTo>
                <a:lnTo>
                  <a:pt x="144" y="1044"/>
                </a:lnTo>
                <a:lnTo>
                  <a:pt x="108" y="1080"/>
                </a:lnTo>
                <a:lnTo>
                  <a:pt x="84" y="1092"/>
                </a:lnTo>
                <a:lnTo>
                  <a:pt x="72" y="1116"/>
                </a:lnTo>
                <a:lnTo>
                  <a:pt x="60" y="1140"/>
                </a:lnTo>
                <a:lnTo>
                  <a:pt x="60" y="1116"/>
                </a:lnTo>
                <a:lnTo>
                  <a:pt x="72" y="1104"/>
                </a:lnTo>
                <a:lnTo>
                  <a:pt x="96" y="1104"/>
                </a:lnTo>
              </a:path>
            </a:pathLst>
          </a:custGeom>
          <a:noFill/>
          <a:ln w="1016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5714" name="Oval 226"/>
          <p:cNvSpPr>
            <a:spLocks noChangeArrowheads="1"/>
          </p:cNvSpPr>
          <p:nvPr/>
        </p:nvSpPr>
        <p:spPr bwMode="auto">
          <a:xfrm>
            <a:off x="755650" y="2860675"/>
            <a:ext cx="214313" cy="1998663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 sz="1400"/>
          </a:p>
        </p:txBody>
      </p:sp>
      <p:grpSp>
        <p:nvGrpSpPr>
          <p:cNvPr id="24668" name="Group 227"/>
          <p:cNvGrpSpPr>
            <a:grpSpLocks/>
          </p:cNvGrpSpPr>
          <p:nvPr/>
        </p:nvGrpSpPr>
        <p:grpSpPr bwMode="auto">
          <a:xfrm>
            <a:off x="2051050" y="2997200"/>
            <a:ext cx="647700" cy="503238"/>
            <a:chOff x="3061" y="1888"/>
            <a:chExt cx="408" cy="317"/>
          </a:xfrm>
        </p:grpSpPr>
        <p:sp>
          <p:nvSpPr>
            <p:cNvPr id="24683" name="Freeform 228"/>
            <p:cNvSpPr>
              <a:spLocks/>
            </p:cNvSpPr>
            <p:nvPr/>
          </p:nvSpPr>
          <p:spPr bwMode="auto">
            <a:xfrm>
              <a:off x="3152" y="1979"/>
              <a:ext cx="139" cy="155"/>
            </a:xfrm>
            <a:custGeom>
              <a:avLst/>
              <a:gdLst>
                <a:gd name="T0" fmla="*/ 38 w 139"/>
                <a:gd name="T1" fmla="*/ 14 h 155"/>
                <a:gd name="T2" fmla="*/ 115 w 139"/>
                <a:gd name="T3" fmla="*/ 23 h 155"/>
                <a:gd name="T4" fmla="*/ 48 w 139"/>
                <a:gd name="T5" fmla="*/ 23 h 155"/>
                <a:gd name="T6" fmla="*/ 57 w 139"/>
                <a:gd name="T7" fmla="*/ 71 h 155"/>
                <a:gd name="T8" fmla="*/ 48 w 139"/>
                <a:gd name="T9" fmla="*/ 42 h 155"/>
                <a:gd name="T10" fmla="*/ 38 w 139"/>
                <a:gd name="T11" fmla="*/ 14 h 155"/>
                <a:gd name="T12" fmla="*/ 19 w 139"/>
                <a:gd name="T13" fmla="*/ 42 h 155"/>
                <a:gd name="T14" fmla="*/ 0 w 139"/>
                <a:gd name="T15" fmla="*/ 52 h 155"/>
                <a:gd name="T16" fmla="*/ 9 w 139"/>
                <a:gd name="T17" fmla="*/ 90 h 155"/>
                <a:gd name="T18" fmla="*/ 77 w 139"/>
                <a:gd name="T19" fmla="*/ 14 h 155"/>
                <a:gd name="T20" fmla="*/ 86 w 139"/>
                <a:gd name="T21" fmla="*/ 42 h 155"/>
                <a:gd name="T22" fmla="*/ 125 w 139"/>
                <a:gd name="T23" fmla="*/ 81 h 155"/>
                <a:gd name="T24" fmla="*/ 67 w 139"/>
                <a:gd name="T25" fmla="*/ 62 h 155"/>
                <a:gd name="T26" fmla="*/ 67 w 139"/>
                <a:gd name="T27" fmla="*/ 33 h 155"/>
                <a:gd name="T28" fmla="*/ 86 w 139"/>
                <a:gd name="T29" fmla="*/ 129 h 155"/>
                <a:gd name="T30" fmla="*/ 77 w 139"/>
                <a:gd name="T31" fmla="*/ 100 h 155"/>
                <a:gd name="T32" fmla="*/ 86 w 139"/>
                <a:gd name="T33" fmla="*/ 10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155"/>
                <a:gd name="T53" fmla="*/ 139 w 139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155">
                  <a:moveTo>
                    <a:pt x="38" y="14"/>
                  </a:moveTo>
                  <a:cubicBezTo>
                    <a:pt x="71" y="62"/>
                    <a:pt x="73" y="65"/>
                    <a:pt x="115" y="23"/>
                  </a:cubicBezTo>
                  <a:cubicBezTo>
                    <a:pt x="102" y="19"/>
                    <a:pt x="60" y="0"/>
                    <a:pt x="48" y="23"/>
                  </a:cubicBezTo>
                  <a:cubicBezTo>
                    <a:pt x="41" y="38"/>
                    <a:pt x="57" y="55"/>
                    <a:pt x="57" y="71"/>
                  </a:cubicBezTo>
                  <a:cubicBezTo>
                    <a:pt x="57" y="81"/>
                    <a:pt x="51" y="52"/>
                    <a:pt x="48" y="42"/>
                  </a:cubicBezTo>
                  <a:cubicBezTo>
                    <a:pt x="45" y="33"/>
                    <a:pt x="41" y="23"/>
                    <a:pt x="38" y="14"/>
                  </a:cubicBezTo>
                  <a:cubicBezTo>
                    <a:pt x="32" y="23"/>
                    <a:pt x="21" y="31"/>
                    <a:pt x="19" y="42"/>
                  </a:cubicBezTo>
                  <a:cubicBezTo>
                    <a:pt x="15" y="70"/>
                    <a:pt x="58" y="90"/>
                    <a:pt x="0" y="52"/>
                  </a:cubicBezTo>
                  <a:cubicBezTo>
                    <a:pt x="3" y="65"/>
                    <a:pt x="3" y="78"/>
                    <a:pt x="9" y="90"/>
                  </a:cubicBezTo>
                  <a:cubicBezTo>
                    <a:pt x="42" y="155"/>
                    <a:pt x="67" y="43"/>
                    <a:pt x="77" y="14"/>
                  </a:cubicBezTo>
                  <a:cubicBezTo>
                    <a:pt x="77" y="14"/>
                    <a:pt x="83" y="33"/>
                    <a:pt x="86" y="42"/>
                  </a:cubicBezTo>
                  <a:cubicBezTo>
                    <a:pt x="92" y="60"/>
                    <a:pt x="112" y="68"/>
                    <a:pt x="125" y="81"/>
                  </a:cubicBezTo>
                  <a:cubicBezTo>
                    <a:pt x="139" y="95"/>
                    <a:pt x="86" y="68"/>
                    <a:pt x="67" y="62"/>
                  </a:cubicBezTo>
                  <a:cubicBezTo>
                    <a:pt x="6" y="121"/>
                    <a:pt x="56" y="66"/>
                    <a:pt x="67" y="33"/>
                  </a:cubicBezTo>
                  <a:cubicBezTo>
                    <a:pt x="75" y="62"/>
                    <a:pt x="86" y="100"/>
                    <a:pt x="86" y="129"/>
                  </a:cubicBezTo>
                  <a:cubicBezTo>
                    <a:pt x="86" y="139"/>
                    <a:pt x="77" y="110"/>
                    <a:pt x="77" y="100"/>
                  </a:cubicBezTo>
                  <a:cubicBezTo>
                    <a:pt x="77" y="97"/>
                    <a:pt x="83" y="100"/>
                    <a:pt x="86" y="10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4" name="Oval 229"/>
            <p:cNvSpPr>
              <a:spLocks noChangeArrowheads="1"/>
            </p:cNvSpPr>
            <p:nvPr/>
          </p:nvSpPr>
          <p:spPr bwMode="auto">
            <a:xfrm>
              <a:off x="3061" y="1888"/>
              <a:ext cx="408" cy="317"/>
            </a:xfrm>
            <a:prstGeom prst="ellips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</p:grpSp>
      <p:sp>
        <p:nvSpPr>
          <p:cNvPr id="24669" name="Freeform 231"/>
          <p:cNvSpPr>
            <a:spLocks/>
          </p:cNvSpPr>
          <p:nvPr/>
        </p:nvSpPr>
        <p:spPr bwMode="auto">
          <a:xfrm>
            <a:off x="6156325" y="4862513"/>
            <a:ext cx="220663" cy="246062"/>
          </a:xfrm>
          <a:custGeom>
            <a:avLst/>
            <a:gdLst>
              <a:gd name="T0" fmla="*/ 38 w 139"/>
              <a:gd name="T1" fmla="*/ 14 h 155"/>
              <a:gd name="T2" fmla="*/ 115 w 139"/>
              <a:gd name="T3" fmla="*/ 23 h 155"/>
              <a:gd name="T4" fmla="*/ 48 w 139"/>
              <a:gd name="T5" fmla="*/ 23 h 155"/>
              <a:gd name="T6" fmla="*/ 57 w 139"/>
              <a:gd name="T7" fmla="*/ 71 h 155"/>
              <a:gd name="T8" fmla="*/ 48 w 139"/>
              <a:gd name="T9" fmla="*/ 42 h 155"/>
              <a:gd name="T10" fmla="*/ 38 w 139"/>
              <a:gd name="T11" fmla="*/ 14 h 155"/>
              <a:gd name="T12" fmla="*/ 19 w 139"/>
              <a:gd name="T13" fmla="*/ 42 h 155"/>
              <a:gd name="T14" fmla="*/ 0 w 139"/>
              <a:gd name="T15" fmla="*/ 52 h 155"/>
              <a:gd name="T16" fmla="*/ 9 w 139"/>
              <a:gd name="T17" fmla="*/ 90 h 155"/>
              <a:gd name="T18" fmla="*/ 77 w 139"/>
              <a:gd name="T19" fmla="*/ 14 h 155"/>
              <a:gd name="T20" fmla="*/ 86 w 139"/>
              <a:gd name="T21" fmla="*/ 42 h 155"/>
              <a:gd name="T22" fmla="*/ 125 w 139"/>
              <a:gd name="T23" fmla="*/ 81 h 155"/>
              <a:gd name="T24" fmla="*/ 67 w 139"/>
              <a:gd name="T25" fmla="*/ 62 h 155"/>
              <a:gd name="T26" fmla="*/ 67 w 139"/>
              <a:gd name="T27" fmla="*/ 33 h 155"/>
              <a:gd name="T28" fmla="*/ 86 w 139"/>
              <a:gd name="T29" fmla="*/ 129 h 155"/>
              <a:gd name="T30" fmla="*/ 77 w 139"/>
              <a:gd name="T31" fmla="*/ 100 h 155"/>
              <a:gd name="T32" fmla="*/ 86 w 139"/>
              <a:gd name="T33" fmla="*/ 100 h 1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155"/>
              <a:gd name="T53" fmla="*/ 139 w 139"/>
              <a:gd name="T54" fmla="*/ 155 h 1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155">
                <a:moveTo>
                  <a:pt x="38" y="14"/>
                </a:moveTo>
                <a:cubicBezTo>
                  <a:pt x="71" y="62"/>
                  <a:pt x="73" y="65"/>
                  <a:pt x="115" y="23"/>
                </a:cubicBezTo>
                <a:cubicBezTo>
                  <a:pt x="102" y="19"/>
                  <a:pt x="60" y="0"/>
                  <a:pt x="48" y="23"/>
                </a:cubicBezTo>
                <a:cubicBezTo>
                  <a:pt x="41" y="38"/>
                  <a:pt x="57" y="55"/>
                  <a:pt x="57" y="71"/>
                </a:cubicBezTo>
                <a:cubicBezTo>
                  <a:pt x="57" y="81"/>
                  <a:pt x="51" y="52"/>
                  <a:pt x="48" y="42"/>
                </a:cubicBezTo>
                <a:cubicBezTo>
                  <a:pt x="45" y="33"/>
                  <a:pt x="41" y="23"/>
                  <a:pt x="38" y="14"/>
                </a:cubicBezTo>
                <a:cubicBezTo>
                  <a:pt x="32" y="23"/>
                  <a:pt x="21" y="31"/>
                  <a:pt x="19" y="42"/>
                </a:cubicBezTo>
                <a:cubicBezTo>
                  <a:pt x="15" y="70"/>
                  <a:pt x="58" y="90"/>
                  <a:pt x="0" y="52"/>
                </a:cubicBezTo>
                <a:cubicBezTo>
                  <a:pt x="3" y="65"/>
                  <a:pt x="3" y="78"/>
                  <a:pt x="9" y="90"/>
                </a:cubicBezTo>
                <a:cubicBezTo>
                  <a:pt x="42" y="155"/>
                  <a:pt x="67" y="43"/>
                  <a:pt x="77" y="14"/>
                </a:cubicBezTo>
                <a:cubicBezTo>
                  <a:pt x="77" y="14"/>
                  <a:pt x="83" y="33"/>
                  <a:pt x="86" y="42"/>
                </a:cubicBezTo>
                <a:cubicBezTo>
                  <a:pt x="92" y="60"/>
                  <a:pt x="112" y="68"/>
                  <a:pt x="125" y="81"/>
                </a:cubicBezTo>
                <a:cubicBezTo>
                  <a:pt x="139" y="95"/>
                  <a:pt x="86" y="68"/>
                  <a:pt x="67" y="62"/>
                </a:cubicBezTo>
                <a:cubicBezTo>
                  <a:pt x="6" y="121"/>
                  <a:pt x="56" y="66"/>
                  <a:pt x="67" y="33"/>
                </a:cubicBezTo>
                <a:cubicBezTo>
                  <a:pt x="75" y="62"/>
                  <a:pt x="86" y="100"/>
                  <a:pt x="86" y="129"/>
                </a:cubicBezTo>
                <a:cubicBezTo>
                  <a:pt x="86" y="139"/>
                  <a:pt x="77" y="110"/>
                  <a:pt x="77" y="100"/>
                </a:cubicBezTo>
                <a:cubicBezTo>
                  <a:pt x="77" y="97"/>
                  <a:pt x="83" y="100"/>
                  <a:pt x="86" y="1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670" name="Group 232"/>
          <p:cNvGrpSpPr>
            <a:grpSpLocks/>
          </p:cNvGrpSpPr>
          <p:nvPr/>
        </p:nvGrpSpPr>
        <p:grpSpPr bwMode="auto">
          <a:xfrm>
            <a:off x="4427538" y="2997200"/>
            <a:ext cx="647700" cy="503238"/>
            <a:chOff x="3061" y="1888"/>
            <a:chExt cx="408" cy="317"/>
          </a:xfrm>
        </p:grpSpPr>
        <p:sp>
          <p:nvSpPr>
            <p:cNvPr id="24681" name="Freeform 233"/>
            <p:cNvSpPr>
              <a:spLocks/>
            </p:cNvSpPr>
            <p:nvPr/>
          </p:nvSpPr>
          <p:spPr bwMode="auto">
            <a:xfrm>
              <a:off x="3152" y="1979"/>
              <a:ext cx="139" cy="155"/>
            </a:xfrm>
            <a:custGeom>
              <a:avLst/>
              <a:gdLst>
                <a:gd name="T0" fmla="*/ 38 w 139"/>
                <a:gd name="T1" fmla="*/ 14 h 155"/>
                <a:gd name="T2" fmla="*/ 115 w 139"/>
                <a:gd name="T3" fmla="*/ 23 h 155"/>
                <a:gd name="T4" fmla="*/ 48 w 139"/>
                <a:gd name="T5" fmla="*/ 23 h 155"/>
                <a:gd name="T6" fmla="*/ 57 w 139"/>
                <a:gd name="T7" fmla="*/ 71 h 155"/>
                <a:gd name="T8" fmla="*/ 48 w 139"/>
                <a:gd name="T9" fmla="*/ 42 h 155"/>
                <a:gd name="T10" fmla="*/ 38 w 139"/>
                <a:gd name="T11" fmla="*/ 14 h 155"/>
                <a:gd name="T12" fmla="*/ 19 w 139"/>
                <a:gd name="T13" fmla="*/ 42 h 155"/>
                <a:gd name="T14" fmla="*/ 0 w 139"/>
                <a:gd name="T15" fmla="*/ 52 h 155"/>
                <a:gd name="T16" fmla="*/ 9 w 139"/>
                <a:gd name="T17" fmla="*/ 90 h 155"/>
                <a:gd name="T18" fmla="*/ 77 w 139"/>
                <a:gd name="T19" fmla="*/ 14 h 155"/>
                <a:gd name="T20" fmla="*/ 86 w 139"/>
                <a:gd name="T21" fmla="*/ 42 h 155"/>
                <a:gd name="T22" fmla="*/ 125 w 139"/>
                <a:gd name="T23" fmla="*/ 81 h 155"/>
                <a:gd name="T24" fmla="*/ 67 w 139"/>
                <a:gd name="T25" fmla="*/ 62 h 155"/>
                <a:gd name="T26" fmla="*/ 67 w 139"/>
                <a:gd name="T27" fmla="*/ 33 h 155"/>
                <a:gd name="T28" fmla="*/ 86 w 139"/>
                <a:gd name="T29" fmla="*/ 129 h 155"/>
                <a:gd name="T30" fmla="*/ 77 w 139"/>
                <a:gd name="T31" fmla="*/ 100 h 155"/>
                <a:gd name="T32" fmla="*/ 86 w 139"/>
                <a:gd name="T33" fmla="*/ 10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155"/>
                <a:gd name="T53" fmla="*/ 139 w 139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155">
                  <a:moveTo>
                    <a:pt x="38" y="14"/>
                  </a:moveTo>
                  <a:cubicBezTo>
                    <a:pt x="71" y="62"/>
                    <a:pt x="73" y="65"/>
                    <a:pt x="115" y="23"/>
                  </a:cubicBezTo>
                  <a:cubicBezTo>
                    <a:pt x="102" y="19"/>
                    <a:pt x="60" y="0"/>
                    <a:pt x="48" y="23"/>
                  </a:cubicBezTo>
                  <a:cubicBezTo>
                    <a:pt x="41" y="38"/>
                    <a:pt x="57" y="55"/>
                    <a:pt x="57" y="71"/>
                  </a:cubicBezTo>
                  <a:cubicBezTo>
                    <a:pt x="57" y="81"/>
                    <a:pt x="51" y="52"/>
                    <a:pt x="48" y="42"/>
                  </a:cubicBezTo>
                  <a:cubicBezTo>
                    <a:pt x="45" y="33"/>
                    <a:pt x="41" y="23"/>
                    <a:pt x="38" y="14"/>
                  </a:cubicBezTo>
                  <a:cubicBezTo>
                    <a:pt x="32" y="23"/>
                    <a:pt x="21" y="31"/>
                    <a:pt x="19" y="42"/>
                  </a:cubicBezTo>
                  <a:cubicBezTo>
                    <a:pt x="15" y="70"/>
                    <a:pt x="58" y="90"/>
                    <a:pt x="0" y="52"/>
                  </a:cubicBezTo>
                  <a:cubicBezTo>
                    <a:pt x="3" y="65"/>
                    <a:pt x="3" y="78"/>
                    <a:pt x="9" y="90"/>
                  </a:cubicBezTo>
                  <a:cubicBezTo>
                    <a:pt x="42" y="155"/>
                    <a:pt x="67" y="43"/>
                    <a:pt x="77" y="14"/>
                  </a:cubicBezTo>
                  <a:cubicBezTo>
                    <a:pt x="77" y="14"/>
                    <a:pt x="83" y="33"/>
                    <a:pt x="86" y="42"/>
                  </a:cubicBezTo>
                  <a:cubicBezTo>
                    <a:pt x="92" y="60"/>
                    <a:pt x="112" y="68"/>
                    <a:pt x="125" y="81"/>
                  </a:cubicBezTo>
                  <a:cubicBezTo>
                    <a:pt x="139" y="95"/>
                    <a:pt x="86" y="68"/>
                    <a:pt x="67" y="62"/>
                  </a:cubicBezTo>
                  <a:cubicBezTo>
                    <a:pt x="6" y="121"/>
                    <a:pt x="56" y="66"/>
                    <a:pt x="67" y="33"/>
                  </a:cubicBezTo>
                  <a:cubicBezTo>
                    <a:pt x="75" y="62"/>
                    <a:pt x="86" y="100"/>
                    <a:pt x="86" y="129"/>
                  </a:cubicBezTo>
                  <a:cubicBezTo>
                    <a:pt x="86" y="139"/>
                    <a:pt x="77" y="110"/>
                    <a:pt x="77" y="100"/>
                  </a:cubicBezTo>
                  <a:cubicBezTo>
                    <a:pt x="77" y="97"/>
                    <a:pt x="83" y="100"/>
                    <a:pt x="86" y="10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2" name="Oval 234"/>
            <p:cNvSpPr>
              <a:spLocks noChangeArrowheads="1"/>
            </p:cNvSpPr>
            <p:nvPr/>
          </p:nvSpPr>
          <p:spPr bwMode="auto">
            <a:xfrm>
              <a:off x="3061" y="1888"/>
              <a:ext cx="408" cy="317"/>
            </a:xfrm>
            <a:prstGeom prst="ellips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</p:grpSp>
      <p:grpSp>
        <p:nvGrpSpPr>
          <p:cNvPr id="24671" name="Group 235"/>
          <p:cNvGrpSpPr>
            <a:grpSpLocks/>
          </p:cNvGrpSpPr>
          <p:nvPr/>
        </p:nvGrpSpPr>
        <p:grpSpPr bwMode="auto">
          <a:xfrm>
            <a:off x="2555875" y="4292600"/>
            <a:ext cx="647700" cy="503238"/>
            <a:chOff x="3061" y="1888"/>
            <a:chExt cx="408" cy="317"/>
          </a:xfrm>
        </p:grpSpPr>
        <p:sp>
          <p:nvSpPr>
            <p:cNvPr id="24679" name="Freeform 236"/>
            <p:cNvSpPr>
              <a:spLocks/>
            </p:cNvSpPr>
            <p:nvPr/>
          </p:nvSpPr>
          <p:spPr bwMode="auto">
            <a:xfrm>
              <a:off x="3152" y="1979"/>
              <a:ext cx="139" cy="155"/>
            </a:xfrm>
            <a:custGeom>
              <a:avLst/>
              <a:gdLst>
                <a:gd name="T0" fmla="*/ 38 w 139"/>
                <a:gd name="T1" fmla="*/ 14 h 155"/>
                <a:gd name="T2" fmla="*/ 115 w 139"/>
                <a:gd name="T3" fmla="*/ 23 h 155"/>
                <a:gd name="T4" fmla="*/ 48 w 139"/>
                <a:gd name="T5" fmla="*/ 23 h 155"/>
                <a:gd name="T6" fmla="*/ 57 w 139"/>
                <a:gd name="T7" fmla="*/ 71 h 155"/>
                <a:gd name="T8" fmla="*/ 48 w 139"/>
                <a:gd name="T9" fmla="*/ 42 h 155"/>
                <a:gd name="T10" fmla="*/ 38 w 139"/>
                <a:gd name="T11" fmla="*/ 14 h 155"/>
                <a:gd name="T12" fmla="*/ 19 w 139"/>
                <a:gd name="T13" fmla="*/ 42 h 155"/>
                <a:gd name="T14" fmla="*/ 0 w 139"/>
                <a:gd name="T15" fmla="*/ 52 h 155"/>
                <a:gd name="T16" fmla="*/ 9 w 139"/>
                <a:gd name="T17" fmla="*/ 90 h 155"/>
                <a:gd name="T18" fmla="*/ 77 w 139"/>
                <a:gd name="T19" fmla="*/ 14 h 155"/>
                <a:gd name="T20" fmla="*/ 86 w 139"/>
                <a:gd name="T21" fmla="*/ 42 h 155"/>
                <a:gd name="T22" fmla="*/ 125 w 139"/>
                <a:gd name="T23" fmla="*/ 81 h 155"/>
                <a:gd name="T24" fmla="*/ 67 w 139"/>
                <a:gd name="T25" fmla="*/ 62 h 155"/>
                <a:gd name="T26" fmla="*/ 67 w 139"/>
                <a:gd name="T27" fmla="*/ 33 h 155"/>
                <a:gd name="T28" fmla="*/ 86 w 139"/>
                <a:gd name="T29" fmla="*/ 129 h 155"/>
                <a:gd name="T30" fmla="*/ 77 w 139"/>
                <a:gd name="T31" fmla="*/ 100 h 155"/>
                <a:gd name="T32" fmla="*/ 86 w 139"/>
                <a:gd name="T33" fmla="*/ 10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155"/>
                <a:gd name="T53" fmla="*/ 139 w 139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155">
                  <a:moveTo>
                    <a:pt x="38" y="14"/>
                  </a:moveTo>
                  <a:cubicBezTo>
                    <a:pt x="71" y="62"/>
                    <a:pt x="73" y="65"/>
                    <a:pt x="115" y="23"/>
                  </a:cubicBezTo>
                  <a:cubicBezTo>
                    <a:pt x="102" y="19"/>
                    <a:pt x="60" y="0"/>
                    <a:pt x="48" y="23"/>
                  </a:cubicBezTo>
                  <a:cubicBezTo>
                    <a:pt x="41" y="38"/>
                    <a:pt x="57" y="55"/>
                    <a:pt x="57" y="71"/>
                  </a:cubicBezTo>
                  <a:cubicBezTo>
                    <a:pt x="57" y="81"/>
                    <a:pt x="51" y="52"/>
                    <a:pt x="48" y="42"/>
                  </a:cubicBezTo>
                  <a:cubicBezTo>
                    <a:pt x="45" y="33"/>
                    <a:pt x="41" y="23"/>
                    <a:pt x="38" y="14"/>
                  </a:cubicBezTo>
                  <a:cubicBezTo>
                    <a:pt x="32" y="23"/>
                    <a:pt x="21" y="31"/>
                    <a:pt x="19" y="42"/>
                  </a:cubicBezTo>
                  <a:cubicBezTo>
                    <a:pt x="15" y="70"/>
                    <a:pt x="58" y="90"/>
                    <a:pt x="0" y="52"/>
                  </a:cubicBezTo>
                  <a:cubicBezTo>
                    <a:pt x="3" y="65"/>
                    <a:pt x="3" y="78"/>
                    <a:pt x="9" y="90"/>
                  </a:cubicBezTo>
                  <a:cubicBezTo>
                    <a:pt x="42" y="155"/>
                    <a:pt x="67" y="43"/>
                    <a:pt x="77" y="14"/>
                  </a:cubicBezTo>
                  <a:cubicBezTo>
                    <a:pt x="77" y="14"/>
                    <a:pt x="83" y="33"/>
                    <a:pt x="86" y="42"/>
                  </a:cubicBezTo>
                  <a:cubicBezTo>
                    <a:pt x="92" y="60"/>
                    <a:pt x="112" y="68"/>
                    <a:pt x="125" y="81"/>
                  </a:cubicBezTo>
                  <a:cubicBezTo>
                    <a:pt x="139" y="95"/>
                    <a:pt x="86" y="68"/>
                    <a:pt x="67" y="62"/>
                  </a:cubicBezTo>
                  <a:cubicBezTo>
                    <a:pt x="6" y="121"/>
                    <a:pt x="56" y="66"/>
                    <a:pt x="67" y="33"/>
                  </a:cubicBezTo>
                  <a:cubicBezTo>
                    <a:pt x="75" y="62"/>
                    <a:pt x="86" y="100"/>
                    <a:pt x="86" y="129"/>
                  </a:cubicBezTo>
                  <a:cubicBezTo>
                    <a:pt x="86" y="139"/>
                    <a:pt x="77" y="110"/>
                    <a:pt x="77" y="100"/>
                  </a:cubicBezTo>
                  <a:cubicBezTo>
                    <a:pt x="77" y="97"/>
                    <a:pt x="83" y="100"/>
                    <a:pt x="86" y="10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0" name="Oval 237"/>
            <p:cNvSpPr>
              <a:spLocks noChangeArrowheads="1"/>
            </p:cNvSpPr>
            <p:nvPr/>
          </p:nvSpPr>
          <p:spPr bwMode="auto">
            <a:xfrm>
              <a:off x="3061" y="1888"/>
              <a:ext cx="408" cy="317"/>
            </a:xfrm>
            <a:prstGeom prst="ellips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</p:grpSp>
      <p:grpSp>
        <p:nvGrpSpPr>
          <p:cNvPr id="24672" name="Group 238"/>
          <p:cNvGrpSpPr>
            <a:grpSpLocks/>
          </p:cNvGrpSpPr>
          <p:nvPr/>
        </p:nvGrpSpPr>
        <p:grpSpPr bwMode="auto">
          <a:xfrm>
            <a:off x="900113" y="4292600"/>
            <a:ext cx="647700" cy="503238"/>
            <a:chOff x="3061" y="1888"/>
            <a:chExt cx="408" cy="317"/>
          </a:xfrm>
        </p:grpSpPr>
        <p:sp>
          <p:nvSpPr>
            <p:cNvPr id="24677" name="Freeform 239"/>
            <p:cNvSpPr>
              <a:spLocks/>
            </p:cNvSpPr>
            <p:nvPr/>
          </p:nvSpPr>
          <p:spPr bwMode="auto">
            <a:xfrm>
              <a:off x="3152" y="1979"/>
              <a:ext cx="139" cy="155"/>
            </a:xfrm>
            <a:custGeom>
              <a:avLst/>
              <a:gdLst>
                <a:gd name="T0" fmla="*/ 38 w 139"/>
                <a:gd name="T1" fmla="*/ 14 h 155"/>
                <a:gd name="T2" fmla="*/ 115 w 139"/>
                <a:gd name="T3" fmla="*/ 23 h 155"/>
                <a:gd name="T4" fmla="*/ 48 w 139"/>
                <a:gd name="T5" fmla="*/ 23 h 155"/>
                <a:gd name="T6" fmla="*/ 57 w 139"/>
                <a:gd name="T7" fmla="*/ 71 h 155"/>
                <a:gd name="T8" fmla="*/ 48 w 139"/>
                <a:gd name="T9" fmla="*/ 42 h 155"/>
                <a:gd name="T10" fmla="*/ 38 w 139"/>
                <a:gd name="T11" fmla="*/ 14 h 155"/>
                <a:gd name="T12" fmla="*/ 19 w 139"/>
                <a:gd name="T13" fmla="*/ 42 h 155"/>
                <a:gd name="T14" fmla="*/ 0 w 139"/>
                <a:gd name="T15" fmla="*/ 52 h 155"/>
                <a:gd name="T16" fmla="*/ 9 w 139"/>
                <a:gd name="T17" fmla="*/ 90 h 155"/>
                <a:gd name="T18" fmla="*/ 77 w 139"/>
                <a:gd name="T19" fmla="*/ 14 h 155"/>
                <a:gd name="T20" fmla="*/ 86 w 139"/>
                <a:gd name="T21" fmla="*/ 42 h 155"/>
                <a:gd name="T22" fmla="*/ 125 w 139"/>
                <a:gd name="T23" fmla="*/ 81 h 155"/>
                <a:gd name="T24" fmla="*/ 67 w 139"/>
                <a:gd name="T25" fmla="*/ 62 h 155"/>
                <a:gd name="T26" fmla="*/ 67 w 139"/>
                <a:gd name="T27" fmla="*/ 33 h 155"/>
                <a:gd name="T28" fmla="*/ 86 w 139"/>
                <a:gd name="T29" fmla="*/ 129 h 155"/>
                <a:gd name="T30" fmla="*/ 77 w 139"/>
                <a:gd name="T31" fmla="*/ 100 h 155"/>
                <a:gd name="T32" fmla="*/ 86 w 139"/>
                <a:gd name="T33" fmla="*/ 10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155"/>
                <a:gd name="T53" fmla="*/ 139 w 139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155">
                  <a:moveTo>
                    <a:pt x="38" y="14"/>
                  </a:moveTo>
                  <a:cubicBezTo>
                    <a:pt x="71" y="62"/>
                    <a:pt x="73" y="65"/>
                    <a:pt x="115" y="23"/>
                  </a:cubicBezTo>
                  <a:cubicBezTo>
                    <a:pt x="102" y="19"/>
                    <a:pt x="60" y="0"/>
                    <a:pt x="48" y="23"/>
                  </a:cubicBezTo>
                  <a:cubicBezTo>
                    <a:pt x="41" y="38"/>
                    <a:pt x="57" y="55"/>
                    <a:pt x="57" y="71"/>
                  </a:cubicBezTo>
                  <a:cubicBezTo>
                    <a:pt x="57" y="81"/>
                    <a:pt x="51" y="52"/>
                    <a:pt x="48" y="42"/>
                  </a:cubicBezTo>
                  <a:cubicBezTo>
                    <a:pt x="45" y="33"/>
                    <a:pt x="41" y="23"/>
                    <a:pt x="38" y="14"/>
                  </a:cubicBezTo>
                  <a:cubicBezTo>
                    <a:pt x="32" y="23"/>
                    <a:pt x="21" y="31"/>
                    <a:pt x="19" y="42"/>
                  </a:cubicBezTo>
                  <a:cubicBezTo>
                    <a:pt x="15" y="70"/>
                    <a:pt x="58" y="90"/>
                    <a:pt x="0" y="52"/>
                  </a:cubicBezTo>
                  <a:cubicBezTo>
                    <a:pt x="3" y="65"/>
                    <a:pt x="3" y="78"/>
                    <a:pt x="9" y="90"/>
                  </a:cubicBezTo>
                  <a:cubicBezTo>
                    <a:pt x="42" y="155"/>
                    <a:pt x="67" y="43"/>
                    <a:pt x="77" y="14"/>
                  </a:cubicBezTo>
                  <a:cubicBezTo>
                    <a:pt x="77" y="14"/>
                    <a:pt x="83" y="33"/>
                    <a:pt x="86" y="42"/>
                  </a:cubicBezTo>
                  <a:cubicBezTo>
                    <a:pt x="92" y="60"/>
                    <a:pt x="112" y="68"/>
                    <a:pt x="125" y="81"/>
                  </a:cubicBezTo>
                  <a:cubicBezTo>
                    <a:pt x="139" y="95"/>
                    <a:pt x="86" y="68"/>
                    <a:pt x="67" y="62"/>
                  </a:cubicBezTo>
                  <a:cubicBezTo>
                    <a:pt x="6" y="121"/>
                    <a:pt x="56" y="66"/>
                    <a:pt x="67" y="33"/>
                  </a:cubicBezTo>
                  <a:cubicBezTo>
                    <a:pt x="75" y="62"/>
                    <a:pt x="86" y="100"/>
                    <a:pt x="86" y="129"/>
                  </a:cubicBezTo>
                  <a:cubicBezTo>
                    <a:pt x="86" y="139"/>
                    <a:pt x="77" y="110"/>
                    <a:pt x="77" y="100"/>
                  </a:cubicBezTo>
                  <a:cubicBezTo>
                    <a:pt x="77" y="97"/>
                    <a:pt x="83" y="100"/>
                    <a:pt x="86" y="10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78" name="Oval 240"/>
            <p:cNvSpPr>
              <a:spLocks noChangeArrowheads="1"/>
            </p:cNvSpPr>
            <p:nvPr/>
          </p:nvSpPr>
          <p:spPr bwMode="auto">
            <a:xfrm>
              <a:off x="3061" y="1888"/>
              <a:ext cx="408" cy="317"/>
            </a:xfrm>
            <a:prstGeom prst="ellips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</p:grpSp>
      <p:grpSp>
        <p:nvGrpSpPr>
          <p:cNvPr id="24673" name="Group 241"/>
          <p:cNvGrpSpPr>
            <a:grpSpLocks/>
          </p:cNvGrpSpPr>
          <p:nvPr/>
        </p:nvGrpSpPr>
        <p:grpSpPr bwMode="auto">
          <a:xfrm>
            <a:off x="5003800" y="4437063"/>
            <a:ext cx="647700" cy="503237"/>
            <a:chOff x="3061" y="1888"/>
            <a:chExt cx="408" cy="317"/>
          </a:xfrm>
        </p:grpSpPr>
        <p:sp>
          <p:nvSpPr>
            <p:cNvPr id="24675" name="Freeform 242"/>
            <p:cNvSpPr>
              <a:spLocks/>
            </p:cNvSpPr>
            <p:nvPr/>
          </p:nvSpPr>
          <p:spPr bwMode="auto">
            <a:xfrm>
              <a:off x="3152" y="1979"/>
              <a:ext cx="139" cy="155"/>
            </a:xfrm>
            <a:custGeom>
              <a:avLst/>
              <a:gdLst>
                <a:gd name="T0" fmla="*/ 38 w 139"/>
                <a:gd name="T1" fmla="*/ 14 h 155"/>
                <a:gd name="T2" fmla="*/ 115 w 139"/>
                <a:gd name="T3" fmla="*/ 23 h 155"/>
                <a:gd name="T4" fmla="*/ 48 w 139"/>
                <a:gd name="T5" fmla="*/ 23 h 155"/>
                <a:gd name="T6" fmla="*/ 57 w 139"/>
                <a:gd name="T7" fmla="*/ 71 h 155"/>
                <a:gd name="T8" fmla="*/ 48 w 139"/>
                <a:gd name="T9" fmla="*/ 42 h 155"/>
                <a:gd name="T10" fmla="*/ 38 w 139"/>
                <a:gd name="T11" fmla="*/ 14 h 155"/>
                <a:gd name="T12" fmla="*/ 19 w 139"/>
                <a:gd name="T13" fmla="*/ 42 h 155"/>
                <a:gd name="T14" fmla="*/ 0 w 139"/>
                <a:gd name="T15" fmla="*/ 52 h 155"/>
                <a:gd name="T16" fmla="*/ 9 w 139"/>
                <a:gd name="T17" fmla="*/ 90 h 155"/>
                <a:gd name="T18" fmla="*/ 77 w 139"/>
                <a:gd name="T19" fmla="*/ 14 h 155"/>
                <a:gd name="T20" fmla="*/ 86 w 139"/>
                <a:gd name="T21" fmla="*/ 42 h 155"/>
                <a:gd name="T22" fmla="*/ 125 w 139"/>
                <a:gd name="T23" fmla="*/ 81 h 155"/>
                <a:gd name="T24" fmla="*/ 67 w 139"/>
                <a:gd name="T25" fmla="*/ 62 h 155"/>
                <a:gd name="T26" fmla="*/ 67 w 139"/>
                <a:gd name="T27" fmla="*/ 33 h 155"/>
                <a:gd name="T28" fmla="*/ 86 w 139"/>
                <a:gd name="T29" fmla="*/ 129 h 155"/>
                <a:gd name="T30" fmla="*/ 77 w 139"/>
                <a:gd name="T31" fmla="*/ 100 h 155"/>
                <a:gd name="T32" fmla="*/ 86 w 139"/>
                <a:gd name="T33" fmla="*/ 10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155"/>
                <a:gd name="T53" fmla="*/ 139 w 139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155">
                  <a:moveTo>
                    <a:pt x="38" y="14"/>
                  </a:moveTo>
                  <a:cubicBezTo>
                    <a:pt x="71" y="62"/>
                    <a:pt x="73" y="65"/>
                    <a:pt x="115" y="23"/>
                  </a:cubicBezTo>
                  <a:cubicBezTo>
                    <a:pt x="102" y="19"/>
                    <a:pt x="60" y="0"/>
                    <a:pt x="48" y="23"/>
                  </a:cubicBezTo>
                  <a:cubicBezTo>
                    <a:pt x="41" y="38"/>
                    <a:pt x="57" y="55"/>
                    <a:pt x="57" y="71"/>
                  </a:cubicBezTo>
                  <a:cubicBezTo>
                    <a:pt x="57" y="81"/>
                    <a:pt x="51" y="52"/>
                    <a:pt x="48" y="42"/>
                  </a:cubicBezTo>
                  <a:cubicBezTo>
                    <a:pt x="45" y="33"/>
                    <a:pt x="41" y="23"/>
                    <a:pt x="38" y="14"/>
                  </a:cubicBezTo>
                  <a:cubicBezTo>
                    <a:pt x="32" y="23"/>
                    <a:pt x="21" y="31"/>
                    <a:pt x="19" y="42"/>
                  </a:cubicBezTo>
                  <a:cubicBezTo>
                    <a:pt x="15" y="70"/>
                    <a:pt x="58" y="90"/>
                    <a:pt x="0" y="52"/>
                  </a:cubicBezTo>
                  <a:cubicBezTo>
                    <a:pt x="3" y="65"/>
                    <a:pt x="3" y="78"/>
                    <a:pt x="9" y="90"/>
                  </a:cubicBezTo>
                  <a:cubicBezTo>
                    <a:pt x="42" y="155"/>
                    <a:pt x="67" y="43"/>
                    <a:pt x="77" y="14"/>
                  </a:cubicBezTo>
                  <a:cubicBezTo>
                    <a:pt x="77" y="14"/>
                    <a:pt x="83" y="33"/>
                    <a:pt x="86" y="42"/>
                  </a:cubicBezTo>
                  <a:cubicBezTo>
                    <a:pt x="92" y="60"/>
                    <a:pt x="112" y="68"/>
                    <a:pt x="125" y="81"/>
                  </a:cubicBezTo>
                  <a:cubicBezTo>
                    <a:pt x="139" y="95"/>
                    <a:pt x="86" y="68"/>
                    <a:pt x="67" y="62"/>
                  </a:cubicBezTo>
                  <a:cubicBezTo>
                    <a:pt x="6" y="121"/>
                    <a:pt x="56" y="66"/>
                    <a:pt x="67" y="33"/>
                  </a:cubicBezTo>
                  <a:cubicBezTo>
                    <a:pt x="75" y="62"/>
                    <a:pt x="86" y="100"/>
                    <a:pt x="86" y="129"/>
                  </a:cubicBezTo>
                  <a:cubicBezTo>
                    <a:pt x="86" y="139"/>
                    <a:pt x="77" y="110"/>
                    <a:pt x="77" y="100"/>
                  </a:cubicBezTo>
                  <a:cubicBezTo>
                    <a:pt x="77" y="97"/>
                    <a:pt x="83" y="100"/>
                    <a:pt x="86" y="10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76" name="Oval 243"/>
            <p:cNvSpPr>
              <a:spLocks noChangeArrowheads="1"/>
            </p:cNvSpPr>
            <p:nvPr/>
          </p:nvSpPr>
          <p:spPr bwMode="auto">
            <a:xfrm>
              <a:off x="3061" y="1888"/>
              <a:ext cx="408" cy="317"/>
            </a:xfrm>
            <a:prstGeom prst="ellips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400"/>
            </a:p>
          </p:txBody>
        </p:sp>
      </p:grpSp>
      <p:sp>
        <p:nvSpPr>
          <p:cNvPr id="24674" name="Freeform 246"/>
          <p:cNvSpPr>
            <a:spLocks/>
          </p:cNvSpPr>
          <p:nvPr/>
        </p:nvSpPr>
        <p:spPr bwMode="auto">
          <a:xfrm>
            <a:off x="5229225" y="2362200"/>
            <a:ext cx="1863725" cy="419100"/>
          </a:xfrm>
          <a:custGeom>
            <a:avLst/>
            <a:gdLst>
              <a:gd name="T0" fmla="*/ 0 w 1085"/>
              <a:gd name="T1" fmla="*/ 264 h 264"/>
              <a:gd name="T2" fmla="*/ 51 w 1085"/>
              <a:gd name="T3" fmla="*/ 205 h 264"/>
              <a:gd name="T4" fmla="*/ 132 w 1085"/>
              <a:gd name="T5" fmla="*/ 138 h 264"/>
              <a:gd name="T6" fmla="*/ 472 w 1085"/>
              <a:gd name="T7" fmla="*/ 13 h 264"/>
              <a:gd name="T8" fmla="*/ 576 w 1085"/>
              <a:gd name="T9" fmla="*/ 20 h 264"/>
              <a:gd name="T10" fmla="*/ 694 w 1085"/>
              <a:gd name="T11" fmla="*/ 50 h 264"/>
              <a:gd name="T12" fmla="*/ 797 w 1085"/>
              <a:gd name="T13" fmla="*/ 64 h 264"/>
              <a:gd name="T14" fmla="*/ 819 w 1085"/>
              <a:gd name="T15" fmla="*/ 79 h 264"/>
              <a:gd name="T16" fmla="*/ 864 w 1085"/>
              <a:gd name="T17" fmla="*/ 94 h 264"/>
              <a:gd name="T18" fmla="*/ 967 w 1085"/>
              <a:gd name="T19" fmla="*/ 146 h 264"/>
              <a:gd name="T20" fmla="*/ 1085 w 1085"/>
              <a:gd name="T21" fmla="*/ 190 h 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5"/>
              <a:gd name="T34" fmla="*/ 0 h 264"/>
              <a:gd name="T35" fmla="*/ 1085 w 1085"/>
              <a:gd name="T36" fmla="*/ 264 h 2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5" h="264">
                <a:moveTo>
                  <a:pt x="0" y="264"/>
                </a:moveTo>
                <a:cubicBezTo>
                  <a:pt x="10" y="234"/>
                  <a:pt x="25" y="222"/>
                  <a:pt x="51" y="205"/>
                </a:cubicBezTo>
                <a:cubicBezTo>
                  <a:pt x="71" y="174"/>
                  <a:pt x="102" y="159"/>
                  <a:pt x="132" y="138"/>
                </a:cubicBezTo>
                <a:cubicBezTo>
                  <a:pt x="242" y="62"/>
                  <a:pt x="336" y="29"/>
                  <a:pt x="472" y="13"/>
                </a:cubicBezTo>
                <a:cubicBezTo>
                  <a:pt x="506" y="0"/>
                  <a:pt x="540" y="14"/>
                  <a:pt x="576" y="20"/>
                </a:cubicBezTo>
                <a:cubicBezTo>
                  <a:pt x="616" y="33"/>
                  <a:pt x="653" y="43"/>
                  <a:pt x="694" y="50"/>
                </a:cubicBezTo>
                <a:cubicBezTo>
                  <a:pt x="727" y="38"/>
                  <a:pt x="764" y="53"/>
                  <a:pt x="797" y="64"/>
                </a:cubicBezTo>
                <a:cubicBezTo>
                  <a:pt x="804" y="69"/>
                  <a:pt x="811" y="75"/>
                  <a:pt x="819" y="79"/>
                </a:cubicBezTo>
                <a:cubicBezTo>
                  <a:pt x="833" y="85"/>
                  <a:pt x="864" y="94"/>
                  <a:pt x="864" y="94"/>
                </a:cubicBezTo>
                <a:cubicBezTo>
                  <a:pt x="894" y="117"/>
                  <a:pt x="931" y="133"/>
                  <a:pt x="967" y="146"/>
                </a:cubicBezTo>
                <a:cubicBezTo>
                  <a:pt x="999" y="178"/>
                  <a:pt x="1040" y="190"/>
                  <a:pt x="1085" y="190"/>
                </a:cubicBezTo>
              </a:path>
            </a:pathLst>
          </a:custGeom>
          <a:noFill/>
          <a:ln w="76200" cmpd="sng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7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z="3600" smtClean="0"/>
              <a:t>Théories : cellules souches / Knudson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" y="2057400"/>
          <a:ext cx="47244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e" r:id="rId3" imgW="4572000" imgH="3429000" progId="PowerPoint.Slide.8">
                  <p:embed/>
                </p:oleObj>
              </mc:Choice>
              <mc:Fallback>
                <p:oleObj name="Diapositiv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001" r="10001" b="7333"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47244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llipse 11"/>
          <p:cNvSpPr>
            <a:spLocks noChangeArrowheads="1"/>
          </p:cNvSpPr>
          <p:nvPr/>
        </p:nvSpPr>
        <p:spPr bwMode="auto">
          <a:xfrm>
            <a:off x="5410200" y="2917825"/>
            <a:ext cx="1371600" cy="1143000"/>
          </a:xfrm>
          <a:prstGeom prst="ellipse">
            <a:avLst/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fr-FR" sz="18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Forme libre 12"/>
          <p:cNvSpPr>
            <a:spLocks noChangeArrowheads="1"/>
          </p:cNvSpPr>
          <p:nvPr/>
        </p:nvSpPr>
        <p:spPr bwMode="auto">
          <a:xfrm>
            <a:off x="5802313" y="3152775"/>
            <a:ext cx="679450" cy="663575"/>
          </a:xfrm>
          <a:custGeom>
            <a:avLst/>
            <a:gdLst>
              <a:gd name="T0" fmla="*/ 0 w 679488"/>
              <a:gd name="T1" fmla="*/ 0 h 663722"/>
              <a:gd name="T2" fmla="*/ 679488 w 679488"/>
              <a:gd name="T3" fmla="*/ 663722 h 663722"/>
            </a:gdLst>
            <a:ahLst/>
            <a:cxnLst/>
            <a:rect l="T0" t="T1" r="T2" b="T3"/>
            <a:pathLst>
              <a:path w="679488" h="663722">
                <a:moveTo>
                  <a:pt x="130956" y="255005"/>
                </a:moveTo>
                <a:cubicBezTo>
                  <a:pt x="179188" y="271080"/>
                  <a:pt x="232966" y="275614"/>
                  <a:pt x="275652" y="303230"/>
                </a:cubicBezTo>
                <a:cubicBezTo>
                  <a:pt x="326555" y="336162"/>
                  <a:pt x="404271" y="431830"/>
                  <a:pt x="404271" y="431830"/>
                </a:cubicBezTo>
                <a:cubicBezTo>
                  <a:pt x="398912" y="453263"/>
                  <a:pt x="410211" y="494296"/>
                  <a:pt x="388194" y="496130"/>
                </a:cubicBezTo>
                <a:cubicBezTo>
                  <a:pt x="217306" y="510369"/>
                  <a:pt x="224481" y="487313"/>
                  <a:pt x="195265" y="399680"/>
                </a:cubicBezTo>
                <a:cubicBezTo>
                  <a:pt x="200624" y="383605"/>
                  <a:pt x="199360" y="363436"/>
                  <a:pt x="211343" y="351455"/>
                </a:cubicBezTo>
                <a:cubicBezTo>
                  <a:pt x="243634" y="319169"/>
                  <a:pt x="291250" y="343298"/>
                  <a:pt x="323884" y="351455"/>
                </a:cubicBezTo>
                <a:cubicBezTo>
                  <a:pt x="307807" y="362172"/>
                  <a:pt x="294878" y="381683"/>
                  <a:pt x="275652" y="383605"/>
                </a:cubicBezTo>
                <a:cubicBezTo>
                  <a:pt x="197654" y="391404"/>
                  <a:pt x="100980" y="381427"/>
                  <a:pt x="195265" y="287155"/>
                </a:cubicBezTo>
                <a:cubicBezTo>
                  <a:pt x="215673" y="266750"/>
                  <a:pt x="248856" y="265722"/>
                  <a:pt x="275652" y="255005"/>
                </a:cubicBezTo>
                <a:cubicBezTo>
                  <a:pt x="286370" y="271080"/>
                  <a:pt x="325088" y="294591"/>
                  <a:pt x="307807" y="303230"/>
                </a:cubicBezTo>
                <a:cubicBezTo>
                  <a:pt x="286370" y="313947"/>
                  <a:pt x="252399" y="293332"/>
                  <a:pt x="243497" y="271080"/>
                </a:cubicBezTo>
                <a:cubicBezTo>
                  <a:pt x="236321" y="253142"/>
                  <a:pt x="264934" y="238930"/>
                  <a:pt x="275652" y="222855"/>
                </a:cubicBezTo>
                <a:cubicBezTo>
                  <a:pt x="314656" y="235854"/>
                  <a:pt x="396516" y="241204"/>
                  <a:pt x="404271" y="303230"/>
                </a:cubicBezTo>
                <a:cubicBezTo>
                  <a:pt x="407661" y="330341"/>
                  <a:pt x="393553" y="356813"/>
                  <a:pt x="388194" y="383605"/>
                </a:cubicBezTo>
                <a:cubicBezTo>
                  <a:pt x="377476" y="367530"/>
                  <a:pt x="356039" y="354701"/>
                  <a:pt x="356039" y="335380"/>
                </a:cubicBezTo>
                <a:cubicBezTo>
                  <a:pt x="356039" y="299658"/>
                  <a:pt x="414994" y="269291"/>
                  <a:pt x="436426" y="255005"/>
                </a:cubicBezTo>
                <a:cubicBezTo>
                  <a:pt x="484658" y="265722"/>
                  <a:pt x="535513" y="268154"/>
                  <a:pt x="581122" y="287155"/>
                </a:cubicBezTo>
                <a:cubicBezTo>
                  <a:pt x="602109" y="295898"/>
                  <a:pt x="644151" y="318119"/>
                  <a:pt x="629354" y="335380"/>
                </a:cubicBezTo>
                <a:cubicBezTo>
                  <a:pt x="572872" y="401266"/>
                  <a:pt x="432495" y="406199"/>
                  <a:pt x="356039" y="415755"/>
                </a:cubicBezTo>
                <a:cubicBezTo>
                  <a:pt x="339962" y="431830"/>
                  <a:pt x="326725" y="451370"/>
                  <a:pt x="307807" y="463980"/>
                </a:cubicBezTo>
                <a:cubicBezTo>
                  <a:pt x="256152" y="498412"/>
                  <a:pt x="180612" y="470186"/>
                  <a:pt x="130956" y="463980"/>
                </a:cubicBezTo>
                <a:cubicBezTo>
                  <a:pt x="125597" y="447905"/>
                  <a:pt x="106159" y="430285"/>
                  <a:pt x="114878" y="415755"/>
                </a:cubicBezTo>
                <a:cubicBezTo>
                  <a:pt x="147990" y="360577"/>
                  <a:pt x="189231" y="386952"/>
                  <a:pt x="227420" y="399680"/>
                </a:cubicBezTo>
                <a:cubicBezTo>
                  <a:pt x="237352" y="414575"/>
                  <a:pt x="293421" y="471172"/>
                  <a:pt x="243497" y="496130"/>
                </a:cubicBezTo>
                <a:cubicBezTo>
                  <a:pt x="228339" y="503708"/>
                  <a:pt x="211342" y="485413"/>
                  <a:pt x="195265" y="480055"/>
                </a:cubicBezTo>
                <a:cubicBezTo>
                  <a:pt x="211342" y="463980"/>
                  <a:pt x="220762" y="431830"/>
                  <a:pt x="243497" y="431830"/>
                </a:cubicBezTo>
                <a:cubicBezTo>
                  <a:pt x="262818" y="431830"/>
                  <a:pt x="258063" y="472061"/>
                  <a:pt x="275652" y="480055"/>
                </a:cubicBezTo>
                <a:cubicBezTo>
                  <a:pt x="320633" y="500498"/>
                  <a:pt x="372116" y="501488"/>
                  <a:pt x="420348" y="512205"/>
                </a:cubicBezTo>
                <a:cubicBezTo>
                  <a:pt x="414989" y="538997"/>
                  <a:pt x="378350" y="601219"/>
                  <a:pt x="404271" y="592580"/>
                </a:cubicBezTo>
                <a:cubicBezTo>
                  <a:pt x="440930" y="580362"/>
                  <a:pt x="441254" y="523451"/>
                  <a:pt x="468580" y="496130"/>
                </a:cubicBezTo>
                <a:lnTo>
                  <a:pt x="516813" y="447905"/>
                </a:lnTo>
                <a:cubicBezTo>
                  <a:pt x="506095" y="474697"/>
                  <a:pt x="506108" y="508978"/>
                  <a:pt x="484658" y="528280"/>
                </a:cubicBezTo>
                <a:cubicBezTo>
                  <a:pt x="442371" y="566333"/>
                  <a:pt x="365630" y="589384"/>
                  <a:pt x="307807" y="608655"/>
                </a:cubicBezTo>
                <a:cubicBezTo>
                  <a:pt x="266334" y="602731"/>
                  <a:pt x="191930" y="598950"/>
                  <a:pt x="147033" y="576505"/>
                </a:cubicBezTo>
                <a:cubicBezTo>
                  <a:pt x="129751" y="567865"/>
                  <a:pt x="114878" y="555072"/>
                  <a:pt x="98801" y="544355"/>
                </a:cubicBezTo>
                <a:cubicBezTo>
                  <a:pt x="95321" y="530435"/>
                  <a:pt x="62923" y="449766"/>
                  <a:pt x="98801" y="431830"/>
                </a:cubicBezTo>
                <a:cubicBezTo>
                  <a:pt x="113959" y="424252"/>
                  <a:pt x="130956" y="442547"/>
                  <a:pt x="147033" y="447905"/>
                </a:cubicBezTo>
                <a:cubicBezTo>
                  <a:pt x="141674" y="431830"/>
                  <a:pt x="130956" y="416625"/>
                  <a:pt x="130956" y="399680"/>
                </a:cubicBezTo>
                <a:cubicBezTo>
                  <a:pt x="130956" y="379492"/>
                  <a:pt x="155528" y="309898"/>
                  <a:pt x="163111" y="287155"/>
                </a:cubicBezTo>
                <a:cubicBezTo>
                  <a:pt x="147033" y="281797"/>
                  <a:pt x="121173" y="286815"/>
                  <a:pt x="114878" y="271080"/>
                </a:cubicBezTo>
                <a:cubicBezTo>
                  <a:pt x="74501" y="170154"/>
                  <a:pt x="198373" y="229249"/>
                  <a:pt x="82724" y="190705"/>
                </a:cubicBezTo>
                <a:cubicBezTo>
                  <a:pt x="98801" y="179988"/>
                  <a:pt x="126269" y="177300"/>
                  <a:pt x="130956" y="158555"/>
                </a:cubicBezTo>
                <a:cubicBezTo>
                  <a:pt x="134633" y="143851"/>
                  <a:pt x="89990" y="138737"/>
                  <a:pt x="98801" y="126404"/>
                </a:cubicBezTo>
                <a:cubicBezTo>
                  <a:pt x="151496" y="52642"/>
                  <a:pt x="203925" y="47883"/>
                  <a:pt x="275652" y="29954"/>
                </a:cubicBezTo>
                <a:cubicBezTo>
                  <a:pt x="323884" y="35312"/>
                  <a:pt x="374309" y="30685"/>
                  <a:pt x="420348" y="46029"/>
                </a:cubicBezTo>
                <a:cubicBezTo>
                  <a:pt x="436425" y="51387"/>
                  <a:pt x="366756" y="46027"/>
                  <a:pt x="372116" y="62104"/>
                </a:cubicBezTo>
                <a:cubicBezTo>
                  <a:pt x="379696" y="84840"/>
                  <a:pt x="414989" y="83537"/>
                  <a:pt x="436426" y="94254"/>
                </a:cubicBezTo>
                <a:cubicBezTo>
                  <a:pt x="452503" y="121046"/>
                  <a:pt x="471967" y="146078"/>
                  <a:pt x="484658" y="174630"/>
                </a:cubicBezTo>
                <a:cubicBezTo>
                  <a:pt x="503886" y="217887"/>
                  <a:pt x="509368" y="276069"/>
                  <a:pt x="484658" y="319305"/>
                </a:cubicBezTo>
                <a:cubicBezTo>
                  <a:pt x="475071" y="336080"/>
                  <a:pt x="452503" y="340738"/>
                  <a:pt x="436426" y="351455"/>
                </a:cubicBezTo>
                <a:cubicBezTo>
                  <a:pt x="393553" y="340738"/>
                  <a:pt x="332323" y="356073"/>
                  <a:pt x="307807" y="319305"/>
                </a:cubicBezTo>
                <a:cubicBezTo>
                  <a:pt x="262357" y="251140"/>
                  <a:pt x="292933" y="279719"/>
                  <a:pt x="211343" y="238930"/>
                </a:cubicBezTo>
                <a:cubicBezTo>
                  <a:pt x="192628" y="182793"/>
                  <a:pt x="139843" y="127842"/>
                  <a:pt x="227420" y="110329"/>
                </a:cubicBezTo>
                <a:cubicBezTo>
                  <a:pt x="290699" y="97675"/>
                  <a:pt x="356039" y="99612"/>
                  <a:pt x="420348" y="94254"/>
                </a:cubicBezTo>
                <a:cubicBezTo>
                  <a:pt x="414989" y="78179"/>
                  <a:pt x="416254" y="58010"/>
                  <a:pt x="404271" y="46029"/>
                </a:cubicBezTo>
                <a:cubicBezTo>
                  <a:pt x="358236" y="0"/>
                  <a:pt x="325933" y="53751"/>
                  <a:pt x="291729" y="78179"/>
                </a:cubicBezTo>
                <a:cubicBezTo>
                  <a:pt x="276005" y="89408"/>
                  <a:pt x="259574" y="99612"/>
                  <a:pt x="243497" y="110329"/>
                </a:cubicBezTo>
                <a:cubicBezTo>
                  <a:pt x="238138" y="126404"/>
                  <a:pt x="239403" y="146574"/>
                  <a:pt x="227420" y="158555"/>
                </a:cubicBezTo>
                <a:cubicBezTo>
                  <a:pt x="215436" y="170537"/>
                  <a:pt x="195629" y="170520"/>
                  <a:pt x="179188" y="174630"/>
                </a:cubicBezTo>
                <a:cubicBezTo>
                  <a:pt x="152677" y="181257"/>
                  <a:pt x="125477" y="184778"/>
                  <a:pt x="98801" y="190705"/>
                </a:cubicBezTo>
                <a:cubicBezTo>
                  <a:pt x="77231" y="195498"/>
                  <a:pt x="55928" y="201422"/>
                  <a:pt x="34492" y="206780"/>
                </a:cubicBezTo>
                <a:cubicBezTo>
                  <a:pt x="19131" y="252855"/>
                  <a:pt x="0" y="283651"/>
                  <a:pt x="34492" y="335380"/>
                </a:cubicBezTo>
                <a:cubicBezTo>
                  <a:pt x="43893" y="349480"/>
                  <a:pt x="66647" y="346097"/>
                  <a:pt x="82724" y="351455"/>
                </a:cubicBezTo>
                <a:cubicBezTo>
                  <a:pt x="50592" y="399646"/>
                  <a:pt x="16851" y="426427"/>
                  <a:pt x="66646" y="496130"/>
                </a:cubicBezTo>
                <a:cubicBezTo>
                  <a:pt x="79490" y="514110"/>
                  <a:pt x="109519" y="506847"/>
                  <a:pt x="130956" y="512205"/>
                </a:cubicBezTo>
                <a:cubicBezTo>
                  <a:pt x="147033" y="506847"/>
                  <a:pt x="162372" y="498232"/>
                  <a:pt x="179188" y="496130"/>
                </a:cubicBezTo>
                <a:cubicBezTo>
                  <a:pt x="248523" y="487464"/>
                  <a:pt x="324873" y="509600"/>
                  <a:pt x="388194" y="480055"/>
                </a:cubicBezTo>
                <a:cubicBezTo>
                  <a:pt x="418905" y="465725"/>
                  <a:pt x="400012" y="410715"/>
                  <a:pt x="420348" y="383605"/>
                </a:cubicBezTo>
                <a:cubicBezTo>
                  <a:pt x="433592" y="365949"/>
                  <a:pt x="508749" y="343426"/>
                  <a:pt x="532890" y="335380"/>
                </a:cubicBezTo>
                <a:cubicBezTo>
                  <a:pt x="469399" y="221113"/>
                  <a:pt x="491659" y="174630"/>
                  <a:pt x="372116" y="174630"/>
                </a:cubicBezTo>
                <a:cubicBezTo>
                  <a:pt x="344790" y="174630"/>
                  <a:pt x="318525" y="185347"/>
                  <a:pt x="291729" y="190705"/>
                </a:cubicBezTo>
                <a:cubicBezTo>
                  <a:pt x="286370" y="174630"/>
                  <a:pt x="287634" y="154461"/>
                  <a:pt x="275652" y="142480"/>
                </a:cubicBezTo>
                <a:cubicBezTo>
                  <a:pt x="263668" y="130498"/>
                  <a:pt x="210704" y="123618"/>
                  <a:pt x="227420" y="126404"/>
                </a:cubicBezTo>
                <a:cubicBezTo>
                  <a:pt x="276156" y="134526"/>
                  <a:pt x="323580" y="149311"/>
                  <a:pt x="372116" y="158555"/>
                </a:cubicBezTo>
                <a:cubicBezTo>
                  <a:pt x="487259" y="180484"/>
                  <a:pt x="567441" y="191047"/>
                  <a:pt x="677586" y="206780"/>
                </a:cubicBezTo>
                <a:cubicBezTo>
                  <a:pt x="672227" y="185347"/>
                  <a:pt x="679488" y="155320"/>
                  <a:pt x="661509" y="142480"/>
                </a:cubicBezTo>
                <a:cubicBezTo>
                  <a:pt x="612841" y="107721"/>
                  <a:pt x="517248" y="134369"/>
                  <a:pt x="468580" y="142480"/>
                </a:cubicBezTo>
                <a:cubicBezTo>
                  <a:pt x="463221" y="163913"/>
                  <a:pt x="452503" y="184687"/>
                  <a:pt x="452503" y="206780"/>
                </a:cubicBezTo>
                <a:cubicBezTo>
                  <a:pt x="452503" y="390313"/>
                  <a:pt x="525258" y="348640"/>
                  <a:pt x="420348" y="383605"/>
                </a:cubicBezTo>
                <a:cubicBezTo>
                  <a:pt x="404271" y="399680"/>
                  <a:pt x="392814" y="422423"/>
                  <a:pt x="372116" y="431830"/>
                </a:cubicBezTo>
                <a:cubicBezTo>
                  <a:pt x="331884" y="450115"/>
                  <a:pt x="243497" y="463980"/>
                  <a:pt x="243497" y="463980"/>
                </a:cubicBezTo>
                <a:lnTo>
                  <a:pt x="339962" y="496130"/>
                </a:lnTo>
                <a:lnTo>
                  <a:pt x="388194" y="512205"/>
                </a:lnTo>
                <a:lnTo>
                  <a:pt x="339962" y="544355"/>
                </a:lnTo>
                <a:cubicBezTo>
                  <a:pt x="345321" y="560430"/>
                  <a:pt x="372984" y="592580"/>
                  <a:pt x="356039" y="592580"/>
                </a:cubicBezTo>
                <a:cubicBezTo>
                  <a:pt x="336718" y="592580"/>
                  <a:pt x="319198" y="563099"/>
                  <a:pt x="323884" y="544355"/>
                </a:cubicBezTo>
                <a:cubicBezTo>
                  <a:pt x="327995" y="527914"/>
                  <a:pt x="356039" y="533638"/>
                  <a:pt x="372116" y="528280"/>
                </a:cubicBezTo>
                <a:cubicBezTo>
                  <a:pt x="380100" y="540254"/>
                  <a:pt x="478844" y="663722"/>
                  <a:pt x="323884" y="560430"/>
                </a:cubicBezTo>
                <a:cubicBezTo>
                  <a:pt x="309784" y="551032"/>
                  <a:pt x="290862" y="512205"/>
                  <a:pt x="307807" y="512205"/>
                </a:cubicBezTo>
                <a:cubicBezTo>
                  <a:pt x="398707" y="512205"/>
                  <a:pt x="332231" y="568159"/>
                  <a:pt x="323884" y="576505"/>
                </a:cubicBezTo>
              </a:path>
            </a:pathLst>
          </a:custGeom>
          <a:solidFill>
            <a:srgbClr val="660066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fr-FR" sz="18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Explosion 1 13"/>
          <p:cNvSpPr>
            <a:spLocks noChangeArrowheads="1"/>
          </p:cNvSpPr>
          <p:nvPr/>
        </p:nvSpPr>
        <p:spPr bwMode="auto">
          <a:xfrm>
            <a:off x="6629400" y="4648200"/>
            <a:ext cx="1981200" cy="1806575"/>
          </a:xfrm>
          <a:prstGeom prst="irregularSeal1">
            <a:avLst/>
          </a:prstGeom>
          <a:solidFill>
            <a:srgbClr val="26262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fr-FR" sz="18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Forme libre 14"/>
          <p:cNvSpPr>
            <a:spLocks noChangeArrowheads="1"/>
          </p:cNvSpPr>
          <p:nvPr/>
        </p:nvSpPr>
        <p:spPr bwMode="auto">
          <a:xfrm>
            <a:off x="7240588" y="5203825"/>
            <a:ext cx="679450" cy="663575"/>
          </a:xfrm>
          <a:custGeom>
            <a:avLst/>
            <a:gdLst>
              <a:gd name="T0" fmla="*/ 0 w 679488"/>
              <a:gd name="T1" fmla="*/ 0 h 663722"/>
              <a:gd name="T2" fmla="*/ 679488 w 679488"/>
              <a:gd name="T3" fmla="*/ 663722 h 663722"/>
            </a:gdLst>
            <a:ahLst/>
            <a:cxnLst/>
            <a:rect l="T0" t="T1" r="T2" b="T3"/>
            <a:pathLst>
              <a:path w="679488" h="663722">
                <a:moveTo>
                  <a:pt x="130956" y="255005"/>
                </a:moveTo>
                <a:cubicBezTo>
                  <a:pt x="179188" y="271080"/>
                  <a:pt x="232966" y="275614"/>
                  <a:pt x="275652" y="303230"/>
                </a:cubicBezTo>
                <a:cubicBezTo>
                  <a:pt x="326555" y="336162"/>
                  <a:pt x="404271" y="431830"/>
                  <a:pt x="404271" y="431830"/>
                </a:cubicBezTo>
                <a:cubicBezTo>
                  <a:pt x="398912" y="453263"/>
                  <a:pt x="410211" y="494296"/>
                  <a:pt x="388194" y="496130"/>
                </a:cubicBezTo>
                <a:cubicBezTo>
                  <a:pt x="217306" y="510369"/>
                  <a:pt x="224481" y="487313"/>
                  <a:pt x="195265" y="399680"/>
                </a:cubicBezTo>
                <a:cubicBezTo>
                  <a:pt x="200624" y="383605"/>
                  <a:pt x="199360" y="363436"/>
                  <a:pt x="211343" y="351455"/>
                </a:cubicBezTo>
                <a:cubicBezTo>
                  <a:pt x="243634" y="319169"/>
                  <a:pt x="291250" y="343298"/>
                  <a:pt x="323884" y="351455"/>
                </a:cubicBezTo>
                <a:cubicBezTo>
                  <a:pt x="307807" y="362172"/>
                  <a:pt x="294878" y="381683"/>
                  <a:pt x="275652" y="383605"/>
                </a:cubicBezTo>
                <a:cubicBezTo>
                  <a:pt x="197654" y="391404"/>
                  <a:pt x="100980" y="381427"/>
                  <a:pt x="195265" y="287155"/>
                </a:cubicBezTo>
                <a:cubicBezTo>
                  <a:pt x="215673" y="266750"/>
                  <a:pt x="248856" y="265722"/>
                  <a:pt x="275652" y="255005"/>
                </a:cubicBezTo>
                <a:cubicBezTo>
                  <a:pt x="286370" y="271080"/>
                  <a:pt x="325088" y="294591"/>
                  <a:pt x="307807" y="303230"/>
                </a:cubicBezTo>
                <a:cubicBezTo>
                  <a:pt x="286370" y="313947"/>
                  <a:pt x="252399" y="293332"/>
                  <a:pt x="243497" y="271080"/>
                </a:cubicBezTo>
                <a:cubicBezTo>
                  <a:pt x="236321" y="253142"/>
                  <a:pt x="264934" y="238930"/>
                  <a:pt x="275652" y="222855"/>
                </a:cubicBezTo>
                <a:cubicBezTo>
                  <a:pt x="314656" y="235854"/>
                  <a:pt x="396516" y="241204"/>
                  <a:pt x="404271" y="303230"/>
                </a:cubicBezTo>
                <a:cubicBezTo>
                  <a:pt x="407661" y="330341"/>
                  <a:pt x="393553" y="356813"/>
                  <a:pt x="388194" y="383605"/>
                </a:cubicBezTo>
                <a:cubicBezTo>
                  <a:pt x="377476" y="367530"/>
                  <a:pt x="356039" y="354701"/>
                  <a:pt x="356039" y="335380"/>
                </a:cubicBezTo>
                <a:cubicBezTo>
                  <a:pt x="356039" y="299658"/>
                  <a:pt x="414994" y="269291"/>
                  <a:pt x="436426" y="255005"/>
                </a:cubicBezTo>
                <a:cubicBezTo>
                  <a:pt x="484658" y="265722"/>
                  <a:pt x="535513" y="268154"/>
                  <a:pt x="581122" y="287155"/>
                </a:cubicBezTo>
                <a:cubicBezTo>
                  <a:pt x="602109" y="295898"/>
                  <a:pt x="644151" y="318119"/>
                  <a:pt x="629354" y="335380"/>
                </a:cubicBezTo>
                <a:cubicBezTo>
                  <a:pt x="572872" y="401266"/>
                  <a:pt x="432495" y="406199"/>
                  <a:pt x="356039" y="415755"/>
                </a:cubicBezTo>
                <a:cubicBezTo>
                  <a:pt x="339962" y="431830"/>
                  <a:pt x="326725" y="451370"/>
                  <a:pt x="307807" y="463980"/>
                </a:cubicBezTo>
                <a:cubicBezTo>
                  <a:pt x="256152" y="498412"/>
                  <a:pt x="180612" y="470186"/>
                  <a:pt x="130956" y="463980"/>
                </a:cubicBezTo>
                <a:cubicBezTo>
                  <a:pt x="125597" y="447905"/>
                  <a:pt x="106159" y="430285"/>
                  <a:pt x="114878" y="415755"/>
                </a:cubicBezTo>
                <a:cubicBezTo>
                  <a:pt x="147990" y="360577"/>
                  <a:pt x="189231" y="386952"/>
                  <a:pt x="227420" y="399680"/>
                </a:cubicBezTo>
                <a:cubicBezTo>
                  <a:pt x="237352" y="414575"/>
                  <a:pt x="293421" y="471172"/>
                  <a:pt x="243497" y="496130"/>
                </a:cubicBezTo>
                <a:cubicBezTo>
                  <a:pt x="228339" y="503708"/>
                  <a:pt x="211342" y="485413"/>
                  <a:pt x="195265" y="480055"/>
                </a:cubicBezTo>
                <a:cubicBezTo>
                  <a:pt x="211342" y="463980"/>
                  <a:pt x="220762" y="431830"/>
                  <a:pt x="243497" y="431830"/>
                </a:cubicBezTo>
                <a:cubicBezTo>
                  <a:pt x="262818" y="431830"/>
                  <a:pt x="258063" y="472061"/>
                  <a:pt x="275652" y="480055"/>
                </a:cubicBezTo>
                <a:cubicBezTo>
                  <a:pt x="320633" y="500498"/>
                  <a:pt x="372116" y="501488"/>
                  <a:pt x="420348" y="512205"/>
                </a:cubicBezTo>
                <a:cubicBezTo>
                  <a:pt x="414989" y="538997"/>
                  <a:pt x="378350" y="601219"/>
                  <a:pt x="404271" y="592580"/>
                </a:cubicBezTo>
                <a:cubicBezTo>
                  <a:pt x="440930" y="580362"/>
                  <a:pt x="441254" y="523451"/>
                  <a:pt x="468580" y="496130"/>
                </a:cubicBezTo>
                <a:lnTo>
                  <a:pt x="516813" y="447905"/>
                </a:lnTo>
                <a:cubicBezTo>
                  <a:pt x="506095" y="474697"/>
                  <a:pt x="506108" y="508978"/>
                  <a:pt x="484658" y="528280"/>
                </a:cubicBezTo>
                <a:cubicBezTo>
                  <a:pt x="442371" y="566333"/>
                  <a:pt x="365630" y="589384"/>
                  <a:pt x="307807" y="608655"/>
                </a:cubicBezTo>
                <a:cubicBezTo>
                  <a:pt x="266334" y="602731"/>
                  <a:pt x="191930" y="598950"/>
                  <a:pt x="147033" y="576505"/>
                </a:cubicBezTo>
                <a:cubicBezTo>
                  <a:pt x="129751" y="567865"/>
                  <a:pt x="114878" y="555072"/>
                  <a:pt x="98801" y="544355"/>
                </a:cubicBezTo>
                <a:cubicBezTo>
                  <a:pt x="95321" y="530435"/>
                  <a:pt x="62923" y="449766"/>
                  <a:pt x="98801" y="431830"/>
                </a:cubicBezTo>
                <a:cubicBezTo>
                  <a:pt x="113959" y="424252"/>
                  <a:pt x="130956" y="442547"/>
                  <a:pt x="147033" y="447905"/>
                </a:cubicBezTo>
                <a:cubicBezTo>
                  <a:pt x="141674" y="431830"/>
                  <a:pt x="130956" y="416625"/>
                  <a:pt x="130956" y="399680"/>
                </a:cubicBezTo>
                <a:cubicBezTo>
                  <a:pt x="130956" y="379492"/>
                  <a:pt x="155528" y="309898"/>
                  <a:pt x="163111" y="287155"/>
                </a:cubicBezTo>
                <a:cubicBezTo>
                  <a:pt x="147033" y="281797"/>
                  <a:pt x="121173" y="286815"/>
                  <a:pt x="114878" y="271080"/>
                </a:cubicBezTo>
                <a:cubicBezTo>
                  <a:pt x="74501" y="170154"/>
                  <a:pt x="198373" y="229249"/>
                  <a:pt x="82724" y="190705"/>
                </a:cubicBezTo>
                <a:cubicBezTo>
                  <a:pt x="98801" y="179988"/>
                  <a:pt x="126269" y="177300"/>
                  <a:pt x="130956" y="158555"/>
                </a:cubicBezTo>
                <a:cubicBezTo>
                  <a:pt x="134633" y="143851"/>
                  <a:pt x="89990" y="138737"/>
                  <a:pt x="98801" y="126404"/>
                </a:cubicBezTo>
                <a:cubicBezTo>
                  <a:pt x="151496" y="52642"/>
                  <a:pt x="203925" y="47883"/>
                  <a:pt x="275652" y="29954"/>
                </a:cubicBezTo>
                <a:cubicBezTo>
                  <a:pt x="323884" y="35312"/>
                  <a:pt x="374309" y="30685"/>
                  <a:pt x="420348" y="46029"/>
                </a:cubicBezTo>
                <a:cubicBezTo>
                  <a:pt x="436425" y="51387"/>
                  <a:pt x="366756" y="46027"/>
                  <a:pt x="372116" y="62104"/>
                </a:cubicBezTo>
                <a:cubicBezTo>
                  <a:pt x="379696" y="84840"/>
                  <a:pt x="414989" y="83537"/>
                  <a:pt x="436426" y="94254"/>
                </a:cubicBezTo>
                <a:cubicBezTo>
                  <a:pt x="452503" y="121046"/>
                  <a:pt x="471967" y="146078"/>
                  <a:pt x="484658" y="174630"/>
                </a:cubicBezTo>
                <a:cubicBezTo>
                  <a:pt x="503886" y="217887"/>
                  <a:pt x="509368" y="276069"/>
                  <a:pt x="484658" y="319305"/>
                </a:cubicBezTo>
                <a:cubicBezTo>
                  <a:pt x="475071" y="336080"/>
                  <a:pt x="452503" y="340738"/>
                  <a:pt x="436426" y="351455"/>
                </a:cubicBezTo>
                <a:cubicBezTo>
                  <a:pt x="393553" y="340738"/>
                  <a:pt x="332323" y="356073"/>
                  <a:pt x="307807" y="319305"/>
                </a:cubicBezTo>
                <a:cubicBezTo>
                  <a:pt x="262357" y="251140"/>
                  <a:pt x="292933" y="279719"/>
                  <a:pt x="211343" y="238930"/>
                </a:cubicBezTo>
                <a:cubicBezTo>
                  <a:pt x="192628" y="182793"/>
                  <a:pt x="139843" y="127842"/>
                  <a:pt x="227420" y="110329"/>
                </a:cubicBezTo>
                <a:cubicBezTo>
                  <a:pt x="290699" y="97675"/>
                  <a:pt x="356039" y="99612"/>
                  <a:pt x="420348" y="94254"/>
                </a:cubicBezTo>
                <a:cubicBezTo>
                  <a:pt x="414989" y="78179"/>
                  <a:pt x="416254" y="58010"/>
                  <a:pt x="404271" y="46029"/>
                </a:cubicBezTo>
                <a:cubicBezTo>
                  <a:pt x="358236" y="0"/>
                  <a:pt x="325933" y="53751"/>
                  <a:pt x="291729" y="78179"/>
                </a:cubicBezTo>
                <a:cubicBezTo>
                  <a:pt x="276005" y="89408"/>
                  <a:pt x="259574" y="99612"/>
                  <a:pt x="243497" y="110329"/>
                </a:cubicBezTo>
                <a:cubicBezTo>
                  <a:pt x="238138" y="126404"/>
                  <a:pt x="239403" y="146574"/>
                  <a:pt x="227420" y="158555"/>
                </a:cubicBezTo>
                <a:cubicBezTo>
                  <a:pt x="215436" y="170537"/>
                  <a:pt x="195629" y="170520"/>
                  <a:pt x="179188" y="174630"/>
                </a:cubicBezTo>
                <a:cubicBezTo>
                  <a:pt x="152677" y="181257"/>
                  <a:pt x="125477" y="184778"/>
                  <a:pt x="98801" y="190705"/>
                </a:cubicBezTo>
                <a:cubicBezTo>
                  <a:pt x="77231" y="195498"/>
                  <a:pt x="55928" y="201422"/>
                  <a:pt x="34492" y="206780"/>
                </a:cubicBezTo>
                <a:cubicBezTo>
                  <a:pt x="19131" y="252855"/>
                  <a:pt x="0" y="283651"/>
                  <a:pt x="34492" y="335380"/>
                </a:cubicBezTo>
                <a:cubicBezTo>
                  <a:pt x="43893" y="349480"/>
                  <a:pt x="66647" y="346097"/>
                  <a:pt x="82724" y="351455"/>
                </a:cubicBezTo>
                <a:cubicBezTo>
                  <a:pt x="50592" y="399646"/>
                  <a:pt x="16851" y="426427"/>
                  <a:pt x="66646" y="496130"/>
                </a:cubicBezTo>
                <a:cubicBezTo>
                  <a:pt x="79490" y="514110"/>
                  <a:pt x="109519" y="506847"/>
                  <a:pt x="130956" y="512205"/>
                </a:cubicBezTo>
                <a:cubicBezTo>
                  <a:pt x="147033" y="506847"/>
                  <a:pt x="162372" y="498232"/>
                  <a:pt x="179188" y="496130"/>
                </a:cubicBezTo>
                <a:cubicBezTo>
                  <a:pt x="248523" y="487464"/>
                  <a:pt x="324873" y="509600"/>
                  <a:pt x="388194" y="480055"/>
                </a:cubicBezTo>
                <a:cubicBezTo>
                  <a:pt x="418905" y="465725"/>
                  <a:pt x="400012" y="410715"/>
                  <a:pt x="420348" y="383605"/>
                </a:cubicBezTo>
                <a:cubicBezTo>
                  <a:pt x="433592" y="365949"/>
                  <a:pt x="508749" y="343426"/>
                  <a:pt x="532890" y="335380"/>
                </a:cubicBezTo>
                <a:cubicBezTo>
                  <a:pt x="469399" y="221113"/>
                  <a:pt x="491659" y="174630"/>
                  <a:pt x="372116" y="174630"/>
                </a:cubicBezTo>
                <a:cubicBezTo>
                  <a:pt x="344790" y="174630"/>
                  <a:pt x="318525" y="185347"/>
                  <a:pt x="291729" y="190705"/>
                </a:cubicBezTo>
                <a:cubicBezTo>
                  <a:pt x="286370" y="174630"/>
                  <a:pt x="287634" y="154461"/>
                  <a:pt x="275652" y="142480"/>
                </a:cubicBezTo>
                <a:cubicBezTo>
                  <a:pt x="263668" y="130498"/>
                  <a:pt x="210704" y="123618"/>
                  <a:pt x="227420" y="126404"/>
                </a:cubicBezTo>
                <a:cubicBezTo>
                  <a:pt x="276156" y="134526"/>
                  <a:pt x="323580" y="149311"/>
                  <a:pt x="372116" y="158555"/>
                </a:cubicBezTo>
                <a:cubicBezTo>
                  <a:pt x="487259" y="180484"/>
                  <a:pt x="567441" y="191047"/>
                  <a:pt x="677586" y="206780"/>
                </a:cubicBezTo>
                <a:cubicBezTo>
                  <a:pt x="672227" y="185347"/>
                  <a:pt x="679488" y="155320"/>
                  <a:pt x="661509" y="142480"/>
                </a:cubicBezTo>
                <a:cubicBezTo>
                  <a:pt x="612841" y="107721"/>
                  <a:pt x="517248" y="134369"/>
                  <a:pt x="468580" y="142480"/>
                </a:cubicBezTo>
                <a:cubicBezTo>
                  <a:pt x="463221" y="163913"/>
                  <a:pt x="452503" y="184687"/>
                  <a:pt x="452503" y="206780"/>
                </a:cubicBezTo>
                <a:cubicBezTo>
                  <a:pt x="452503" y="390313"/>
                  <a:pt x="525258" y="348640"/>
                  <a:pt x="420348" y="383605"/>
                </a:cubicBezTo>
                <a:cubicBezTo>
                  <a:pt x="404271" y="399680"/>
                  <a:pt x="392814" y="422423"/>
                  <a:pt x="372116" y="431830"/>
                </a:cubicBezTo>
                <a:cubicBezTo>
                  <a:pt x="331884" y="450115"/>
                  <a:pt x="243497" y="463980"/>
                  <a:pt x="243497" y="463980"/>
                </a:cubicBezTo>
                <a:lnTo>
                  <a:pt x="339962" y="496130"/>
                </a:lnTo>
                <a:lnTo>
                  <a:pt x="388194" y="512205"/>
                </a:lnTo>
                <a:lnTo>
                  <a:pt x="339962" y="544355"/>
                </a:lnTo>
                <a:cubicBezTo>
                  <a:pt x="345321" y="560430"/>
                  <a:pt x="372984" y="592580"/>
                  <a:pt x="356039" y="592580"/>
                </a:cubicBezTo>
                <a:cubicBezTo>
                  <a:pt x="336718" y="592580"/>
                  <a:pt x="319198" y="563099"/>
                  <a:pt x="323884" y="544355"/>
                </a:cubicBezTo>
                <a:cubicBezTo>
                  <a:pt x="327995" y="527914"/>
                  <a:pt x="356039" y="533638"/>
                  <a:pt x="372116" y="528280"/>
                </a:cubicBezTo>
                <a:cubicBezTo>
                  <a:pt x="380100" y="540254"/>
                  <a:pt x="478844" y="663722"/>
                  <a:pt x="323884" y="560430"/>
                </a:cubicBezTo>
                <a:cubicBezTo>
                  <a:pt x="309784" y="551032"/>
                  <a:pt x="290862" y="512205"/>
                  <a:pt x="307807" y="512205"/>
                </a:cubicBezTo>
                <a:cubicBezTo>
                  <a:pt x="398707" y="512205"/>
                  <a:pt x="332231" y="568159"/>
                  <a:pt x="323884" y="576505"/>
                </a:cubicBezTo>
              </a:path>
            </a:pathLst>
          </a:custGeom>
          <a:solidFill>
            <a:srgbClr val="FF0000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fr-FR" sz="18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" name="Arrondir un rectangle avec un coin diagonal 15"/>
          <p:cNvSpPr>
            <a:spLocks noChangeArrowheads="1"/>
          </p:cNvSpPr>
          <p:nvPr/>
        </p:nvSpPr>
        <p:spPr bwMode="auto">
          <a:xfrm>
            <a:off x="7708900" y="2057400"/>
            <a:ext cx="977900" cy="1066800"/>
          </a:xfrm>
          <a:custGeom>
            <a:avLst/>
            <a:gdLst>
              <a:gd name="T0" fmla="*/ 977900 w 977900"/>
              <a:gd name="T1" fmla="*/ 533400 h 1066800"/>
              <a:gd name="T2" fmla="*/ 488950 w 977900"/>
              <a:gd name="T3" fmla="*/ 1066800 h 1066800"/>
              <a:gd name="T4" fmla="*/ 0 w 977900"/>
              <a:gd name="T5" fmla="*/ 533400 h 1066800"/>
              <a:gd name="T6" fmla="*/ 488950 w 977900"/>
              <a:gd name="T7" fmla="*/ 0 h 1066800"/>
              <a:gd name="T8" fmla="*/ 0 60000 65536"/>
              <a:gd name="T9" fmla="*/ 1 60000 65536"/>
              <a:gd name="T10" fmla="*/ 2 60000 65536"/>
              <a:gd name="T11" fmla="*/ 3 60000 65536"/>
              <a:gd name="T12" fmla="*/ 47737 w 977900"/>
              <a:gd name="T13" fmla="*/ 47737 h 1066800"/>
              <a:gd name="T14" fmla="*/ 930163 w 977900"/>
              <a:gd name="T15" fmla="*/ 1019063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7900" h="1066800">
                <a:moveTo>
                  <a:pt x="162987" y="0"/>
                </a:moveTo>
                <a:lnTo>
                  <a:pt x="977900" y="0"/>
                </a:lnTo>
                <a:lnTo>
                  <a:pt x="977900" y="903813"/>
                </a:lnTo>
                <a:cubicBezTo>
                  <a:pt x="977900" y="993828"/>
                  <a:pt x="904928" y="1066799"/>
                  <a:pt x="814913" y="1066800"/>
                </a:cubicBezTo>
                <a:lnTo>
                  <a:pt x="0" y="1066800"/>
                </a:lnTo>
                <a:lnTo>
                  <a:pt x="0" y="162987"/>
                </a:lnTo>
                <a:cubicBezTo>
                  <a:pt x="0" y="72971"/>
                  <a:pt x="72971" y="0"/>
                  <a:pt x="162986" y="0"/>
                </a:cubicBez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fr-FR" sz="18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Ellipse 16"/>
          <p:cNvSpPr>
            <a:spLocks noChangeArrowheads="1"/>
          </p:cNvSpPr>
          <p:nvPr/>
        </p:nvSpPr>
        <p:spPr bwMode="auto">
          <a:xfrm>
            <a:off x="7996238" y="2362200"/>
            <a:ext cx="461962" cy="533400"/>
          </a:xfrm>
          <a:prstGeom prst="ellipse">
            <a:avLst/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fr-FR" sz="18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19" name="Connecteur en arc 18"/>
          <p:cNvCxnSpPr>
            <a:cxnSpLocks noChangeShapeType="1"/>
          </p:cNvCxnSpPr>
          <p:nvPr/>
        </p:nvCxnSpPr>
        <p:spPr bwMode="auto">
          <a:xfrm rot="10800000" flipV="1">
            <a:off x="6629400" y="2362200"/>
            <a:ext cx="838200" cy="5334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Connecteur en arc 20"/>
          <p:cNvCxnSpPr>
            <a:cxnSpLocks noChangeShapeType="1"/>
          </p:cNvCxnSpPr>
          <p:nvPr/>
        </p:nvCxnSpPr>
        <p:spPr bwMode="auto">
          <a:xfrm>
            <a:off x="6781800" y="4060825"/>
            <a:ext cx="685800" cy="5873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08" name="ZoneTexte 21"/>
          <p:cNvSpPr txBox="1">
            <a:spLocks noChangeArrowheads="1"/>
          </p:cNvSpPr>
          <p:nvPr/>
        </p:nvSpPr>
        <p:spPr bwMode="auto">
          <a:xfrm>
            <a:off x="5802313" y="2362200"/>
            <a:ext cx="126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>
                <a:ea typeface="ＭＳ Ｐゴシック" pitchFamily="34" charset="-128"/>
              </a:rPr>
              <a:t>Mutation n</a:t>
            </a:r>
          </a:p>
        </p:txBody>
      </p:sp>
      <p:sp>
        <p:nvSpPr>
          <p:cNvPr id="4109" name="ZoneTexte 22"/>
          <p:cNvSpPr txBox="1">
            <a:spLocks noChangeArrowheads="1"/>
          </p:cNvSpPr>
          <p:nvPr/>
        </p:nvSpPr>
        <p:spPr bwMode="auto">
          <a:xfrm>
            <a:off x="7196138" y="4049713"/>
            <a:ext cx="151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>
                <a:ea typeface="ＭＳ Ｐゴシック" pitchFamily="34" charset="-128"/>
              </a:rPr>
              <a:t>Mutation n+x</a:t>
            </a:r>
          </a:p>
        </p:txBody>
      </p:sp>
      <p:sp>
        <p:nvSpPr>
          <p:cNvPr id="4110" name="ZoneTexte 23"/>
          <p:cNvSpPr txBox="1">
            <a:spLocks noChangeArrowheads="1"/>
          </p:cNvSpPr>
          <p:nvPr/>
        </p:nvSpPr>
        <p:spPr bwMode="auto">
          <a:xfrm>
            <a:off x="7467600" y="3276600"/>
            <a:ext cx="1481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>
                <a:ea typeface="ＭＳ Ｐゴシック" pitchFamily="34" charset="-128"/>
              </a:rPr>
              <a:t>Cell normale</a:t>
            </a:r>
          </a:p>
        </p:txBody>
      </p:sp>
      <p:sp>
        <p:nvSpPr>
          <p:cNvPr id="4111" name="ZoneTexte 24"/>
          <p:cNvSpPr txBox="1">
            <a:spLocks noChangeArrowheads="1"/>
          </p:cNvSpPr>
          <p:nvPr/>
        </p:nvSpPr>
        <p:spPr bwMode="auto">
          <a:xfrm>
            <a:off x="5638800" y="6183313"/>
            <a:ext cx="187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>
                <a:ea typeface="ＭＳ Ｐゴシック" pitchFamily="34" charset="-128"/>
              </a:rPr>
              <a:t>Cell transformée</a:t>
            </a:r>
          </a:p>
        </p:txBody>
      </p:sp>
    </p:spTree>
    <p:extLst>
      <p:ext uri="{BB962C8B-B14F-4D97-AF65-F5344CB8AC3E}">
        <p14:creationId xmlns:p14="http://schemas.microsoft.com/office/powerpoint/2010/main" val="18135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EPIDEMIOLOGIE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3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000099"/>
                </a:solidFill>
              </a:rPr>
              <a:t>INCa 2011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Sein : épidémiologie descriptive</a:t>
            </a:r>
          </a:p>
        </p:txBody>
      </p:sp>
      <p:pic>
        <p:nvPicPr>
          <p:cNvPr id="19471" name="Picture 15" descr="Évolution de la mortalité observée (taux standardisé monde) par cancer du sein entre 1984-1988 et 2004-2008. Projections pour l’année 201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36850"/>
            <a:ext cx="4244975" cy="3284538"/>
          </a:xfrm>
          <a:noFill/>
        </p:spPr>
      </p:pic>
      <p:pic>
        <p:nvPicPr>
          <p:cNvPr id="19472" name="Picture 16" descr="Évolution de l’incidence du cancer du sein (taux standardisé monde estimé)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738438"/>
            <a:ext cx="4244975" cy="3279775"/>
          </a:xfrm>
        </p:spPr>
      </p:pic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827088" y="1857375"/>
            <a:ext cx="42624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00FF"/>
                </a:solidFill>
              </a:rPr>
              <a:t>Incidence : - 53,000 nx cas</a:t>
            </a:r>
          </a:p>
          <a:p>
            <a:r>
              <a:rPr lang="fr-FR" sz="1400" b="1">
                <a:solidFill>
                  <a:srgbClr val="FF00FF"/>
                </a:solidFill>
              </a:rPr>
              <a:t>	 - 33.4% cas de Cancers</a:t>
            </a:r>
          </a:p>
          <a:p>
            <a:r>
              <a:rPr lang="fr-FR" sz="1400" b="1">
                <a:solidFill>
                  <a:srgbClr val="FF00FF"/>
                </a:solidFill>
              </a:rPr>
              <a:t>	 - 99.7 / 100,000</a:t>
            </a:r>
          </a:p>
          <a:p>
            <a:r>
              <a:rPr lang="fr-FR" sz="1400" b="1">
                <a:solidFill>
                  <a:srgbClr val="FF00FF"/>
                </a:solidFill>
              </a:rPr>
              <a:t>	 - 61 ans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859338" y="1857375"/>
            <a:ext cx="38369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FF"/>
                </a:solidFill>
              </a:rPr>
              <a:t>Mortalité : 	- 11,500 nx décès</a:t>
            </a:r>
          </a:p>
          <a:p>
            <a:r>
              <a:rPr lang="fr-FR" sz="1400" b="1">
                <a:solidFill>
                  <a:srgbClr val="FF00FF"/>
                </a:solidFill>
              </a:rPr>
              <a:t>	- 18.3% cas de décès par Cancer</a:t>
            </a:r>
          </a:p>
          <a:p>
            <a:r>
              <a:rPr lang="fr-FR" sz="1400" b="1">
                <a:solidFill>
                  <a:srgbClr val="FF00FF"/>
                </a:solidFill>
              </a:rPr>
              <a:t>	- 16.2 / 100,000</a:t>
            </a:r>
          </a:p>
          <a:p>
            <a:r>
              <a:rPr lang="fr-FR" sz="1400" b="1">
                <a:solidFill>
                  <a:srgbClr val="FF00FF"/>
                </a:solidFill>
              </a:rPr>
              <a:t>	- 71 ans</a:t>
            </a:r>
          </a:p>
        </p:txBody>
      </p:sp>
    </p:spTree>
    <p:extLst>
      <p:ext uri="{BB962C8B-B14F-4D97-AF65-F5344CB8AC3E}">
        <p14:creationId xmlns:p14="http://schemas.microsoft.com/office/powerpoint/2010/main" val="38140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fr-FR"/>
              <a:t>INCa 2011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Evolution épidémiologique favorable</a:t>
            </a:r>
          </a:p>
        </p:txBody>
      </p:sp>
      <p:pic>
        <p:nvPicPr>
          <p:cNvPr id="12186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31950"/>
            <a:ext cx="7488237" cy="4551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3492500" y="3789363"/>
            <a:ext cx="503238" cy="50323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827088" y="1557338"/>
            <a:ext cx="1657350" cy="5032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311275" y="2851150"/>
            <a:ext cx="2611438" cy="5746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b="1"/>
              <a:t>Généralisation du dépistage</a:t>
            </a:r>
          </a:p>
          <a:p>
            <a:r>
              <a:rPr lang="fr-FR" sz="1400" b="1"/>
              <a:t>Amélioration de la PEC</a:t>
            </a:r>
          </a:p>
        </p:txBody>
      </p:sp>
    </p:spTree>
    <p:extLst>
      <p:ext uri="{BB962C8B-B14F-4D97-AF65-F5344CB8AC3E}">
        <p14:creationId xmlns:p14="http://schemas.microsoft.com/office/powerpoint/2010/main" val="295419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000099"/>
                </a:solidFill>
              </a:rPr>
              <a:t>Blanks RG Br Med J 2000;321:665-9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dirty="0" smtClean="0"/>
              <a:t>Dépistage et Progrès Thérapeutiques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fr-FR" sz="2000" smtClean="0">
                <a:sym typeface="Symbol" pitchFamily="18" charset="2"/>
              </a:rPr>
              <a:t>UK : modèle âge – cohorte comparant 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1800" smtClean="0">
                <a:sym typeface="Symbol" pitchFamily="18" charset="2"/>
              </a:rPr>
              <a:t>mortalités attendues après (1990-98) dépistage 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1800" smtClean="0">
                <a:sym typeface="Symbol" pitchFamily="18" charset="2"/>
              </a:rPr>
              <a:t>à partir mortalité observée avant (1971-89)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1800" smtClean="0">
                <a:sym typeface="Wingdings" pitchFamily="2" charset="2"/>
              </a:rPr>
              <a:t> </a:t>
            </a:r>
            <a:r>
              <a:rPr lang="fr-FR" sz="1800" smtClean="0">
                <a:sym typeface="Symbol" pitchFamily="18" charset="2"/>
              </a:rPr>
              <a:t>mortalité baisse de 21.3%</a:t>
            </a:r>
          </a:p>
          <a:p>
            <a:pPr lvl="2" eaLnBrk="1" hangingPunct="1">
              <a:lnSpc>
                <a:spcPct val="110000"/>
              </a:lnSpc>
            </a:pPr>
            <a:r>
              <a:rPr lang="fr-FR" sz="1600" smtClean="0">
                <a:sym typeface="Symbol" pitchFamily="18" charset="2"/>
              </a:rPr>
              <a:t>extension  du </a:t>
            </a:r>
            <a:r>
              <a:rPr lang="fr-FR" sz="1600" smtClean="0">
                <a:solidFill>
                  <a:srgbClr val="FF00FF"/>
                </a:solidFill>
                <a:sym typeface="Symbol" pitchFamily="18" charset="2"/>
              </a:rPr>
              <a:t>dépistage : 6.4%</a:t>
            </a:r>
          </a:p>
          <a:p>
            <a:pPr lvl="2" eaLnBrk="1" hangingPunct="1">
              <a:lnSpc>
                <a:spcPct val="110000"/>
              </a:lnSpc>
            </a:pPr>
            <a:r>
              <a:rPr lang="fr-FR" sz="1600" smtClean="0">
                <a:sym typeface="Symbol" pitchFamily="18" charset="2"/>
              </a:rPr>
              <a:t>progrès </a:t>
            </a:r>
            <a:r>
              <a:rPr lang="fr-FR" sz="1600" smtClean="0">
                <a:solidFill>
                  <a:srgbClr val="FF00FF"/>
                </a:solidFill>
                <a:sym typeface="Symbol" pitchFamily="18" charset="2"/>
              </a:rPr>
              <a:t>thérapeutiques : 14.9%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3691531"/>
              </p:ext>
            </p:extLst>
          </p:nvPr>
        </p:nvGraphicFramePr>
        <p:xfrm>
          <a:off x="827088" y="1415281"/>
          <a:ext cx="7200900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ique" r:id="rId3" imgW="8229600" imgH="4524390" progId="MSGraph.Chart.8">
                  <p:embed followColorScheme="full"/>
                </p:oleObj>
              </mc:Choice>
              <mc:Fallback>
                <p:oleObj name="Graphique" r:id="rId3" imgW="8229600" imgH="45243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15281"/>
                        <a:ext cx="7200900" cy="251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268538" y="1628775"/>
            <a:ext cx="284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3333CC"/>
                </a:solidFill>
              </a:rPr>
              <a:t>Incidence : + 2.42 % / An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003800" y="23495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3333CC"/>
                </a:solidFill>
              </a:rPr>
              <a:t>Mortalité : + 0.42 % / An</a:t>
            </a:r>
          </a:p>
        </p:txBody>
      </p:sp>
    </p:spTree>
    <p:extLst>
      <p:ext uri="{BB962C8B-B14F-4D97-AF65-F5344CB8AC3E}">
        <p14:creationId xmlns:p14="http://schemas.microsoft.com/office/powerpoint/2010/main" val="358267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Extension du dépistage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00200"/>
            <a:ext cx="4241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2800" dirty="0" smtClean="0"/>
              <a:t>Rationnel :</a:t>
            </a:r>
          </a:p>
          <a:p>
            <a:pPr algn="ctr" eaLnBrk="1" hangingPunct="1">
              <a:buFontTx/>
              <a:buNone/>
            </a:pPr>
            <a:endParaRPr lang="fr-FR" sz="2800" dirty="0" smtClean="0"/>
          </a:p>
          <a:p>
            <a:pPr eaLnBrk="1" hangingPunct="1"/>
            <a:r>
              <a:rPr lang="fr-FR" sz="2800" dirty="0" smtClean="0"/>
              <a:t>Pronostic lié à la taille</a:t>
            </a:r>
          </a:p>
          <a:p>
            <a:pPr lvl="1" eaLnBrk="1" hangingPunct="1"/>
            <a:r>
              <a:rPr lang="fr-FR" sz="2400" dirty="0" smtClean="0"/>
              <a:t>50% des T&gt;3 cm : M+</a:t>
            </a:r>
          </a:p>
          <a:p>
            <a:pPr lvl="1" eaLnBrk="1" hangingPunct="1"/>
            <a:r>
              <a:rPr lang="fr-FR" sz="2400" dirty="0" smtClean="0"/>
              <a:t>T : corrélée à</a:t>
            </a:r>
          </a:p>
          <a:p>
            <a:pPr lvl="2" eaLnBrk="1" hangingPunct="1"/>
            <a:r>
              <a:rPr lang="fr-FR" sz="2000" dirty="0" smtClean="0"/>
              <a:t>agressivité histologique</a:t>
            </a:r>
          </a:p>
          <a:p>
            <a:pPr lvl="2" eaLnBrk="1" hangingPunct="1"/>
            <a:r>
              <a:rPr lang="fr-FR" sz="2000" dirty="0" smtClean="0"/>
              <a:t>efficacité des TRT </a:t>
            </a:r>
          </a:p>
          <a:p>
            <a:pPr eaLnBrk="1" hangingPunct="1"/>
            <a:r>
              <a:rPr lang="fr-FR" sz="2800" dirty="0" smtClean="0"/>
              <a:t>M+ : palliatif</a:t>
            </a:r>
          </a:p>
          <a:p>
            <a:pPr eaLnBrk="1" hangingPunct="1"/>
            <a:endParaRPr lang="fr-FR" sz="2800" dirty="0" smtClean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1375" y="1600200"/>
            <a:ext cx="4241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2800" smtClean="0"/>
              <a:t>Inconvénients :</a:t>
            </a:r>
          </a:p>
          <a:p>
            <a:pPr algn="ctr" eaLnBrk="1" hangingPunct="1">
              <a:buFontTx/>
              <a:buNone/>
            </a:pPr>
            <a:endParaRPr lang="fr-FR" sz="2800" smtClean="0"/>
          </a:p>
          <a:p>
            <a:pPr eaLnBrk="1" hangingPunct="1"/>
            <a:r>
              <a:rPr lang="fr-FR" sz="2800" smtClean="0"/>
              <a:t>Risque de SUR-TRT</a:t>
            </a:r>
          </a:p>
          <a:p>
            <a:pPr eaLnBrk="1" hangingPunct="1">
              <a:buFontTx/>
              <a:buNone/>
            </a:pPr>
            <a:endParaRPr lang="fr-FR" sz="2800" smtClean="0"/>
          </a:p>
          <a:p>
            <a:pPr eaLnBrk="1" hangingPunct="1"/>
            <a:r>
              <a:rPr lang="fr-FR" sz="2800" smtClean="0"/>
              <a:t>Echecs du dépistage</a:t>
            </a:r>
          </a:p>
          <a:p>
            <a:pPr eaLnBrk="1" hangingPunct="1">
              <a:buFontTx/>
              <a:buNone/>
            </a:pPr>
            <a:endParaRPr lang="fr-FR" sz="2800" smtClean="0"/>
          </a:p>
          <a:p>
            <a:pPr eaLnBrk="1" hangingPunct="1"/>
            <a:r>
              <a:rPr lang="fr-FR" sz="2800" smtClean="0"/>
              <a:t>20% des T1 : décès</a:t>
            </a:r>
          </a:p>
        </p:txBody>
      </p:sp>
    </p:spTree>
    <p:extLst>
      <p:ext uri="{BB962C8B-B14F-4D97-AF65-F5344CB8AC3E}">
        <p14:creationId xmlns:p14="http://schemas.microsoft.com/office/powerpoint/2010/main" val="172478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Comment faire mieux 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200000"/>
              </a:lnSpc>
              <a:buFontTx/>
              <a:buNone/>
            </a:pPr>
            <a:r>
              <a:rPr lang="fr-FR" dirty="0" smtClean="0"/>
              <a:t>Prévenir l’apparition de la maladie :</a:t>
            </a:r>
          </a:p>
          <a:p>
            <a:pPr marL="990600" lvl="1" indent="-533400" eaLnBrk="1" hangingPunct="1">
              <a:lnSpc>
                <a:spcPct val="200000"/>
              </a:lnSpc>
              <a:buFontTx/>
              <a:buChar char="•"/>
            </a:pPr>
            <a:r>
              <a:rPr lang="fr-FR" dirty="0" smtClean="0"/>
              <a:t>primaire : corriger les facteurs de risque</a:t>
            </a:r>
          </a:p>
          <a:p>
            <a:pPr marL="990600" lvl="1" indent="-533400" eaLnBrk="1" hangingPunct="1">
              <a:lnSpc>
                <a:spcPct val="200000"/>
              </a:lnSpc>
              <a:buFontTx/>
              <a:buChar char="•"/>
            </a:pPr>
            <a:r>
              <a:rPr lang="fr-FR" dirty="0" smtClean="0"/>
              <a:t>secondaire : empêcher l’évolution = traiter les états </a:t>
            </a:r>
            <a:r>
              <a:rPr lang="fr-FR" dirty="0" err="1" smtClean="0"/>
              <a:t>pré-cancéreux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87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Prévenir  = connaître les FDR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74664905"/>
              </p:ext>
            </p:extLst>
          </p:nvPr>
        </p:nvGraphicFramePr>
        <p:xfrm>
          <a:off x="250825" y="1600200"/>
          <a:ext cx="8642350" cy="4907280"/>
        </p:xfrm>
        <a:graphic>
          <a:graphicData uri="http://schemas.openxmlformats.org/drawingml/2006/table">
            <a:tbl>
              <a:tblPr/>
              <a:tblGrid>
                <a:gridCol w="4322763"/>
                <a:gridCol w="4319587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Facteur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Risque Relatif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&gt; 60 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Vie « occidentale 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 &lt; 11 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&gt; 54 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PGAT &gt; 40 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ATCD Fam 1 er d°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Mastopathie à risque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Régime gras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BMI &lt; 35 préMénopause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BMI &gt; 35 Ménopause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OC’s utilisatrices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HRT &gt; 5 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fr-FR"/>
              <a:t>http://www.brca.nci.nih.gov./brc/q1.htm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68313" y="6245225"/>
            <a:ext cx="574675" cy="47625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97878FD7-235C-450E-9F04-7B7D3984BB00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On ne peut rien contre l’âge</a:t>
            </a:r>
          </a:p>
        </p:txBody>
      </p:sp>
      <p:graphicFrame>
        <p:nvGraphicFramePr>
          <p:cNvPr id="1525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1600200"/>
          <a:ext cx="86423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phique" r:id="rId3" imgW="8001068" imgH="4267080" progId="MSGraph.Chart.8">
                  <p:embed followColorScheme="full"/>
                </p:oleObj>
              </mc:Choice>
              <mc:Fallback>
                <p:oleObj name="Graphique" r:id="rId3" imgW="8001068" imgH="42670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00200"/>
                        <a:ext cx="86423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2103438" y="4524375"/>
            <a:ext cx="989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FF0000"/>
                </a:solidFill>
                <a:latin typeface="Verdana" pitchFamily="34" charset="0"/>
              </a:rPr>
              <a:t>1/227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3916363" y="4076700"/>
            <a:ext cx="827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FF0000"/>
                </a:solidFill>
                <a:latin typeface="Verdana" pitchFamily="34" charset="0"/>
              </a:rPr>
              <a:t>1/67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761038" y="3500438"/>
            <a:ext cx="827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FF0000"/>
                </a:solidFill>
                <a:latin typeface="Verdana" pitchFamily="34" charset="0"/>
              </a:rPr>
              <a:t>1/36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561263" y="3068638"/>
            <a:ext cx="827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FF0000"/>
                </a:solidFill>
                <a:latin typeface="Verdana" pitchFamily="34" charset="0"/>
              </a:rPr>
              <a:t>1/26</a:t>
            </a:r>
          </a:p>
        </p:txBody>
      </p:sp>
    </p:spTree>
    <p:extLst>
      <p:ext uri="{BB962C8B-B14F-4D97-AF65-F5344CB8AC3E}">
        <p14:creationId xmlns:p14="http://schemas.microsoft.com/office/powerpoint/2010/main" val="42878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Affichage à l'écran (4:3)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Thème Office</vt:lpstr>
      <vt:lpstr>Graphique</vt:lpstr>
      <vt:lpstr>Diapositive</vt:lpstr>
      <vt:lpstr>CANCER DU SEIN</vt:lpstr>
      <vt:lpstr>EPIDEMIOLOGIE</vt:lpstr>
      <vt:lpstr>Sein : épidémiologie descriptive</vt:lpstr>
      <vt:lpstr>Evolution épidémiologique favorable</vt:lpstr>
      <vt:lpstr>Dépistage et Progrès Thérapeutiques</vt:lpstr>
      <vt:lpstr>Extension du dépistage</vt:lpstr>
      <vt:lpstr>Comment faire mieux ?</vt:lpstr>
      <vt:lpstr>Prévenir  = connaître les FDR</vt:lpstr>
      <vt:lpstr>On ne peut rien contre l’âge</vt:lpstr>
      <vt:lpstr>On peut agir sur certains FDR</vt:lpstr>
      <vt:lpstr>K Sein : histoire  naturelle</vt:lpstr>
      <vt:lpstr>Théories : cellules souches / Knudson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SEIN</dc:title>
  <dc:creator>jch</dc:creator>
  <cp:lastModifiedBy>Jean-claude Humbert</cp:lastModifiedBy>
  <cp:revision>1</cp:revision>
  <dcterms:created xsi:type="dcterms:W3CDTF">2012-10-11T13:07:40Z</dcterms:created>
  <dcterms:modified xsi:type="dcterms:W3CDTF">2012-10-11T13:10:00Z</dcterms:modified>
</cp:coreProperties>
</file>