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81" r:id="rId3"/>
    <p:sldId id="259" r:id="rId4"/>
    <p:sldId id="261" r:id="rId5"/>
    <p:sldId id="260" r:id="rId6"/>
    <p:sldId id="262" r:id="rId7"/>
    <p:sldId id="263" r:id="rId8"/>
    <p:sldId id="276" r:id="rId9"/>
    <p:sldId id="277" r:id="rId10"/>
    <p:sldId id="278" r:id="rId11"/>
    <p:sldId id="264" r:id="rId12"/>
    <p:sldId id="265" r:id="rId13"/>
    <p:sldId id="275" r:id="rId14"/>
    <p:sldId id="279" r:id="rId15"/>
    <p:sldId id="280" r:id="rId16"/>
    <p:sldId id="274" r:id="rId17"/>
    <p:sldId id="273" r:id="rId18"/>
    <p:sldId id="266" r:id="rId19"/>
    <p:sldId id="267" r:id="rId20"/>
    <p:sldId id="268" r:id="rId21"/>
    <p:sldId id="269" r:id="rId22"/>
    <p:sldId id="270" r:id="rId23"/>
    <p:sldId id="271" r:id="rId24"/>
    <p:sldId id="272" r:id="rId25"/>
  </p:sldIdLst>
  <p:sldSz cx="9144000" cy="6858000" type="screen4x3"/>
  <p:notesSz cx="6858000" cy="9144000"/>
  <p:custDataLst>
    <p:tags r:id="rId26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5927725"/>
            <a:ext cx="788987" cy="814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6021388"/>
            <a:ext cx="611187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AAADA0-911F-402B-8DE7-1A41C3DC52AD}" type="datetimeFigureOut">
              <a:rPr lang="fr-FR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Projet Mère-Enfant © Ministère des Affaires Étrangères et Européennes </a:t>
            </a:r>
            <a:br>
              <a:rPr lang="fr-FR"/>
            </a:br>
            <a:r>
              <a:rPr lang="fr-FR"/>
              <a:t>2008 - 2012 Tous droits réservés. 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DE29C-E524-4D00-80F1-6629E84B57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10C421-C477-4E1E-8085-D8CF7E635404}" type="datetimeFigureOut">
              <a:rPr lang="fr-FR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EC024-CC31-4285-9541-E73A6A23F9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6D3B4E-DDEE-4DBD-B546-1D2FB2D809D4}" type="datetimeFigureOut">
              <a:rPr lang="fr-FR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C4D87-52BD-47BB-933D-D337CB5DEB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fr-FR" noProof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Approche actuelle à la réduction de la mortalité maternelle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CF193-618E-454C-9485-D61EFE56E68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fr-FR" noProof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B552A-EC06-4AFA-ACC1-0848E421371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C1A08-911C-43DC-851A-712DADC7587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'image de la bibliothèque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Approche actuelle à la réduction de la mortalité maternelle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B326-EA5F-4A7A-8912-E5511F957E5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022850" y="1766888"/>
            <a:ext cx="3808413" cy="19796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022850" y="3898900"/>
            <a:ext cx="3808413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D1EB2-03D3-4C86-8B3E-F5DE05C48C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62038" y="1766888"/>
            <a:ext cx="3808412" cy="19796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022850" y="1766888"/>
            <a:ext cx="3808413" cy="19796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062038" y="3898900"/>
            <a:ext cx="3808412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22850" y="3898900"/>
            <a:ext cx="3808413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6B25E-193C-4E3B-B0C9-86293BF5D6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CFCE5F-578E-42EC-B3AE-E66D850866E4}" type="datetimeFigureOut">
              <a:rPr lang="fr-FR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F9957-66A8-47F7-BCAD-633C9E4ED6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DB9248-1643-4108-9842-6D2216A22323}" type="datetimeFigureOut">
              <a:rPr lang="fr-FR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545C-0B54-41F6-B7D1-295B121CD2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70BEE5-1B1C-4444-8EEB-B5B6F3FB4D67}" type="datetimeFigureOut">
              <a:rPr lang="fr-FR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1210-4A7C-4D8F-9393-7203B46381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D1B434-D56E-4753-822B-6D4C36743D56}" type="datetimeFigureOut">
              <a:rPr lang="fr-FR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3CC2F-8ED7-42A5-B7A7-2D2110C91D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4B99DC-B878-4411-AB9D-A2AF084ED3BE}" type="datetimeFigureOut">
              <a:rPr lang="fr-FR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5524-72EA-48CF-A9AC-7E230AFEA3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476AAA-A8AD-45C6-B784-0AF517DD14B0}" type="datetimeFigureOut">
              <a:rPr lang="fr-FR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794C3-D6C0-42BF-9FB0-70C73BE546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F5F218-A243-4A5C-8543-190B0D69CCFC}" type="datetimeFigureOut">
              <a:rPr lang="fr-FR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5B866-F88F-443F-B908-01AB3364BF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08E90-578E-41AC-A3E2-60DB1FB361DA}" type="datetimeFigureOut">
              <a:rPr lang="fr-FR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33F36-598E-4D20-A19E-738D003D52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Approche actuelle à la réduction de la mortalité maternelle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05E2FB-624F-485E-91EF-75ACED0A41B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2055" name="Picture 7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243888" y="6165850"/>
            <a:ext cx="5588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69875" y="6165850"/>
            <a:ext cx="485775" cy="557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9" name="Line 23"/>
          <p:cNvSpPr>
            <a:spLocks noChangeShapeType="1"/>
          </p:cNvSpPr>
          <p:nvPr userDrawn="1"/>
        </p:nvSpPr>
        <p:spPr bwMode="auto">
          <a:xfrm>
            <a:off x="827088" y="6224588"/>
            <a:ext cx="7273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10" name="Espace réservé du pied de page 4"/>
          <p:cNvSpPr txBox="1">
            <a:spLocks noGrp="1"/>
          </p:cNvSpPr>
          <p:nvPr userDrawn="1"/>
        </p:nvSpPr>
        <p:spPr bwMode="auto">
          <a:xfrm>
            <a:off x="2362200" y="6400800"/>
            <a:ext cx="4495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fr-FR" sz="1000"/>
              <a:t>Projet Mère-Enfant © Ministère des Affaires Étrangères et Européennes  2008 - 2012 Tous droits réservés.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Mortalité Maternelle</a:t>
            </a:r>
            <a:br>
              <a:rPr lang="fr-FR" dirty="0" smtClean="0"/>
            </a:br>
            <a:r>
              <a:rPr lang="fr-FR" dirty="0" smtClean="0"/>
              <a:t>dans le Monde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Pr. R. X. PERRIN</a:t>
            </a:r>
          </a:p>
          <a:p>
            <a:endParaRPr lang="fr-FR" dirty="0"/>
          </a:p>
        </p:txBody>
      </p:sp>
      <p:sp>
        <p:nvSpPr>
          <p:cNvPr id="4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14313" y="228600"/>
            <a:ext cx="8643937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 fontAlgn="auto">
              <a:spcBef>
                <a:spcPts val="1150"/>
              </a:spcBef>
              <a:spcAft>
                <a:spcPts val="0"/>
              </a:spcAft>
              <a:defRPr/>
            </a:pPr>
            <a:r>
              <a:rPr lang="en-US" sz="2000" b="1" kern="0" dirty="0" err="1">
                <a:solidFill>
                  <a:srgbClr val="000000"/>
                </a:solidFill>
                <a:cs typeface="Arial" charset="0"/>
              </a:rPr>
              <a:t>Diplôme</a:t>
            </a:r>
            <a:r>
              <a:rPr lang="en-US" sz="2000" b="1" kern="0" dirty="0">
                <a:solidFill>
                  <a:srgbClr val="000000"/>
                </a:solidFill>
                <a:cs typeface="Arial" charset="0"/>
              </a:rPr>
              <a:t> Inter </a:t>
            </a:r>
            <a:r>
              <a:rPr lang="en-US" sz="2000" b="1" kern="0" dirty="0" err="1">
                <a:solidFill>
                  <a:srgbClr val="000000"/>
                </a:solidFill>
                <a:cs typeface="Arial" charset="0"/>
              </a:rPr>
              <a:t>Universitaire</a:t>
            </a:r>
            <a:r>
              <a:rPr lang="en-US" sz="2000" b="1" kern="0" dirty="0">
                <a:solidFill>
                  <a:srgbClr val="000000"/>
                </a:solidFill>
                <a:cs typeface="Arial" charset="0"/>
              </a:rPr>
              <a:t> de </a:t>
            </a:r>
            <a:r>
              <a:rPr lang="en-US" sz="2000" b="1" kern="0" dirty="0" err="1">
                <a:solidFill>
                  <a:srgbClr val="000000"/>
                </a:solidFill>
                <a:cs typeface="Arial" charset="0"/>
              </a:rPr>
              <a:t>Soins</a:t>
            </a:r>
            <a:r>
              <a:rPr lang="en-US" sz="2000" b="1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cs typeface="Arial" charset="0"/>
              </a:rPr>
              <a:t>Obstétricaux</a:t>
            </a:r>
            <a:r>
              <a:rPr lang="en-US" sz="2000" b="1" kern="0" dirty="0">
                <a:solidFill>
                  <a:srgbClr val="000000"/>
                </a:solidFill>
                <a:cs typeface="Arial" charset="0"/>
              </a:rPr>
              <a:t> et </a:t>
            </a:r>
            <a:r>
              <a:rPr lang="en-US" sz="2000" b="1" kern="0" dirty="0" err="1">
                <a:solidFill>
                  <a:srgbClr val="000000"/>
                </a:solidFill>
                <a:cs typeface="Arial" charset="0"/>
              </a:rPr>
              <a:t>Néonatals</a:t>
            </a:r>
            <a:r>
              <a:rPr lang="en-US" sz="2000" b="1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cs typeface="Arial" charset="0"/>
              </a:rPr>
              <a:t>d’Urgence</a:t>
            </a:r>
            <a:r>
              <a:rPr lang="en-US" sz="2000" b="1" kern="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marL="39688" algn="ctr" fontAlgn="auto">
              <a:spcBef>
                <a:spcPts val="1150"/>
              </a:spcBef>
              <a:spcAft>
                <a:spcPts val="0"/>
              </a:spcAft>
              <a:defRPr/>
            </a:pPr>
            <a:r>
              <a:rPr lang="en-US" sz="2000" b="1" kern="0" dirty="0">
                <a:solidFill>
                  <a:srgbClr val="000000"/>
                </a:solidFill>
                <a:cs typeface="Arial" charset="0"/>
              </a:rPr>
              <a:t>SONU</a:t>
            </a:r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>
            <a:off x="468313" y="620713"/>
            <a:ext cx="81359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b="1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143000"/>
          </a:xfrm>
          <a:effectLst>
            <a:outerShdw dist="17961" dir="2700000" algn="ctr" rotWithShape="0">
              <a:srgbClr val="000000"/>
            </a:outerShdw>
          </a:effectLst>
        </p:spPr>
        <p:txBody>
          <a:bodyPr>
            <a:normAutofit fontScale="90000"/>
          </a:bodyPr>
          <a:lstStyle/>
          <a:p>
            <a:r>
              <a:rPr lang="fr-FR">
                <a:solidFill>
                  <a:schemeClr val="accent2"/>
                </a:solidFill>
                <a:cs typeface="Times New Roman" pitchFamily="18" charset="0"/>
              </a:rPr>
              <a:t>La plupart des complications obstétricales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71600" y="1752600"/>
            <a:ext cx="3810000" cy="1981200"/>
          </a:xfrm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pPr indent="-1588">
              <a:buFont typeface="Wingdings" pitchFamily="2" charset="2"/>
              <a:buNone/>
            </a:pPr>
            <a:r>
              <a:rPr lang="fr-FR" sz="3000">
                <a:cs typeface="Times New Roman" pitchFamily="18" charset="0"/>
              </a:rPr>
              <a:t>Ne peuvent être </a:t>
            </a:r>
            <a:endParaRPr lang="en-US" sz="3000">
              <a:cs typeface="Times New Roman" pitchFamily="18" charset="0"/>
            </a:endParaRPr>
          </a:p>
          <a:p>
            <a:pPr indent="-1588">
              <a:buFont typeface="Wingdings" pitchFamily="2" charset="2"/>
              <a:buNone/>
            </a:pPr>
            <a:r>
              <a:rPr lang="fr-FR" sz="3000">
                <a:cs typeface="Times New Roman" pitchFamily="18" charset="0"/>
              </a:rPr>
              <a:t>ni prévues</a:t>
            </a:r>
            <a:endParaRPr lang="en-US" sz="3000">
              <a:cs typeface="Times New Roman" pitchFamily="18" charset="0"/>
            </a:endParaRPr>
          </a:p>
          <a:p>
            <a:pPr indent="-1588">
              <a:buFont typeface="Wingdings" pitchFamily="2" charset="2"/>
              <a:buNone/>
            </a:pPr>
            <a:r>
              <a:rPr lang="fr-FR" sz="3000">
                <a:cs typeface="Times New Roman" pitchFamily="18" charset="0"/>
              </a:rPr>
              <a:t>ni prévenues…</a:t>
            </a:r>
            <a:r>
              <a:rPr lang="en-US" sz="3200"/>
              <a:t> 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43400" y="2867025"/>
            <a:ext cx="4953000" cy="1828800"/>
          </a:xfrm>
          <a:effectLst>
            <a:outerShdw dist="12700" algn="ctr" rotWithShape="0">
              <a:srgbClr val="000000"/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	</a:t>
            </a:r>
            <a:r>
              <a:rPr lang="fr-FR" sz="3000">
                <a:cs typeface="Times New Roman" pitchFamily="18" charset="0"/>
              </a:rPr>
              <a:t>Mais si les femmes reçoivent un traitement efficace à temps,</a:t>
            </a:r>
            <a:r>
              <a:rPr lang="fr-FR" sz="3200">
                <a:cs typeface="Times New Roman" pitchFamily="18" charset="0"/>
              </a:rPr>
              <a:t> </a:t>
            </a:r>
            <a:endParaRPr lang="en-US" sz="3200">
              <a:cs typeface="Times New Roman" pitchFamily="18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Orientation du Programme AMDD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8C99-A830-42F1-9C6B-58929947FE22}" type="slidenum">
              <a:rPr lang="en-US"/>
              <a:pPr/>
              <a:t>10</a:t>
            </a:fld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295400" y="4794250"/>
            <a:ext cx="65468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189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sz="3800" b="1">
                <a:cs typeface="Times New Roman" pitchFamily="18" charset="0"/>
              </a:rPr>
              <a:t>… </a:t>
            </a:r>
            <a:r>
              <a:rPr lang="fr-FR" sz="3800" b="1">
                <a:solidFill>
                  <a:schemeClr val="accent2"/>
                </a:solidFill>
                <a:cs typeface="Times New Roman" pitchFamily="18" charset="0"/>
              </a:rPr>
              <a:t>Presque toutes d’entre elles </a:t>
            </a:r>
            <a:br>
              <a:rPr lang="fr-FR" sz="3800" b="1">
                <a:solidFill>
                  <a:schemeClr val="accent2"/>
                </a:solidFill>
                <a:cs typeface="Times New Roman" pitchFamily="18" charset="0"/>
              </a:rPr>
            </a:br>
            <a:r>
              <a:rPr lang="fr-FR" sz="3800" b="1">
                <a:solidFill>
                  <a:schemeClr val="accent2"/>
                </a:solidFill>
                <a:cs typeface="Times New Roman" pitchFamily="18" charset="0"/>
              </a:rPr>
              <a:t>peuvent être sauvées</a:t>
            </a:r>
            <a:r>
              <a:rPr lang="en-US" sz="4800" b="1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3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  <p:bldP spid="2970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/>
              <a:t>L es 3 retards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Le retard à la décision de consulter les services de santé.</a:t>
            </a:r>
          </a:p>
          <a:p>
            <a:pPr lvl="1"/>
            <a:r>
              <a:rPr lang="fr-FR" dirty="0" smtClean="0"/>
              <a:t>Fatalisme religieux </a:t>
            </a:r>
          </a:p>
          <a:p>
            <a:pPr lvl="1"/>
            <a:r>
              <a:rPr lang="fr-FR" dirty="0" smtClean="0"/>
              <a:t>Accouchements effectués par du personnel non qualifié (ex: Guinée 66%)</a:t>
            </a:r>
          </a:p>
          <a:p>
            <a:pPr lvl="1"/>
            <a:r>
              <a:rPr lang="fr-FR" dirty="0" smtClean="0"/>
              <a:t>Non reconnaissance des signes de danger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9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4000" b="1" smtClean="0"/>
              <a:t>Soins qualifiés à l’accouchement et décès maternels </a:t>
            </a:r>
            <a:r>
              <a:rPr lang="fr-FR" sz="1800" smtClean="0"/>
              <a:t>(OMS 2001)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457200" y="2794140"/>
          <a:ext cx="4038600" cy="2138082"/>
        </p:xfrm>
        <a:graphic>
          <a:graphicData uri="http://schemas.openxmlformats.org/presentationml/2006/ole">
            <p:oleObj spid="_x0000_s3074" name="Graphique" r:id="rId3" imgW="7772536" imgH="4114800" progId="MSGraph.Chart.8">
              <p:embed followColorScheme="full"/>
            </p:oleObj>
          </a:graphicData>
        </a:graphic>
      </p:graphicFrame>
      <p:graphicFrame>
        <p:nvGraphicFramePr>
          <p:cNvPr id="152679" name="Group 103"/>
          <p:cNvGraphicFramePr>
            <a:graphicFrameLocks noGrp="1"/>
          </p:cNvGraphicFramePr>
          <p:nvPr>
            <p:ph sz="half" idx="2"/>
          </p:nvPr>
        </p:nvGraphicFramePr>
        <p:xfrm>
          <a:off x="755650" y="1579563"/>
          <a:ext cx="7993063" cy="5278248"/>
        </p:xfrm>
        <a:graphic>
          <a:graphicData uri="http://schemas.openxmlformats.org/drawingml/2006/table">
            <a:tbl>
              <a:tblPr/>
              <a:tblGrid>
                <a:gridCol w="2665413"/>
                <a:gridCol w="2662237"/>
                <a:gridCol w="2665413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Accouchements avec personnel qualifié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Afrique Sub-Saharienne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Asie du Sud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Asie de l’Est et Pacifique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Moyen-Orient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Afrique du Nord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Amérique Latine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Caraïbes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Europe Central, de l’Est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Etats baltes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Amérique du Nord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4" name="AutoShape 105"/>
          <p:cNvSpPr>
            <a:spLocks noChangeArrowheads="1"/>
          </p:cNvSpPr>
          <p:nvPr/>
        </p:nvSpPr>
        <p:spPr bwMode="auto">
          <a:xfrm>
            <a:off x="5219700" y="2276475"/>
            <a:ext cx="936625" cy="4581525"/>
          </a:xfrm>
          <a:prstGeom prst="triangle">
            <a:avLst>
              <a:gd name="adj" fmla="val 50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115" name="AutoShape 107"/>
          <p:cNvSpPr>
            <a:spLocks noChangeArrowheads="1"/>
          </p:cNvSpPr>
          <p:nvPr/>
        </p:nvSpPr>
        <p:spPr bwMode="auto">
          <a:xfrm rot="10800000">
            <a:off x="6156325" y="2276475"/>
            <a:ext cx="936625" cy="45815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600200"/>
          </a:xfrm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fr-FR">
                <a:solidFill>
                  <a:schemeClr val="accent2"/>
                </a:solidFill>
                <a:cs typeface="Times New Roman" pitchFamily="18" charset="0"/>
              </a:rPr>
              <a:t>Comment pouvons-nous améliorer </a:t>
            </a:r>
            <a:br>
              <a:rPr lang="fr-FR">
                <a:solidFill>
                  <a:schemeClr val="accent2"/>
                </a:solidFill>
                <a:cs typeface="Times New Roman" pitchFamily="18" charset="0"/>
              </a:rPr>
            </a:br>
            <a:r>
              <a:rPr lang="fr-FR">
                <a:solidFill>
                  <a:schemeClr val="accent2"/>
                </a:solidFill>
                <a:cs typeface="Times New Roman" pitchFamily="18" charset="0"/>
              </a:rPr>
              <a:t>l’accès</a:t>
            </a:r>
            <a:r>
              <a:rPr lang="en-US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fr-FR">
                <a:solidFill>
                  <a:schemeClr val="accent2"/>
                </a:solidFill>
                <a:cs typeface="Times New Roman" pitchFamily="18" charset="0"/>
              </a:rPr>
              <a:t>aux SONU ?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Orientation du Programme AMDD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2646-2B21-47D5-A3A7-1F1CABB9C123}" type="slidenum">
              <a:rPr lang="en-US"/>
              <a:pPr/>
              <a:t>13</a:t>
            </a:fld>
            <a:endParaRPr lang="en-US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14400" y="2286000"/>
            <a:ext cx="73152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fr-FR" sz="3200" b="1">
                <a:cs typeface="Times New Roman" pitchFamily="18" charset="0"/>
              </a:rPr>
              <a:t>En vérifiant que</a:t>
            </a:r>
            <a:endParaRPr lang="en-US" sz="3200" b="1">
              <a:cs typeface="Times New Roman" pitchFamily="18" charset="0"/>
            </a:endParaRPr>
          </a:p>
          <a:p>
            <a:pPr algn="ctr"/>
            <a:r>
              <a:rPr lang="fr-FR" sz="3200" b="1">
                <a:cs typeface="Times New Roman" pitchFamily="18" charset="0"/>
              </a:rPr>
              <a:t>les établissements de santé dispensent </a:t>
            </a:r>
            <a:endParaRPr lang="en-US" sz="3200" b="1">
              <a:cs typeface="Times New Roman" pitchFamily="18" charset="0"/>
            </a:endParaRPr>
          </a:p>
          <a:p>
            <a:pPr algn="ctr"/>
            <a:r>
              <a:rPr lang="fr-FR" sz="3200" b="1">
                <a:cs typeface="Times New Roman" pitchFamily="18" charset="0"/>
              </a:rPr>
              <a:t>les services nécessaires pour </a:t>
            </a:r>
            <a:endParaRPr lang="en-US" sz="3200" b="1">
              <a:cs typeface="Times New Roman" pitchFamily="18" charset="0"/>
            </a:endParaRPr>
          </a:p>
          <a:p>
            <a:pPr algn="ctr"/>
            <a:r>
              <a:rPr lang="fr-FR" sz="3200" b="1">
                <a:cs typeface="Times New Roman" pitchFamily="18" charset="0"/>
              </a:rPr>
              <a:t>sauver la vie des femmes.</a:t>
            </a:r>
            <a:r>
              <a:rPr lang="en-US" sz="3200" b="1"/>
              <a:t> 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0" y="48006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rgbClr val="FF3300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fr-FR" sz="3000" b="1">
                <a:solidFill>
                  <a:schemeClr val="accent2"/>
                </a:solidFill>
                <a:cs typeface="Times New Roman" pitchFamily="18" charset="0"/>
              </a:rPr>
              <a:t>Huit fonctions clés reflètent la capacité d’un établissement</a:t>
            </a:r>
            <a:r>
              <a:rPr lang="en-US" sz="3000" b="1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fr-FR" sz="3000" b="1">
                <a:solidFill>
                  <a:schemeClr val="accent2"/>
                </a:solidFill>
                <a:cs typeface="Times New Roman" pitchFamily="18" charset="0"/>
              </a:rPr>
              <a:t>à fournir des SONU</a:t>
            </a:r>
            <a:r>
              <a:rPr lang="en-US" sz="30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1143000"/>
          </a:xfrm>
          <a:effectLst>
            <a:outerShdw dist="17961" dir="2700000" algn="ctr" rotWithShape="0">
              <a:srgbClr val="000000"/>
            </a:outerShdw>
          </a:effectLst>
        </p:spPr>
        <p:txBody>
          <a:bodyPr>
            <a:normAutofit fontScale="90000"/>
          </a:bodyPr>
          <a:lstStyle/>
          <a:p>
            <a:r>
              <a:rPr lang="fr-FR">
                <a:solidFill>
                  <a:schemeClr val="accent2"/>
                </a:solidFill>
                <a:cs typeface="Times New Roman" pitchFamily="18" charset="0"/>
              </a:rPr>
              <a:t>De combien de temps </a:t>
            </a:r>
            <a:r>
              <a:rPr lang="en-US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en-US">
                <a:solidFill>
                  <a:schemeClr val="accent2"/>
                </a:solidFill>
                <a:cs typeface="Times New Roman" pitchFamily="18" charset="0"/>
              </a:rPr>
            </a:br>
            <a:r>
              <a:rPr lang="fr-FR">
                <a:solidFill>
                  <a:schemeClr val="accent2"/>
                </a:solidFill>
                <a:cs typeface="Times New Roman" pitchFamily="18" charset="0"/>
              </a:rPr>
              <a:t>disposons-nous ?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2209800"/>
            <a:ext cx="7696200" cy="838200"/>
          </a:xfrm>
          <a:effectLst>
            <a:outerShdw dist="12700" algn="ctr" rotWithShape="0">
              <a:srgbClr val="000000"/>
            </a:outerShdw>
          </a:effectLst>
        </p:spPr>
        <p:txBody>
          <a:bodyPr>
            <a:normAutofit lnSpcReduction="10000"/>
          </a:bodyPr>
          <a:lstStyle/>
          <a:p>
            <a:pPr marL="4763" indent="-4763" algn="ctr">
              <a:lnSpc>
                <a:spcPct val="90000"/>
              </a:lnSpc>
              <a:buFont typeface="Wingdings" pitchFamily="2" charset="2"/>
              <a:buNone/>
            </a:pPr>
            <a:r>
              <a:rPr lang="fr-FR" sz="3000">
                <a:cs typeface="Times New Roman" pitchFamily="18" charset="0"/>
              </a:rPr>
              <a:t>L’on estime qu’en l’absence de traitement, </a:t>
            </a:r>
            <a:br>
              <a:rPr lang="fr-FR" sz="3000">
                <a:cs typeface="Times New Roman" pitchFamily="18" charset="0"/>
              </a:rPr>
            </a:br>
            <a:r>
              <a:rPr lang="fr-FR" sz="3000">
                <a:cs typeface="Times New Roman" pitchFamily="18" charset="0"/>
              </a:rPr>
              <a:t>le décès va survenir en moyenne en :</a:t>
            </a:r>
            <a:r>
              <a:rPr lang="en-US" sz="3000"/>
              <a:t> 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838200" y="3581400"/>
            <a:ext cx="8153400" cy="2514600"/>
          </a:xfrm>
          <a:effectLst>
            <a:outerShdw dist="12700" algn="ctr" rotWithShape="0">
              <a:srgbClr val="000000"/>
            </a:outerShdw>
          </a:effectLst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fr-FR" sz="2600">
                <a:solidFill>
                  <a:srgbClr val="FF9900"/>
                </a:solidFill>
                <a:cs typeface="Times New Roman" pitchFamily="18" charset="0"/>
              </a:rPr>
              <a:t>  </a:t>
            </a:r>
            <a:r>
              <a:rPr lang="fr-FR" sz="3000">
                <a:solidFill>
                  <a:srgbClr val="FF9900"/>
                </a:solidFill>
                <a:cs typeface="Times New Roman" pitchFamily="18" charset="0"/>
              </a:rPr>
              <a:t>2 heures</a:t>
            </a:r>
            <a:r>
              <a:rPr lang="fr-FR" sz="3000">
                <a:cs typeface="Times New Roman" pitchFamily="18" charset="0"/>
              </a:rPr>
              <a:t>	suite à l’hémorragie du postpartum</a:t>
            </a:r>
            <a:endParaRPr lang="en-US" sz="3000"/>
          </a:p>
          <a:p>
            <a:pPr>
              <a:buFont typeface="Wingdings" pitchFamily="2" charset="2"/>
              <a:buNone/>
            </a:pPr>
            <a:r>
              <a:rPr lang="fr-FR" sz="3000">
                <a:solidFill>
                  <a:srgbClr val="FF9900"/>
                </a:solidFill>
                <a:cs typeface="Times New Roman" pitchFamily="18" charset="0"/>
              </a:rPr>
              <a:t>12 heures</a:t>
            </a:r>
            <a:r>
              <a:rPr lang="fr-FR" sz="3000">
                <a:cs typeface="Times New Roman" pitchFamily="18" charset="0"/>
              </a:rPr>
              <a:t>	suite à l’hémorragie anté-partum</a:t>
            </a:r>
            <a:r>
              <a:rPr lang="en-US" sz="300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3000"/>
              <a:t>  </a:t>
            </a:r>
            <a:r>
              <a:rPr lang="fr-FR" sz="3000">
                <a:solidFill>
                  <a:srgbClr val="FF9900"/>
                </a:solidFill>
                <a:cs typeface="Times New Roman" pitchFamily="18" charset="0"/>
              </a:rPr>
              <a:t>2 jours</a:t>
            </a:r>
            <a:r>
              <a:rPr lang="fr-FR" sz="3000">
                <a:cs typeface="Times New Roman" pitchFamily="18" charset="0"/>
              </a:rPr>
              <a:t>	suite au travail dystocique</a:t>
            </a:r>
            <a:r>
              <a:rPr lang="en-US" sz="300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3000">
                <a:solidFill>
                  <a:srgbClr val="FF9900"/>
                </a:solidFill>
              </a:rPr>
              <a:t>  </a:t>
            </a:r>
            <a:r>
              <a:rPr lang="fr-FR" sz="3000">
                <a:solidFill>
                  <a:srgbClr val="FF9900"/>
                </a:solidFill>
                <a:cs typeface="Times New Roman" pitchFamily="18" charset="0"/>
              </a:rPr>
              <a:t>6 jours</a:t>
            </a:r>
            <a:r>
              <a:rPr lang="fr-FR" sz="3000">
                <a:cs typeface="Times New Roman" pitchFamily="18" charset="0"/>
              </a:rPr>
              <a:t>	suite à l’infection</a:t>
            </a:r>
            <a:r>
              <a:rPr lang="en-US" sz="3000"/>
              <a:t> 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Orientation du Programme AMDD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6EA1-0609-42DA-A5FC-03A4D7A9CD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905000"/>
          </a:xfrm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fr-FR">
                <a:solidFill>
                  <a:schemeClr val="accent1"/>
                </a:solidFill>
                <a:cs typeface="Times New Roman" pitchFamily="18" charset="0"/>
              </a:rPr>
              <a:t>Pour éviter </a:t>
            </a:r>
            <a:r>
              <a:rPr lang="en-US">
                <a:solidFill>
                  <a:schemeClr val="accent1"/>
                </a:solidFill>
                <a:cs typeface="Times New Roman" pitchFamily="18" charset="0"/>
              </a:rPr>
              <a:t/>
            </a:r>
            <a:br>
              <a:rPr lang="en-US">
                <a:solidFill>
                  <a:schemeClr val="accent1"/>
                </a:solidFill>
                <a:cs typeface="Times New Roman" pitchFamily="18" charset="0"/>
              </a:rPr>
            </a:br>
            <a:r>
              <a:rPr lang="fr-FR">
                <a:solidFill>
                  <a:schemeClr val="accent1"/>
                </a:solidFill>
                <a:cs typeface="Times New Roman" pitchFamily="18" charset="0"/>
              </a:rPr>
              <a:t>le décès et l’incapacité…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Orientation du Programme AMDD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C493-B815-4B52-9E66-4754747C9370}" type="slidenum">
              <a:rPr lang="en-US"/>
              <a:pPr/>
              <a:t>15</a:t>
            </a:fld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371600" y="2454275"/>
            <a:ext cx="6324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fr-FR" sz="3200" b="1">
                <a:cs typeface="Times New Roman" pitchFamily="18" charset="0"/>
              </a:rPr>
              <a:t>…Nous devons assurer l’accès des femmes aux…</a:t>
            </a:r>
            <a:r>
              <a:rPr lang="en-US" sz="3200" b="1"/>
              <a:t> 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0" y="3657600"/>
            <a:ext cx="9144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20006097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fr-FR" sz="4400" b="1">
                <a:solidFill>
                  <a:schemeClr val="accent2"/>
                </a:solidFill>
                <a:cs typeface="Times New Roman" pitchFamily="18" charset="0"/>
              </a:rPr>
              <a:t>soins obstétricaux  et néonataux d’urgence</a:t>
            </a:r>
            <a:r>
              <a:rPr lang="en-US" sz="4400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419475" y="5013325"/>
            <a:ext cx="271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20006097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r>
              <a:rPr lang="fr-FR" sz="5400" b="1">
                <a:solidFill>
                  <a:schemeClr val="accent2"/>
                </a:solidFill>
                <a:cs typeface="Times New Roman" pitchFamily="18" charset="0"/>
              </a:rPr>
              <a:t>(SONU)</a:t>
            </a:r>
            <a:r>
              <a:rPr lang="en-US" sz="5400" b="1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utoUpdateAnimBg="0"/>
      <p:bldP spid="31754" grpId="0" autoUpdateAnimBg="0"/>
      <p:bldP spid="3175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762000"/>
          </a:xfrm>
          <a:effectLst>
            <a:outerShdw dist="17961" dir="2700000" algn="ctr" rotWithShape="0">
              <a:srgbClr val="003366"/>
            </a:outerShdw>
          </a:effectLst>
        </p:spPr>
        <p:txBody>
          <a:bodyPr>
            <a:normAutofit/>
          </a:bodyPr>
          <a:lstStyle/>
          <a:p>
            <a:r>
              <a:rPr lang="fr-FR" sz="3200">
                <a:solidFill>
                  <a:schemeClr val="accent2"/>
                </a:solidFill>
                <a:cs typeface="Times New Roman" pitchFamily="18" charset="0"/>
              </a:rPr>
              <a:t>Etablissements de SONU de base et complets</a:t>
            </a:r>
            <a:r>
              <a:rPr lang="en-US" sz="32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2743200"/>
            <a:ext cx="7467600" cy="4114800"/>
          </a:xfrm>
          <a:effectLst>
            <a:outerShdw dist="12700" dir="5400000" algn="ctr" rotWithShape="0">
              <a:schemeClr val="tx2"/>
            </a:outerShdw>
          </a:effectLst>
        </p:spPr>
        <p:txBody>
          <a:bodyPr/>
          <a:lstStyle/>
          <a:p>
            <a:pPr>
              <a:buSzPct val="120000"/>
              <a:buFontTx/>
              <a:buChar char="•"/>
            </a:pPr>
            <a:r>
              <a:rPr lang="fr-FR" sz="2600">
                <a:cs typeface="Times New Roman" pitchFamily="18" charset="0"/>
              </a:rPr>
              <a:t>Antibiotiques </a:t>
            </a:r>
            <a:br>
              <a:rPr lang="fr-FR" sz="2600">
                <a:cs typeface="Times New Roman" pitchFamily="18" charset="0"/>
              </a:rPr>
            </a:br>
            <a:r>
              <a:rPr lang="fr-FR" sz="2600">
                <a:cs typeface="Times New Roman" pitchFamily="18" charset="0"/>
              </a:rPr>
              <a:t>(par voie intraveineuse ou injection)</a:t>
            </a:r>
            <a:endParaRPr lang="en-US" sz="2600"/>
          </a:p>
          <a:p>
            <a:pPr>
              <a:buSzPct val="120000"/>
              <a:buFontTx/>
              <a:buChar char="•"/>
            </a:pPr>
            <a:r>
              <a:rPr lang="fr-FR" sz="2600">
                <a:cs typeface="Times New Roman" pitchFamily="18" charset="0"/>
              </a:rPr>
              <a:t>Médicaments ocytoxiques (idem)</a:t>
            </a:r>
            <a:endParaRPr lang="en-US" sz="2600"/>
          </a:p>
          <a:p>
            <a:pPr>
              <a:buSzPct val="120000"/>
              <a:buFontTx/>
              <a:buChar char="•"/>
            </a:pPr>
            <a:r>
              <a:rPr lang="fr-FR" sz="2600">
                <a:cs typeface="Times New Roman" pitchFamily="18" charset="0"/>
              </a:rPr>
              <a:t>Anticonvulsivants (idem)</a:t>
            </a:r>
            <a:r>
              <a:rPr lang="en-US" sz="2600"/>
              <a:t> </a:t>
            </a:r>
          </a:p>
          <a:p>
            <a:pPr>
              <a:buSzPct val="120000"/>
              <a:buFontTx/>
              <a:buChar char="•"/>
            </a:pPr>
            <a:r>
              <a:rPr lang="fr-FR" sz="2600">
                <a:cs typeface="Times New Roman" pitchFamily="18" charset="0"/>
              </a:rPr>
              <a:t>Délivrance artificielle </a:t>
            </a:r>
            <a:endParaRPr lang="en-US" sz="2600"/>
          </a:p>
          <a:p>
            <a:pPr>
              <a:buSzPct val="120000"/>
              <a:buFontTx/>
              <a:buChar char="•"/>
            </a:pPr>
            <a:r>
              <a:rPr lang="fr-FR" sz="2600">
                <a:cs typeface="Times New Roman" pitchFamily="18" charset="0"/>
              </a:rPr>
              <a:t>Extraction des produits retenus de la conception</a:t>
            </a:r>
            <a:r>
              <a:rPr lang="en-US" sz="2600"/>
              <a:t> </a:t>
            </a:r>
          </a:p>
          <a:p>
            <a:pPr>
              <a:buSzPct val="120000"/>
              <a:buFontTx/>
              <a:buChar char="•"/>
            </a:pPr>
            <a:r>
              <a:rPr lang="fr-FR" sz="2600">
                <a:cs typeface="Times New Roman" pitchFamily="18" charset="0"/>
              </a:rPr>
              <a:t>Accouchement par voie basse avec assistance</a:t>
            </a:r>
            <a:r>
              <a:rPr lang="en-US" sz="2600"/>
              <a:t> 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Orientation du Programme AMDD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2E-F878-4FDE-BB51-4C322EAFCDA1}" type="slidenum">
              <a:rPr lang="en-US"/>
              <a:pPr/>
              <a:t>16</a:t>
            </a:fld>
            <a:endParaRPr lang="en-US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3563938" y="981075"/>
            <a:ext cx="224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66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fr-FR" sz="3600" b="1">
                <a:solidFill>
                  <a:srgbClr val="009900"/>
                </a:solidFill>
                <a:cs typeface="Times New Roman" pitchFamily="18" charset="0"/>
              </a:rPr>
              <a:t>DE BASE</a:t>
            </a:r>
            <a:r>
              <a:rPr lang="en-US" sz="3600" b="1"/>
              <a:t> 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914400" y="17526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fr-FR" sz="2800" b="1">
                <a:cs typeface="Times New Roman" pitchFamily="18" charset="0"/>
              </a:rPr>
              <a:t>Les établissements SOU fournissent les six premiers services</a:t>
            </a:r>
            <a:r>
              <a:rPr lang="en-US" sz="28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34840" grpId="0" autoUpdateAnimBg="0"/>
      <p:bldP spid="3484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40" name="Rectangle 1048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762000"/>
          </a:xfrm>
          <a:noFill/>
          <a:ln/>
          <a:effectLst>
            <a:outerShdw dist="17961" dir="2700000" algn="ctr" rotWithShape="0">
              <a:srgbClr val="003366"/>
            </a:outerShdw>
          </a:effectLst>
        </p:spPr>
        <p:txBody>
          <a:bodyPr>
            <a:normAutofit/>
          </a:bodyPr>
          <a:lstStyle/>
          <a:p>
            <a:r>
              <a:rPr lang="fr-FR" sz="3600">
                <a:solidFill>
                  <a:schemeClr val="accent2"/>
                </a:solidFill>
                <a:cs typeface="Times New Roman" pitchFamily="18" charset="0"/>
              </a:rPr>
              <a:t>Etablissements SONU de base et complets</a:t>
            </a:r>
            <a:r>
              <a:rPr lang="en-US" sz="36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0420" name="Rectangle 1028"/>
          <p:cNvSpPr>
            <a:spLocks noGrp="1" noChangeArrowheads="1"/>
          </p:cNvSpPr>
          <p:nvPr>
            <p:ph sz="half" idx="1"/>
          </p:nvPr>
        </p:nvSpPr>
        <p:spPr>
          <a:xfrm>
            <a:off x="609600" y="2286000"/>
            <a:ext cx="8153400" cy="3581400"/>
          </a:xfrm>
        </p:spPr>
        <p:txBody>
          <a:bodyPr/>
          <a:lstStyle/>
          <a:p>
            <a:pPr>
              <a:lnSpc>
                <a:spcPct val="90000"/>
              </a:lnSpc>
              <a:buSzPct val="120000"/>
              <a:buFontTx/>
              <a:buChar char="•"/>
            </a:pPr>
            <a:r>
              <a:rPr lang="fr-FR" sz="2600">
                <a:cs typeface="Times New Roman" pitchFamily="18" charset="0"/>
              </a:rPr>
              <a:t>Antibiotiques (par voie intraveineuse ou injection)</a:t>
            </a:r>
            <a:r>
              <a:rPr lang="en-US" sz="2600"/>
              <a:t> </a:t>
            </a:r>
          </a:p>
          <a:p>
            <a:pPr>
              <a:lnSpc>
                <a:spcPct val="90000"/>
              </a:lnSpc>
              <a:buSzPct val="120000"/>
              <a:buFontTx/>
              <a:buChar char="•"/>
            </a:pPr>
            <a:r>
              <a:rPr lang="fr-FR" sz="2600">
                <a:cs typeface="Times New Roman" pitchFamily="18" charset="0"/>
              </a:rPr>
              <a:t>Médicaments ocytoxiques (idem)</a:t>
            </a:r>
            <a:r>
              <a:rPr lang="en-US" sz="2600"/>
              <a:t> </a:t>
            </a:r>
          </a:p>
          <a:p>
            <a:pPr>
              <a:lnSpc>
                <a:spcPct val="90000"/>
              </a:lnSpc>
              <a:buSzPct val="120000"/>
              <a:buFontTx/>
              <a:buChar char="•"/>
            </a:pPr>
            <a:r>
              <a:rPr lang="fr-FR" sz="2600">
                <a:cs typeface="Times New Roman" pitchFamily="18" charset="0"/>
              </a:rPr>
              <a:t>Anticonvulsivants (idem)</a:t>
            </a:r>
            <a:r>
              <a:rPr lang="en-US" sz="2600"/>
              <a:t> </a:t>
            </a:r>
          </a:p>
          <a:p>
            <a:pPr>
              <a:lnSpc>
                <a:spcPct val="90000"/>
              </a:lnSpc>
              <a:buSzPct val="120000"/>
              <a:buFontTx/>
              <a:buChar char="•"/>
            </a:pPr>
            <a:r>
              <a:rPr lang="fr-FR" sz="2600">
                <a:cs typeface="Times New Roman" pitchFamily="18" charset="0"/>
              </a:rPr>
              <a:t>Délivrance artificielle </a:t>
            </a:r>
            <a:endParaRPr lang="en-US" sz="2600"/>
          </a:p>
          <a:p>
            <a:pPr>
              <a:lnSpc>
                <a:spcPct val="90000"/>
              </a:lnSpc>
              <a:buSzPct val="120000"/>
              <a:buFontTx/>
              <a:buChar char="•"/>
            </a:pPr>
            <a:r>
              <a:rPr lang="fr-FR" sz="2600">
                <a:cs typeface="Times New Roman" pitchFamily="18" charset="0"/>
              </a:rPr>
              <a:t>Extraction des produits retenus de la conception</a:t>
            </a:r>
            <a:endParaRPr lang="en-US" sz="2600"/>
          </a:p>
          <a:p>
            <a:pPr>
              <a:lnSpc>
                <a:spcPct val="90000"/>
              </a:lnSpc>
              <a:buSzPct val="120000"/>
              <a:buFontTx/>
              <a:buChar char="•"/>
            </a:pPr>
            <a:r>
              <a:rPr lang="fr-FR" sz="2600">
                <a:cs typeface="Times New Roman" pitchFamily="18" charset="0"/>
              </a:rPr>
              <a:t>Accouchement par voie basse avec assistance</a:t>
            </a:r>
            <a:r>
              <a:rPr lang="en-US" sz="2600"/>
              <a:t> </a:t>
            </a:r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Orientation du Programme AMDD</a:t>
            </a:r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20BE-DC1F-4C03-9BBA-598EEEF252A4}" type="slidenum">
              <a:rPr lang="en-US"/>
              <a:pPr/>
              <a:t>17</a:t>
            </a:fld>
            <a:endParaRPr lang="en-US"/>
          </a:p>
        </p:txBody>
      </p:sp>
      <p:sp>
        <p:nvSpPr>
          <p:cNvPr id="60437" name="Text Box 1045"/>
          <p:cNvSpPr txBox="1">
            <a:spLocks noChangeArrowheads="1"/>
          </p:cNvSpPr>
          <p:nvPr/>
        </p:nvSpPr>
        <p:spPr bwMode="auto">
          <a:xfrm>
            <a:off x="3124200" y="990600"/>
            <a:ext cx="286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FF0066"/>
            </a:outerShdw>
          </a:effectLst>
        </p:spPr>
        <p:txBody>
          <a:bodyPr wrap="none">
            <a:spAutoFit/>
          </a:bodyPr>
          <a:lstStyle/>
          <a:p>
            <a:r>
              <a:rPr lang="fr-FR" sz="3600" b="1">
                <a:solidFill>
                  <a:srgbClr val="009900"/>
                </a:solidFill>
                <a:cs typeface="Times New Roman" pitchFamily="18" charset="0"/>
              </a:rPr>
              <a:t>COMPLETS</a:t>
            </a:r>
            <a:r>
              <a:rPr lang="en-US" sz="3600" b="1"/>
              <a:t> </a:t>
            </a:r>
          </a:p>
        </p:txBody>
      </p:sp>
      <p:sp>
        <p:nvSpPr>
          <p:cNvPr id="60442" name="Text Box 1050"/>
          <p:cNvSpPr txBox="1">
            <a:spLocks noChangeArrowheads="1"/>
          </p:cNvSpPr>
          <p:nvPr/>
        </p:nvSpPr>
        <p:spPr bwMode="auto">
          <a:xfrm>
            <a:off x="533400" y="1752600"/>
            <a:ext cx="8113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2800" b="1">
                <a:cs typeface="Times New Roman" pitchFamily="18" charset="0"/>
              </a:rPr>
              <a:t>Les établissements SOU fournissent les huit services</a:t>
            </a:r>
            <a:r>
              <a:rPr lang="en-US" sz="2800" b="1"/>
              <a:t> </a:t>
            </a:r>
          </a:p>
        </p:txBody>
      </p:sp>
      <p:sp>
        <p:nvSpPr>
          <p:cNvPr id="60443" name="Text Box 1051"/>
          <p:cNvSpPr txBox="1">
            <a:spLocks noChangeArrowheads="1"/>
          </p:cNvSpPr>
          <p:nvPr/>
        </p:nvSpPr>
        <p:spPr bwMode="auto">
          <a:xfrm>
            <a:off x="609600" y="5105400"/>
            <a:ext cx="4148138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8925" indent="-288925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fr-FR" sz="3000" b="1">
                <a:solidFill>
                  <a:schemeClr val="accent2"/>
                </a:solidFill>
                <a:cs typeface="Times New Roman" pitchFamily="18" charset="0"/>
              </a:rPr>
              <a:t>Chirurgie (césarienne</a:t>
            </a:r>
            <a:r>
              <a:rPr lang="en-US" sz="3000" b="1">
                <a:solidFill>
                  <a:schemeClr val="accent2"/>
                </a:solidFill>
              </a:rPr>
              <a:t>)</a:t>
            </a:r>
          </a:p>
          <a:p>
            <a:pPr marL="288925" indent="-288925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fr-FR" sz="3000" b="1">
                <a:solidFill>
                  <a:schemeClr val="accent2"/>
                </a:solidFill>
                <a:cs typeface="Times New Roman" pitchFamily="18" charset="0"/>
              </a:rPr>
              <a:t>Transfusion de sang</a:t>
            </a:r>
            <a:r>
              <a:rPr lang="en-US" sz="2800" b="1">
                <a:solidFill>
                  <a:schemeClr val="accent2"/>
                </a:solidFill>
              </a:rPr>
              <a:t> </a:t>
            </a:r>
            <a:endParaRPr lang="en-US" sz="3200" b="1">
              <a:solidFill>
                <a:schemeClr val="accent2"/>
              </a:solidFill>
            </a:endParaRPr>
          </a:p>
          <a:p>
            <a:pPr marL="288925" indent="-288925"/>
            <a:endParaRPr lang="en-US" sz="3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utoUpdateAnimBg="0"/>
      <p:bldP spid="60437" grpId="0" autoUpdateAnimBg="0"/>
      <p:bldP spid="60442" grpId="0" autoUpdateAnimBg="0"/>
      <p:bldP spid="60443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0" y="2971800"/>
            <a:ext cx="2743200" cy="1371600"/>
          </a:xfrm>
          <a:effectLst>
            <a:outerShdw dist="12700" dir="5400000" algn="ctr" rotWithShape="0">
              <a:srgbClr val="FF3300"/>
            </a:outerShdw>
          </a:effectLst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r-FR" sz="3100">
                <a:solidFill>
                  <a:schemeClr val="accent2"/>
                </a:solidFill>
                <a:cs typeface="Times New Roman" pitchFamily="18" charset="0"/>
              </a:rPr>
              <a:t>l’accès aux</a:t>
            </a:r>
            <a:r>
              <a:rPr lang="fr-FR" sz="3100">
                <a:cs typeface="Times New Roman" pitchFamily="18" charset="0"/>
              </a:rPr>
              <a:t>…</a:t>
            </a:r>
            <a:r>
              <a:rPr lang="en-US" sz="3100"/>
              <a:t> </a:t>
            </a: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Orientation du Programme AMDD</a:t>
            </a: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03BE-92AA-4263-BED5-888CDE34FD36}" type="slidenum">
              <a:rPr lang="en-US"/>
              <a:pPr/>
              <a:t>18</a:t>
            </a:fld>
            <a:endParaRPr lang="en-US"/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00"/>
            </a:outerShdw>
          </a:effectLst>
        </p:spPr>
        <p:txBody>
          <a:bodyPr anchor="ctr"/>
          <a:lstStyle/>
          <a:p>
            <a:pPr algn="ctr"/>
            <a:r>
              <a:rPr lang="fr-FR" sz="3800" b="1">
                <a:solidFill>
                  <a:schemeClr val="accent2"/>
                </a:solidFill>
                <a:cs typeface="Times New Roman" pitchFamily="18" charset="0"/>
              </a:rPr>
              <a:t>LES 6 INDICATEURS DU PROCESSUS</a:t>
            </a:r>
            <a:r>
              <a:rPr lang="en-US" sz="3800" b="1"/>
              <a:t> 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219200" y="1935163"/>
            <a:ext cx="6888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00"/>
            </a:outerShdw>
          </a:effectLst>
        </p:spPr>
        <p:txBody>
          <a:bodyPr wrap="none">
            <a:spAutoFit/>
          </a:bodyPr>
          <a:lstStyle/>
          <a:p>
            <a:r>
              <a:rPr lang="fr-FR" sz="3200" b="1">
                <a:cs typeface="Times New Roman" pitchFamily="18" charset="0"/>
              </a:rPr>
              <a:t>nous montrent les changements dans :</a:t>
            </a:r>
            <a:r>
              <a:rPr lang="en-US" sz="3200" b="1"/>
              <a:t> </a:t>
            </a:r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2590800" y="297180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rgbClr val="FF3300"/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100" b="1">
                <a:solidFill>
                  <a:schemeClr val="accent1"/>
                </a:solidFill>
                <a:cs typeface="Times New Roman" pitchFamily="18" charset="0"/>
              </a:rPr>
              <a:t>l’utilisation des</a:t>
            </a:r>
            <a:r>
              <a:rPr lang="fr-FR" sz="3100" b="1">
                <a:cs typeface="Times New Roman" pitchFamily="18" charset="0"/>
              </a:rPr>
              <a:t>…	</a:t>
            </a:r>
            <a:endParaRPr lang="en-US" sz="3100" b="1"/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5562600" y="2971800"/>
            <a:ext cx="3733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rgbClr val="FF3300"/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100" b="1">
                <a:solidFill>
                  <a:srgbClr val="009900"/>
                </a:solidFill>
                <a:cs typeface="Times New Roman" pitchFamily="18" charset="0"/>
              </a:rPr>
              <a:t>et la qualité des…</a:t>
            </a:r>
            <a:r>
              <a:rPr lang="en-US" sz="3100" b="1">
                <a:solidFill>
                  <a:srgbClr val="009900"/>
                </a:solidFill>
              </a:rPr>
              <a:t> </a:t>
            </a:r>
          </a:p>
          <a:p>
            <a:pPr marL="342900" indent="-342900" algn="ctr">
              <a:spcBef>
                <a:spcPct val="20000"/>
              </a:spcBef>
            </a:pPr>
            <a:endParaRPr lang="en-US" sz="3100" b="1">
              <a:solidFill>
                <a:srgbClr val="009900"/>
              </a:solidFill>
            </a:endParaRPr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1828800" y="3733800"/>
            <a:ext cx="548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rgbClr val="FF3300"/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800" b="1">
                <a:solidFill>
                  <a:schemeClr val="accent2"/>
                </a:solidFill>
                <a:cs typeface="Times New Roman" pitchFamily="18" charset="0"/>
              </a:rPr>
              <a:t>services SONU</a:t>
            </a:r>
            <a:r>
              <a:rPr lang="en-US" sz="38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 autoUpdateAnimBg="0"/>
      <p:bldP spid="43027" grpId="0" autoUpdateAnimBg="0"/>
      <p:bldP spid="43029" grpId="0" autoUpdateAnimBg="0"/>
      <p:bldP spid="43030" grpId="0" autoUpdateAnimBg="0"/>
      <p:bldP spid="43032" grpId="0" autoUpdateAnimBg="0"/>
      <p:bldP spid="4303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Orientation du Programme AMDD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3E62-AB29-4F58-BD0A-F3AC985DAE80}" type="slidenum">
              <a:rPr lang="en-US"/>
              <a:pPr/>
              <a:t>19</a:t>
            </a:fld>
            <a:endParaRPr lang="en-US"/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00"/>
            </a:outerShdw>
          </a:effectLst>
        </p:spPr>
        <p:txBody>
          <a:bodyPr anchor="ctr"/>
          <a:lstStyle/>
          <a:p>
            <a:pPr algn="ctr"/>
            <a:r>
              <a:rPr lang="fr-FR" sz="3800" b="1">
                <a:solidFill>
                  <a:schemeClr val="accent2"/>
                </a:solidFill>
                <a:cs typeface="Times New Roman" pitchFamily="18" charset="0"/>
              </a:rPr>
              <a:t>PREMIER INDICATEUR</a:t>
            </a:r>
            <a:r>
              <a:rPr lang="en-US" sz="3800" b="1"/>
              <a:t> 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914400" y="1524000"/>
            <a:ext cx="7315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00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fr-FR" sz="3300" b="1">
                <a:cs typeface="Times New Roman" pitchFamily="18" charset="0"/>
              </a:rPr>
              <a:t>Pour 500 000 femmes, il faudrait </a:t>
            </a:r>
            <a:br>
              <a:rPr lang="fr-FR" sz="3300" b="1">
                <a:cs typeface="Times New Roman" pitchFamily="18" charset="0"/>
              </a:rPr>
            </a:br>
            <a:r>
              <a:rPr lang="fr-FR" sz="3300" b="1">
                <a:cs typeface="Times New Roman" pitchFamily="18" charset="0"/>
              </a:rPr>
              <a:t>au moins :</a:t>
            </a:r>
            <a:r>
              <a:rPr lang="en-US" sz="3300" b="1"/>
              <a:t> 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914400" y="3048000"/>
            <a:ext cx="7239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rgbClr val="FF3300"/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200" b="1">
                <a:cs typeface="Times New Roman" pitchFamily="18" charset="0"/>
              </a:rPr>
              <a:t> </a:t>
            </a:r>
            <a:r>
              <a:rPr lang="fr-FR" sz="3200" b="1">
                <a:solidFill>
                  <a:srgbClr val="009900"/>
                </a:solidFill>
                <a:cs typeface="Times New Roman" pitchFamily="18" charset="0"/>
              </a:rPr>
              <a:t>1 établissement de SOU complets</a:t>
            </a:r>
            <a:endParaRPr lang="en-US" sz="3200" b="1">
              <a:solidFill>
                <a:srgbClr val="009900"/>
              </a:solidFill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fr-FR" sz="3200" b="1">
                <a:solidFill>
                  <a:srgbClr val="009900"/>
                </a:solidFill>
                <a:cs typeface="Times New Roman" pitchFamily="18" charset="0"/>
              </a:rPr>
              <a:t>4 établissements de SOU de base</a:t>
            </a:r>
            <a:r>
              <a:rPr lang="en-US" sz="3200" b="1">
                <a:solidFill>
                  <a:srgbClr val="0099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1" grpId="0" autoUpdateAnimBg="0"/>
      <p:bldP spid="44052" grpId="0" autoUpdateAnimBg="0"/>
      <p:bldP spid="440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357188"/>
            <a:ext cx="7772400" cy="1000125"/>
          </a:xfrm>
        </p:spPr>
        <p:txBody>
          <a:bodyPr/>
          <a:lstStyle/>
          <a:p>
            <a:r>
              <a:rPr lang="fr-FR" b="1" smtClean="0"/>
              <a:t>Objectifs d’Apprentissage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1643063"/>
            <a:ext cx="7929563" cy="3995737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fr-FR" sz="2800" smtClean="0">
                <a:solidFill>
                  <a:schemeClr val="tx1"/>
                </a:solidFill>
              </a:rPr>
              <a:t>L’apprenant à la fin de cette séance doit être capable de:</a:t>
            </a:r>
          </a:p>
          <a:p>
            <a:pPr lvl="1" algn="l">
              <a:lnSpc>
                <a:spcPct val="90000"/>
              </a:lnSpc>
              <a:buFont typeface="Arial" charset="0"/>
              <a:buChar char="•"/>
            </a:pPr>
            <a:r>
              <a:rPr lang="fr-FR" sz="2400" smtClean="0">
                <a:solidFill>
                  <a:schemeClr val="tx1"/>
                </a:solidFill>
              </a:rPr>
              <a:t>Comprendre  le nouveau paradigme de causes des décès maternels</a:t>
            </a:r>
          </a:p>
          <a:p>
            <a:pPr lvl="1" algn="l">
              <a:lnSpc>
                <a:spcPct val="90000"/>
              </a:lnSpc>
              <a:buFont typeface="Arial" charset="0"/>
              <a:buChar char="•"/>
            </a:pPr>
            <a:r>
              <a:rPr lang="fr-FR" sz="2400" smtClean="0">
                <a:solidFill>
                  <a:schemeClr val="tx1"/>
                </a:solidFill>
              </a:rPr>
              <a:t>Cerner la place des SOU dans la réduction de la mortalité maternelle </a:t>
            </a:r>
          </a:p>
          <a:p>
            <a:pPr lvl="1" algn="l">
              <a:lnSpc>
                <a:spcPct val="90000"/>
              </a:lnSpc>
              <a:buFont typeface="Arial" charset="0"/>
              <a:buChar char="•"/>
            </a:pPr>
            <a:r>
              <a:rPr lang="fr-FR" sz="2400" smtClean="0">
                <a:solidFill>
                  <a:schemeClr val="tx1"/>
                </a:solidFill>
              </a:rPr>
              <a:t>Connaître les trois piliers des SOU</a:t>
            </a:r>
          </a:p>
          <a:p>
            <a:pPr lvl="1" algn="l">
              <a:lnSpc>
                <a:spcPct val="90000"/>
              </a:lnSpc>
              <a:buFont typeface="Arial" charset="0"/>
              <a:buChar char="•"/>
            </a:pPr>
            <a:r>
              <a:rPr lang="fr-FR" sz="2400" smtClean="0">
                <a:solidFill>
                  <a:schemeClr val="tx1"/>
                </a:solidFill>
              </a:rPr>
              <a:t>Maitriser les trois niveaux d’anticipation dans l’offre des SOU</a:t>
            </a:r>
          </a:p>
          <a:p>
            <a:pPr lvl="1" algn="l">
              <a:lnSpc>
                <a:spcPct val="90000"/>
              </a:lnSpc>
              <a:buFont typeface="Arial" charset="0"/>
              <a:buChar char="•"/>
            </a:pPr>
            <a:r>
              <a:rPr lang="fr-FR" sz="2400" smtClean="0">
                <a:solidFill>
                  <a:schemeClr val="tx1"/>
                </a:solidFill>
              </a:rPr>
              <a:t> Organiser les SOU dans un service de maternité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Orientation du Programme AMDD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3EA7-2079-4B1D-88A5-8B1FDAEFF62A}" type="slidenum">
              <a:rPr lang="en-US"/>
              <a:pPr/>
              <a:t>20</a:t>
            </a:fld>
            <a:endParaRPr lang="en-US"/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00"/>
            </a:outerShdw>
          </a:effectLst>
        </p:spPr>
        <p:txBody>
          <a:bodyPr anchor="ctr"/>
          <a:lstStyle/>
          <a:p>
            <a:pPr algn="ctr"/>
            <a:r>
              <a:rPr lang="fr-FR" sz="3800" b="1">
                <a:solidFill>
                  <a:schemeClr val="accent2"/>
                </a:solidFill>
                <a:cs typeface="Times New Roman" pitchFamily="18" charset="0"/>
              </a:rPr>
              <a:t>DEUXIEME INDICATEUR</a:t>
            </a:r>
            <a:r>
              <a:rPr lang="en-US" sz="3800" b="1"/>
              <a:t> 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1600200" y="1492250"/>
            <a:ext cx="5943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00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fr-FR" sz="3300" b="1">
                <a:cs typeface="Times New Roman" pitchFamily="18" charset="0"/>
              </a:rPr>
              <a:t>Distribution géographique des établissements de SOU</a:t>
            </a:r>
            <a:r>
              <a:rPr lang="en-US" sz="3300" b="1"/>
              <a:t> 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685800" y="2971800"/>
            <a:ext cx="7696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rgbClr val="FF3300"/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100" b="1">
                <a:solidFill>
                  <a:srgbClr val="009900"/>
                </a:solidFill>
                <a:cs typeface="Times New Roman" pitchFamily="18" charset="0"/>
              </a:rPr>
              <a:t>Les établissements de SOU devraient </a:t>
            </a:r>
            <a:br>
              <a:rPr lang="fr-FR" sz="3100" b="1">
                <a:solidFill>
                  <a:srgbClr val="009900"/>
                </a:solidFill>
                <a:cs typeface="Times New Roman" pitchFamily="18" charset="0"/>
              </a:rPr>
            </a:br>
            <a:r>
              <a:rPr lang="fr-FR" sz="3100" b="1">
                <a:solidFill>
                  <a:srgbClr val="009900"/>
                </a:solidFill>
                <a:cs typeface="Times New Roman" pitchFamily="18" charset="0"/>
              </a:rPr>
              <a:t>être bien répartis pour desservir </a:t>
            </a:r>
            <a:br>
              <a:rPr lang="fr-FR" sz="3100" b="1">
                <a:solidFill>
                  <a:srgbClr val="009900"/>
                </a:solidFill>
                <a:cs typeface="Times New Roman" pitchFamily="18" charset="0"/>
              </a:rPr>
            </a:br>
            <a:r>
              <a:rPr lang="fr-FR" sz="3100" b="1">
                <a:solidFill>
                  <a:srgbClr val="009900"/>
                </a:solidFill>
                <a:cs typeface="Times New Roman" pitchFamily="18" charset="0"/>
              </a:rPr>
              <a:t>500 000 personnes</a:t>
            </a:r>
            <a:r>
              <a:rPr lang="en-US" sz="3100" b="1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685800" y="4953000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rgbClr val="000066"/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2800" b="1">
                <a:cs typeface="Times New Roman" pitchFamily="18" charset="0"/>
              </a:rPr>
              <a:t>Minimum : 1 établissement de SOU complets </a:t>
            </a:r>
            <a:br>
              <a:rPr lang="fr-FR" sz="2800" b="1">
                <a:cs typeface="Times New Roman" pitchFamily="18" charset="0"/>
              </a:rPr>
            </a:br>
            <a:r>
              <a:rPr lang="fr-FR" sz="2800" b="1">
                <a:cs typeface="Times New Roman" pitchFamily="18" charset="0"/>
              </a:rPr>
              <a:t>et 4 établissements de SOU de base</a:t>
            </a:r>
            <a:r>
              <a:rPr lang="en-US" sz="28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4" grpId="0" autoUpdateAnimBg="0"/>
      <p:bldP spid="45075" grpId="0" autoUpdateAnimBg="0"/>
      <p:bldP spid="45076" grpId="0" autoUpdateAnimBg="0"/>
      <p:bldP spid="4507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Orientation du Programme AMDD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ED32-70CD-4EE5-9620-B0CAC5B0FDAA}" type="slidenum">
              <a:rPr lang="en-US"/>
              <a:pPr/>
              <a:t>21</a:t>
            </a:fld>
            <a:endParaRPr lang="en-US"/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00"/>
            </a:outerShdw>
          </a:effectLst>
        </p:spPr>
        <p:txBody>
          <a:bodyPr anchor="ctr"/>
          <a:lstStyle/>
          <a:p>
            <a:pPr algn="ctr"/>
            <a:r>
              <a:rPr lang="fr-FR" sz="3800" b="1">
                <a:solidFill>
                  <a:schemeClr val="accent2"/>
                </a:solidFill>
                <a:cs typeface="Times New Roman" pitchFamily="18" charset="0"/>
              </a:rPr>
              <a:t>TROISIEME INDICATEUR</a:t>
            </a:r>
            <a:r>
              <a:rPr lang="en-US" sz="3800" b="1"/>
              <a:t> 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914400" y="1524000"/>
            <a:ext cx="7315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00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fr-FR" sz="3300" b="1">
                <a:cs typeface="Times New Roman" pitchFamily="18" charset="0"/>
              </a:rPr>
              <a:t>Proportion de toutes les naissances dans les établissements de SOU</a:t>
            </a:r>
            <a:r>
              <a:rPr lang="en-US" sz="3300" b="1"/>
              <a:t> 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685800" y="3048000"/>
            <a:ext cx="7696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rgbClr val="FF3300"/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/>
              <a:t>	</a:t>
            </a:r>
            <a:r>
              <a:rPr lang="fr-FR" sz="3100" b="1">
                <a:solidFill>
                  <a:srgbClr val="009900"/>
                </a:solidFill>
                <a:cs typeface="Times New Roman" pitchFamily="18" charset="0"/>
              </a:rPr>
              <a:t>Au moins 15%</a:t>
            </a:r>
            <a:r>
              <a:rPr lang="fr-FR" sz="3100" b="1">
                <a:cs typeface="Times New Roman" pitchFamily="18" charset="0"/>
              </a:rPr>
              <a:t> de toutes les naissances dans la communauté</a:t>
            </a:r>
            <a:r>
              <a:rPr lang="en-US" sz="3100" b="1">
                <a:cs typeface="Times New Roman" pitchFamily="18" charset="0"/>
              </a:rPr>
              <a:t> </a:t>
            </a:r>
            <a:r>
              <a:rPr lang="fr-FR" sz="3100" b="1">
                <a:cs typeface="Times New Roman" pitchFamily="18" charset="0"/>
              </a:rPr>
              <a:t>devraient se faire dans les établissements de SOU</a:t>
            </a:r>
            <a:r>
              <a:rPr lang="en-US" sz="31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8" grpId="0" autoUpdateAnimBg="0"/>
      <p:bldP spid="46099" grpId="0" autoUpdateAnimBg="0"/>
      <p:bldP spid="4610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Orientation du Programme AMDD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1E68-E856-4CFD-BABE-ABB13F0491F0}" type="slidenum">
              <a:rPr lang="en-US"/>
              <a:pPr/>
              <a:t>22</a:t>
            </a:fld>
            <a:endParaRPr lang="en-US"/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00"/>
            </a:outerShdw>
          </a:effectLst>
        </p:spPr>
        <p:txBody>
          <a:bodyPr anchor="ctr"/>
          <a:lstStyle/>
          <a:p>
            <a:pPr algn="ctr"/>
            <a:r>
              <a:rPr lang="fr-FR" sz="3800" b="1">
                <a:solidFill>
                  <a:schemeClr val="accent2"/>
                </a:solidFill>
                <a:cs typeface="Times New Roman" pitchFamily="18" charset="0"/>
              </a:rPr>
              <a:t>QUATRIEME INDICATEUR</a:t>
            </a:r>
            <a:r>
              <a:rPr lang="en-US" sz="3800" b="1"/>
              <a:t> 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1600200" y="1644650"/>
            <a:ext cx="5943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00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fr-FR" sz="3300" b="1">
                <a:cs typeface="Times New Roman" pitchFamily="18" charset="0"/>
              </a:rPr>
              <a:t>Besoin satisfait pour les </a:t>
            </a:r>
            <a:br>
              <a:rPr lang="fr-FR" sz="3300" b="1">
                <a:cs typeface="Times New Roman" pitchFamily="18" charset="0"/>
              </a:rPr>
            </a:br>
            <a:r>
              <a:rPr lang="fr-FR" sz="3300" b="1">
                <a:cs typeface="Times New Roman" pitchFamily="18" charset="0"/>
              </a:rPr>
              <a:t>services de SOU</a:t>
            </a:r>
            <a:r>
              <a:rPr lang="en-US" sz="3300" b="1"/>
              <a:t> </a:t>
            </a:r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609600" y="3048000"/>
            <a:ext cx="8001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rgbClr val="FF3300"/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100" b="1">
                <a:solidFill>
                  <a:srgbClr val="009900"/>
                </a:solidFill>
                <a:cs typeface="Times New Roman" pitchFamily="18" charset="0"/>
              </a:rPr>
              <a:t>Au moins 100%</a:t>
            </a:r>
            <a:r>
              <a:rPr lang="fr-FR" sz="3100" b="1">
                <a:cs typeface="Times New Roman" pitchFamily="18" charset="0"/>
              </a:rPr>
              <a:t> des femmes avec des complications obstétricales devraient être traitées dans les établissements de SOU</a:t>
            </a:r>
            <a:r>
              <a:rPr lang="en-US" sz="3100" b="1"/>
              <a:t> </a:t>
            </a:r>
          </a:p>
          <a:p>
            <a:pPr marL="342900" indent="-342900" algn="ctr">
              <a:spcBef>
                <a:spcPct val="20000"/>
              </a:spcBef>
            </a:pPr>
            <a:endParaRPr lang="en-US" sz="31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7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2" grpId="0" autoUpdateAnimBg="0"/>
      <p:bldP spid="47123" grpId="0" autoUpdateAnimBg="0"/>
      <p:bldP spid="47124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Orientation du Programme AMDD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98DC-EFDB-40B1-B054-F7CAAB9E98DE}" type="slidenum">
              <a:rPr lang="en-US"/>
              <a:pPr/>
              <a:t>23</a:t>
            </a:fld>
            <a:endParaRPr lang="en-US"/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00"/>
            </a:outerShdw>
          </a:effectLst>
        </p:spPr>
        <p:txBody>
          <a:bodyPr anchor="ctr"/>
          <a:lstStyle/>
          <a:p>
            <a:pPr algn="ctr"/>
            <a:r>
              <a:rPr lang="fr-FR" sz="3800" b="1">
                <a:solidFill>
                  <a:schemeClr val="accent2"/>
                </a:solidFill>
                <a:cs typeface="Times New Roman" pitchFamily="18" charset="0"/>
              </a:rPr>
              <a:t>CINQUIEME INDICATEUR</a:t>
            </a:r>
            <a:r>
              <a:rPr lang="en-US" sz="3800" b="1"/>
              <a:t> 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914400" y="1600200"/>
            <a:ext cx="7315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00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fr-FR" sz="3300" b="1">
                <a:cs typeface="Times New Roman" pitchFamily="18" charset="0"/>
              </a:rPr>
              <a:t>Césariennes en tant que pourcentage </a:t>
            </a:r>
            <a:br>
              <a:rPr lang="fr-FR" sz="3300" b="1">
                <a:cs typeface="Times New Roman" pitchFamily="18" charset="0"/>
              </a:rPr>
            </a:br>
            <a:r>
              <a:rPr lang="fr-FR" sz="3300" b="1">
                <a:cs typeface="Times New Roman" pitchFamily="18" charset="0"/>
              </a:rPr>
              <a:t>de toutes les naissances</a:t>
            </a:r>
            <a:r>
              <a:rPr lang="en-US" sz="3200" b="1"/>
              <a:t> </a:t>
            </a: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533400" y="3048000"/>
            <a:ext cx="800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rgbClr val="FF3300"/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100" b="1">
                <a:solidFill>
                  <a:schemeClr val="accent1"/>
                </a:solidFill>
                <a:cs typeface="Times New Roman" pitchFamily="18" charset="0"/>
              </a:rPr>
              <a:t>Minimum :	 5%</a:t>
            </a:r>
            <a:r>
              <a:rPr lang="en-US" sz="3100" b="1"/>
              <a:t> 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3100" b="1">
                <a:solidFill>
                  <a:srgbClr val="009900"/>
                </a:solidFill>
                <a:cs typeface="Times New Roman" pitchFamily="18" charset="0"/>
              </a:rPr>
              <a:t>Maximum :	15%</a:t>
            </a:r>
            <a:r>
              <a:rPr lang="en-US" sz="32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8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8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6" grpId="0" autoUpdateAnimBg="0"/>
      <p:bldP spid="48147" grpId="0" build="p" autoUpdateAnimBg="0"/>
      <p:bldP spid="48148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Orientation du Programme AMDD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6BBD-BC17-47C3-9159-04EE8E4D7C6D}" type="slidenum">
              <a:rPr lang="en-US"/>
              <a:pPr/>
              <a:t>24</a:t>
            </a:fld>
            <a:endParaRPr lang="en-US"/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00"/>
            </a:outerShdw>
          </a:effectLst>
        </p:spPr>
        <p:txBody>
          <a:bodyPr anchor="ctr"/>
          <a:lstStyle/>
          <a:p>
            <a:pPr algn="ctr"/>
            <a:r>
              <a:rPr lang="fr-FR" sz="3800" b="1">
                <a:solidFill>
                  <a:schemeClr val="accent2"/>
                </a:solidFill>
                <a:cs typeface="Times New Roman" pitchFamily="18" charset="0"/>
              </a:rPr>
              <a:t>SIXIEME INDICATEUR</a:t>
            </a:r>
            <a:r>
              <a:rPr lang="en-US" sz="3800" b="1"/>
              <a:t> 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1600200" y="1690688"/>
            <a:ext cx="59436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00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fr-FR" sz="3300" b="1">
                <a:solidFill>
                  <a:srgbClr val="FF9900"/>
                </a:solidFill>
                <a:cs typeface="Times New Roman" pitchFamily="18" charset="0"/>
              </a:rPr>
              <a:t>Taux de mortalité clinique</a:t>
            </a:r>
            <a:r>
              <a:rPr lang="en-US" sz="3300" b="1"/>
              <a:t> </a:t>
            </a:r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1295400" y="2743200"/>
            <a:ext cx="6629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rgbClr val="FF3300"/>
            </a:outerShdw>
          </a:effectLst>
        </p:spPr>
        <p:txBody>
          <a:bodyPr wrap="none"/>
          <a:lstStyle/>
          <a:p>
            <a:pPr marL="1588" indent="-1588" algn="ctr">
              <a:spcBef>
                <a:spcPct val="20000"/>
              </a:spcBef>
              <a:tabLst>
                <a:tab pos="458788" algn="l"/>
              </a:tabLst>
            </a:pPr>
            <a:r>
              <a:rPr lang="fr-FR" sz="3100" b="1">
                <a:cs typeface="Times New Roman" pitchFamily="18" charset="0"/>
              </a:rPr>
              <a:t>	Proportion de toutes les femmes</a:t>
            </a:r>
            <a:br>
              <a:rPr lang="fr-FR" sz="3100" b="1">
                <a:cs typeface="Times New Roman" pitchFamily="18" charset="0"/>
              </a:rPr>
            </a:br>
            <a:r>
              <a:rPr lang="fr-FR" sz="3100" b="1">
                <a:cs typeface="Times New Roman" pitchFamily="18" charset="0"/>
              </a:rPr>
              <a:t>avec complications obstétricales</a:t>
            </a:r>
            <a:br>
              <a:rPr lang="fr-FR" sz="3100" b="1">
                <a:cs typeface="Times New Roman" pitchFamily="18" charset="0"/>
              </a:rPr>
            </a:br>
            <a:r>
              <a:rPr lang="fr-FR" sz="3100" b="1">
                <a:cs typeface="Times New Roman" pitchFamily="18" charset="0"/>
              </a:rPr>
              <a:t>admises dans un établissement</a:t>
            </a:r>
            <a:r>
              <a:rPr lang="en-US" sz="3100" b="1">
                <a:cs typeface="Times New Roman" pitchFamily="18" charset="0"/>
              </a:rPr>
              <a:t/>
            </a:r>
            <a:br>
              <a:rPr lang="en-US" sz="3100" b="1">
                <a:cs typeface="Times New Roman" pitchFamily="18" charset="0"/>
              </a:rPr>
            </a:br>
            <a:r>
              <a:rPr lang="fr-FR" sz="3100" b="1">
                <a:cs typeface="Times New Roman" pitchFamily="18" charset="0"/>
              </a:rPr>
              <a:t>qui meurent :</a:t>
            </a:r>
            <a:r>
              <a:rPr lang="en-US" sz="3100" b="1"/>
              <a:t> 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685800" y="5089525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fr-FR" sz="4000" b="1">
                <a:solidFill>
                  <a:schemeClr val="accent2"/>
                </a:solidFill>
                <a:cs typeface="Times New Roman" pitchFamily="18" charset="0"/>
              </a:rPr>
              <a:t>Niveau acceptable minimum</a:t>
            </a:r>
            <a:r>
              <a:rPr lang="fr-FR" sz="4000" b="1">
                <a:solidFill>
                  <a:srgbClr val="FF9900"/>
                </a:solidFill>
                <a:cs typeface="Times New Roman" pitchFamily="18" charset="0"/>
              </a:rPr>
              <a:t> : 1%</a:t>
            </a:r>
            <a:r>
              <a:rPr lang="en-US" sz="4000" b="1">
                <a:solidFill>
                  <a:srgbClr val="FF99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0" grpId="0" autoUpdateAnimBg="0"/>
      <p:bldP spid="49171" grpId="0" build="p" autoUpdateAnimBg="0"/>
      <p:bldP spid="49172" grpId="0" autoUpdateAnimBg="0"/>
      <p:bldP spid="4917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/>
              <a:t>La mortalité maternelle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916113"/>
            <a:ext cx="7769225" cy="46894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3600" b="1" smtClean="0"/>
              <a:t>Définition (OMS):</a:t>
            </a:r>
          </a:p>
          <a:p>
            <a:pPr lvl="1">
              <a:lnSpc>
                <a:spcPct val="90000"/>
              </a:lnSpc>
            </a:pPr>
            <a:r>
              <a:rPr lang="fr-FR" sz="3200" smtClean="0"/>
              <a:t> « décès d’une femme au cours de la grossesse ou dans un délai de 42j après sa terminaison, </a:t>
            </a:r>
          </a:p>
          <a:p>
            <a:pPr lvl="1">
              <a:lnSpc>
                <a:spcPct val="90000"/>
              </a:lnSpc>
            </a:pPr>
            <a:r>
              <a:rPr lang="fr-FR" sz="3200" smtClean="0"/>
              <a:t> quelqu’en soit la durée ou la localisation,</a:t>
            </a:r>
          </a:p>
          <a:p>
            <a:pPr lvl="1">
              <a:lnSpc>
                <a:spcPct val="90000"/>
              </a:lnSpc>
            </a:pPr>
            <a:r>
              <a:rPr lang="fr-FR" sz="3200" smtClean="0"/>
              <a:t> pour une cause quelconque déterminée ou aggravée par la grossesse ou les soins qu’elle a motivés, </a:t>
            </a:r>
          </a:p>
          <a:p>
            <a:pPr lvl="1">
              <a:lnSpc>
                <a:spcPct val="90000"/>
              </a:lnSpc>
            </a:pPr>
            <a:r>
              <a:rPr lang="fr-FR" sz="3200" smtClean="0"/>
              <a:t> mais ni accidentelle ni fortuite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Chaque minute dans le Monde: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4000" smtClean="0"/>
              <a:t>380 femmes deviennent enceintes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4000" smtClean="0"/>
              <a:t>Dont 190 grossesses non désirées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4000" smtClean="0"/>
              <a:t>110 femmes ont une complication gravidique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4000" smtClean="0"/>
              <a:t>40 femmes ont une complication d’avortement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4000" b="1" smtClean="0"/>
              <a:t>1 femme meurt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4000" b="1" smtClean="0"/>
              <a:t>Ampleur de la mortalité maternelle mondiale (1990)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2038" y="1766888"/>
            <a:ext cx="4878387" cy="4830762"/>
          </a:xfrm>
        </p:spPr>
        <p:txBody>
          <a:bodyPr/>
          <a:lstStyle/>
          <a:p>
            <a:pPr>
              <a:buFontTx/>
              <a:buNone/>
            </a:pPr>
            <a:endParaRPr lang="fr-FR" sz="2800" smtClean="0"/>
          </a:p>
        </p:txBody>
      </p:sp>
      <p:pic>
        <p:nvPicPr>
          <p:cNvPr id="10244" name="Picture 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700213"/>
            <a:ext cx="8316912" cy="5157787"/>
          </a:xfrm>
          <a:noFill/>
        </p:spPr>
      </p:pic>
      <p:sp>
        <p:nvSpPr>
          <p:cNvPr id="10245" name="Rectangle 11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fr-FR" sz="2400" smtClean="0"/>
          </a:p>
        </p:txBody>
      </p:sp>
      <p:sp>
        <p:nvSpPr>
          <p:cNvPr id="10246" name="WordArt 13"/>
          <p:cNvSpPr>
            <a:spLocks noChangeArrowheads="1" noChangeShapeType="1" noTextEdit="1"/>
          </p:cNvSpPr>
          <p:nvPr/>
        </p:nvSpPr>
        <p:spPr bwMode="auto">
          <a:xfrm>
            <a:off x="1187450" y="3500438"/>
            <a:ext cx="7553325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20"/>
              </a:avLst>
            </a:prstTxWarp>
          </a:bodyPr>
          <a:lstStyle/>
          <a:p>
            <a:pPr algn="ctr"/>
            <a:r>
              <a:rPr lang="fr-FR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430  décès maternels pour 100 000 Nces vivantes</a:t>
            </a:r>
          </a:p>
        </p:txBody>
      </p:sp>
      <p:sp>
        <p:nvSpPr>
          <p:cNvPr id="10247" name="WordArt 14"/>
          <p:cNvSpPr>
            <a:spLocks noChangeArrowheads="1" noChangeShapeType="1" noTextEdit="1"/>
          </p:cNvSpPr>
          <p:nvPr/>
        </p:nvSpPr>
        <p:spPr bwMode="auto">
          <a:xfrm>
            <a:off x="2700338" y="5589588"/>
            <a:ext cx="4608512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585 000 décès par 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/>
          </a:bodyPr>
          <a:lstStyle/>
          <a:p>
            <a:r>
              <a:rPr lang="fr-FR" sz="3600" b="1" smtClean="0"/>
              <a:t>Risque de décès sur la durée de la vie</a:t>
            </a:r>
            <a:r>
              <a:rPr lang="fr-FR" sz="4000" b="1" smtClean="0"/>
              <a:t> </a:t>
            </a:r>
            <a:r>
              <a:rPr lang="fr-FR" sz="2800" smtClean="0"/>
              <a:t>(OMS 2000)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1096610" y="1766888"/>
          <a:ext cx="3739267" cy="1979612"/>
        </p:xfrm>
        <a:graphic>
          <a:graphicData uri="http://schemas.openxmlformats.org/presentationml/2006/ole">
            <p:oleObj spid="_x0000_s1026" name="Graphique" r:id="rId3" imgW="7772536" imgH="4114800" progId="MSGraph.Chart.8">
              <p:embed followColorScheme="full"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5022850" y="1901493"/>
          <a:ext cx="3808413" cy="1710402"/>
        </p:xfrm>
        <a:graphic>
          <a:graphicData uri="http://schemas.openxmlformats.org/presentationml/2006/ole">
            <p:oleObj spid="_x0000_s1027" name="Graphique" r:id="rId4" imgW="11791761" imgH="5286451" progId="MSGraph.Chart.8">
              <p:embed followColorScheme="full"/>
            </p:oleObj>
          </a:graphicData>
        </a:graphic>
      </p:graphicFrame>
      <p:graphicFrame>
        <p:nvGraphicFramePr>
          <p:cNvPr id="157823" name="Group 127"/>
          <p:cNvGraphicFramePr>
            <a:graphicFrameLocks noGrp="1"/>
          </p:cNvGraphicFramePr>
          <p:nvPr>
            <p:ph sz="quarter" idx="3"/>
          </p:nvPr>
        </p:nvGraphicFramePr>
        <p:xfrm>
          <a:off x="1042988" y="1700213"/>
          <a:ext cx="3808412" cy="4473577"/>
        </p:xfrm>
        <a:graphic>
          <a:graphicData uri="http://schemas.openxmlformats.org/drawingml/2006/table">
            <a:tbl>
              <a:tblPr/>
              <a:tblGrid>
                <a:gridCol w="1905000"/>
                <a:gridCol w="1903412"/>
              </a:tblGrid>
              <a:tr h="131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Risque de décès sur la vie (décès)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Afghanistan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1/6 (20.000)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Sierra Léone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1/6 (4.500)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1/10 (6.800)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Burkina Faso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1/12 (5.400)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Burundi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1/12 (2.800)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Togo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1/26 (1.000)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7825" name="Group 129"/>
          <p:cNvGraphicFramePr>
            <a:graphicFrameLocks noGrp="1"/>
          </p:cNvGraphicFramePr>
          <p:nvPr>
            <p:ph sz="quarter" idx="4"/>
          </p:nvPr>
        </p:nvGraphicFramePr>
        <p:xfrm>
          <a:off x="5003800" y="1773238"/>
          <a:ext cx="3808413" cy="4395789"/>
        </p:xfrm>
        <a:graphic>
          <a:graphicData uri="http://schemas.openxmlformats.org/drawingml/2006/table">
            <a:tbl>
              <a:tblPr/>
              <a:tblGrid>
                <a:gridCol w="1905000"/>
                <a:gridCol w="1903413"/>
              </a:tblGrid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Risque de décès sur la vie  (décès)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1/2.700 (120)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Belgique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1/5.600 (10)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Allemagne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1/8.000 (55)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Italie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1/13.900 (25)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Espagne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1/17.400 (15)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Suède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1/29.800 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sp>
        <p:nvSpPr>
          <p:cNvPr id="1081" name="Text Box 130"/>
          <p:cNvSpPr txBox="1">
            <a:spLocks noChangeArrowheads="1"/>
          </p:cNvSpPr>
          <p:nvPr/>
        </p:nvSpPr>
        <p:spPr bwMode="auto">
          <a:xfrm>
            <a:off x="971550" y="6237288"/>
            <a:ext cx="7869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82" name="Text Box 131"/>
          <p:cNvSpPr txBox="1">
            <a:spLocks noChangeArrowheads="1"/>
          </p:cNvSpPr>
          <p:nvPr/>
        </p:nvSpPr>
        <p:spPr bwMode="auto">
          <a:xfrm>
            <a:off x="2339975" y="6237288"/>
            <a:ext cx="518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1083" name="Text Box 132"/>
          <p:cNvSpPr txBox="1">
            <a:spLocks noChangeArrowheads="1"/>
          </p:cNvSpPr>
          <p:nvPr/>
        </p:nvSpPr>
        <p:spPr bwMode="auto">
          <a:xfrm>
            <a:off x="1403350" y="6237288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/>
              <a:t>Moyenne mondiale: 1 risque/74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/>
              <a:t>Causes médicales des décès</a:t>
            </a: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>
            <p:ph idx="1"/>
          </p:nvPr>
        </p:nvGraphicFramePr>
        <p:xfrm>
          <a:off x="2257425" y="2405063"/>
          <a:ext cx="4629150" cy="2914650"/>
        </p:xfrm>
        <a:graphic>
          <a:graphicData uri="http://schemas.openxmlformats.org/presentationml/2006/ole">
            <p:oleObj spid="_x0000_s2050" name="Graphique" r:id="rId3" imgW="4629216" imgH="2914743" progId="Excel.Sheet.8">
              <p:embed followColorScheme="textAndBackground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6" name="Rectangle 20"/>
          <p:cNvSpPr>
            <a:spLocks noGrp="1" noChangeArrowheads="1"/>
          </p:cNvSpPr>
          <p:nvPr>
            <p:ph idx="1"/>
          </p:nvPr>
        </p:nvSpPr>
        <p:spPr>
          <a:xfrm>
            <a:off x="1752600" y="2057400"/>
            <a:ext cx="5715000" cy="2895600"/>
          </a:xfrm>
          <a:effectLst>
            <a:outerShdw dist="17961" dir="2700000" algn="ctr" rotWithShape="0">
              <a:srgbClr val="003300"/>
            </a:outerShdw>
          </a:effectLst>
        </p:spPr>
        <p:txBody>
          <a:bodyPr>
            <a:normAutofit/>
          </a:bodyPr>
          <a:lstStyle/>
          <a:p>
            <a:pPr>
              <a:lnSpc>
                <a:spcPct val="90000"/>
              </a:lnSpc>
              <a:buSzPct val="120000"/>
              <a:buFontTx/>
              <a:buChar char="•"/>
            </a:pPr>
            <a:r>
              <a:rPr lang="fr-FR" sz="2800">
                <a:solidFill>
                  <a:srgbClr val="FF9900"/>
                </a:solidFill>
                <a:cs typeface="Times New Roman" pitchFamily="18" charset="0"/>
              </a:rPr>
              <a:t>Hémorragie			21%</a:t>
            </a:r>
            <a:r>
              <a:rPr lang="en-US" sz="2800">
                <a:solidFill>
                  <a:srgbClr val="FF9900"/>
                </a:solidFill>
              </a:rPr>
              <a:t> </a:t>
            </a:r>
          </a:p>
          <a:p>
            <a:pPr>
              <a:lnSpc>
                <a:spcPct val="90000"/>
              </a:lnSpc>
              <a:buSzPct val="120000"/>
              <a:buFontTx/>
              <a:buChar char="•"/>
            </a:pPr>
            <a:r>
              <a:rPr lang="fr-FR" sz="2800">
                <a:solidFill>
                  <a:srgbClr val="FF9900"/>
                </a:solidFill>
                <a:cs typeface="Times New Roman" pitchFamily="18" charset="0"/>
              </a:rPr>
              <a:t>Avortement à risques		14%</a:t>
            </a:r>
            <a:r>
              <a:rPr lang="en-US" sz="2800">
                <a:solidFill>
                  <a:srgbClr val="FF9900"/>
                </a:solidFill>
              </a:rPr>
              <a:t> </a:t>
            </a:r>
          </a:p>
          <a:p>
            <a:pPr>
              <a:lnSpc>
                <a:spcPct val="90000"/>
              </a:lnSpc>
              <a:buSzPct val="120000"/>
              <a:buFontTx/>
              <a:buChar char="•"/>
            </a:pPr>
            <a:r>
              <a:rPr lang="fr-FR" sz="2800">
                <a:solidFill>
                  <a:srgbClr val="FF9900"/>
                </a:solidFill>
                <a:cs typeface="Times New Roman" pitchFamily="18" charset="0"/>
              </a:rPr>
              <a:t>Eclampsie			13%</a:t>
            </a:r>
            <a:r>
              <a:rPr lang="en-US" sz="2800">
                <a:solidFill>
                  <a:srgbClr val="FF9900"/>
                </a:solidFill>
              </a:rPr>
              <a:t> </a:t>
            </a:r>
          </a:p>
          <a:p>
            <a:pPr>
              <a:lnSpc>
                <a:spcPct val="90000"/>
              </a:lnSpc>
              <a:buSzPct val="120000"/>
              <a:buFontTx/>
              <a:buChar char="•"/>
            </a:pPr>
            <a:r>
              <a:rPr lang="fr-FR" sz="2800">
                <a:solidFill>
                  <a:srgbClr val="FF9900"/>
                </a:solidFill>
                <a:cs typeface="Times New Roman" pitchFamily="18" charset="0"/>
              </a:rPr>
              <a:t>Travail dystocique		8%</a:t>
            </a:r>
            <a:r>
              <a:rPr lang="en-US" sz="2800">
                <a:solidFill>
                  <a:srgbClr val="FF9900"/>
                </a:solidFill>
              </a:rPr>
              <a:t> </a:t>
            </a:r>
          </a:p>
          <a:p>
            <a:pPr>
              <a:lnSpc>
                <a:spcPct val="90000"/>
              </a:lnSpc>
              <a:buSzPct val="120000"/>
              <a:buFontTx/>
              <a:buChar char="•"/>
            </a:pPr>
            <a:r>
              <a:rPr lang="fr-FR" sz="2800">
                <a:solidFill>
                  <a:srgbClr val="FF9900"/>
                </a:solidFill>
                <a:cs typeface="Times New Roman" pitchFamily="18" charset="0"/>
              </a:rPr>
              <a:t>Infection				8%</a:t>
            </a:r>
            <a:r>
              <a:rPr lang="en-US" sz="2800">
                <a:solidFill>
                  <a:srgbClr val="FF9900"/>
                </a:solidFill>
              </a:rPr>
              <a:t> </a:t>
            </a:r>
          </a:p>
          <a:p>
            <a:pPr>
              <a:lnSpc>
                <a:spcPct val="90000"/>
              </a:lnSpc>
              <a:buSzPct val="120000"/>
              <a:buFontTx/>
              <a:buChar char="•"/>
            </a:pPr>
            <a:r>
              <a:rPr lang="fr-FR" sz="2800">
                <a:solidFill>
                  <a:srgbClr val="FF9900"/>
                </a:solidFill>
                <a:cs typeface="Times New Roman" pitchFamily="18" charset="0"/>
              </a:rPr>
              <a:t>Autre				11%</a:t>
            </a:r>
            <a:r>
              <a:rPr lang="en-US" sz="2800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Orientation du Programme AMDD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C182-A4B2-4CAF-8BC3-443E683170C8}" type="slidenum">
              <a:rPr lang="en-US"/>
              <a:pPr/>
              <a:t>8</a:t>
            </a:fld>
            <a:endParaRPr lang="en-US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495300" y="5318125"/>
            <a:ext cx="81772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0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fr-FR" sz="3000" b="1">
                <a:solidFill>
                  <a:srgbClr val="009900"/>
                </a:solidFill>
                <a:cs typeface="Times New Roman" pitchFamily="18" charset="0"/>
              </a:rPr>
              <a:t>Représentent environ les 3/4 des décès maternels</a:t>
            </a:r>
            <a:r>
              <a:rPr lang="en-US" sz="3000" b="1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1177925" y="403225"/>
            <a:ext cx="67945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0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fr-FR" sz="3000" b="1">
                <a:solidFill>
                  <a:schemeClr val="accent2"/>
                </a:solidFill>
                <a:cs typeface="Times New Roman" pitchFamily="18" charset="0"/>
              </a:rPr>
              <a:t>COMPLICATIONS OBSTETRICALES</a:t>
            </a:r>
            <a:r>
              <a:rPr lang="en-US" sz="3800" b="1">
                <a:solidFill>
                  <a:schemeClr val="accent2"/>
                </a:solidFill>
              </a:rPr>
              <a:t/>
            </a:r>
            <a:br>
              <a:rPr lang="en-US" sz="3800" b="1">
                <a:solidFill>
                  <a:schemeClr val="accent2"/>
                </a:solidFill>
              </a:rPr>
            </a:br>
            <a:r>
              <a:rPr lang="fr-FR" sz="3800" b="1">
                <a:solidFill>
                  <a:schemeClr val="accent2"/>
                </a:solidFill>
                <a:cs typeface="Times New Roman" pitchFamily="18" charset="0"/>
              </a:rPr>
              <a:t>DIRECTES</a:t>
            </a:r>
            <a:r>
              <a:rPr lang="en-US" sz="3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6" grpId="0" build="p" autoUpdateAnimBg="0"/>
      <p:bldP spid="19477" grpId="0" autoUpdateAnimBg="0"/>
      <p:bldP spid="1947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3" name="Rectangle 19"/>
          <p:cNvSpPr>
            <a:spLocks noGrp="1" noChangeArrowheads="1"/>
          </p:cNvSpPr>
          <p:nvPr>
            <p:ph idx="1"/>
          </p:nvPr>
        </p:nvSpPr>
        <p:spPr>
          <a:xfrm>
            <a:off x="1524000" y="2362200"/>
            <a:ext cx="6172200" cy="2209800"/>
          </a:xfrm>
          <a:effectLst>
            <a:outerShdw dist="17961" dir="2700000" algn="ctr" rotWithShape="0">
              <a:srgbClr val="003300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  <a:buSzPct val="120000"/>
              <a:buFontTx/>
              <a:buChar char="•"/>
              <a:tabLst>
                <a:tab pos="514350" algn="l"/>
              </a:tabLst>
            </a:pPr>
            <a:r>
              <a:rPr lang="fr-FR">
                <a:solidFill>
                  <a:srgbClr val="FF9900"/>
                </a:solidFill>
                <a:cs typeface="Times New Roman" pitchFamily="18" charset="0"/>
              </a:rPr>
              <a:t>Elles sont imputables à des causes préalables, dont le paludisme, l’anémie et l’hépatite</a:t>
            </a:r>
            <a:r>
              <a:rPr lang="en-US">
                <a:solidFill>
                  <a:srgbClr val="FF9900"/>
                </a:solidFill>
              </a:rPr>
              <a:t> </a:t>
            </a:r>
          </a:p>
          <a:p>
            <a:pPr>
              <a:lnSpc>
                <a:spcPct val="90000"/>
              </a:lnSpc>
              <a:buSzPct val="120000"/>
              <a:buFontTx/>
              <a:buChar char="•"/>
              <a:tabLst>
                <a:tab pos="514350" algn="l"/>
              </a:tabLst>
            </a:pPr>
            <a:r>
              <a:rPr lang="fr-FR">
                <a:solidFill>
                  <a:srgbClr val="FF9900"/>
                </a:solidFill>
                <a:cs typeface="Times New Roman" pitchFamily="18" charset="0"/>
              </a:rPr>
              <a:t>Et de plus en plus, le VIH/SIDA</a:t>
            </a:r>
            <a:r>
              <a:rPr lang="en-US"/>
              <a:t>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Orientation du Programme AMDD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E685-9200-46F3-916F-F98F52CBFB52}" type="slidenum">
              <a:rPr lang="en-US"/>
              <a:pPr/>
              <a:t>9</a:t>
            </a:fld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782638" y="5165725"/>
            <a:ext cx="765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rgbClr val="00FFFF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fr-FR" sz="3000" b="1">
                <a:solidFill>
                  <a:srgbClr val="009900"/>
                </a:solidFill>
                <a:cs typeface="Times New Roman" pitchFamily="18" charset="0"/>
              </a:rPr>
              <a:t>Représentent environ 1/4 des décès maternels </a:t>
            </a:r>
            <a:endParaRPr lang="en-US" sz="3000" b="1">
              <a:solidFill>
                <a:srgbClr val="009900"/>
              </a:solidFill>
              <a:cs typeface="Times New Roman" pitchFamily="18" charset="0"/>
            </a:endParaRP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1103313" y="696913"/>
            <a:ext cx="688975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rgbClr val="00CCFF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fr-FR" sz="3000" b="1">
                <a:solidFill>
                  <a:schemeClr val="accent2"/>
                </a:solidFill>
                <a:cs typeface="Times New Roman" pitchFamily="18" charset="0"/>
              </a:rPr>
              <a:t>COMPLICATIONS OBSTETRICALES </a:t>
            </a:r>
            <a:endParaRPr lang="en-US" sz="3000" b="1">
              <a:solidFill>
                <a:schemeClr val="accent2"/>
              </a:solidFill>
              <a:cs typeface="Times New Roman" pitchFamily="18" charset="0"/>
            </a:endParaRPr>
          </a:p>
          <a:p>
            <a:pPr algn="ctr"/>
            <a:r>
              <a:rPr lang="fr-FR" sz="3800" b="1">
                <a:solidFill>
                  <a:schemeClr val="accent2"/>
                </a:solidFill>
                <a:cs typeface="Times New Roman" pitchFamily="18" charset="0"/>
              </a:rPr>
              <a:t>INDIRECTES</a:t>
            </a:r>
            <a:r>
              <a:rPr lang="en-US" sz="31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3" grpId="0" build="p" autoUpdateAnimBg="0"/>
      <p:bldP spid="21524" grpId="0" autoUpdateAnimBg="0"/>
      <p:bldP spid="21525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 - &amp;quot;Mortalité Maternelle&amp;#x0D;&amp;#x0A;dans le Monde&amp;quot;&quot;/&gt;&lt;property id=&quot;20307&quot; value=&quot;256&quot;/&gt;&lt;/object&gt;&lt;object type=&quot;3&quot; unique_id=&quot;10005&quot;&gt;&lt;property id=&quot;20148&quot; value=&quot;5&quot;/&gt;&lt;property id=&quot;20300&quot; value=&quot;Diapositive 3 - &amp;quot;La mortalité maternelle&amp;quot;&quot;/&gt;&lt;property id=&quot;20307&quot; value=&quot;259&quot;/&gt;&lt;/object&gt;&lt;object type=&quot;3&quot; unique_id=&quot;10006&quot;&gt;&lt;property id=&quot;20148&quot; value=&quot;5&quot;/&gt;&lt;property id=&quot;20300&quot; value=&quot;Diapositive 4 - &amp;quot;Chaque minute dans le Monde:&amp;quot;&quot;/&gt;&lt;property id=&quot;20307&quot; value=&quot;261&quot;/&gt;&lt;/object&gt;&lt;object type=&quot;3&quot; unique_id=&quot;10007&quot;&gt;&lt;property id=&quot;20148&quot; value=&quot;5&quot;/&gt;&lt;property id=&quot;20300&quot; value=&quot;Diapositive 5 - &amp;quot;Ampleur de la mortalité maternelle mondiale (1990)&amp;quot;&quot;/&gt;&lt;property id=&quot;20307&quot; value=&quot;260&quot;/&gt;&lt;/object&gt;&lt;object type=&quot;3&quot; unique_id=&quot;10008&quot;&gt;&lt;property id=&quot;20148&quot; value=&quot;5&quot;/&gt;&lt;property id=&quot;20300&quot; value=&quot;Diapositive 6 - &amp;quot;Risque de décès sur la durée de la vie (OMS 2000)&amp;quot;&quot;/&gt;&lt;property id=&quot;20307&quot; value=&quot;262&quot;/&gt;&lt;/object&gt;&lt;object type=&quot;3&quot; unique_id=&quot;10009&quot;&gt;&lt;property id=&quot;20148&quot; value=&quot;5&quot;/&gt;&lt;property id=&quot;20300&quot; value=&quot;Diapositive 7 - &amp;quot;Causes médicales des décès&amp;quot;&quot;/&gt;&lt;property id=&quot;20307&quot; value=&quot;263&quot;/&gt;&lt;/object&gt;&lt;object type=&quot;3&quot; unique_id=&quot;10010&quot;&gt;&lt;property id=&quot;20148&quot; value=&quot;5&quot;/&gt;&lt;property id=&quot;20300&quot; value=&quot;Diapositive 8&quot;/&gt;&lt;property id=&quot;20307&quot; value=&quot;276&quot;/&gt;&lt;/object&gt;&lt;object type=&quot;3&quot; unique_id=&quot;10011&quot;&gt;&lt;property id=&quot;20148&quot; value=&quot;5&quot;/&gt;&lt;property id=&quot;20300&quot; value=&quot;Diapositive 9&quot;/&gt;&lt;property id=&quot;20307&quot; value=&quot;277&quot;/&gt;&lt;/object&gt;&lt;object type=&quot;3&quot; unique_id=&quot;10012&quot;&gt;&lt;property id=&quot;20148&quot; value=&quot;5&quot;/&gt;&lt;property id=&quot;20300&quot; value=&quot;Diapositive 10 - &amp;quot;La plupart des complications obstétricales &amp;quot;&quot;/&gt;&lt;property id=&quot;20307&quot; value=&quot;278&quot;/&gt;&lt;/object&gt;&lt;object type=&quot;3&quot; unique_id=&quot;10013&quot;&gt;&lt;property id=&quot;20148&quot; value=&quot;5&quot;/&gt;&lt;property id=&quot;20300&quot; value=&quot;Diapositive 11 - &amp;quot;L es 3 retards&amp;quot;&quot;/&gt;&lt;property id=&quot;20307&quot; value=&quot;264&quot;/&gt;&lt;/object&gt;&lt;object type=&quot;3&quot; unique_id=&quot;10014&quot;&gt;&lt;property id=&quot;20148&quot; value=&quot;5&quot;/&gt;&lt;property id=&quot;20300&quot; value=&quot;Diapositive 12 - &amp;quot;Soins qualifiés à l’accouchement et décès maternels (OMS 2001)&amp;quot;&quot;/&gt;&lt;property id=&quot;20307&quot; value=&quot;265&quot;/&gt;&lt;/object&gt;&lt;object type=&quot;3&quot; unique_id=&quot;10015&quot;&gt;&lt;property id=&quot;20148&quot; value=&quot;5&quot;/&gt;&lt;property id=&quot;20300&quot; value=&quot;Diapositive 13 - &amp;quot;Comment pouvons-nous améliorer &amp;#x0D;&amp;#x0A;l’accès aux SONU ? &amp;quot;&quot;/&gt;&lt;property id=&quot;20307&quot; value=&quot;275&quot;/&gt;&lt;/object&gt;&lt;object type=&quot;3&quot; unique_id=&quot;10016&quot;&gt;&lt;property id=&quot;20148&quot; value=&quot;5&quot;/&gt;&lt;property id=&quot;20300&quot; value=&quot;Diapositive 14 - &amp;quot;De combien de temps &amp;#x0D;&amp;#x0A;disposons-nous ? &amp;quot;&quot;/&gt;&lt;property id=&quot;20307&quot; value=&quot;279&quot;/&gt;&lt;/object&gt;&lt;object type=&quot;3&quot; unique_id=&quot;10017&quot;&gt;&lt;property id=&quot;20148&quot; value=&quot;5&quot;/&gt;&lt;property id=&quot;20300&quot; value=&quot;Diapositive 15 - &amp;quot;Pour éviter &amp;#x0D;&amp;#x0A;le décès et l’incapacité… &amp;quot;&quot;/&gt;&lt;property id=&quot;20307&quot; value=&quot;280&quot;/&gt;&lt;/object&gt;&lt;object type=&quot;3&quot; unique_id=&quot;10018&quot;&gt;&lt;property id=&quot;20148&quot; value=&quot;5&quot;/&gt;&lt;property id=&quot;20300&quot; value=&quot;Diapositive 16 - &amp;quot;Etablissements de SONU de base et complets &amp;quot;&quot;/&gt;&lt;property id=&quot;20307&quot; value=&quot;274&quot;/&gt;&lt;/object&gt;&lt;object type=&quot;3&quot; unique_id=&quot;10019&quot;&gt;&lt;property id=&quot;20148&quot; value=&quot;5&quot;/&gt;&lt;property id=&quot;20300&quot; value=&quot;Diapositive 17 - &amp;quot;Etablissements SONU de base et complets &amp;quot;&quot;/&gt;&lt;property id=&quot;20307&quot; value=&quot;273&quot;/&gt;&lt;/object&gt;&lt;object type=&quot;3&quot; unique_id=&quot;10020&quot;&gt;&lt;property id=&quot;20148&quot; value=&quot;5&quot;/&gt;&lt;property id=&quot;20300&quot; value=&quot;Diapositive 18&quot;/&gt;&lt;property id=&quot;20307&quot; value=&quot;266&quot;/&gt;&lt;/object&gt;&lt;object type=&quot;3&quot; unique_id=&quot;10021&quot;&gt;&lt;property id=&quot;20148&quot; value=&quot;5&quot;/&gt;&lt;property id=&quot;20300&quot; value=&quot;Diapositive 19&quot;/&gt;&lt;property id=&quot;20307&quot; value=&quot;267&quot;/&gt;&lt;/object&gt;&lt;object type=&quot;3&quot; unique_id=&quot;10022&quot;&gt;&lt;property id=&quot;20148&quot; value=&quot;5&quot;/&gt;&lt;property id=&quot;20300&quot; value=&quot;Diapositive 20&quot;/&gt;&lt;property id=&quot;20307&quot; value=&quot;268&quot;/&gt;&lt;/object&gt;&lt;object type=&quot;3&quot; unique_id=&quot;10023&quot;&gt;&lt;property id=&quot;20148&quot; value=&quot;5&quot;/&gt;&lt;property id=&quot;20300&quot; value=&quot;Diapositive 21&quot;/&gt;&lt;property id=&quot;20307&quot; value=&quot;269&quot;/&gt;&lt;/object&gt;&lt;object type=&quot;3&quot; unique_id=&quot;10024&quot;&gt;&lt;property id=&quot;20148&quot; value=&quot;5&quot;/&gt;&lt;property id=&quot;20300&quot; value=&quot;Diapositive 22&quot;/&gt;&lt;property id=&quot;20307&quot; value=&quot;270&quot;/&gt;&lt;/object&gt;&lt;object type=&quot;3&quot; unique_id=&quot;10025&quot;&gt;&lt;property id=&quot;20148&quot; value=&quot;5&quot;/&gt;&lt;property id=&quot;20300&quot; value=&quot;Diapositive 23&quot;/&gt;&lt;property id=&quot;20307&quot; value=&quot;271&quot;/&gt;&lt;/object&gt;&lt;object type=&quot;3&quot; unique_id=&quot;10026&quot;&gt;&lt;property id=&quot;20148&quot; value=&quot;5&quot;/&gt;&lt;property id=&quot;20300&quot; value=&quot;Diapositive 24&quot;/&gt;&lt;property id=&quot;20307&quot; value=&quot;272&quot;/&gt;&lt;/object&gt;&lt;object type=&quot;3&quot; unique_id=&quot;10077&quot;&gt;&lt;property id=&quot;20148&quot; value=&quot;5&quot;/&gt;&lt;property id=&quot;20300&quot; value=&quot;Diapositive 2 - &amp;quot;Objectifs d’Apprentissage&amp;quot;&quot;/&gt;&lt;property id=&quot;20307&quot; value=&quot;281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720</Words>
  <Application>Microsoft Office PowerPoint</Application>
  <PresentationFormat>Affichage à l'écran (4:3)</PresentationFormat>
  <Paragraphs>200</Paragraphs>
  <Slides>24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6" baseType="lpstr">
      <vt:lpstr>Thème Office</vt:lpstr>
      <vt:lpstr>Graphique</vt:lpstr>
      <vt:lpstr>Mortalité Maternelle dans le Monde</vt:lpstr>
      <vt:lpstr>Objectifs d’Apprentissage</vt:lpstr>
      <vt:lpstr>La mortalité maternelle</vt:lpstr>
      <vt:lpstr>Chaque minute dans le Monde:</vt:lpstr>
      <vt:lpstr>Ampleur de la mortalité maternelle mondiale (1990)</vt:lpstr>
      <vt:lpstr>Risque de décès sur la durée de la vie (OMS 2000)</vt:lpstr>
      <vt:lpstr>Causes médicales des décès</vt:lpstr>
      <vt:lpstr>Diapositive 8</vt:lpstr>
      <vt:lpstr>Diapositive 9</vt:lpstr>
      <vt:lpstr>La plupart des complications obstétricales </vt:lpstr>
      <vt:lpstr>L es 3 retards</vt:lpstr>
      <vt:lpstr>Soins qualifiés à l’accouchement et décès maternels (OMS 2001)</vt:lpstr>
      <vt:lpstr>Comment pouvons-nous améliorer  l’accès aux SONU ? </vt:lpstr>
      <vt:lpstr>De combien de temps  disposons-nous ? </vt:lpstr>
      <vt:lpstr>Pour éviter  le décès et l’incapacité… </vt:lpstr>
      <vt:lpstr>Etablissements de SONU de base et complets </vt:lpstr>
      <vt:lpstr>Etablissements SONU de base et complets 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Mortalité Maternelle dans le Monde</dc:title>
  <dc:creator>André Benbassa</dc:creator>
  <cp:lastModifiedBy> </cp:lastModifiedBy>
  <cp:revision>17</cp:revision>
  <dcterms:created xsi:type="dcterms:W3CDTF">2010-11-22T14:28:57Z</dcterms:created>
  <dcterms:modified xsi:type="dcterms:W3CDTF">2012-11-12T09:44:35Z</dcterms:modified>
</cp:coreProperties>
</file>