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3" r:id="rId2"/>
    <p:sldId id="256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71584-B5E2-41AB-BAA0-CC92B402A451}" type="datetimeFigureOut">
              <a:rPr lang="fr-FR" smtClean="0"/>
              <a:pPr/>
              <a:t>28/06/2012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124C-915E-4F25-BA77-EAD6672DAB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CE8-62AE-458F-B39D-71568E326CAC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6E07-4181-4988-821B-42F13F2123A4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E37-AEB7-4C12-AA65-D4643BC6237C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E07864-5807-48EF-B3FC-354C90925E7A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5907-50A8-42C2-970B-21AC740CD482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04F-E761-4479-BCA1-1D8E9148AE27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8A-E5D9-461A-93CF-D07B7BDDC137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AAD-BF3A-4A59-9605-45EF1B7D5D9E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3226-C1AC-450A-8091-01FCB0056992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49899-9A7D-444F-B7BF-FA55AF140AD0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B3B3-2A7C-4C35-A55B-D5B2ED40B40D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54FD2-3F85-4AAF-A14E-C48D78A64796}" type="datetime1">
              <a:rPr lang="fr-FR" smtClean="0"/>
              <a:pPr/>
              <a:t>28/06/2012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A7FDBE-A894-4DFC-97F9-CA79673B7F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4" descr="madagascar_mars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047091" cy="569133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Suivi: 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ontraception pendant 1 année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Evolution pathologique: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ascension par 2 dosages successifs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plateau ( 3 dosages  successifs identiques)	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persistance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après 3 mois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→ formes malignes dans 10 – 20 %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	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Cas exceptionnel de cancérisation d’un individu à partir d’une greffe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Circonstances de découvertes: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suites anormales d’une grossesse molaire(60%)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- métrorragies persistantes inexpliquées après un avortement(30%)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-métrorragies inexpliquées des mois après un accouchement ou une grossesse ectopique(10%)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 Exceptionnellement devant métastase pulmonaires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3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5720" y="1643050"/>
            <a:ext cx="2857520" cy="191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Surveillance des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hCG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après évacuation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d’une môle</a:t>
            </a:r>
          </a:p>
          <a:p>
            <a:r>
              <a:rPr lang="fr-FR" b="1" dirty="0" err="1" smtClean="0">
                <a:latin typeface="Arial" pitchFamily="34" charset="0"/>
                <a:cs typeface="Arial" pitchFamily="34" charset="0"/>
              </a:rPr>
              <a:t>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429132"/>
            <a:ext cx="2414598" cy="170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Métrorragies inexpliquées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Suites d’avortements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9058" y="2714620"/>
            <a:ext cx="2200284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 trophoblastique gestationnelle: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Choriocarcinome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Mole invasive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 du site d’implantation(rarissime)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9454" y="2857496"/>
            <a:ext cx="191453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Métrorragies inexpliquées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Suite d’accouchement normal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Grossesse ectopique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928926" y="2928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60%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786050" y="4929198"/>
            <a:ext cx="978408" cy="556070"/>
          </a:xfrm>
          <a:prstGeom prst="rightArrow">
            <a:avLst>
              <a:gd name="adj1" fmla="val 649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30%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gauche 11"/>
          <p:cNvSpPr/>
          <p:nvPr/>
        </p:nvSpPr>
        <p:spPr>
          <a:xfrm>
            <a:off x="6000760" y="378619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10%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Critères diagnostiques d’une TTG post môlaire: (FIGO 2002) 1critere suffit.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Existence d’un plateau des valeurs d’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sur au moins 4 dosages hebdomadaires  successifs pendant 3 semaines (J1-7-14-21)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Existence d’une augmentation des valeurs d’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sur au moins 3 dosages hebdomadaires  successifs pendant 2 semaines (J1-7-14)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Persistance d’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détectable 6 mois après évacuation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Diagnostic histologique de choriocarcinome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Diagnostic d’une TTG dans les suites d’une grossesse non môlaire difficile, à évoquer devant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-Métrorragie persistante  inexpliquées 6 semaines après grossesse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-Métastase sans cancer primitif connu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-Taux élevée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Diagnostic histologique de choriocarcinome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Bilan d’extension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-Extension locale: échographie pelvienne endovaginale +/- doppler couleur si possible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-Extension locorégionale: IRM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-Extension à distance: 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métastase pulmonaire par scanner thoracique  et radiographie pulmonaire pour dénombrer et mensuration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métastase hépatique par scanner abdominal et métastase cérébral par IRM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34" y="1643050"/>
          <a:ext cx="8001024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4"/>
                <a:gridCol w="1550557"/>
                <a:gridCol w="1233184"/>
                <a:gridCol w="1359663"/>
                <a:gridCol w="1571636"/>
              </a:tblGrid>
              <a:tr h="30755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755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Age(ans)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&lt;40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&gt;=40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821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Grossesse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 précédente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Môle </a:t>
                      </a:r>
                      <a:r>
                        <a:rPr lang="fr-FR" sz="1400" dirty="0" err="1" smtClean="0">
                          <a:latin typeface="Arial" pitchFamily="34" charset="0"/>
                          <a:cs typeface="Arial" pitchFamily="34" charset="0"/>
                        </a:rPr>
                        <a:t>hydatiforme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Avortement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Grossesse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 à terme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887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Intervalle grossesse précédente – début chimiothérapie(mois)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&lt;4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4 – 6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7 – 12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≥13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8215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 total sérique(UI/L)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&lt;10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³</a:t>
                      </a:r>
                      <a:endParaRPr lang="fr-FR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10³ - &lt; 10⁴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10⁴ - 10⁵</a:t>
                      </a:r>
                    </a:p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≥10⁵ 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066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Taille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 tumorale la plus grande incluant l’</a:t>
                      </a:r>
                      <a:r>
                        <a:rPr lang="fr-FR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uterus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3 – &lt;5 cm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 5cm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821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Sites de métastases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Poumons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Rate,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 rein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Tube digestif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Cerveau ,foie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821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Nombre de métastases identifiées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400" baseline="0" dirty="0" smtClean="0">
                          <a:latin typeface="Arial" pitchFamily="34" charset="0"/>
                          <a:cs typeface="Arial" pitchFamily="34" charset="0"/>
                        </a:rPr>
                        <a:t> – 4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5 – 8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&gt;8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887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Chimiothérapie antérieure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Echec de </a:t>
                      </a:r>
                      <a:r>
                        <a:rPr lang="fr-FR" sz="1400" dirty="0" err="1" smtClean="0">
                          <a:latin typeface="Arial" pitchFamily="34" charset="0"/>
                          <a:cs typeface="Arial" pitchFamily="34" charset="0"/>
                        </a:rPr>
                        <a:t>monochimio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Echec de </a:t>
                      </a:r>
                      <a:r>
                        <a:rPr lang="fr-FR" sz="1400" dirty="0" err="1" smtClean="0">
                          <a:latin typeface="Arial" pitchFamily="34" charset="0"/>
                          <a:cs typeface="Arial" pitchFamily="34" charset="0"/>
                        </a:rPr>
                        <a:t>polychimio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Score des TTG: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-TTG à bas risque: score ≤ 6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TTG  à haut risque: score ≥ 7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tumeurs du site d’implantation sont exclues de ce score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Traitement des TTG a bas risque: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Monochimiotherapie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faible toxicité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taux de guérison proche de 100 %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- 1ere ligne: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Methotrexate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	+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Acide folinique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Si intolérance ou contre-indication: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Actinomycine D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Si échec de MTX: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&lt; 500 UI/L →  Actinomycine D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&gt; 500 UI/L → Polychimiotherapie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Place de la chirurgie</a:t>
            </a:r>
          </a:p>
          <a:p>
            <a:pPr algn="ctr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Non recommandée en 1ere intention si bas risque        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Discutable si TTG non métastatique chez multipare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avant chimiothérapie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Si complications hémorragiques: Hystérectomie d’hémostase  ou embolisation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8305800" cy="1714512"/>
          </a:xfrm>
        </p:spPr>
        <p:txBody>
          <a:bodyPr/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Prof Pierana G. RANDAOHARISON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Gynécologue Obstétricien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Faculté de Médecine/ Complexe Mère Enfant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MAHAJANGA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MALADIES GESTATIONNELLES TROPHOBLASTIQUES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214546" y="6541994"/>
            <a:ext cx="3500454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Traitement des TTG à haut risque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Polychimiotherapie taux de guérison proche de 80%: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Protocole à base de Methotrexate (EMA-CO: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etoposide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MTX,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actinomycine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cyclophosphamide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vincristine)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Protocole à base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Cisplatine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en cas de contre 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indication au MTX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Traitement des TTG à haut risque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Si métastase cérébral d’emblée,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 EMA-CO forte + MTX intra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thécale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irradiation non recommandée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Chirurgie es métastases d’indication exceptionnelle </a:t>
            </a:r>
          </a:p>
          <a:p>
            <a:pPr algn="just">
              <a:buNone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Suivi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Dosage hebdomadaire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pendant 8 semaines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tous les 15 jours pendant  8 semaines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tous les mois pendant 12 – 18 mois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Fertilité et grossesse après maladie gestationnelle trophoblastique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Grossesse envisageable après dosages négatifs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sérique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- 6 mois en cas de MHP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- 12 mois en cas de MHC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- 12 mois si TTG bas risque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- 18 mois si TTG haut risque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Tumeur  Trophoblastique du Site d’Implantation placentaire(TTSI)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Traitement de référence: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hystérectomie totale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traitement conservateur discutable si désir de maternité, en cas d’évolution favorable clinique biologique, et radiologique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Chimiothérapie non standardisée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 (TTG)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Maladies Gestationnelles Trophoblastiques</a:t>
            </a:r>
          </a:p>
          <a:p>
            <a:pPr algn="ctr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Possibilité de diagnostic précoce</a:t>
            </a:r>
          </a:p>
          <a:p>
            <a:pPr algn="ctr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Bon pronostic en cas de prise en charge correcte</a:t>
            </a:r>
          </a:p>
          <a:p>
            <a:pPr algn="ctr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Essentiellement médicale</a:t>
            </a:r>
          </a:p>
          <a:p>
            <a:pPr algn="ctr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</a:p>
          <a:p>
            <a:pPr algn="just">
              <a:buNone/>
            </a:pP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 algn="just">
              <a:buNone/>
            </a:pP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                               Recommandations selon </a:t>
            </a:r>
            <a:r>
              <a:rPr lang="fr-FR" sz="2000" i="1" dirty="0" err="1" smtClean="0">
                <a:latin typeface="Arial" pitchFamily="34" charset="0"/>
                <a:cs typeface="Arial" pitchFamily="34" charset="0"/>
              </a:rPr>
              <a:t>INCa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 – HAS</a:t>
            </a:r>
            <a:r>
              <a:rPr lang="fr-FR" sz="2000" i="1" smtClean="0">
                <a:latin typeface="Arial" pitchFamily="34" charset="0"/>
                <a:cs typeface="Arial" pitchFamily="34" charset="0"/>
              </a:rPr>
              <a:t>, Avril 2010</a:t>
            </a:r>
            <a:endParaRPr lang="fr-FR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CONCLUSION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>
                <a:latin typeface="Arial" pitchFamily="34" charset="0"/>
                <a:cs typeface="Arial" pitchFamily="34" charset="0"/>
              </a:rPr>
              <a:t>MERCI !</a:t>
            </a:r>
            <a:endParaRPr lang="fr-FR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Picture 4" descr="P10100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1150" y="2286000"/>
            <a:ext cx="5810250" cy="4357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MALADIES GESTATIONNELLES TROPHOBLASTIQUES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TUMEURS TROPHOBLASTIQUES GESTATIONNELLES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PLAN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Entités bénignes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môles hydatiformes complète ou partielle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Entités malignes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		- môles invasives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choriocarcinome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tumeur trophoblastique du site d’implantation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- tumeur trophoblastique epithelioide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très métastatiques et mortelles en  absence de traitement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MALADIE TROPHOBLASTIQUE GESTATIONNELLE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Définition: dégénérescence kystique des villosités placentaires, anomalies des villosités placentaires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Fréquences variables: -1/1000 – 1/2000 grossesses Etats unis et Europe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		-1/85 grossesses certaines régions asiatiques	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Pourquoi?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Troubles au cours de la fécondation: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 caryotype 85 - 94 % XX d’origine exclusivement paternelle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Facteurs de risque: - en rapport avec nutrition(pauvreté en graisse animale et carotène)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	    - âge( augmente avec l’âge)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Clinique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- métrorragies capricieuses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utérus non en rapport avec l’âge de la grossesse, plus gros, variable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hyperemesis gravidarum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pré éclampsie précoce, &lt; 24 SA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kystes ovariens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Examens complémentaires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Echographie: +++  flocons de neige, nids d’abeille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Dosage de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HCG: très élevée &gt; 400000 UI/24h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- Radiographie pulmonaire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Evolution: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Expulsion spontanée vers 16 SA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Traitement: 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Evacuation par aspiration sous contrôle échographique, 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évacuation la plus complète, pour prévenir perforation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sous perfusion ocytocique, antibiotique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- Immunoglobulines antiD si Rh négatif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Hystérectomie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discutable si âgée, ou haut risque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Suivi: - Clinique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involution utérine, saignement, régression kystes ovariens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Echographie endovaginale après 15j et/ou si saignement ou évolution anormale, 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Reaspiration si  rétention molaire (&gt; 17mm)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	jamais de 3</a:t>
            </a:r>
            <a:r>
              <a:rPr lang="fr-FR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aspiration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- Biologie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 -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hebdomadaire jusqu’à négativation </a:t>
            </a: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(3 dosages successifs) </a:t>
            </a:r>
          </a:p>
          <a:p>
            <a:pPr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dosage mensuel pendant 6 – 12 mois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MÔLE HYDATIFORME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A7FDBE-A894-4DFC-97F9-CA79673B7F8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643174" y="6541995"/>
            <a:ext cx="3071826" cy="457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052&quot;&gt;&lt;/object&gt;&lt;object type=&quot;2&quot; unique_id=&quot;11053&quot;&gt;&lt;object type=&quot;3&quot; unique_id=&quot;11054&quot;&gt;&lt;property id=&quot;20148&quot; value=&quot;5&quot;/&gt;&lt;property id=&quot;20300&quot; value=&quot;Diapositive 1&quot;/&gt;&lt;property id=&quot;20307&quot; value=&quot;283&quot;/&gt;&lt;/object&gt;&lt;object type=&quot;3&quot; unique_id=&quot;11055&quot;&gt;&lt;property id=&quot;20148&quot; value=&quot;5&quot;/&gt;&lt;property id=&quot;20300&quot; value=&quot;Diapositive 2 - &amp;quot;MALADIES GESTATIONNELLES TROPHOBLASTIQUES&amp;quot;&quot;/&gt;&lt;property id=&quot;20307&quot; value=&quot;256&quot;/&gt;&lt;/object&gt;&lt;object type=&quot;3&quot; unique_id=&quot;11056&quot;&gt;&lt;property id=&quot;20148&quot; value=&quot;5&quot;/&gt;&lt;property id=&quot;20300&quot; value=&quot;Diapositive 3 - &amp;quot;PLAN&amp;quot;&quot;/&gt;&lt;property id=&quot;20307&quot; value=&quot;258&quot;/&gt;&lt;/object&gt;&lt;object type=&quot;3&quot; unique_id=&quot;11057&quot;&gt;&lt;property id=&quot;20148&quot; value=&quot;5&quot;/&gt;&lt;property id=&quot;20300&quot; value=&quot;Diapositive 4 - &amp;quot;MALADIE TROPHOBLASTIQUE GESTATIONNELLE&amp;quot;&quot;/&gt;&lt;property id=&quot;20307&quot; value=&quot;262&quot;/&gt;&lt;/object&gt;&lt;object type=&quot;3&quot; unique_id=&quot;11058&quot;&gt;&lt;property id=&quot;20148&quot; value=&quot;5&quot;/&gt;&lt;property id=&quot;20300&quot; value=&quot;Diapositive 5 - &amp;quot;MÔLE HYDATIFORME&amp;quot;&quot;/&gt;&lt;property id=&quot;20307&quot; value=&quot;259&quot;/&gt;&lt;/object&gt;&lt;object type=&quot;3&quot; unique_id=&quot;11059&quot;&gt;&lt;property id=&quot;20148&quot; value=&quot;5&quot;/&gt;&lt;property id=&quot;20300&quot; value=&quot;Diapositive 6 - &amp;quot;MÔLE HYDATIFORME&amp;quot;&quot;/&gt;&lt;property id=&quot;20307&quot; value=&quot;263&quot;/&gt;&lt;/object&gt;&lt;object type=&quot;3&quot; unique_id=&quot;11060&quot;&gt;&lt;property id=&quot;20148&quot; value=&quot;5&quot;/&gt;&lt;property id=&quot;20300&quot; value=&quot;Diapositive 7 - &amp;quot;MÔLE HYDATIFORME&amp;quot;&quot;/&gt;&lt;property id=&quot;20307&quot; value=&quot;264&quot;/&gt;&lt;/object&gt;&lt;object type=&quot;3&quot; unique_id=&quot;11061&quot;&gt;&lt;property id=&quot;20148&quot; value=&quot;5&quot;/&gt;&lt;property id=&quot;20300&quot; value=&quot;Diapositive 8 - &amp;quot;MÔLE HYDATIFORME&amp;quot;&quot;/&gt;&lt;property id=&quot;20307&quot; value=&quot;265&quot;/&gt;&lt;/object&gt;&lt;object type=&quot;3&quot; unique_id=&quot;11062&quot;&gt;&lt;property id=&quot;20148&quot; value=&quot;5&quot;/&gt;&lt;property id=&quot;20300&quot; value=&quot;Diapositive 9 - &amp;quot;MÔLE HYDATIFORME&amp;quot;&quot;/&gt;&lt;property id=&quot;20307&quot; value=&quot;266&quot;/&gt;&lt;/object&gt;&lt;object type=&quot;3&quot; unique_id=&quot;11063&quot;&gt;&lt;property id=&quot;20148&quot; value=&quot;5&quot;/&gt;&lt;property id=&quot;20300&quot; value=&quot;Diapositive 10 - &amp;quot;MÔLE HYDATIFORME&amp;quot;&quot;/&gt;&lt;property id=&quot;20307&quot; value=&quot;267&quot;/&gt;&lt;/object&gt;&lt;object type=&quot;3&quot; unique_id=&quot;11064&quot;&gt;&lt;property id=&quot;20148&quot; value=&quot;5&quot;/&gt;&lt;property id=&quot;20300&quot; value=&quot;Diapositive 11 - &amp;quot;TUMEURS TROPHOBLASTIQUES GESTATIONNELLES&amp;quot;&quot;/&gt;&lt;property id=&quot;20307&quot; value=&quot;268&quot;/&gt;&lt;/object&gt;&lt;object type=&quot;3&quot; unique_id=&quot;11065&quot;&gt;&lt;property id=&quot;20148&quot; value=&quot;5&quot;/&gt;&lt;property id=&quot;20300&quot; value=&quot;Diapositive 12 - &amp;quot;TUMEURS TROPHOBLASTIQUES GESTATIONNELLES&amp;quot;&quot;/&gt;&lt;property id=&quot;20307&quot; value=&quot;269&quot;/&gt;&lt;/object&gt;&lt;object type=&quot;3&quot; unique_id=&quot;11066&quot;&gt;&lt;property id=&quot;20148&quot; value=&quot;5&quot;/&gt;&lt;property id=&quot;20300&quot; value=&quot;Diapositive 13 - &amp;quot;TUMEURS TROPHOBLASTIQUES GESTATIONNELLES (TTG)&amp;quot;&quot;/&gt;&lt;property id=&quot;20307&quot; value=&quot;270&quot;/&gt;&lt;/object&gt;&lt;object type=&quot;3&quot; unique_id=&quot;11067&quot;&gt;&lt;property id=&quot;20148&quot; value=&quot;5&quot;/&gt;&lt;property id=&quot;20300&quot; value=&quot;Diapositive 14 - &amp;quot;TUMEURS TROPHOBLASTIQUES GESTATIONNELLES (TTG)&amp;quot;&quot;/&gt;&lt;property id=&quot;20307&quot; value=&quot;271&quot;/&gt;&lt;/object&gt;&lt;object type=&quot;3&quot; unique_id=&quot;11068&quot;&gt;&lt;property id=&quot;20148&quot; value=&quot;5&quot;/&gt;&lt;property id=&quot;20300&quot; value=&quot;Diapositive 15 - &amp;quot;TUMEURS TROPHOBLASTIQUES GESTATIONNELLES (TTG)&amp;quot;&quot;/&gt;&lt;property id=&quot;20307&quot; value=&quot;272&quot;/&gt;&lt;/object&gt;&lt;object type=&quot;3&quot; unique_id=&quot;11069&quot;&gt;&lt;property id=&quot;20148&quot; value=&quot;5&quot;/&gt;&lt;property id=&quot;20300&quot; value=&quot;Diapositive 16 - &amp;quot;TUMEURS TROPHOBLASTIQUES GESTATIONNELLES (TTG)&amp;quot;&quot;/&gt;&lt;property id=&quot;20307&quot; value=&quot;273&quot;/&gt;&lt;/object&gt;&lt;object type=&quot;3&quot; unique_id=&quot;11070&quot;&gt;&lt;property id=&quot;20148&quot; value=&quot;5&quot;/&gt;&lt;property id=&quot;20300&quot; value=&quot;Diapositive 17 - &amp;quot;TUMEURS TROPHOBLASTIQUES GESTATIONNELLES (TTG)&amp;quot;&quot;/&gt;&lt;property id=&quot;20307&quot; value=&quot;274&quot;/&gt;&lt;/object&gt;&lt;object type=&quot;3&quot; unique_id=&quot;11071&quot;&gt;&lt;property id=&quot;20148&quot; value=&quot;5&quot;/&gt;&lt;property id=&quot;20300&quot; value=&quot;Diapositive 18 - &amp;quot;TUMEURS TROPHOBLASTIQUES GESTATIONNELLES (TTG)&amp;quot;&quot;/&gt;&lt;property id=&quot;20307&quot; value=&quot;275&quot;/&gt;&lt;/object&gt;&lt;object type=&quot;3&quot; unique_id=&quot;11072&quot;&gt;&lt;property id=&quot;20148&quot; value=&quot;5&quot;/&gt;&lt;property id=&quot;20300&quot; value=&quot;Diapositive 19 - &amp;quot;TUMEURS TROPHOBLASTIQUES GESTATIONNELLES (TTG)&amp;quot;&quot;/&gt;&lt;property id=&quot;20307&quot; value=&quot;276&quot;/&gt;&lt;/object&gt;&lt;object type=&quot;3&quot; unique_id=&quot;11073&quot;&gt;&lt;property id=&quot;20148&quot; value=&quot;5&quot;/&gt;&lt;property id=&quot;20300&quot; value=&quot;Diapositive 20 - &amp;quot;TUMEURS TROPHOBLASTIQUES GESTATIONNELLES (TTG)&amp;quot;&quot;/&gt;&lt;property id=&quot;20307&quot; value=&quot;277&quot;/&gt;&lt;/object&gt;&lt;object type=&quot;3&quot; unique_id=&quot;11074&quot;&gt;&lt;property id=&quot;20148&quot; value=&quot;5&quot;/&gt;&lt;property id=&quot;20300&quot; value=&quot;Diapositive 21 - &amp;quot;TUMEURS TROPHOBLASTIQUES GESTATIONNELLES (TTG)&amp;quot;&quot;/&gt;&lt;property id=&quot;20307&quot; value=&quot;278&quot;/&gt;&lt;/object&gt;&lt;object type=&quot;3&quot; unique_id=&quot;11075&quot;&gt;&lt;property id=&quot;20148&quot; value=&quot;5&quot;/&gt;&lt;property id=&quot;20300&quot; value=&quot;Diapositive 22 - &amp;quot;TUMEURS TROPHOBLASTIQUES GESTATIONNELLES (TTG)&amp;quot;&quot;/&gt;&lt;property id=&quot;20307&quot; value=&quot;279&quot;/&gt;&lt;/object&gt;&lt;object type=&quot;3&quot; unique_id=&quot;11076&quot;&gt;&lt;property id=&quot;20148&quot; value=&quot;5&quot;/&gt;&lt;property id=&quot;20300&quot; value=&quot;Diapositive 23 - &amp;quot;TUMEURS TROPHOBLASTIQUES GESTATIONNELLES (TTG)&amp;quot;&quot;/&gt;&lt;property id=&quot;20307&quot; value=&quot;280&quot;/&gt;&lt;/object&gt;&lt;object type=&quot;3&quot; unique_id=&quot;11077&quot;&gt;&lt;property id=&quot;20148&quot; value=&quot;5&quot;/&gt;&lt;property id=&quot;20300&quot; value=&quot;Diapositive 24 - &amp;quot;CONCLUSION&amp;quot;&quot;/&gt;&lt;property id=&quot;20307&quot; value=&quot;281&quot;/&gt;&lt;/object&gt;&lt;object type=&quot;3&quot; unique_id=&quot;11078&quot;&gt;&lt;property id=&quot;20148&quot; value=&quot;5&quot;/&gt;&lt;property id=&quot;20300&quot; value=&quot;Diapositive 25 - &amp;quot;MERCI !&amp;quot;&quot;/&gt;&lt;property id=&quot;20307&quot; value=&quot;28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533</TotalTime>
  <Words>535</Words>
  <Application>Microsoft Office PowerPoint</Application>
  <PresentationFormat>Affichage à l'écran (4:3)</PresentationFormat>
  <Paragraphs>266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Papier</vt:lpstr>
      <vt:lpstr>Diapositive 1</vt:lpstr>
      <vt:lpstr>MALADIES GESTATIONNELLES TROPHOBLASTIQUES</vt:lpstr>
      <vt:lpstr>PLAN</vt:lpstr>
      <vt:lpstr>MALADIE TROPHOBLASTIQUE GESTATIONNELLE</vt:lpstr>
      <vt:lpstr>MÔLE HYDATIFORME</vt:lpstr>
      <vt:lpstr>MÔLE HYDATIFORME</vt:lpstr>
      <vt:lpstr>MÔLE HYDATIFORME</vt:lpstr>
      <vt:lpstr>MÔLE HYDATIFORME</vt:lpstr>
      <vt:lpstr>MÔLE HYDATIFORME</vt:lpstr>
      <vt:lpstr>MÔLE HYDATIFORME</vt:lpstr>
      <vt:lpstr>TUMEURS TROPHOBLASTIQUES GESTATIONNELLES</vt:lpstr>
      <vt:lpstr>TUMEURS TROPHOBLASTIQUES GESTATIONNELLES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TUMEURS TROPHOBLASTIQUES GESTATIONNELLES (TTG)</vt:lpstr>
      <vt:lpstr>CONCLUSION</vt:lpstr>
      <vt:lpstr>MERCI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MALADIES GESTATIONNELLES TROPHOBLASTIQUES</dc:title>
  <dc:creator>pr pierana</dc:creator>
  <cp:lastModifiedBy>laurene</cp:lastModifiedBy>
  <cp:revision>61</cp:revision>
  <dcterms:created xsi:type="dcterms:W3CDTF">2012-03-24T00:23:41Z</dcterms:created>
  <dcterms:modified xsi:type="dcterms:W3CDTF">2012-06-28T11:13:30Z</dcterms:modified>
</cp:coreProperties>
</file>