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554" r:id="rId2"/>
    <p:sldId id="256" r:id="rId3"/>
    <p:sldId id="504" r:id="rId4"/>
    <p:sldId id="505" r:id="rId5"/>
    <p:sldId id="528" r:id="rId6"/>
    <p:sldId id="509" r:id="rId7"/>
    <p:sldId id="290" r:id="rId8"/>
    <p:sldId id="526" r:id="rId9"/>
    <p:sldId id="522" r:id="rId10"/>
    <p:sldId id="525" r:id="rId11"/>
    <p:sldId id="445" r:id="rId12"/>
    <p:sldId id="527" r:id="rId13"/>
    <p:sldId id="292" r:id="rId14"/>
    <p:sldId id="360" r:id="rId15"/>
    <p:sldId id="297" r:id="rId16"/>
    <p:sldId id="298" r:id="rId17"/>
    <p:sldId id="299" r:id="rId18"/>
    <p:sldId id="300" r:id="rId19"/>
    <p:sldId id="301" r:id="rId20"/>
    <p:sldId id="303" r:id="rId21"/>
    <p:sldId id="302" r:id="rId22"/>
    <p:sldId id="304" r:id="rId23"/>
    <p:sldId id="305" r:id="rId24"/>
    <p:sldId id="306" r:id="rId25"/>
    <p:sldId id="308" r:id="rId26"/>
    <p:sldId id="309" r:id="rId27"/>
    <p:sldId id="310" r:id="rId28"/>
    <p:sldId id="289" r:id="rId29"/>
    <p:sldId id="439" r:id="rId30"/>
    <p:sldId id="440" r:id="rId31"/>
    <p:sldId id="441" r:id="rId32"/>
    <p:sldId id="442" r:id="rId33"/>
    <p:sldId id="410" r:id="rId34"/>
    <p:sldId id="411" r:id="rId35"/>
    <p:sldId id="412" r:id="rId36"/>
    <p:sldId id="413" r:id="rId37"/>
    <p:sldId id="414" r:id="rId38"/>
    <p:sldId id="415" r:id="rId39"/>
    <p:sldId id="465" r:id="rId40"/>
    <p:sldId id="533" r:id="rId41"/>
    <p:sldId id="466" r:id="rId42"/>
    <p:sldId id="467" r:id="rId43"/>
    <p:sldId id="468" r:id="rId44"/>
    <p:sldId id="469" r:id="rId45"/>
    <p:sldId id="472" r:id="rId46"/>
    <p:sldId id="456" r:id="rId47"/>
    <p:sldId id="535" r:id="rId48"/>
    <p:sldId id="513" r:id="rId49"/>
    <p:sldId id="538" r:id="rId50"/>
    <p:sldId id="312" r:id="rId51"/>
    <p:sldId id="359" r:id="rId52"/>
    <p:sldId id="313" r:id="rId53"/>
    <p:sldId id="539" r:id="rId54"/>
    <p:sldId id="314" r:id="rId55"/>
    <p:sldId id="311" r:id="rId56"/>
    <p:sldId id="529" r:id="rId57"/>
    <p:sldId id="540" r:id="rId58"/>
    <p:sldId id="288" r:id="rId59"/>
    <p:sldId id="330" r:id="rId60"/>
    <p:sldId id="324" r:id="rId61"/>
    <p:sldId id="331" r:id="rId62"/>
    <p:sldId id="335" r:id="rId63"/>
    <p:sldId id="334" r:id="rId64"/>
    <p:sldId id="325" r:id="rId65"/>
    <p:sldId id="518" r:id="rId66"/>
    <p:sldId id="541" r:id="rId67"/>
    <p:sldId id="542" r:id="rId68"/>
    <p:sldId id="543" r:id="rId69"/>
    <p:sldId id="544" r:id="rId70"/>
    <p:sldId id="519" r:id="rId71"/>
    <p:sldId id="259" r:id="rId72"/>
    <p:sldId id="366" r:id="rId73"/>
    <p:sldId id="365" r:id="rId74"/>
    <p:sldId id="473" r:id="rId75"/>
    <p:sldId id="338" r:id="rId76"/>
    <p:sldId id="339" r:id="rId77"/>
    <p:sldId id="260" r:id="rId78"/>
    <p:sldId id="551" r:id="rId79"/>
    <p:sldId id="502" r:id="rId80"/>
    <p:sldId id="545" r:id="rId81"/>
    <p:sldId id="341" r:id="rId82"/>
    <p:sldId id="552" r:id="rId83"/>
    <p:sldId id="484" r:id="rId84"/>
  </p:sldIdLst>
  <p:sldSz cx="9144000" cy="6858000" type="screen4x3"/>
  <p:notesSz cx="6858000" cy="9144000"/>
  <p:custDataLst>
    <p:tags r:id="rId8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F81B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854BF-C00C-49AE-AD89-B528AB1DFBDB}" type="doc">
      <dgm:prSet loTypeId="urn:microsoft.com/office/officeart/2005/8/layout/hierarchy5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4E20ADC-E441-4A0D-A04C-F5519519189B}">
      <dgm:prSet phldrT="[Texte]"/>
      <dgm:spPr/>
      <dgm:t>
        <a:bodyPr/>
        <a:lstStyle/>
        <a:p>
          <a:r>
            <a:rPr lang="fr-FR" dirty="0" smtClean="0"/>
            <a:t>552 patientes</a:t>
          </a:r>
          <a:endParaRPr lang="fr-FR" dirty="0"/>
        </a:p>
      </dgm:t>
    </dgm:pt>
    <dgm:pt modelId="{8BDA31E3-A0BE-40ED-A7FB-F5F89119539F}" type="parTrans" cxnId="{BF87A805-2C42-40CC-8BF6-337816255213}">
      <dgm:prSet/>
      <dgm:spPr/>
      <dgm:t>
        <a:bodyPr/>
        <a:lstStyle/>
        <a:p>
          <a:endParaRPr lang="fr-FR"/>
        </a:p>
      </dgm:t>
    </dgm:pt>
    <dgm:pt modelId="{25ED292C-EE37-444D-A2A5-493487EC70F5}" type="sibTrans" cxnId="{BF87A805-2C42-40CC-8BF6-337816255213}">
      <dgm:prSet/>
      <dgm:spPr/>
      <dgm:t>
        <a:bodyPr/>
        <a:lstStyle/>
        <a:p>
          <a:endParaRPr lang="fr-FR"/>
        </a:p>
      </dgm:t>
    </dgm:pt>
    <dgm:pt modelId="{A7FC0225-EB42-4A8C-AD8F-D72E4AF045B3}">
      <dgm:prSet phldrT="[Texte]"/>
      <dgm:spPr/>
      <dgm:t>
        <a:bodyPr/>
        <a:lstStyle/>
        <a:p>
          <a:r>
            <a:rPr lang="fr-FR" dirty="0" smtClean="0"/>
            <a:t>3 cures  </a:t>
          </a:r>
          <a:r>
            <a:rPr lang="fr-FR" dirty="0" err="1" smtClean="0"/>
            <a:t>Carboplatine</a:t>
          </a:r>
          <a:r>
            <a:rPr lang="fr-FR" dirty="0" smtClean="0"/>
            <a:t> + </a:t>
          </a:r>
          <a:r>
            <a:rPr lang="fr-FR" dirty="0" err="1" smtClean="0"/>
            <a:t>paclitaxel</a:t>
          </a:r>
          <a:endParaRPr lang="fr-FR" dirty="0" smtClean="0"/>
        </a:p>
        <a:p>
          <a:r>
            <a:rPr lang="fr-FR" dirty="0" smtClean="0"/>
            <a:t>Puis </a:t>
          </a:r>
          <a:r>
            <a:rPr lang="fr-FR" dirty="0" err="1" smtClean="0"/>
            <a:t>paclitaxel</a:t>
          </a:r>
          <a:r>
            <a:rPr lang="fr-FR" dirty="0" smtClean="0"/>
            <a:t> 40 mg/m2 q 1 semaine/ 24 semaines</a:t>
          </a:r>
        </a:p>
        <a:p>
          <a:endParaRPr lang="fr-FR" dirty="0"/>
        </a:p>
      </dgm:t>
    </dgm:pt>
    <dgm:pt modelId="{CA369CD8-86C6-4D9C-89BE-2F48498C6C6D}" type="parTrans" cxnId="{5AF6244B-F639-42CF-A510-6B02D7C13AD3}">
      <dgm:prSet/>
      <dgm:spPr/>
      <dgm:t>
        <a:bodyPr/>
        <a:lstStyle/>
        <a:p>
          <a:endParaRPr lang="fr-FR"/>
        </a:p>
      </dgm:t>
    </dgm:pt>
    <dgm:pt modelId="{4C59EBA1-D5B3-44C2-A795-47B705E3DCEB}" type="sibTrans" cxnId="{5AF6244B-F639-42CF-A510-6B02D7C13AD3}">
      <dgm:prSet/>
      <dgm:spPr/>
      <dgm:t>
        <a:bodyPr/>
        <a:lstStyle/>
        <a:p>
          <a:endParaRPr lang="fr-FR"/>
        </a:p>
      </dgm:t>
    </dgm:pt>
    <dgm:pt modelId="{82310ACC-16B5-4935-AAC6-4EFD702ECD2B}">
      <dgm:prSet phldrT="[Texte]"/>
      <dgm:spPr/>
      <dgm:t>
        <a:bodyPr/>
        <a:lstStyle/>
        <a:p>
          <a:r>
            <a:rPr lang="fr-FR" dirty="0" smtClean="0"/>
            <a:t>274 patientes</a:t>
          </a:r>
        </a:p>
        <a:p>
          <a:r>
            <a:rPr lang="fr-FR" dirty="0" smtClean="0"/>
            <a:t>58 récidives</a:t>
          </a:r>
        </a:p>
        <a:p>
          <a:r>
            <a:rPr lang="fr-FR" dirty="0" smtClean="0"/>
            <a:t>44 décès</a:t>
          </a:r>
          <a:endParaRPr lang="fr-FR" dirty="0"/>
        </a:p>
      </dgm:t>
    </dgm:pt>
    <dgm:pt modelId="{EA8ADD33-4385-497B-AD0E-4E8376E8CFEE}" type="parTrans" cxnId="{952C0E6B-9947-4F0B-9375-C2EF2D342719}">
      <dgm:prSet/>
      <dgm:spPr/>
      <dgm:t>
        <a:bodyPr/>
        <a:lstStyle/>
        <a:p>
          <a:endParaRPr lang="fr-FR"/>
        </a:p>
      </dgm:t>
    </dgm:pt>
    <dgm:pt modelId="{329D18B4-F276-4F55-B95C-E875518C0C9E}" type="sibTrans" cxnId="{952C0E6B-9947-4F0B-9375-C2EF2D342719}">
      <dgm:prSet/>
      <dgm:spPr/>
      <dgm:t>
        <a:bodyPr/>
        <a:lstStyle/>
        <a:p>
          <a:endParaRPr lang="fr-FR"/>
        </a:p>
      </dgm:t>
    </dgm:pt>
    <dgm:pt modelId="{6BA45795-6608-47E8-94DC-14A5C899CB27}">
      <dgm:prSet phldrT="[Texte]"/>
      <dgm:spPr/>
      <dgm:t>
        <a:bodyPr/>
        <a:lstStyle/>
        <a:p>
          <a:r>
            <a:rPr lang="fr-FR" dirty="0" err="1" smtClean="0"/>
            <a:t>Carboplatine</a:t>
          </a:r>
          <a:r>
            <a:rPr lang="fr-FR" dirty="0" smtClean="0"/>
            <a:t> + </a:t>
          </a:r>
          <a:r>
            <a:rPr lang="fr-FR" dirty="0" err="1" smtClean="0"/>
            <a:t>paclitaxe</a:t>
          </a:r>
          <a:endParaRPr lang="fr-FR" dirty="0" smtClean="0"/>
        </a:p>
        <a:p>
          <a:r>
            <a:rPr lang="fr-FR" dirty="0" smtClean="0"/>
            <a:t>Puis surveillance</a:t>
          </a:r>
          <a:endParaRPr lang="fr-FR" dirty="0"/>
        </a:p>
      </dgm:t>
    </dgm:pt>
    <dgm:pt modelId="{AA912539-B7C7-435D-BF90-E2E76A41505F}" type="parTrans" cxnId="{61C8F637-FCFA-41B3-8937-75A7294A5627}">
      <dgm:prSet/>
      <dgm:spPr/>
      <dgm:t>
        <a:bodyPr/>
        <a:lstStyle/>
        <a:p>
          <a:endParaRPr lang="fr-FR"/>
        </a:p>
      </dgm:t>
    </dgm:pt>
    <dgm:pt modelId="{A7873284-E008-491C-B13E-2EF9CC26E2C2}" type="sibTrans" cxnId="{61C8F637-FCFA-41B3-8937-75A7294A5627}">
      <dgm:prSet/>
      <dgm:spPr/>
      <dgm:t>
        <a:bodyPr/>
        <a:lstStyle/>
        <a:p>
          <a:endParaRPr lang="fr-FR"/>
        </a:p>
      </dgm:t>
    </dgm:pt>
    <dgm:pt modelId="{28866C4F-C44D-4D23-9F64-D7DE88687A32}">
      <dgm:prSet phldrT="[Texte]"/>
      <dgm:spPr/>
      <dgm:t>
        <a:bodyPr/>
        <a:lstStyle/>
        <a:p>
          <a:r>
            <a:rPr lang="fr-FR" dirty="0" smtClean="0"/>
            <a:t>268 patientes</a:t>
          </a:r>
        </a:p>
        <a:p>
          <a:r>
            <a:rPr lang="fr-FR" dirty="0" smtClean="0"/>
            <a:t>64 récidives</a:t>
          </a:r>
        </a:p>
        <a:p>
          <a:r>
            <a:rPr lang="fr-FR" dirty="0" smtClean="0"/>
            <a:t>53 décès</a:t>
          </a:r>
          <a:endParaRPr lang="fr-FR" dirty="0"/>
        </a:p>
      </dgm:t>
    </dgm:pt>
    <dgm:pt modelId="{7114386E-C85F-4A4F-83F9-DBEBEA001ECB}" type="parTrans" cxnId="{34EBEDEF-2C9E-4323-A7B9-0D6230E9838A}">
      <dgm:prSet/>
      <dgm:spPr/>
      <dgm:t>
        <a:bodyPr/>
        <a:lstStyle/>
        <a:p>
          <a:endParaRPr lang="fr-FR"/>
        </a:p>
      </dgm:t>
    </dgm:pt>
    <dgm:pt modelId="{32A45C48-7D7C-43D8-8583-02871E2BB8B2}" type="sibTrans" cxnId="{34EBEDEF-2C9E-4323-A7B9-0D6230E9838A}">
      <dgm:prSet/>
      <dgm:spPr/>
      <dgm:t>
        <a:bodyPr/>
        <a:lstStyle/>
        <a:p>
          <a:endParaRPr lang="fr-FR"/>
        </a:p>
      </dgm:t>
    </dgm:pt>
    <dgm:pt modelId="{434EF752-E819-4414-B02D-7677A0C73070}" type="pres">
      <dgm:prSet presAssocID="{C26854BF-C00C-49AE-AD89-B528AB1DFBD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1E9027C-3343-476D-B653-2F04A6EC1F79}" type="pres">
      <dgm:prSet presAssocID="{C26854BF-C00C-49AE-AD89-B528AB1DFBDB}" presName="hierFlow" presStyleCnt="0"/>
      <dgm:spPr/>
    </dgm:pt>
    <dgm:pt modelId="{E3C4F7BA-9054-44A2-BA95-5308B53BAF84}" type="pres">
      <dgm:prSet presAssocID="{C26854BF-C00C-49AE-AD89-B528AB1DFBD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7BCFA5-522A-4B29-941D-FF0E57B77F59}" type="pres">
      <dgm:prSet presAssocID="{E4E20ADC-E441-4A0D-A04C-F5519519189B}" presName="Name17" presStyleCnt="0"/>
      <dgm:spPr/>
    </dgm:pt>
    <dgm:pt modelId="{5CB7D5DD-A1C2-4A19-8445-2CB9C2BD5CFB}" type="pres">
      <dgm:prSet presAssocID="{E4E20ADC-E441-4A0D-A04C-F5519519189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01AC84-20CE-4053-8CA3-F641F8E6E35F}" type="pres">
      <dgm:prSet presAssocID="{E4E20ADC-E441-4A0D-A04C-F5519519189B}" presName="hierChild2" presStyleCnt="0"/>
      <dgm:spPr/>
    </dgm:pt>
    <dgm:pt modelId="{ECD419AF-9C67-4169-92CE-BA7FA27FE802}" type="pres">
      <dgm:prSet presAssocID="{CA369CD8-86C6-4D9C-89BE-2F48498C6C6D}" presName="Name25" presStyleLbl="parChTrans1D2" presStyleIdx="0" presStyleCnt="2"/>
      <dgm:spPr/>
      <dgm:t>
        <a:bodyPr/>
        <a:lstStyle/>
        <a:p>
          <a:endParaRPr lang="fr-FR"/>
        </a:p>
      </dgm:t>
    </dgm:pt>
    <dgm:pt modelId="{3F453DE2-7190-47FA-962E-237990A02D66}" type="pres">
      <dgm:prSet presAssocID="{CA369CD8-86C6-4D9C-89BE-2F48498C6C6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9FC641B7-54B9-4F04-A616-F8FF39CAFA9C}" type="pres">
      <dgm:prSet presAssocID="{A7FC0225-EB42-4A8C-AD8F-D72E4AF045B3}" presName="Name30" presStyleCnt="0"/>
      <dgm:spPr/>
    </dgm:pt>
    <dgm:pt modelId="{032DA44C-4951-4C70-B41E-072797C3EFF1}" type="pres">
      <dgm:prSet presAssocID="{A7FC0225-EB42-4A8C-AD8F-D72E4AF045B3}" presName="level2Shape" presStyleLbl="node2" presStyleIdx="0" presStyleCnt="2"/>
      <dgm:spPr/>
      <dgm:t>
        <a:bodyPr/>
        <a:lstStyle/>
        <a:p>
          <a:endParaRPr lang="fr-FR"/>
        </a:p>
      </dgm:t>
    </dgm:pt>
    <dgm:pt modelId="{868B38A9-37CF-4EF9-8010-3843646B3E02}" type="pres">
      <dgm:prSet presAssocID="{A7FC0225-EB42-4A8C-AD8F-D72E4AF045B3}" presName="hierChild3" presStyleCnt="0"/>
      <dgm:spPr/>
    </dgm:pt>
    <dgm:pt modelId="{E3426044-0B11-4222-9C5D-C94E741645DF}" type="pres">
      <dgm:prSet presAssocID="{EA8ADD33-4385-497B-AD0E-4E8376E8CFEE}" presName="Name25" presStyleLbl="parChTrans1D3" presStyleIdx="0" presStyleCnt="2"/>
      <dgm:spPr/>
      <dgm:t>
        <a:bodyPr/>
        <a:lstStyle/>
        <a:p>
          <a:endParaRPr lang="fr-FR"/>
        </a:p>
      </dgm:t>
    </dgm:pt>
    <dgm:pt modelId="{9363F507-ADF8-41B9-A4ED-53C970699B3B}" type="pres">
      <dgm:prSet presAssocID="{EA8ADD33-4385-497B-AD0E-4E8376E8CFEE}" presName="connTx" presStyleLbl="parChTrans1D3" presStyleIdx="0" presStyleCnt="2"/>
      <dgm:spPr/>
      <dgm:t>
        <a:bodyPr/>
        <a:lstStyle/>
        <a:p>
          <a:endParaRPr lang="fr-FR"/>
        </a:p>
      </dgm:t>
    </dgm:pt>
    <dgm:pt modelId="{6B96D2EB-1A71-41C2-BACA-A578BCB7D124}" type="pres">
      <dgm:prSet presAssocID="{82310ACC-16B5-4935-AAC6-4EFD702ECD2B}" presName="Name30" presStyleCnt="0"/>
      <dgm:spPr/>
    </dgm:pt>
    <dgm:pt modelId="{8EE71CB2-E05C-4A27-A51A-25748989B102}" type="pres">
      <dgm:prSet presAssocID="{82310ACC-16B5-4935-AAC6-4EFD702ECD2B}" presName="level2Shape" presStyleLbl="node3" presStyleIdx="0" presStyleCnt="2"/>
      <dgm:spPr/>
      <dgm:t>
        <a:bodyPr/>
        <a:lstStyle/>
        <a:p>
          <a:endParaRPr lang="fr-FR"/>
        </a:p>
      </dgm:t>
    </dgm:pt>
    <dgm:pt modelId="{DC3538F6-AABB-4FDF-9BAC-406B84EEAA95}" type="pres">
      <dgm:prSet presAssocID="{82310ACC-16B5-4935-AAC6-4EFD702ECD2B}" presName="hierChild3" presStyleCnt="0"/>
      <dgm:spPr/>
    </dgm:pt>
    <dgm:pt modelId="{8E937E88-E96B-4852-B167-FBEEB5190617}" type="pres">
      <dgm:prSet presAssocID="{AA912539-B7C7-435D-BF90-E2E76A41505F}" presName="Name25" presStyleLbl="parChTrans1D2" presStyleIdx="1" presStyleCnt="2"/>
      <dgm:spPr/>
      <dgm:t>
        <a:bodyPr/>
        <a:lstStyle/>
        <a:p>
          <a:endParaRPr lang="fr-FR"/>
        </a:p>
      </dgm:t>
    </dgm:pt>
    <dgm:pt modelId="{475977B5-2913-4A5C-BEB8-E9313F6A6A1E}" type="pres">
      <dgm:prSet presAssocID="{AA912539-B7C7-435D-BF90-E2E76A41505F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A465206-C2AB-40C0-8D84-0C194B64C168}" type="pres">
      <dgm:prSet presAssocID="{6BA45795-6608-47E8-94DC-14A5C899CB27}" presName="Name30" presStyleCnt="0"/>
      <dgm:spPr/>
    </dgm:pt>
    <dgm:pt modelId="{8FEA3B28-AC49-48A8-986D-8F6EA1E9BC91}" type="pres">
      <dgm:prSet presAssocID="{6BA45795-6608-47E8-94DC-14A5C899CB27}" presName="level2Shape" presStyleLbl="node2" presStyleIdx="1" presStyleCnt="2"/>
      <dgm:spPr/>
      <dgm:t>
        <a:bodyPr/>
        <a:lstStyle/>
        <a:p>
          <a:endParaRPr lang="fr-FR"/>
        </a:p>
      </dgm:t>
    </dgm:pt>
    <dgm:pt modelId="{99382D91-CC55-4A9D-80C8-CF8B5ECF95C6}" type="pres">
      <dgm:prSet presAssocID="{6BA45795-6608-47E8-94DC-14A5C899CB27}" presName="hierChild3" presStyleCnt="0"/>
      <dgm:spPr/>
    </dgm:pt>
    <dgm:pt modelId="{ED658B00-A0D6-4E64-A6BB-C2CE3273EACC}" type="pres">
      <dgm:prSet presAssocID="{7114386E-C85F-4A4F-83F9-DBEBEA001ECB}" presName="Name25" presStyleLbl="parChTrans1D3" presStyleIdx="1" presStyleCnt="2"/>
      <dgm:spPr/>
      <dgm:t>
        <a:bodyPr/>
        <a:lstStyle/>
        <a:p>
          <a:endParaRPr lang="fr-FR"/>
        </a:p>
      </dgm:t>
    </dgm:pt>
    <dgm:pt modelId="{6E32D3F3-4431-41C0-B2D6-25D714B5C309}" type="pres">
      <dgm:prSet presAssocID="{7114386E-C85F-4A4F-83F9-DBEBEA001ECB}" presName="connTx" presStyleLbl="parChTrans1D3" presStyleIdx="1" presStyleCnt="2"/>
      <dgm:spPr/>
      <dgm:t>
        <a:bodyPr/>
        <a:lstStyle/>
        <a:p>
          <a:endParaRPr lang="fr-FR"/>
        </a:p>
      </dgm:t>
    </dgm:pt>
    <dgm:pt modelId="{121D497D-3F84-4F73-85A9-7DE192A69597}" type="pres">
      <dgm:prSet presAssocID="{28866C4F-C44D-4D23-9F64-D7DE88687A32}" presName="Name30" presStyleCnt="0"/>
      <dgm:spPr/>
    </dgm:pt>
    <dgm:pt modelId="{21918146-36CA-4179-A425-2B18CE2B1F9C}" type="pres">
      <dgm:prSet presAssocID="{28866C4F-C44D-4D23-9F64-D7DE88687A32}" presName="level2Shape" presStyleLbl="node3" presStyleIdx="1" presStyleCnt="2"/>
      <dgm:spPr/>
      <dgm:t>
        <a:bodyPr/>
        <a:lstStyle/>
        <a:p>
          <a:endParaRPr lang="fr-FR"/>
        </a:p>
      </dgm:t>
    </dgm:pt>
    <dgm:pt modelId="{042407A6-088D-4259-998D-96605AA41D61}" type="pres">
      <dgm:prSet presAssocID="{28866C4F-C44D-4D23-9F64-D7DE88687A32}" presName="hierChild3" presStyleCnt="0"/>
      <dgm:spPr/>
    </dgm:pt>
    <dgm:pt modelId="{0EF9DC01-5FCF-496A-A653-9EF2ED88C59E}" type="pres">
      <dgm:prSet presAssocID="{C26854BF-C00C-49AE-AD89-B528AB1DFBDB}" presName="bgShapesFlow" presStyleCnt="0"/>
      <dgm:spPr/>
    </dgm:pt>
  </dgm:ptLst>
  <dgm:cxnLst>
    <dgm:cxn modelId="{750C8BF5-22B4-4D1A-8168-6C30FE63F98B}" type="presOf" srcId="{82310ACC-16B5-4935-AAC6-4EFD702ECD2B}" destId="{8EE71CB2-E05C-4A27-A51A-25748989B102}" srcOrd="0" destOrd="0" presId="urn:microsoft.com/office/officeart/2005/8/layout/hierarchy5"/>
    <dgm:cxn modelId="{45B7DBF8-2A78-479F-841A-769BA8612772}" type="presOf" srcId="{AA912539-B7C7-435D-BF90-E2E76A41505F}" destId="{8E937E88-E96B-4852-B167-FBEEB5190617}" srcOrd="0" destOrd="0" presId="urn:microsoft.com/office/officeart/2005/8/layout/hierarchy5"/>
    <dgm:cxn modelId="{990FD3B8-B3A9-478C-8B14-29C2BFC5454A}" type="presOf" srcId="{E4E20ADC-E441-4A0D-A04C-F5519519189B}" destId="{5CB7D5DD-A1C2-4A19-8445-2CB9C2BD5CFB}" srcOrd="0" destOrd="0" presId="urn:microsoft.com/office/officeart/2005/8/layout/hierarchy5"/>
    <dgm:cxn modelId="{127BE921-60F6-41A1-9575-FAEF031C6160}" type="presOf" srcId="{6BA45795-6608-47E8-94DC-14A5C899CB27}" destId="{8FEA3B28-AC49-48A8-986D-8F6EA1E9BC91}" srcOrd="0" destOrd="0" presId="urn:microsoft.com/office/officeart/2005/8/layout/hierarchy5"/>
    <dgm:cxn modelId="{BB30933C-E637-4228-967D-9482C8B4E697}" type="presOf" srcId="{7114386E-C85F-4A4F-83F9-DBEBEA001ECB}" destId="{ED658B00-A0D6-4E64-A6BB-C2CE3273EACC}" srcOrd="0" destOrd="0" presId="urn:microsoft.com/office/officeart/2005/8/layout/hierarchy5"/>
    <dgm:cxn modelId="{D75B08B2-ACFD-4CAC-92A6-9956046085A2}" type="presOf" srcId="{EA8ADD33-4385-497B-AD0E-4E8376E8CFEE}" destId="{E3426044-0B11-4222-9C5D-C94E741645DF}" srcOrd="0" destOrd="0" presId="urn:microsoft.com/office/officeart/2005/8/layout/hierarchy5"/>
    <dgm:cxn modelId="{952C0E6B-9947-4F0B-9375-C2EF2D342719}" srcId="{A7FC0225-EB42-4A8C-AD8F-D72E4AF045B3}" destId="{82310ACC-16B5-4935-AAC6-4EFD702ECD2B}" srcOrd="0" destOrd="0" parTransId="{EA8ADD33-4385-497B-AD0E-4E8376E8CFEE}" sibTransId="{329D18B4-F276-4F55-B95C-E875518C0C9E}"/>
    <dgm:cxn modelId="{3A472B36-4DDE-4724-9BB0-688124C54C60}" type="presOf" srcId="{CA369CD8-86C6-4D9C-89BE-2F48498C6C6D}" destId="{ECD419AF-9C67-4169-92CE-BA7FA27FE802}" srcOrd="0" destOrd="0" presId="urn:microsoft.com/office/officeart/2005/8/layout/hierarchy5"/>
    <dgm:cxn modelId="{4BF9924B-F5A8-4EFB-BD1B-4E4EA20C138B}" type="presOf" srcId="{EA8ADD33-4385-497B-AD0E-4E8376E8CFEE}" destId="{9363F507-ADF8-41B9-A4ED-53C970699B3B}" srcOrd="1" destOrd="0" presId="urn:microsoft.com/office/officeart/2005/8/layout/hierarchy5"/>
    <dgm:cxn modelId="{34EBEDEF-2C9E-4323-A7B9-0D6230E9838A}" srcId="{6BA45795-6608-47E8-94DC-14A5C899CB27}" destId="{28866C4F-C44D-4D23-9F64-D7DE88687A32}" srcOrd="0" destOrd="0" parTransId="{7114386E-C85F-4A4F-83F9-DBEBEA001ECB}" sibTransId="{32A45C48-7D7C-43D8-8583-02871E2BB8B2}"/>
    <dgm:cxn modelId="{30E8021E-032C-4EE6-82AD-B7CE25B87707}" type="presOf" srcId="{7114386E-C85F-4A4F-83F9-DBEBEA001ECB}" destId="{6E32D3F3-4431-41C0-B2D6-25D714B5C309}" srcOrd="1" destOrd="0" presId="urn:microsoft.com/office/officeart/2005/8/layout/hierarchy5"/>
    <dgm:cxn modelId="{BF87A805-2C42-40CC-8BF6-337816255213}" srcId="{C26854BF-C00C-49AE-AD89-B528AB1DFBDB}" destId="{E4E20ADC-E441-4A0D-A04C-F5519519189B}" srcOrd="0" destOrd="0" parTransId="{8BDA31E3-A0BE-40ED-A7FB-F5F89119539F}" sibTransId="{25ED292C-EE37-444D-A2A5-493487EC70F5}"/>
    <dgm:cxn modelId="{5AF6244B-F639-42CF-A510-6B02D7C13AD3}" srcId="{E4E20ADC-E441-4A0D-A04C-F5519519189B}" destId="{A7FC0225-EB42-4A8C-AD8F-D72E4AF045B3}" srcOrd="0" destOrd="0" parTransId="{CA369CD8-86C6-4D9C-89BE-2F48498C6C6D}" sibTransId="{4C59EBA1-D5B3-44C2-A795-47B705E3DCEB}"/>
    <dgm:cxn modelId="{3DE357B2-ADB8-4852-9195-A95A4698B7AD}" type="presOf" srcId="{AA912539-B7C7-435D-BF90-E2E76A41505F}" destId="{475977B5-2913-4A5C-BEB8-E9313F6A6A1E}" srcOrd="1" destOrd="0" presId="urn:microsoft.com/office/officeart/2005/8/layout/hierarchy5"/>
    <dgm:cxn modelId="{9F525616-3AF9-46BA-ABF3-C538DA7086F4}" type="presOf" srcId="{28866C4F-C44D-4D23-9F64-D7DE88687A32}" destId="{21918146-36CA-4179-A425-2B18CE2B1F9C}" srcOrd="0" destOrd="0" presId="urn:microsoft.com/office/officeart/2005/8/layout/hierarchy5"/>
    <dgm:cxn modelId="{34F91DAF-8046-496F-8A09-C3F7E28EE64B}" type="presOf" srcId="{CA369CD8-86C6-4D9C-89BE-2F48498C6C6D}" destId="{3F453DE2-7190-47FA-962E-237990A02D66}" srcOrd="1" destOrd="0" presId="urn:microsoft.com/office/officeart/2005/8/layout/hierarchy5"/>
    <dgm:cxn modelId="{61C8F637-FCFA-41B3-8937-75A7294A5627}" srcId="{E4E20ADC-E441-4A0D-A04C-F5519519189B}" destId="{6BA45795-6608-47E8-94DC-14A5C899CB27}" srcOrd="1" destOrd="0" parTransId="{AA912539-B7C7-435D-BF90-E2E76A41505F}" sibTransId="{A7873284-E008-491C-B13E-2EF9CC26E2C2}"/>
    <dgm:cxn modelId="{0A6F4278-0944-46D1-A275-B290E00EE742}" type="presOf" srcId="{A7FC0225-EB42-4A8C-AD8F-D72E4AF045B3}" destId="{032DA44C-4951-4C70-B41E-072797C3EFF1}" srcOrd="0" destOrd="0" presId="urn:microsoft.com/office/officeart/2005/8/layout/hierarchy5"/>
    <dgm:cxn modelId="{938E506D-9300-46BD-BCDF-1C5811274828}" type="presOf" srcId="{C26854BF-C00C-49AE-AD89-B528AB1DFBDB}" destId="{434EF752-E819-4414-B02D-7677A0C73070}" srcOrd="0" destOrd="0" presId="urn:microsoft.com/office/officeart/2005/8/layout/hierarchy5"/>
    <dgm:cxn modelId="{188D3678-6A82-4E52-A196-FA4877C4F6E9}" type="presParOf" srcId="{434EF752-E819-4414-B02D-7677A0C73070}" destId="{D1E9027C-3343-476D-B653-2F04A6EC1F79}" srcOrd="0" destOrd="0" presId="urn:microsoft.com/office/officeart/2005/8/layout/hierarchy5"/>
    <dgm:cxn modelId="{FC33D8A5-52C1-4AE7-9D30-973D10756D23}" type="presParOf" srcId="{D1E9027C-3343-476D-B653-2F04A6EC1F79}" destId="{E3C4F7BA-9054-44A2-BA95-5308B53BAF84}" srcOrd="0" destOrd="0" presId="urn:microsoft.com/office/officeart/2005/8/layout/hierarchy5"/>
    <dgm:cxn modelId="{CF7764B4-E6F7-49CD-9C53-FA4E62603C86}" type="presParOf" srcId="{E3C4F7BA-9054-44A2-BA95-5308B53BAF84}" destId="{8D7BCFA5-522A-4B29-941D-FF0E57B77F59}" srcOrd="0" destOrd="0" presId="urn:microsoft.com/office/officeart/2005/8/layout/hierarchy5"/>
    <dgm:cxn modelId="{4F60CCFE-75C9-47EC-A3E3-C9FBCD991A5E}" type="presParOf" srcId="{8D7BCFA5-522A-4B29-941D-FF0E57B77F59}" destId="{5CB7D5DD-A1C2-4A19-8445-2CB9C2BD5CFB}" srcOrd="0" destOrd="0" presId="urn:microsoft.com/office/officeart/2005/8/layout/hierarchy5"/>
    <dgm:cxn modelId="{5356844E-9847-4BD5-A91A-FC45B76124A4}" type="presParOf" srcId="{8D7BCFA5-522A-4B29-941D-FF0E57B77F59}" destId="{6101AC84-20CE-4053-8CA3-F641F8E6E35F}" srcOrd="1" destOrd="0" presId="urn:microsoft.com/office/officeart/2005/8/layout/hierarchy5"/>
    <dgm:cxn modelId="{236902BA-6304-46B1-BAFC-3535C9D12619}" type="presParOf" srcId="{6101AC84-20CE-4053-8CA3-F641F8E6E35F}" destId="{ECD419AF-9C67-4169-92CE-BA7FA27FE802}" srcOrd="0" destOrd="0" presId="urn:microsoft.com/office/officeart/2005/8/layout/hierarchy5"/>
    <dgm:cxn modelId="{C1BCE797-8C94-4B79-B3A1-7B7F56063EAE}" type="presParOf" srcId="{ECD419AF-9C67-4169-92CE-BA7FA27FE802}" destId="{3F453DE2-7190-47FA-962E-237990A02D66}" srcOrd="0" destOrd="0" presId="urn:microsoft.com/office/officeart/2005/8/layout/hierarchy5"/>
    <dgm:cxn modelId="{7EBDA729-B2EE-4EC1-84B8-28BC1B632349}" type="presParOf" srcId="{6101AC84-20CE-4053-8CA3-F641F8E6E35F}" destId="{9FC641B7-54B9-4F04-A616-F8FF39CAFA9C}" srcOrd="1" destOrd="0" presId="urn:microsoft.com/office/officeart/2005/8/layout/hierarchy5"/>
    <dgm:cxn modelId="{E7385796-B0FF-418A-9396-0877416E4C49}" type="presParOf" srcId="{9FC641B7-54B9-4F04-A616-F8FF39CAFA9C}" destId="{032DA44C-4951-4C70-B41E-072797C3EFF1}" srcOrd="0" destOrd="0" presId="urn:microsoft.com/office/officeart/2005/8/layout/hierarchy5"/>
    <dgm:cxn modelId="{00849159-39CE-4C3A-A3DF-61164DB2EABC}" type="presParOf" srcId="{9FC641B7-54B9-4F04-A616-F8FF39CAFA9C}" destId="{868B38A9-37CF-4EF9-8010-3843646B3E02}" srcOrd="1" destOrd="0" presId="urn:microsoft.com/office/officeart/2005/8/layout/hierarchy5"/>
    <dgm:cxn modelId="{923755F1-3B1B-4263-A0C7-967B2C8D77FF}" type="presParOf" srcId="{868B38A9-37CF-4EF9-8010-3843646B3E02}" destId="{E3426044-0B11-4222-9C5D-C94E741645DF}" srcOrd="0" destOrd="0" presId="urn:microsoft.com/office/officeart/2005/8/layout/hierarchy5"/>
    <dgm:cxn modelId="{80AF2400-9B9D-4475-9F6B-19ADB7C685F0}" type="presParOf" srcId="{E3426044-0B11-4222-9C5D-C94E741645DF}" destId="{9363F507-ADF8-41B9-A4ED-53C970699B3B}" srcOrd="0" destOrd="0" presId="urn:microsoft.com/office/officeart/2005/8/layout/hierarchy5"/>
    <dgm:cxn modelId="{DFCDE2B2-2D28-4DBF-8468-616DD00924BE}" type="presParOf" srcId="{868B38A9-37CF-4EF9-8010-3843646B3E02}" destId="{6B96D2EB-1A71-41C2-BACA-A578BCB7D124}" srcOrd="1" destOrd="0" presId="urn:microsoft.com/office/officeart/2005/8/layout/hierarchy5"/>
    <dgm:cxn modelId="{D5908939-886C-4E97-BEBA-75608BB3417D}" type="presParOf" srcId="{6B96D2EB-1A71-41C2-BACA-A578BCB7D124}" destId="{8EE71CB2-E05C-4A27-A51A-25748989B102}" srcOrd="0" destOrd="0" presId="urn:microsoft.com/office/officeart/2005/8/layout/hierarchy5"/>
    <dgm:cxn modelId="{92776A6C-97BB-41E9-86C1-765F118B2C6E}" type="presParOf" srcId="{6B96D2EB-1A71-41C2-BACA-A578BCB7D124}" destId="{DC3538F6-AABB-4FDF-9BAC-406B84EEAA95}" srcOrd="1" destOrd="0" presId="urn:microsoft.com/office/officeart/2005/8/layout/hierarchy5"/>
    <dgm:cxn modelId="{1CE5731F-4231-47F9-9F44-8582D9D102C5}" type="presParOf" srcId="{6101AC84-20CE-4053-8CA3-F641F8E6E35F}" destId="{8E937E88-E96B-4852-B167-FBEEB5190617}" srcOrd="2" destOrd="0" presId="urn:microsoft.com/office/officeart/2005/8/layout/hierarchy5"/>
    <dgm:cxn modelId="{C7E3DBA0-9FE8-445B-B4B9-D7E952752FBC}" type="presParOf" srcId="{8E937E88-E96B-4852-B167-FBEEB5190617}" destId="{475977B5-2913-4A5C-BEB8-E9313F6A6A1E}" srcOrd="0" destOrd="0" presId="urn:microsoft.com/office/officeart/2005/8/layout/hierarchy5"/>
    <dgm:cxn modelId="{32AEDDA5-AAA6-4B0A-A6C9-E0ACCB874501}" type="presParOf" srcId="{6101AC84-20CE-4053-8CA3-F641F8E6E35F}" destId="{DA465206-C2AB-40C0-8D84-0C194B64C168}" srcOrd="3" destOrd="0" presId="urn:microsoft.com/office/officeart/2005/8/layout/hierarchy5"/>
    <dgm:cxn modelId="{96CA7101-F2AC-4718-8FEC-A0D22796E0F5}" type="presParOf" srcId="{DA465206-C2AB-40C0-8D84-0C194B64C168}" destId="{8FEA3B28-AC49-48A8-986D-8F6EA1E9BC91}" srcOrd="0" destOrd="0" presId="urn:microsoft.com/office/officeart/2005/8/layout/hierarchy5"/>
    <dgm:cxn modelId="{5F004AC5-66EF-4421-8377-EA55DCB674A4}" type="presParOf" srcId="{DA465206-C2AB-40C0-8D84-0C194B64C168}" destId="{99382D91-CC55-4A9D-80C8-CF8B5ECF95C6}" srcOrd="1" destOrd="0" presId="urn:microsoft.com/office/officeart/2005/8/layout/hierarchy5"/>
    <dgm:cxn modelId="{4B9C9905-044D-48B3-88F4-077B2BE802D9}" type="presParOf" srcId="{99382D91-CC55-4A9D-80C8-CF8B5ECF95C6}" destId="{ED658B00-A0D6-4E64-A6BB-C2CE3273EACC}" srcOrd="0" destOrd="0" presId="urn:microsoft.com/office/officeart/2005/8/layout/hierarchy5"/>
    <dgm:cxn modelId="{E8D42701-0AC1-4305-B2E5-EC4C8A0A3435}" type="presParOf" srcId="{ED658B00-A0D6-4E64-A6BB-C2CE3273EACC}" destId="{6E32D3F3-4431-41C0-B2D6-25D714B5C309}" srcOrd="0" destOrd="0" presId="urn:microsoft.com/office/officeart/2005/8/layout/hierarchy5"/>
    <dgm:cxn modelId="{07E484BD-AC33-4EE1-92EC-A8BFF2CA9799}" type="presParOf" srcId="{99382D91-CC55-4A9D-80C8-CF8B5ECF95C6}" destId="{121D497D-3F84-4F73-85A9-7DE192A69597}" srcOrd="1" destOrd="0" presId="urn:microsoft.com/office/officeart/2005/8/layout/hierarchy5"/>
    <dgm:cxn modelId="{40A66421-42B3-4967-B990-3E83A5241BF5}" type="presParOf" srcId="{121D497D-3F84-4F73-85A9-7DE192A69597}" destId="{21918146-36CA-4179-A425-2B18CE2B1F9C}" srcOrd="0" destOrd="0" presId="urn:microsoft.com/office/officeart/2005/8/layout/hierarchy5"/>
    <dgm:cxn modelId="{5E36256F-A518-4445-80BC-E3A10EE756EB}" type="presParOf" srcId="{121D497D-3F84-4F73-85A9-7DE192A69597}" destId="{042407A6-088D-4259-998D-96605AA41D61}" srcOrd="1" destOrd="0" presId="urn:microsoft.com/office/officeart/2005/8/layout/hierarchy5"/>
    <dgm:cxn modelId="{295394F0-7BE6-4921-93FB-E5C5429DF9AF}" type="presParOf" srcId="{434EF752-E819-4414-B02D-7677A0C73070}" destId="{0EF9DC01-5FCF-496A-A653-9EF2ED88C5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7D5DD-A1C2-4A19-8445-2CB9C2BD5CFB}">
      <dsp:nvSpPr>
        <dsp:cNvPr id="0" name=""/>
        <dsp:cNvSpPr/>
      </dsp:nvSpPr>
      <dsp:spPr>
        <a:xfrm>
          <a:off x="3795" y="2827920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552 patientes</a:t>
          </a:r>
          <a:endParaRPr lang="fr-FR" sz="1300" kern="1200" dirty="0"/>
        </a:p>
      </dsp:txBody>
      <dsp:txXfrm>
        <a:off x="3795" y="2827920"/>
        <a:ext cx="2404318" cy="1202159"/>
      </dsp:txXfrm>
    </dsp:sp>
    <dsp:sp modelId="{ECD419AF-9C67-4169-92CE-BA7FA27FE802}">
      <dsp:nvSpPr>
        <dsp:cNvPr id="0" name=""/>
        <dsp:cNvSpPr/>
      </dsp:nvSpPr>
      <dsp:spPr>
        <a:xfrm rot="19457599">
          <a:off x="2296791" y="3067602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2859367" y="3053769"/>
        <a:ext cx="59218" cy="59218"/>
      </dsp:txXfrm>
    </dsp:sp>
    <dsp:sp modelId="{032DA44C-4951-4C70-B41E-072797C3EFF1}">
      <dsp:nvSpPr>
        <dsp:cNvPr id="0" name=""/>
        <dsp:cNvSpPr/>
      </dsp:nvSpPr>
      <dsp:spPr>
        <a:xfrm>
          <a:off x="3369840" y="2136678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3 cures  </a:t>
          </a:r>
          <a:r>
            <a:rPr lang="fr-FR" sz="1300" kern="1200" dirty="0" err="1" smtClean="0"/>
            <a:t>Carboplatine</a:t>
          </a:r>
          <a:r>
            <a:rPr lang="fr-FR" sz="1300" kern="1200" dirty="0" smtClean="0"/>
            <a:t> + </a:t>
          </a:r>
          <a:r>
            <a:rPr lang="fr-FR" sz="1300" kern="1200" dirty="0" err="1" smtClean="0"/>
            <a:t>paclitaxel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Puis </a:t>
          </a:r>
          <a:r>
            <a:rPr lang="fr-FR" sz="1300" kern="1200" dirty="0" err="1" smtClean="0"/>
            <a:t>paclitaxel</a:t>
          </a:r>
          <a:r>
            <a:rPr lang="fr-FR" sz="1300" kern="1200" dirty="0" smtClean="0"/>
            <a:t> 40 mg/m2 q 1 semaine/ 24 semaines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3369840" y="2136678"/>
        <a:ext cx="2404318" cy="1202159"/>
      </dsp:txXfrm>
    </dsp:sp>
    <dsp:sp modelId="{E3426044-0B11-4222-9C5D-C94E741645DF}">
      <dsp:nvSpPr>
        <dsp:cNvPr id="0" name=""/>
        <dsp:cNvSpPr/>
      </dsp:nvSpPr>
      <dsp:spPr>
        <a:xfrm>
          <a:off x="5774159" y="2721982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230979" y="2713715"/>
        <a:ext cx="48086" cy="48086"/>
      </dsp:txXfrm>
    </dsp:sp>
    <dsp:sp modelId="{8EE71CB2-E05C-4A27-A51A-25748989B102}">
      <dsp:nvSpPr>
        <dsp:cNvPr id="0" name=""/>
        <dsp:cNvSpPr/>
      </dsp:nvSpPr>
      <dsp:spPr>
        <a:xfrm>
          <a:off x="6735886" y="2136678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274 patientes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58 récidives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44 décès</a:t>
          </a:r>
          <a:endParaRPr lang="fr-FR" sz="1300" kern="1200" dirty="0"/>
        </a:p>
      </dsp:txBody>
      <dsp:txXfrm>
        <a:off x="6735886" y="2136678"/>
        <a:ext cx="2404318" cy="1202159"/>
      </dsp:txXfrm>
    </dsp:sp>
    <dsp:sp modelId="{8E937E88-E96B-4852-B167-FBEEB5190617}">
      <dsp:nvSpPr>
        <dsp:cNvPr id="0" name=""/>
        <dsp:cNvSpPr/>
      </dsp:nvSpPr>
      <dsp:spPr>
        <a:xfrm rot="2142401">
          <a:off x="2296791" y="3758844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2859367" y="3745011"/>
        <a:ext cx="59218" cy="59218"/>
      </dsp:txXfrm>
    </dsp:sp>
    <dsp:sp modelId="{8FEA3B28-AC49-48A8-986D-8F6EA1E9BC91}">
      <dsp:nvSpPr>
        <dsp:cNvPr id="0" name=""/>
        <dsp:cNvSpPr/>
      </dsp:nvSpPr>
      <dsp:spPr>
        <a:xfrm>
          <a:off x="3369840" y="3519161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Carboplatine</a:t>
          </a:r>
          <a:r>
            <a:rPr lang="fr-FR" sz="1300" kern="1200" dirty="0" smtClean="0"/>
            <a:t> + </a:t>
          </a:r>
          <a:r>
            <a:rPr lang="fr-FR" sz="1300" kern="1200" dirty="0" err="1" smtClean="0"/>
            <a:t>paclitaxe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Puis surveillance</a:t>
          </a:r>
          <a:endParaRPr lang="fr-FR" sz="1300" kern="1200" dirty="0"/>
        </a:p>
      </dsp:txBody>
      <dsp:txXfrm>
        <a:off x="3369840" y="3519161"/>
        <a:ext cx="2404318" cy="1202159"/>
      </dsp:txXfrm>
    </dsp:sp>
    <dsp:sp modelId="{ED658B00-A0D6-4E64-A6BB-C2CE3273EACC}">
      <dsp:nvSpPr>
        <dsp:cNvPr id="0" name=""/>
        <dsp:cNvSpPr/>
      </dsp:nvSpPr>
      <dsp:spPr>
        <a:xfrm>
          <a:off x="5774159" y="4104465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230979" y="4096198"/>
        <a:ext cx="48086" cy="48086"/>
      </dsp:txXfrm>
    </dsp:sp>
    <dsp:sp modelId="{21918146-36CA-4179-A425-2B18CE2B1F9C}">
      <dsp:nvSpPr>
        <dsp:cNvPr id="0" name=""/>
        <dsp:cNvSpPr/>
      </dsp:nvSpPr>
      <dsp:spPr>
        <a:xfrm>
          <a:off x="6735886" y="3519161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268 patientes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64 récidives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53 décès</a:t>
          </a:r>
          <a:endParaRPr lang="fr-FR" sz="1300" kern="1200" dirty="0"/>
        </a:p>
      </dsp:txBody>
      <dsp:txXfrm>
        <a:off x="6735886" y="3519161"/>
        <a:ext cx="2404318" cy="120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D5272-7128-4BB1-A6BE-1B02EC53AB50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CE136-CF65-4621-A17B-5F58EC085A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6C1CF-C65A-4AF6-9D79-92116BC1685D}" type="slidenum">
              <a:rPr lang="fr-CH" smtClean="0"/>
              <a:pPr/>
              <a:t>3</a:t>
            </a:fld>
            <a:endParaRPr lang="fr-CH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8D256-24A5-4467-AF48-FEF462EE3E5A}" type="slidenum">
              <a:rPr lang="fr-CH" smtClean="0"/>
              <a:pPr/>
              <a:t>34</a:t>
            </a:fld>
            <a:endParaRPr lang="fr-CH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0304F-53E0-4704-AD4A-512B490BD138}" type="slidenum">
              <a:rPr lang="fr-CH" smtClean="0"/>
              <a:pPr/>
              <a:t>35</a:t>
            </a:fld>
            <a:endParaRPr lang="fr-CH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F6CF1-ADCC-4FAD-8600-525C9C061ADD}" type="slidenum">
              <a:rPr lang="fr-CH" smtClean="0"/>
              <a:pPr/>
              <a:t>36</a:t>
            </a:fld>
            <a:endParaRPr lang="fr-CH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C18C8-AB85-4363-A86F-B21E186F8742}" type="slidenum">
              <a:rPr lang="fr-CH" smtClean="0"/>
              <a:pPr/>
              <a:t>37</a:t>
            </a:fld>
            <a:endParaRPr lang="fr-CH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9162-5789-4A6D-9D32-86CA814A446B}" type="slidenum">
              <a:rPr lang="fr-CH" smtClean="0"/>
              <a:pPr/>
              <a:t>38</a:t>
            </a:fld>
            <a:endParaRPr lang="fr-CH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AD429-E758-4A0F-8720-B48A3EB25A3C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mtClean="0">
                <a:latin typeface="Times New Roman" pitchFamily="1" charset="0"/>
              </a:rPr>
              <a:t>- </a:t>
            </a:r>
            <a:r>
              <a:rPr lang="fr-BE" sz="1800" b="1" smtClean="0">
                <a:latin typeface="Comic Sans MS" pitchFamily="1" charset="0"/>
              </a:rPr>
              <a:t>There are several unsanswered questions…</a:t>
            </a:r>
            <a:endParaRPr lang="fr-FR" sz="1800" b="1" smtClean="0">
              <a:latin typeface="Comic Sans MS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1886-5AD7-4A82-9638-84EEAFFD1880}" type="slidenum">
              <a:rPr lang="fr-CH" smtClean="0"/>
              <a:pPr/>
              <a:t>6</a:t>
            </a:fld>
            <a:endParaRPr lang="fr-CH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D92A0D-DD6A-4D96-908D-930735B8B51C}" type="slidenum">
              <a:rPr lang="fr-FR" sz="1200">
                <a:latin typeface="Times New Roman" pitchFamily="18" charset="0"/>
                <a:cs typeface="+mn-cs"/>
              </a:rPr>
              <a:pPr algn="r">
                <a:defRPr/>
              </a:pPr>
              <a:t>45</a:t>
            </a:fld>
            <a:endParaRPr lang="fr-FR" sz="1200">
              <a:latin typeface="Times New Roman" pitchFamily="18" charset="0"/>
              <a:cs typeface="+mn-cs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z="1800" b="1" smtClean="0">
                <a:latin typeface="Comic Sans MS" pitchFamily="1" charset="0"/>
              </a:rPr>
              <a:t>.- FIGO Ia-Ib grade I, no clear-cell tumours have a low risk of relapse; and,no adjuvant treatment is recommended</a:t>
            </a:r>
          </a:p>
          <a:p>
            <a:endParaRPr lang="fr-BE" sz="1800" b="1" smtClean="0">
              <a:latin typeface="Comic Sans MS" pitchFamily="1" charset="0"/>
            </a:endParaRPr>
          </a:p>
          <a:p>
            <a:r>
              <a:rPr lang="fr-BE" sz="1800" b="1" smtClean="0">
                <a:latin typeface="Comic Sans MS" pitchFamily="1" charset="0"/>
              </a:rPr>
              <a:t>- FIGO…have a higher risk of relapse and an adjuvant chemotherapy with platinum agent is recommended</a:t>
            </a:r>
            <a:endParaRPr lang="fr-FR" sz="1800" b="1" smtClean="0">
              <a:latin typeface="Comic Sans MS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886200" y="8682122"/>
            <a:ext cx="2971800" cy="461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200" b="0">
                <a:latin typeface="Times New Roman" pitchFamily="1" charset="0"/>
              </a:rPr>
              <a:t>23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8682122"/>
            <a:ext cx="2971800" cy="461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F5AAD-1B51-451B-8C00-9147696A05BB}" type="slidenum">
              <a:rPr lang="fr-FR" smtClean="0"/>
              <a:pPr>
                <a:defRPr/>
              </a:pPr>
              <a:t>74</a:t>
            </a:fld>
            <a:endParaRPr lang="fr-FR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BE" smtClean="0">
                <a:latin typeface="Times New Roman" pitchFamily="1" charset="0"/>
              </a:rPr>
              <a:t>HIV et tumeurs testiculaires</a:t>
            </a:r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46E7F-8685-4114-A266-37CCC092C3CB}" type="slidenum">
              <a:rPr lang="fr-CH" smtClean="0"/>
              <a:pPr/>
              <a:t>9</a:t>
            </a:fld>
            <a:endParaRPr lang="fr-CH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935BA-78D7-4075-96C8-97F5E6CCCC9E}" type="slidenum">
              <a:rPr lang="fr-CH" smtClean="0"/>
              <a:pPr/>
              <a:t>12</a:t>
            </a:fld>
            <a:endParaRPr lang="fr-CH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8232-3C02-432A-8081-264D13E27071}" type="slidenum">
              <a:rPr lang="fr-CH" smtClean="0"/>
              <a:pPr/>
              <a:t>29</a:t>
            </a:fld>
            <a:endParaRPr lang="fr-C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26C37-12E1-4B00-A1EC-FAA974C150FC}" type="slidenum">
              <a:rPr lang="fr-CH" smtClean="0"/>
              <a:pPr/>
              <a:t>30</a:t>
            </a:fld>
            <a:endParaRPr lang="fr-CH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C8739-C951-48AA-9331-66B9E74E7F61}" type="slidenum">
              <a:rPr lang="fr-CH" smtClean="0"/>
              <a:pPr/>
              <a:t>31</a:t>
            </a:fld>
            <a:endParaRPr lang="fr-CH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80009-7E35-4315-BD45-BDBD5407BB55}" type="slidenum">
              <a:rPr lang="fr-CH" smtClean="0"/>
              <a:pPr/>
              <a:t>32</a:t>
            </a:fld>
            <a:endParaRPr lang="fr-CH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BAB5B-364E-4028-9884-F74BF0968DDF}" type="slidenum">
              <a:rPr lang="fr-CH" smtClean="0"/>
              <a:pPr/>
              <a:t>33</a:t>
            </a:fld>
            <a:endParaRPr lang="fr-CH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0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46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60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BEC4-5DDE-40BC-AB45-AE26E5BCAAF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683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364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25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204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9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43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25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782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A8B5-94C1-456E-9CEA-BFF30BC40D18}" type="datetimeFigureOut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B40A-F52F-47E0-94F2-87558BD07B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07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madagascar_mars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80672" cy="5361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060848"/>
            <a:ext cx="5760640" cy="2677656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</a:rPr>
              <a:t>Ce bilan lésionnel est fondamental pour la suite du traitement. Ceci implique qu’en cas d ’exérèse  ou de bilan d’extension chirurgical incomplet d’une tumeur ovarienne maligne (par cœlioscopie ou par incision de Pfannenstiel) </a:t>
            </a:r>
            <a:r>
              <a:rPr lang="fr-FR" sz="2400" u="sng" dirty="0" smtClean="0">
                <a:solidFill>
                  <a:srgbClr val="002060"/>
                </a:solidFill>
              </a:rPr>
              <a:t>une réintervention pour stadification s’impose. </a:t>
            </a:r>
            <a:endParaRPr lang="fr-FR" sz="2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37" y="1772816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3091157" y="232137"/>
            <a:ext cx="3001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solidFill>
                  <a:srgbClr val="006666"/>
                </a:solidFill>
              </a:rPr>
              <a:t>Voies </a:t>
            </a:r>
            <a:r>
              <a:rPr lang="fr-FR" sz="4000" dirty="0">
                <a:solidFill>
                  <a:srgbClr val="006666"/>
                </a:solidFill>
              </a:rPr>
              <a:t>d’abord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03415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Tumeur suspecte ou probablement maligne (triade), a priori limitée à l’ovaire, une exploration </a:t>
            </a:r>
            <a:r>
              <a:rPr lang="fr-FR" dirty="0" err="1" smtClean="0"/>
              <a:t>coeliochirurgicale</a:t>
            </a:r>
            <a:r>
              <a:rPr lang="fr-FR" dirty="0" smtClean="0"/>
              <a:t>, voire un traitement </a:t>
            </a:r>
            <a:r>
              <a:rPr lang="fr-FR" dirty="0" err="1" smtClean="0"/>
              <a:t>laparoscopique</a:t>
            </a:r>
            <a:r>
              <a:rPr lang="fr-FR" dirty="0" smtClean="0"/>
              <a:t> pur peuvent être réalisés</a:t>
            </a:r>
          </a:p>
          <a:p>
            <a:endParaRPr lang="fr-FR" dirty="0"/>
          </a:p>
          <a:p>
            <a:r>
              <a:rPr lang="fr-FR" dirty="0" smtClean="0"/>
              <a:t>Tumeur maligne évidente: la voie standard est le laparotomie médiane  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053" y="2852936"/>
            <a:ext cx="2946736" cy="3606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1993" y="4194738"/>
            <a:ext cx="2143611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Incision médiane sous et sus ombilicale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100013" y="1482725"/>
            <a:ext cx="9004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EORTC &amp; GOG Guidelines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staging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ovarian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carcinoma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HAT+BSO</a:t>
            </a: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619250" y="2781300"/>
            <a:ext cx="68421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lavage pour cytologie péritonéale</a:t>
            </a: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Omentectomie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infragastrique</a:t>
            </a: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Biopsies de toutes les lésions suspectes</a:t>
            </a: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Lymphadénectomie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pelvienne et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lomboaortique</a:t>
            </a: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 des coupoles diaphragmatiques</a:t>
            </a: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Biopsies des gouttières </a:t>
            </a: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pariéto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coliques</a:t>
            </a: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Biopsies des fossettes </a:t>
            </a:r>
            <a:r>
              <a:rPr lang="fr-FR" sz="24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ovariennes</a:t>
            </a: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fr-FR" sz="24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Biopsies 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 péritoine viscéral</a:t>
            </a:r>
          </a:p>
          <a:p>
            <a:pPr>
              <a:buFontTx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Biopsies du cul de sac de Douglas</a:t>
            </a:r>
          </a:p>
          <a:p>
            <a:pPr>
              <a:buFontTx/>
              <a:buChar char="•"/>
              <a:defRPr/>
            </a:pP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4188" y="117475"/>
            <a:ext cx="83169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Stadification FIGO des cancers précoces</a:t>
            </a:r>
          </a:p>
          <a:p>
            <a:pPr algn="ctr">
              <a:defRPr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après HST et BSO</a:t>
            </a:r>
          </a:p>
          <a:p>
            <a:pPr algn="ctr">
              <a:defRPr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Recommandations EORTC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77565"/>
            <a:ext cx="760573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initiale : temps no 1 </a:t>
            </a:r>
            <a:r>
              <a:rPr lang="fr-FR" sz="3200" i="1" dirty="0" smtClean="0">
                <a:solidFill>
                  <a:schemeClr val="accent5">
                    <a:lumMod val="50000"/>
                  </a:schemeClr>
                </a:solidFill>
              </a:rPr>
              <a:t>Bilan lésionnel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Appréciation de la diffusion de la maladie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3082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1 prélèvement d’ascite ou lavage péritonéal</a:t>
            </a:r>
          </a:p>
          <a:p>
            <a:r>
              <a:rPr lang="fr-FR" sz="2400" dirty="0" smtClean="0">
                <a:solidFill>
                  <a:srgbClr val="006666"/>
                </a:solidFill>
              </a:rPr>
              <a:t>(10 à 20% de + dans les stades I et II)</a:t>
            </a:r>
          </a:p>
          <a:p>
            <a:endParaRPr lang="fr-FR" sz="2400" dirty="0">
              <a:solidFill>
                <a:srgbClr val="006666"/>
              </a:solidFill>
            </a:endParaRPr>
          </a:p>
          <a:p>
            <a:r>
              <a:rPr lang="fr-FR" sz="2400" dirty="0" smtClean="0">
                <a:solidFill>
                  <a:srgbClr val="006666"/>
                </a:solidFill>
              </a:rPr>
              <a:t>2 examen de tous les éléments de l’abdomen et du pelvis</a:t>
            </a:r>
          </a:p>
          <a:p>
            <a:endParaRPr lang="fr-FR" sz="2400" dirty="0">
              <a:solidFill>
                <a:srgbClr val="006666"/>
              </a:solidFill>
            </a:endParaRPr>
          </a:p>
          <a:p>
            <a:r>
              <a:rPr lang="fr-FR" sz="2400" dirty="0" smtClean="0">
                <a:solidFill>
                  <a:srgbClr val="006666"/>
                </a:solidFill>
              </a:rPr>
              <a:t>3 curage pelvien et lomboaortique</a:t>
            </a:r>
          </a:p>
          <a:p>
            <a:endParaRPr lang="fr-FR" sz="2400" dirty="0">
              <a:solidFill>
                <a:srgbClr val="006666"/>
              </a:solidFill>
            </a:endParaRPr>
          </a:p>
          <a:p>
            <a:r>
              <a:rPr lang="fr-FR" sz="2400" dirty="0" smtClean="0">
                <a:solidFill>
                  <a:srgbClr val="006666"/>
                </a:solidFill>
              </a:rPr>
              <a:t>4 Biopsies péritonéales multiples</a:t>
            </a:r>
          </a:p>
          <a:p>
            <a:r>
              <a:rPr lang="fr-FR" sz="2400" dirty="0" smtClean="0">
                <a:solidFill>
                  <a:srgbClr val="006666"/>
                </a:solidFill>
              </a:rPr>
              <a:t>(10% de + dans les stades I et II)</a:t>
            </a: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486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372" y="1732012"/>
            <a:ext cx="7539628" cy="35394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endParaRPr lang="fr-FR" sz="3200" dirty="0" smtClean="0">
              <a:solidFill>
                <a:srgbClr val="7030A0"/>
              </a:solidFill>
            </a:endParaRPr>
          </a:p>
          <a:p>
            <a:pPr algn="ctr"/>
            <a:endParaRPr lang="fr-FR" sz="3200" dirty="0">
              <a:solidFill>
                <a:srgbClr val="7030A0"/>
              </a:solidFill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  <a:p>
            <a:pPr algn="ctr"/>
            <a:endParaRPr lang="fr-FR" sz="3200" dirty="0">
              <a:solidFill>
                <a:srgbClr val="7030A0"/>
              </a:solidFill>
            </a:endParaRPr>
          </a:p>
          <a:p>
            <a:pPr algn="ctr"/>
            <a:endParaRPr lang="fr-FR" sz="3200" dirty="0">
              <a:solidFill>
                <a:srgbClr val="7030A0"/>
              </a:solidFill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avancé</a:t>
            </a:r>
            <a:endParaRPr lang="fr-F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6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72" y="194362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</a:rPr>
              <a:t>La chirurgie comprend les temps suivants: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Cytologie péritonéale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Hystérectomie et annexectomie bilatérale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Omentectomie 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Appendicectomie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Lymphadénectomie pelvienne</a:t>
            </a:r>
          </a:p>
          <a:p>
            <a:pPr marL="514350" indent="1285875">
              <a:buFont typeface="+mj-lt"/>
              <a:buAutoNum type="arabicPeriod"/>
            </a:pPr>
            <a:r>
              <a:rPr lang="fr-FR" sz="2800" dirty="0" smtClean="0">
                <a:solidFill>
                  <a:srgbClr val="006666"/>
                </a:solidFill>
              </a:rPr>
              <a:t>Lymphadénectomie lomboaortique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</p:spTree>
    <p:extLst>
      <p:ext uri="{BB962C8B-B14F-4D97-AF65-F5344CB8AC3E}">
        <p14:creationId xmlns:p14="http://schemas.microsoft.com/office/powerpoint/2010/main" xmlns="" val="34198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" y="1556793"/>
            <a:ext cx="348615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561617"/>
            <a:ext cx="348615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391" y="1556792"/>
            <a:ext cx="3486150" cy="328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224" y="5239882"/>
            <a:ext cx="5397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Hystérectomie et annexectomie bilatérale</a:t>
            </a:r>
          </a:p>
          <a:p>
            <a:r>
              <a:rPr lang="fr-FR" sz="2000" dirty="0" smtClean="0">
                <a:solidFill>
                  <a:srgbClr val="006666"/>
                </a:solidFill>
              </a:rPr>
              <a:t>20% d’atteinte </a:t>
            </a:r>
            <a:r>
              <a:rPr lang="fr-FR" sz="2000" dirty="0" err="1" smtClean="0">
                <a:solidFill>
                  <a:srgbClr val="006666"/>
                </a:solidFill>
              </a:rPr>
              <a:t>endométriale</a:t>
            </a:r>
            <a:endParaRPr lang="fr-FR" sz="2000" dirty="0" smtClean="0">
              <a:solidFill>
                <a:srgbClr val="006666"/>
              </a:solidFill>
            </a:endParaRPr>
          </a:p>
          <a:p>
            <a:r>
              <a:rPr lang="fr-FR" sz="2000" dirty="0" smtClean="0">
                <a:solidFill>
                  <a:srgbClr val="006666"/>
                </a:solidFill>
              </a:rPr>
              <a:t>65% d’atteinte bilatérale dans les formes séreuses</a:t>
            </a:r>
            <a:endParaRPr lang="fr-FR" sz="20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3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3576" y="5373216"/>
            <a:ext cx="5394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030A0"/>
                </a:solidFill>
              </a:rPr>
              <a:t>Omentectomie</a:t>
            </a:r>
          </a:p>
          <a:p>
            <a:pPr algn="ctr"/>
            <a:r>
              <a:rPr lang="fr-FR" sz="2400" dirty="0" smtClean="0">
                <a:solidFill>
                  <a:srgbClr val="006666"/>
                </a:solidFill>
              </a:rPr>
              <a:t>15 à 30</a:t>
            </a:r>
            <a:r>
              <a:rPr lang="fr-FR" sz="2400" dirty="0">
                <a:solidFill>
                  <a:srgbClr val="006666"/>
                </a:solidFill>
              </a:rPr>
              <a:t>% </a:t>
            </a:r>
            <a:r>
              <a:rPr lang="fr-FR" sz="2400" dirty="0" smtClean="0">
                <a:solidFill>
                  <a:srgbClr val="006666"/>
                </a:solidFill>
              </a:rPr>
              <a:t>de </a:t>
            </a:r>
            <a:r>
              <a:rPr lang="fr-FR" sz="2400" dirty="0" err="1" smtClean="0">
                <a:solidFill>
                  <a:srgbClr val="006666"/>
                </a:solidFill>
              </a:rPr>
              <a:t>micrométastases</a:t>
            </a:r>
            <a:r>
              <a:rPr lang="fr-FR" sz="2400" dirty="0" smtClean="0">
                <a:solidFill>
                  <a:srgbClr val="006666"/>
                </a:solidFill>
              </a:rPr>
              <a:t> </a:t>
            </a:r>
            <a:r>
              <a:rPr lang="fr-FR" sz="2400" dirty="0" err="1" smtClean="0">
                <a:solidFill>
                  <a:srgbClr val="006666"/>
                </a:solidFill>
              </a:rPr>
              <a:t>épiploïques</a:t>
            </a:r>
            <a:endParaRPr lang="fr-FR" sz="2400" dirty="0">
              <a:solidFill>
                <a:srgbClr val="006666"/>
              </a:solidFill>
            </a:endParaRPr>
          </a:p>
          <a:p>
            <a:pPr algn="ctr"/>
            <a:r>
              <a:rPr lang="fr-FR" sz="2400" dirty="0" smtClean="0">
                <a:solidFill>
                  <a:srgbClr val="7030A0"/>
                </a:solidFill>
              </a:rPr>
              <a:t> 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25" y="1785937"/>
            <a:ext cx="34861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50" y="5725218"/>
            <a:ext cx="2448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Appendicectomie 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25" y="1785937"/>
            <a:ext cx="3486150" cy="328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457325"/>
            <a:ext cx="46101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5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2615" y="6205192"/>
            <a:ext cx="627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pelvienne et lomboaortique 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56917"/>
            <a:ext cx="3486150" cy="524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4912" y="1414659"/>
            <a:ext cx="40053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Voie de drainage lymphatique de l’ovaire</a:t>
            </a:r>
          </a:p>
          <a:p>
            <a:r>
              <a:rPr lang="fr-FR" dirty="0" smtClean="0"/>
              <a:t>1 – </a:t>
            </a:r>
            <a:r>
              <a:rPr lang="fr-FR" dirty="0" err="1"/>
              <a:t>p</a:t>
            </a:r>
            <a:r>
              <a:rPr lang="fr-FR" dirty="0" err="1" smtClean="0"/>
              <a:t>récave</a:t>
            </a:r>
            <a:endParaRPr lang="fr-FR" dirty="0" smtClean="0"/>
          </a:p>
          <a:p>
            <a:r>
              <a:rPr lang="fr-FR" dirty="0" smtClean="0"/>
              <a:t>2 – </a:t>
            </a:r>
            <a:r>
              <a:rPr lang="fr-FR" dirty="0" err="1" smtClean="0"/>
              <a:t>latérocave</a:t>
            </a:r>
            <a:endParaRPr lang="fr-FR" dirty="0" smtClean="0"/>
          </a:p>
          <a:p>
            <a:r>
              <a:rPr lang="fr-FR" dirty="0" smtClean="0"/>
              <a:t>3 – promontoire ou </a:t>
            </a:r>
            <a:r>
              <a:rPr lang="fr-FR" dirty="0" err="1" smtClean="0"/>
              <a:t>présacré</a:t>
            </a:r>
            <a:endParaRPr lang="fr-FR" dirty="0" smtClean="0"/>
          </a:p>
          <a:p>
            <a:r>
              <a:rPr lang="fr-FR" dirty="0" smtClean="0"/>
              <a:t>4 – iliaque externe</a:t>
            </a:r>
          </a:p>
          <a:p>
            <a:r>
              <a:rPr lang="fr-FR" dirty="0" smtClean="0"/>
              <a:t>5 – </a:t>
            </a:r>
            <a:r>
              <a:rPr lang="fr-FR" dirty="0" err="1" smtClean="0"/>
              <a:t>interaorticocave</a:t>
            </a:r>
            <a:endParaRPr lang="fr-FR" dirty="0" smtClean="0"/>
          </a:p>
          <a:p>
            <a:r>
              <a:rPr lang="fr-FR" dirty="0" smtClean="0"/>
              <a:t>6 – </a:t>
            </a:r>
            <a:r>
              <a:rPr lang="fr-FR" dirty="0" err="1" smtClean="0"/>
              <a:t>préaortique</a:t>
            </a:r>
            <a:endParaRPr lang="fr-FR" dirty="0" smtClean="0"/>
          </a:p>
          <a:p>
            <a:r>
              <a:rPr lang="fr-FR" dirty="0" smtClean="0"/>
              <a:t>7 – </a:t>
            </a:r>
            <a:r>
              <a:rPr lang="fr-FR" dirty="0" err="1" smtClean="0"/>
              <a:t>latéroaortique</a:t>
            </a:r>
            <a:endParaRPr lang="fr-FR" dirty="0" smtClean="0"/>
          </a:p>
          <a:p>
            <a:r>
              <a:rPr lang="fr-FR" dirty="0" smtClean="0"/>
              <a:t>8 -  iliaque primitif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>
                <a:solidFill>
                  <a:srgbClr val="7030A0"/>
                </a:solidFill>
              </a:rPr>
              <a:t>Stade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1567" y="4293096"/>
            <a:ext cx="36004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Taux d’envahissement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12 à 25 % stade I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20 à 50 % stade II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12% atteinte ganglionnaire isolée sans atteinte du péritoine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ary carcin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258" y="2132856"/>
            <a:ext cx="7011483" cy="3066442"/>
          </a:xfrm>
        </p:spPr>
        <p:txBody>
          <a:bodyPr>
            <a:normAutofit fontScale="92500"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Protocole de traitement du cancer de l’ovaire</a:t>
            </a:r>
          </a:p>
          <a:p>
            <a:endParaRPr lang="fr-FR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Professeur Denis Vinatier-Lille</a:t>
            </a:r>
          </a:p>
          <a:p>
            <a:r>
              <a:rPr lang="fr-F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Docteur Malik </a:t>
            </a:r>
            <a:r>
              <a:rPr lang="fr-FR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Boukerou</a:t>
            </a:r>
            <a:r>
              <a:rPr lang="fr-F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– Saint Denis</a:t>
            </a:r>
          </a:p>
          <a:p>
            <a:endParaRPr lang="fr-FR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291" y="5883905"/>
            <a:ext cx="1547664" cy="8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5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6668" y="5993673"/>
            <a:ext cx="394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pelvienne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>
                <a:solidFill>
                  <a:srgbClr val="7030A0"/>
                </a:solidFill>
              </a:rPr>
              <a:t>Stade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798"/>
            <a:ext cx="3486150" cy="401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628799"/>
            <a:ext cx="34861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8058" y="6205192"/>
            <a:ext cx="465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lomboaortique 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i="1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i="1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93" y="1556791"/>
            <a:ext cx="2764929" cy="4582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2969657"/>
            <a:ext cx="313701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3 écarteurs </a:t>
            </a:r>
            <a:r>
              <a:rPr lang="fr-FR" sz="2000" dirty="0" err="1" smtClean="0">
                <a:solidFill>
                  <a:srgbClr val="FF0000"/>
                </a:solidFill>
              </a:rPr>
              <a:t>autostatiques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Ecarteur d’Olivier en haut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Ecarteur de Gosset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Ecarteur d’Olivier en bas</a:t>
            </a:r>
          </a:p>
        </p:txBody>
      </p:sp>
    </p:spTree>
    <p:extLst>
      <p:ext uri="{BB962C8B-B14F-4D97-AF65-F5344CB8AC3E}">
        <p14:creationId xmlns:p14="http://schemas.microsoft.com/office/powerpoint/2010/main" xmlns="" val="10090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2046" y="5956111"/>
            <a:ext cx="4589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7030A0"/>
                </a:solidFill>
              </a:rPr>
              <a:t>Lymphadénectomie </a:t>
            </a:r>
            <a:r>
              <a:rPr lang="fr-FR" sz="2400" dirty="0">
                <a:solidFill>
                  <a:srgbClr val="7030A0"/>
                </a:solidFill>
              </a:rPr>
              <a:t>lomboaortique</a:t>
            </a: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73" y="1691906"/>
            <a:ext cx="4072174" cy="4072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98" y="1677547"/>
            <a:ext cx="34867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Décollement colique droit </a:t>
            </a:r>
            <a:endParaRPr lang="fr-FR" sz="24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130" y="1691906"/>
            <a:ext cx="40122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Décollement du fascia de </a:t>
            </a:r>
            <a:r>
              <a:rPr lang="fr-FR" sz="2400" dirty="0" err="1" smtClean="0">
                <a:solidFill>
                  <a:srgbClr val="006666"/>
                </a:solidFill>
              </a:rPr>
              <a:t>Toldt</a:t>
            </a:r>
            <a:endParaRPr lang="fr-FR" sz="2400" dirty="0">
              <a:solidFill>
                <a:srgbClr val="00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697" y="2277637"/>
            <a:ext cx="3486150" cy="3486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2361" y="2686992"/>
            <a:ext cx="17315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7030A0"/>
                </a:solidFill>
              </a:rPr>
              <a:t>temps no 1: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2363" y="5805264"/>
            <a:ext cx="465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 Lymphadénectomie lomboaortique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>
                <a:solidFill>
                  <a:srgbClr val="7030A0"/>
                </a:solidFill>
              </a:rPr>
              <a:t>Stade </a:t>
            </a:r>
            <a:r>
              <a:rPr lang="fr-FR" sz="3200" dirty="0" smtClean="0">
                <a:solidFill>
                  <a:srgbClr val="7030A0"/>
                </a:solidFill>
              </a:rPr>
              <a:t>I: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95390"/>
            <a:ext cx="3486150" cy="3714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3391485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0066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4485" y="3389250"/>
            <a:ext cx="3230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rgbClr val="006666"/>
                </a:solidFill>
              </a:rPr>
              <a:t>Incision du mésentère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5518" y="272891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temps no 2: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41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7171" y="6205191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lomboaortique :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83" y="1774001"/>
            <a:ext cx="3486150" cy="3714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4001"/>
            <a:ext cx="3486150" cy="3714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488751"/>
            <a:ext cx="8136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Exérèse des ganglions  </a:t>
            </a:r>
            <a:r>
              <a:rPr lang="fr-FR" sz="2400" dirty="0" err="1" smtClean="0">
                <a:solidFill>
                  <a:srgbClr val="006666"/>
                </a:solidFill>
              </a:rPr>
              <a:t>latérocave</a:t>
            </a:r>
            <a:r>
              <a:rPr lang="fr-FR" sz="2400" dirty="0" smtClean="0">
                <a:solidFill>
                  <a:srgbClr val="006666"/>
                </a:solidFill>
              </a:rPr>
              <a:t>, </a:t>
            </a:r>
            <a:r>
              <a:rPr lang="fr-FR" sz="2400" dirty="0" err="1" smtClean="0">
                <a:solidFill>
                  <a:srgbClr val="006666"/>
                </a:solidFill>
              </a:rPr>
              <a:t>précave</a:t>
            </a:r>
            <a:r>
              <a:rPr lang="fr-FR" sz="2400" dirty="0" smtClean="0">
                <a:solidFill>
                  <a:srgbClr val="006666"/>
                </a:solidFill>
              </a:rPr>
              <a:t> et </a:t>
            </a:r>
            <a:r>
              <a:rPr lang="fr-FR" sz="2400" dirty="0" err="1" smtClean="0">
                <a:solidFill>
                  <a:srgbClr val="006666"/>
                </a:solidFill>
              </a:rPr>
              <a:t>interaorticocave</a:t>
            </a:r>
            <a:endParaRPr lang="fr-FR" sz="2400" dirty="0">
              <a:solidFill>
                <a:srgbClr val="0066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0006" y="1975793"/>
            <a:ext cx="16498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7030A0"/>
                </a:solidFill>
              </a:rPr>
              <a:t>temps no 4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xmlns="" val="12299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7899" y="6205192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lomboaortique :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40756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50048"/>
            <a:ext cx="3486150" cy="3714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251" y="1698515"/>
            <a:ext cx="3486150" cy="3714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413265"/>
            <a:ext cx="7610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6666"/>
                </a:solidFill>
              </a:rPr>
              <a:t>Exérèse des lames </a:t>
            </a:r>
            <a:r>
              <a:rPr lang="fr-FR" sz="2400" dirty="0" err="1" smtClean="0">
                <a:solidFill>
                  <a:srgbClr val="006666"/>
                </a:solidFill>
              </a:rPr>
              <a:t>préaortique</a:t>
            </a:r>
            <a:r>
              <a:rPr lang="fr-FR" sz="2400" dirty="0" smtClean="0">
                <a:solidFill>
                  <a:srgbClr val="006666"/>
                </a:solidFill>
              </a:rPr>
              <a:t> et </a:t>
            </a:r>
            <a:r>
              <a:rPr lang="fr-FR" sz="2400" dirty="0" err="1" smtClean="0">
                <a:solidFill>
                  <a:srgbClr val="006666"/>
                </a:solidFill>
              </a:rPr>
              <a:t>latéroaortique</a:t>
            </a:r>
            <a:r>
              <a:rPr lang="fr-FR" sz="2400" dirty="0" smtClean="0">
                <a:solidFill>
                  <a:srgbClr val="006666"/>
                </a:solidFill>
              </a:rPr>
              <a:t> gauche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3916" y="1890521"/>
            <a:ext cx="16498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7030A0"/>
                </a:solidFill>
              </a:rPr>
              <a:t>temps no 5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xmlns="" val="25169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304" y="6205192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030A0"/>
                </a:solidFill>
              </a:rPr>
              <a:t>Lymphadénectomie lomboaortique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2846546"/>
            <a:ext cx="3779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Exérèse des ganglions du promontoire: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761" y="1556792"/>
            <a:ext cx="3486150" cy="3714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2120" y="2222046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7030A0"/>
                </a:solidFill>
              </a:rPr>
              <a:t>temps no 6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xmlns="" val="18941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8312" y="6021288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Lymphadénectomie lomboaortique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7558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temps 2 :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Exérèse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tumorale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Stade I présumé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252958"/>
            <a:ext cx="3779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6666"/>
                </a:solidFill>
              </a:rPr>
              <a:t>Lymphadénectomie iliaque primitive bilatérale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65" y="1811081"/>
            <a:ext cx="3486150" cy="3714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2945" y="2511880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7030A0"/>
                </a:solidFill>
              </a:rPr>
              <a:t>temps no 7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xmlns="" val="21263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438" y="332656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En option</a:t>
            </a:r>
            <a:r>
              <a:rPr lang="fr-FR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idem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par laparoscopie </a:t>
            </a:r>
            <a:r>
              <a:rPr lang="fr-FR" sz="2400" dirty="0">
                <a:solidFill>
                  <a:srgbClr val="006666"/>
                </a:solidFill>
              </a:rPr>
              <a:t>si opérateur entrainé, tumeur &lt; 5cm, sans adhérence, ni signes évocateurs d’atteinte </a:t>
            </a:r>
            <a:r>
              <a:rPr lang="fr-FR" sz="2400" dirty="0" err="1">
                <a:solidFill>
                  <a:srgbClr val="006666"/>
                </a:solidFill>
              </a:rPr>
              <a:t>extraovarienne</a:t>
            </a:r>
            <a:r>
              <a:rPr lang="fr-FR" sz="2400" dirty="0">
                <a:solidFill>
                  <a:srgbClr val="006666"/>
                </a:solidFill>
              </a:rPr>
              <a:t>; extraction protégée dans un sac. </a:t>
            </a:r>
            <a:endParaRPr lang="fr-FR" sz="2400" dirty="0" smtClean="0">
              <a:solidFill>
                <a:srgbClr val="006666"/>
              </a:solidFill>
            </a:endParaRPr>
          </a:p>
          <a:p>
            <a:endParaRPr lang="fr-FR" sz="2400" dirty="0">
              <a:solidFill>
                <a:srgbClr val="006666"/>
              </a:solidFill>
            </a:endParaRPr>
          </a:p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Traitement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conservateur si désir de grossesse, stade IA grade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1,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et accepte une surveillance régulière: </a:t>
            </a:r>
            <a:r>
              <a:rPr lang="fr-FR" sz="2400" dirty="0" smtClean="0">
                <a:solidFill>
                  <a:srgbClr val="006666"/>
                </a:solidFill>
              </a:rPr>
              <a:t>Annexectomie </a:t>
            </a:r>
            <a:r>
              <a:rPr lang="fr-FR" sz="2400" dirty="0">
                <a:solidFill>
                  <a:srgbClr val="006666"/>
                </a:solidFill>
              </a:rPr>
              <a:t>unilatérale+/‐biopsie ovaire controlatéral si anomalie. </a:t>
            </a:r>
            <a:endParaRPr lang="fr-FR" sz="2400" dirty="0" smtClean="0">
              <a:solidFill>
                <a:srgbClr val="006666"/>
              </a:solidFill>
            </a:endParaRPr>
          </a:p>
          <a:p>
            <a:r>
              <a:rPr lang="fr-FR" sz="2400" dirty="0" smtClean="0">
                <a:solidFill>
                  <a:srgbClr val="006666"/>
                </a:solidFill>
              </a:rPr>
              <a:t>Hystéroscopie‐curetage</a:t>
            </a:r>
            <a:r>
              <a:rPr lang="fr-FR" sz="2400" dirty="0">
                <a:solidFill>
                  <a:srgbClr val="006666"/>
                </a:solidFill>
              </a:rPr>
              <a:t>+ </a:t>
            </a:r>
            <a:r>
              <a:rPr lang="fr-FR" sz="2400" dirty="0" smtClean="0">
                <a:solidFill>
                  <a:srgbClr val="006666"/>
                </a:solidFill>
              </a:rPr>
              <a:t>stadification </a:t>
            </a:r>
            <a:r>
              <a:rPr lang="fr-FR" sz="2400" dirty="0">
                <a:solidFill>
                  <a:srgbClr val="006666"/>
                </a:solidFill>
              </a:rPr>
              <a:t>complète. </a:t>
            </a:r>
            <a:endParaRPr lang="fr-FR" sz="2400" dirty="0" smtClean="0">
              <a:solidFill>
                <a:srgbClr val="006666"/>
              </a:solidFill>
            </a:endParaRPr>
          </a:p>
          <a:p>
            <a:endParaRPr lang="fr-FR" sz="2400" b="1" dirty="0" err="1"/>
          </a:p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Stadification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absente ou inadéquate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sz="2400" dirty="0"/>
              <a:t> </a:t>
            </a:r>
            <a:endParaRPr lang="fr-FR" sz="2400" dirty="0" smtClean="0"/>
          </a:p>
          <a:p>
            <a:r>
              <a:rPr lang="fr-FR" sz="2400" dirty="0" smtClean="0">
                <a:solidFill>
                  <a:srgbClr val="006666"/>
                </a:solidFill>
              </a:rPr>
              <a:t>réopérer </a:t>
            </a:r>
            <a:r>
              <a:rPr lang="fr-FR" sz="2400" dirty="0">
                <a:solidFill>
                  <a:srgbClr val="006666"/>
                </a:solidFill>
              </a:rPr>
              <a:t>; par laparoscopie, seulement si équipe entrainée. </a:t>
            </a:r>
            <a:r>
              <a:rPr lang="fr-FR" sz="2400" b="1" dirty="0" smtClean="0">
                <a:solidFill>
                  <a:srgbClr val="006666"/>
                </a:solidFill>
              </a:rPr>
              <a:t>Si </a:t>
            </a:r>
            <a:r>
              <a:rPr lang="fr-FR" sz="2400" b="1" dirty="0" err="1" smtClean="0">
                <a:solidFill>
                  <a:srgbClr val="006666"/>
                </a:solidFill>
              </a:rPr>
              <a:t>coelioscopie</a:t>
            </a:r>
            <a:r>
              <a:rPr lang="fr-FR" sz="2400" b="1" dirty="0" smtClean="0">
                <a:solidFill>
                  <a:srgbClr val="006666"/>
                </a:solidFill>
              </a:rPr>
              <a:t> </a:t>
            </a:r>
            <a:r>
              <a:rPr lang="fr-FR" sz="2400" b="1" dirty="0">
                <a:solidFill>
                  <a:srgbClr val="006666"/>
                </a:solidFill>
              </a:rPr>
              <a:t>initiale: </a:t>
            </a:r>
            <a:r>
              <a:rPr lang="fr-FR" sz="2400" dirty="0">
                <a:solidFill>
                  <a:srgbClr val="006666"/>
                </a:solidFill>
              </a:rPr>
              <a:t>réséquer orifices de trocarts si 2ème </a:t>
            </a:r>
            <a:r>
              <a:rPr lang="fr-FR" sz="2400" dirty="0" smtClean="0">
                <a:solidFill>
                  <a:srgbClr val="006666"/>
                </a:solidFill>
              </a:rPr>
              <a:t>chirurgie</a:t>
            </a:r>
            <a:r>
              <a:rPr lang="fr-FR" sz="2400" dirty="0" smtClean="0"/>
              <a:t>. </a:t>
            </a:r>
            <a:endParaRPr lang="fr-FR" sz="2400" dirty="0"/>
          </a:p>
          <a:p>
            <a:endParaRPr lang="fr-F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7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1691680" y="3212976"/>
            <a:ext cx="632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Pourquoi cancer </a:t>
            </a:r>
            <a:r>
              <a:rPr lang="fr-FR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précoce </a:t>
            </a:r>
            <a:r>
              <a:rPr lang="fr-FR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présumé ?</a:t>
            </a:r>
            <a:endParaRPr lang="fr-FR" sz="2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-1539875" y="49799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708275"/>
            <a:ext cx="8610600" cy="2303463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Times" pitchFamily="1" charset="0"/>
              <a:buChar char="•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OEC sont stadifiés selon la classification FIGO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Times" pitchFamily="1" charset="0"/>
              <a:buChar char="•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 stadification FIGO est une classification chirurgicale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Times" pitchFamily="1" charset="0"/>
              <a:buChar char="•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En préopératoire il faut éliminer les métastases péritonéales</a:t>
            </a:r>
          </a:p>
          <a:p>
            <a:pPr algn="l" eaLnBrk="1" fontAlgn="auto" hangingPunct="1">
              <a:lnSpc>
                <a:spcPct val="140000"/>
              </a:lnSpc>
              <a:spcAft>
                <a:spcPts val="0"/>
              </a:spcAft>
              <a:buFont typeface="Times" pitchFamily="1" charset="0"/>
              <a:buChar char="•"/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 stadification FIGO n’ a pas changé depuis 2008.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4150" y="333375"/>
            <a:ext cx="36480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Stadification FIGO </a:t>
            </a:r>
          </a:p>
          <a:p>
            <a:pPr algn="ctr">
              <a:defRPr/>
            </a:pP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1998 - 2008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2819400"/>
            <a:ext cx="257651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42875" y="2219325"/>
            <a:ext cx="6084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30% incidence </a:t>
            </a:r>
            <a:r>
              <a:rPr lang="fr-FR" sz="24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métastases microscopiques dans les cancers présumés précoces</a:t>
            </a:r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827088" y="4032250"/>
            <a:ext cx="466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Cytologie péritonéale	20 %</a:t>
            </a:r>
          </a:p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Epiploon			10 %</a:t>
            </a:r>
          </a:p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Diaphragme			15 %</a:t>
            </a:r>
          </a:p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Biopsies péritonéales	13 %</a:t>
            </a:r>
          </a:p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Ganglions para aortiques	15 %</a:t>
            </a:r>
          </a:p>
          <a:p>
            <a:pPr>
              <a:defRPr/>
            </a:pPr>
            <a:r>
              <a:rPr lang="fr-FR" sz="24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Ganglions pelviens		  8 %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407150" y="6500813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/>
              <a:t>JB Trimbos, Int J Gyn Cancer 2000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66938" y="188913"/>
            <a:ext cx="4708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Cancer précoce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75507" y="1035050"/>
            <a:ext cx="619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Cancer précoce présumé: </a:t>
            </a:r>
            <a:r>
              <a:rPr lang="fr-FR" sz="2800" b="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upstaging</a:t>
            </a:r>
            <a:endParaRPr lang="fr-FR" sz="2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Résultats de la </a:t>
            </a:r>
            <a:r>
              <a:rPr lang="fr-FR" sz="2800" b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restadification</a:t>
            </a:r>
            <a:r>
              <a:rPr lang="fr-FR" sz="28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 laparotomie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7567" name="Group 63"/>
          <p:cNvGraphicFramePr>
            <a:graphicFrameLocks noGrp="1"/>
          </p:cNvGraphicFramePr>
          <p:nvPr/>
        </p:nvGraphicFramePr>
        <p:xfrm>
          <a:off x="685800" y="1876425"/>
          <a:ext cx="8210550" cy="4053840"/>
        </p:xfrm>
        <a:graphic>
          <a:graphicData uri="http://schemas.openxmlformats.org/drawingml/2006/table">
            <a:tbl>
              <a:tblPr/>
              <a:tblGrid>
                <a:gridCol w="2532063"/>
                <a:gridCol w="927100"/>
                <a:gridCol w="2808287"/>
                <a:gridCol w="19431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Auteurs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FIGO stage (initial)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sur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stadifié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Bagley 1973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Young 1983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IA-IIB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Helewa 1986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20-25%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Buchsbaum 1989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I-II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22,4%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Archer 1991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I-II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20,8%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Soper 1992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I-II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Stier 1998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IA-IIB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Leblanc 2000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okup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0" y="0"/>
            <a:ext cx="3478213" cy="6858000"/>
          </a:xfrm>
        </p:spPr>
      </p:pic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4343400" y="2606675"/>
            <a:ext cx="4198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400" b="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30% de </a:t>
            </a:r>
            <a:r>
              <a:rPr lang="fr-FR" sz="2400" b="0" i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restadification</a:t>
            </a:r>
            <a:r>
              <a:rPr lang="fr-FR" sz="2400" b="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2400" b="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=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2400" b="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Métastases occultes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Pourquoi toutes les patientes n’ont pas </a:t>
            </a:r>
            <a:r>
              <a:rPr lang="fr-FR" sz="2800" b="0" dirty="0" smtClean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une stadification ou ou une </a:t>
            </a:r>
            <a:r>
              <a:rPr lang="fr-FR" sz="2800" b="0" dirty="0" err="1" smtClean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restadification</a:t>
            </a:r>
            <a:endParaRPr lang="fr-FR" sz="2800" b="0" dirty="0">
              <a:solidFill>
                <a:schemeClr val="accent5">
                  <a:lumMod val="50000"/>
                </a:schemeClr>
              </a:solidFill>
              <a:latin typeface="Times-Bold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7850" y="2492896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Le diagnostic de cancer n’est pas anticipé</a:t>
            </a:r>
          </a:p>
          <a:p>
            <a:pPr>
              <a:buFont typeface="Arial" pitchFamily="34" charset="0"/>
              <a:buChar char="•"/>
              <a:defRPr/>
            </a:pPr>
            <a:endParaRPr lang="fr-FR" sz="24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Les chirurgiens ne sont pas formés et/ou ont 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peur </a:t>
            </a: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complications</a:t>
            </a:r>
          </a:p>
          <a:p>
            <a:pPr>
              <a:buFont typeface="Arial" pitchFamily="34" charset="0"/>
              <a:buChar char="•"/>
              <a:defRPr/>
            </a:pPr>
            <a:endParaRPr lang="fr-FR" sz="2400" b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résultat ne change pas le traitement mais le pronostic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ChangeArrowheads="1"/>
          </p:cNvSpPr>
          <p:nvPr/>
        </p:nvSpPr>
        <p:spPr bwMode="auto">
          <a:xfrm>
            <a:off x="251520" y="2276475"/>
            <a:ext cx="864096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Attendre et voir et traitement si rechute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Restadification</a:t>
            </a: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Chimiothérapie car possibilité de maladie avancée </a:t>
            </a:r>
            <a:r>
              <a:rPr lang="fr-FR" sz="24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occulte</a:t>
            </a: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908050"/>
            <a:ext cx="7772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Que faire si la stadification est </a:t>
            </a:r>
            <a:r>
              <a:rPr lang="fr-FR" sz="2800" b="0" dirty="0" err="1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incompléte</a:t>
            </a: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681037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Cancer précoce : </a:t>
            </a:r>
            <a:r>
              <a:rPr lang="fr-FR" sz="2800" b="0" dirty="0" err="1">
                <a:solidFill>
                  <a:schemeClr val="accent5">
                    <a:lumMod val="75000"/>
                  </a:schemeClr>
                </a:solidFill>
                <a:latin typeface="Times-Bold" charset="0"/>
              </a:rPr>
              <a:t>early</a:t>
            </a:r>
            <a:r>
              <a:rPr lang="fr-FR" sz="2800" b="0" dirty="0">
                <a:solidFill>
                  <a:schemeClr val="accent5">
                    <a:lumMod val="75000"/>
                  </a:schemeClr>
                </a:solidFill>
                <a:latin typeface="Times-Bold" charset="0"/>
              </a:rPr>
              <a:t> </a:t>
            </a:r>
            <a:r>
              <a:rPr lang="fr-FR" sz="2800" b="0" dirty="0" err="1">
                <a:solidFill>
                  <a:schemeClr val="accent5">
                    <a:lumMod val="75000"/>
                  </a:schemeClr>
                </a:solidFill>
                <a:latin typeface="Times-Bold" charset="0"/>
              </a:rPr>
              <a:t>epithélial</a:t>
            </a:r>
            <a:r>
              <a:rPr lang="fr-FR" sz="2800" b="0" dirty="0">
                <a:solidFill>
                  <a:schemeClr val="accent5">
                    <a:lumMod val="75000"/>
                  </a:schemeClr>
                </a:solidFill>
                <a:latin typeface="Times-Bold" charset="0"/>
              </a:rPr>
              <a:t> cancer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4538" y="2133600"/>
            <a:ext cx="7715250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Après une stadification complète, seule une minorité des patientes ont </a:t>
            </a:r>
            <a:r>
              <a:rPr lang="fr-FR" sz="24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forme localisée (FIGO stade 1)</a:t>
            </a:r>
          </a:p>
          <a:p>
            <a:pPr>
              <a:defRPr/>
            </a:pP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 traitement de ces formes est chirurgical</a:t>
            </a:r>
          </a:p>
          <a:p>
            <a:pPr>
              <a:defRPr/>
            </a:pPr>
            <a:endParaRPr lang="fr-FR" sz="24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stades précoces sont subdivisés en bas et haut risque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Rectangle 3"/>
          <p:cNvSpPr>
            <a:spLocks noChangeArrowheads="1"/>
          </p:cNvSpPr>
          <p:nvPr/>
        </p:nvSpPr>
        <p:spPr bwMode="auto">
          <a:xfrm>
            <a:off x="457200" y="1295400"/>
            <a:ext cx="853440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Times" pitchFamily="1" charset="0"/>
              <a:buNone/>
              <a:defRPr/>
            </a:pP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EOC </a:t>
            </a:r>
            <a:r>
              <a:rPr lang="fr-FR" sz="24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précoce </a:t>
            </a:r>
            <a:r>
              <a:rPr lang="fr-FR" sz="24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bas et haut grade</a:t>
            </a:r>
          </a:p>
        </p:txBody>
      </p:sp>
      <p:graphicFrame>
        <p:nvGraphicFramePr>
          <p:cNvPr id="691370" name="Group 170"/>
          <p:cNvGraphicFramePr>
            <a:graphicFrameLocks noGrp="1"/>
          </p:cNvGraphicFramePr>
          <p:nvPr/>
        </p:nvGraphicFramePr>
        <p:xfrm>
          <a:off x="457200" y="1978025"/>
          <a:ext cx="7924800" cy="4044831"/>
        </p:xfrm>
        <a:graphic>
          <a:graphicData uri="http://schemas.openxmlformats.org/drawingml/2006/table">
            <a:tbl>
              <a:tblPr/>
              <a:tblGrid>
                <a:gridCol w="4124325"/>
                <a:gridCol w="380047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 risque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Haut risque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Haut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Autre type que cellule claire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Cancers à cellules claires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Intact capsule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Capsule envahie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de végétations externes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végétations externe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d’ascite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ascite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Cytologie péritonéale négative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Cytologie péritonéale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de rupture de la capsule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Rupture pré ou per opératoire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d’adhésions denses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Adhérences denses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Tumeur diploïde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Tumeur aneuploïde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Cancer précoce : </a:t>
            </a:r>
            <a:r>
              <a:rPr lang="fr-FR" sz="2800" b="0" dirty="0" err="1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early</a:t>
            </a: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 </a:t>
            </a:r>
            <a:r>
              <a:rPr lang="fr-FR" sz="2800" b="0" dirty="0" err="1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epithelial</a:t>
            </a: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1" name="Rectangle 3"/>
          <p:cNvSpPr>
            <a:spLocks noChangeArrowheads="1"/>
          </p:cNvSpPr>
          <p:nvPr/>
        </p:nvSpPr>
        <p:spPr bwMode="auto">
          <a:xfrm>
            <a:off x="250825" y="1412875"/>
            <a:ext cx="8534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Si stadification complète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Pas d’extension au delà de l’ovaire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FIGO stade 1A, 1B, grade 1 (2)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SI G 3 : taux de récidives important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Cancer précoce : préservation de la fertilité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286000" y="3933825"/>
            <a:ext cx="4572000" cy="1944688"/>
          </a:xfrm>
          <a:prstGeom prst="rect">
            <a:avLst/>
          </a:prstGeom>
          <a:noFill/>
          <a:ln w="9525">
            <a:solidFill>
              <a:srgbClr val="FF0B5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200" b="0">
                <a:solidFill>
                  <a:srgbClr val="FF0B5C"/>
                </a:solidFill>
                <a:latin typeface="Arial" pitchFamily="34" charset="0"/>
                <a:cs typeface="Arial" pitchFamily="34" charset="0"/>
              </a:rPr>
              <a:t> Conservation de l’utérus et de l’ovaire controlatéral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5836" name="Group 76"/>
          <p:cNvGraphicFramePr>
            <a:graphicFrameLocks noGrp="1"/>
          </p:cNvGraphicFramePr>
          <p:nvPr/>
        </p:nvGraphicFramePr>
        <p:xfrm>
          <a:off x="457200" y="1779588"/>
          <a:ext cx="7924800" cy="4349115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 risque (Stage IA/IB, G1-2)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GOG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Melphalan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vs observation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Survie à 5 ans : 94 vs 96%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 de traitement complémentaire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Haut risque (Stage IA/IB)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Cytologie péritonéale positive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Indication de chimiothérapie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grands essais randomisés en phase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ICON 1, ACTION 1, Synthèse des deux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26" name="Rectangle 49"/>
          <p:cNvSpPr>
            <a:spLocks noChangeArrowheads="1"/>
          </p:cNvSpPr>
          <p:nvPr/>
        </p:nvSpPr>
        <p:spPr bwMode="auto">
          <a:xfrm>
            <a:off x="-28575" y="1436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5627" name="Rectangle 66"/>
          <p:cNvSpPr>
            <a:spLocks noChangeArrowheads="1"/>
          </p:cNvSpPr>
          <p:nvPr/>
        </p:nvSpPr>
        <p:spPr bwMode="auto">
          <a:xfrm>
            <a:off x="-193675" y="13223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Cancer précoce : chimiothérapie </a:t>
            </a:r>
            <a:r>
              <a:rPr lang="fr-FR" sz="2800" b="0" dirty="0" smtClean="0">
                <a:solidFill>
                  <a:schemeClr val="accent5">
                    <a:lumMod val="50000"/>
                  </a:schemeClr>
                </a:solidFill>
                <a:latin typeface="Times-Bold" charset="0"/>
              </a:rPr>
              <a:t>adjuvante ?</a:t>
            </a:r>
            <a:endParaRPr lang="fr-FR" sz="2800" b="0" dirty="0">
              <a:solidFill>
                <a:schemeClr val="accent5">
                  <a:lumMod val="50000"/>
                </a:schemeClr>
              </a:solidFill>
              <a:latin typeface="Times-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92896"/>
            <a:ext cx="8204448" cy="1944216"/>
          </a:xfrm>
        </p:spPr>
        <p:txBody>
          <a:bodyPr>
            <a:normAutofit/>
          </a:bodyPr>
          <a:lstStyle/>
          <a:p>
            <a:pPr algn="l"/>
            <a:r>
              <a:rPr lang="fr-BE" sz="3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Quelle est la durée optimale du traitement ?</a:t>
            </a:r>
            <a:endParaRPr lang="fr-FR" sz="3200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3" y="105273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fr-FR" b="1" u="sng" dirty="0">
                <a:solidFill>
                  <a:schemeClr val="accent5">
                    <a:lumMod val="50000"/>
                  </a:schemeClr>
                </a:solidFill>
              </a:rPr>
              <a:t>Stade I : limité aux ovaires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rgbClr val="006666"/>
                </a:solidFill>
              </a:rPr>
              <a:t>IA : un ovaire sans ascite +, sans végétation </a:t>
            </a:r>
            <a:r>
              <a:rPr lang="fr-FR" dirty="0" err="1">
                <a:solidFill>
                  <a:srgbClr val="006666"/>
                </a:solidFill>
              </a:rPr>
              <a:t>exokystique</a:t>
            </a:r>
            <a:r>
              <a:rPr lang="fr-FR" dirty="0">
                <a:solidFill>
                  <a:srgbClr val="006666"/>
                </a:solidFill>
              </a:rPr>
              <a:t>, capsule intacte. </a:t>
            </a:r>
          </a:p>
          <a:p>
            <a:r>
              <a:rPr lang="fr-FR" dirty="0">
                <a:solidFill>
                  <a:srgbClr val="006666"/>
                </a:solidFill>
              </a:rPr>
              <a:t>IB : deux ovaires sans ascite +, sans végétation </a:t>
            </a:r>
            <a:r>
              <a:rPr lang="fr-FR" dirty="0" err="1">
                <a:solidFill>
                  <a:srgbClr val="006666"/>
                </a:solidFill>
              </a:rPr>
              <a:t>exokystique</a:t>
            </a:r>
            <a:r>
              <a:rPr lang="fr-FR" dirty="0">
                <a:solidFill>
                  <a:srgbClr val="006666"/>
                </a:solidFill>
              </a:rPr>
              <a:t>, capsule intacte. </a:t>
            </a:r>
          </a:p>
          <a:p>
            <a:r>
              <a:rPr lang="fr-FR" dirty="0">
                <a:solidFill>
                  <a:srgbClr val="006666"/>
                </a:solidFill>
              </a:rPr>
              <a:t>IC : IA ou IB avec ascite + ou cytologie +, végétation ou capsule rompue. 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fr-FR" b="1" u="sng" dirty="0">
                <a:solidFill>
                  <a:schemeClr val="accent5">
                    <a:lumMod val="50000"/>
                  </a:schemeClr>
                </a:solidFill>
              </a:rPr>
              <a:t>Stade II : limité au pelvis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rgbClr val="006666"/>
                </a:solidFill>
              </a:rPr>
              <a:t>IIA : atteinte de l’utérus ou des trompes, sans ascite +. </a:t>
            </a:r>
          </a:p>
          <a:p>
            <a:r>
              <a:rPr lang="fr-FR" dirty="0">
                <a:solidFill>
                  <a:srgbClr val="006666"/>
                </a:solidFill>
              </a:rPr>
              <a:t>IIB : atteinte d’autres tissus pelviens, sans ascite +. </a:t>
            </a:r>
          </a:p>
          <a:p>
            <a:r>
              <a:rPr lang="fr-FR" dirty="0">
                <a:solidFill>
                  <a:srgbClr val="006666"/>
                </a:solidFill>
              </a:rPr>
              <a:t>IIC : IIA ou IIB avec ascite + ou cytologie +, végétations ou capsule rompue. 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fr-FR" b="1" u="sng" dirty="0">
                <a:solidFill>
                  <a:schemeClr val="accent5">
                    <a:lumMod val="50000"/>
                  </a:schemeClr>
                </a:solidFill>
              </a:rPr>
              <a:t>Stade III : atteinte péritonéale abdomino‐pelvienne ou ganglionnaire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rgbClr val="006666"/>
                </a:solidFill>
              </a:rPr>
              <a:t>IIIA : extension microscopique du péritoine ou épiploon, N‐. </a:t>
            </a:r>
          </a:p>
          <a:p>
            <a:r>
              <a:rPr lang="fr-FR" dirty="0">
                <a:solidFill>
                  <a:srgbClr val="006666"/>
                </a:solidFill>
              </a:rPr>
              <a:t>IIIB : implants péritonéaux &lt;= 2cm, N‐. </a:t>
            </a:r>
          </a:p>
          <a:p>
            <a:r>
              <a:rPr lang="fr-FR" dirty="0">
                <a:solidFill>
                  <a:srgbClr val="006666"/>
                </a:solidFill>
              </a:rPr>
              <a:t>IIIC : implants péritonéaux &gt; 2 cm et/ou N+ pelviens, para‐aortiques ou inguinaux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fr-FR" b="1" u="sng" dirty="0">
                <a:solidFill>
                  <a:schemeClr val="accent5">
                    <a:lumMod val="50000"/>
                  </a:schemeClr>
                </a:solidFill>
              </a:rPr>
              <a:t>Stade IV: métastase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parenchymateuse., </a:t>
            </a:r>
            <a:r>
              <a:rPr lang="fr-FR" b="1" u="sng" dirty="0">
                <a:solidFill>
                  <a:schemeClr val="accent5">
                    <a:lumMod val="50000"/>
                  </a:schemeClr>
                </a:solidFill>
              </a:rPr>
              <a:t>épanchement pleural +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11783" y="254640"/>
            <a:ext cx="553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Classification FIGO des tumeurs de l’ovaire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277" y="622338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TNM Classification of </a:t>
            </a:r>
            <a:r>
              <a:rPr lang="fr-FR" i="1" dirty="0" err="1">
                <a:solidFill>
                  <a:srgbClr val="0070C0"/>
                </a:solidFill>
              </a:rPr>
              <a:t>malignant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tumours</a:t>
            </a:r>
            <a:r>
              <a:rPr lang="fr-FR" i="1" dirty="0">
                <a:solidFill>
                  <a:srgbClr val="0070C0"/>
                </a:solidFill>
              </a:rPr>
              <a:t>, UICC, </a:t>
            </a:r>
            <a:r>
              <a:rPr lang="fr-FR" i="1" dirty="0" err="1">
                <a:solidFill>
                  <a:srgbClr val="0070C0"/>
                </a:solidFill>
              </a:rPr>
              <a:t>Wiley</a:t>
            </a:r>
            <a:r>
              <a:rPr lang="fr-FR" i="1" dirty="0">
                <a:solidFill>
                  <a:srgbClr val="0070C0"/>
                </a:solidFill>
              </a:rPr>
              <a:t> Liss Ed, 5è </a:t>
            </a:r>
            <a:r>
              <a:rPr lang="fr-FR" i="1" dirty="0" err="1">
                <a:solidFill>
                  <a:srgbClr val="0070C0"/>
                </a:solidFill>
              </a:rPr>
              <a:t>ed</a:t>
            </a:r>
            <a:r>
              <a:rPr lang="fr-FR" i="1" dirty="0">
                <a:solidFill>
                  <a:srgbClr val="0070C0"/>
                </a:solidFill>
              </a:rPr>
              <a:t>. 1997 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88024" y="6519446"/>
            <a:ext cx="4164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>
            <a:spAutoFit/>
          </a:bodyPr>
          <a:lstStyle/>
          <a:p>
            <a:r>
              <a:rPr lang="fr-BE" sz="1600" i="1" dirty="0" smtClean="0">
                <a:latin typeface="Arial" charset="0"/>
              </a:rPr>
              <a:t>Bel et al </a:t>
            </a:r>
            <a:r>
              <a:rPr lang="fr-BE" sz="1600" i="1" dirty="0" err="1" smtClean="0">
                <a:latin typeface="Arial" charset="0"/>
              </a:rPr>
              <a:t>Gynecol</a:t>
            </a:r>
            <a:r>
              <a:rPr lang="fr-BE" sz="1600" i="1" dirty="0" smtClean="0">
                <a:latin typeface="Arial" charset="0"/>
              </a:rPr>
              <a:t> </a:t>
            </a:r>
            <a:r>
              <a:rPr lang="fr-BE" sz="1600" i="1" dirty="0" err="1" smtClean="0">
                <a:latin typeface="Arial" charset="0"/>
              </a:rPr>
              <a:t>Oncol</a:t>
            </a:r>
            <a:r>
              <a:rPr lang="fr-BE" sz="1600" i="1" dirty="0" smtClean="0">
                <a:latin typeface="Arial" charset="0"/>
              </a:rPr>
              <a:t> 2006 :102 ;432-439</a:t>
            </a:r>
            <a:endParaRPr lang="fr-FR" sz="1600" i="1" dirty="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1886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GOG -157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Stade débutant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1484784"/>
            <a:ext cx="1493912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 err="1" smtClean="0"/>
              <a:t>Carboplatine</a:t>
            </a:r>
            <a:r>
              <a:rPr lang="fr-FR" dirty="0" smtClean="0"/>
              <a:t> </a:t>
            </a:r>
          </a:p>
          <a:p>
            <a:pPr lvl="0" algn="ctr"/>
            <a:r>
              <a:rPr lang="fr-FR" dirty="0" smtClean="0"/>
              <a:t>+</a:t>
            </a:r>
          </a:p>
          <a:p>
            <a:pPr lvl="0" algn="ctr"/>
            <a:r>
              <a:rPr lang="fr-FR" dirty="0" smtClean="0"/>
              <a:t>Taxol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19672" y="3068960"/>
            <a:ext cx="149391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6 cures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68144" y="3068960"/>
            <a:ext cx="149391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3 cures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7984" y="3068960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797152"/>
            <a:ext cx="4385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de réduction significative:</a:t>
            </a:r>
          </a:p>
          <a:p>
            <a:r>
              <a:rPr lang="fr-FR" dirty="0" smtClean="0"/>
              <a:t>	des récidives 	 20,1 % vs 25 %</a:t>
            </a:r>
          </a:p>
          <a:p>
            <a:r>
              <a:rPr lang="fr-FR" dirty="0" smtClean="0"/>
              <a:t>	de la survie 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4283968" y="6474822"/>
            <a:ext cx="4401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>
            <a:spAutoFit/>
          </a:bodyPr>
          <a:lstStyle/>
          <a:p>
            <a:r>
              <a:rPr lang="fr-BE" sz="1600" i="1" dirty="0" smtClean="0">
                <a:latin typeface="Arial" charset="0"/>
              </a:rPr>
              <a:t>Chan et al </a:t>
            </a:r>
            <a:r>
              <a:rPr lang="fr-BE" sz="1600" i="1" dirty="0" err="1" smtClean="0">
                <a:latin typeface="Arial" charset="0"/>
              </a:rPr>
              <a:t>Gynecol</a:t>
            </a:r>
            <a:r>
              <a:rPr lang="fr-BE" sz="1600" i="1" dirty="0" smtClean="0">
                <a:latin typeface="Arial" charset="0"/>
              </a:rPr>
              <a:t> </a:t>
            </a:r>
            <a:r>
              <a:rPr lang="fr-BE" sz="1600" i="1" dirty="0" err="1" smtClean="0">
                <a:latin typeface="Arial" charset="0"/>
              </a:rPr>
              <a:t>Oncol</a:t>
            </a:r>
            <a:r>
              <a:rPr lang="fr-BE" sz="1600" i="1" dirty="0" smtClean="0">
                <a:latin typeface="Arial" charset="0"/>
              </a:rPr>
              <a:t> 2010 :116 ; </a:t>
            </a:r>
            <a:r>
              <a:rPr lang="fr-BE" sz="1600" i="1" dirty="0">
                <a:latin typeface="Arial" charset="0"/>
              </a:rPr>
              <a:t>301-306</a:t>
            </a:r>
            <a:endParaRPr lang="fr-FR" sz="1600" i="1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892480" cy="4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907704" y="4077072"/>
            <a:ext cx="21602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76056" y="4077072"/>
            <a:ext cx="21602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63688" y="5229200"/>
            <a:ext cx="2160240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220072" y="5229200"/>
            <a:ext cx="2160240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28184" y="1196752"/>
            <a:ext cx="22733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GOG157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Stade débutant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3968" y="6474822"/>
            <a:ext cx="4697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>
            <a:spAutoFit/>
          </a:bodyPr>
          <a:lstStyle/>
          <a:p>
            <a:r>
              <a:rPr lang="fr-BE" sz="1600" i="1" dirty="0" err="1" smtClean="0">
                <a:latin typeface="Arial" charset="0"/>
              </a:rPr>
              <a:t>Mannel</a:t>
            </a:r>
            <a:r>
              <a:rPr lang="fr-BE" sz="1600" i="1" dirty="0" smtClean="0">
                <a:latin typeface="Arial" charset="0"/>
              </a:rPr>
              <a:t> RS et al </a:t>
            </a:r>
            <a:r>
              <a:rPr lang="fr-BE" sz="1600" i="1" dirty="0" err="1" smtClean="0">
                <a:latin typeface="Arial" charset="0"/>
              </a:rPr>
              <a:t>Gynecol</a:t>
            </a:r>
            <a:r>
              <a:rPr lang="fr-BE" sz="1600" i="1" dirty="0" smtClean="0">
                <a:latin typeface="Arial" charset="0"/>
              </a:rPr>
              <a:t> </a:t>
            </a:r>
            <a:r>
              <a:rPr lang="fr-BE" sz="1600" i="1" dirty="0" err="1" smtClean="0">
                <a:latin typeface="Arial" charset="0"/>
              </a:rPr>
              <a:t>Oncol</a:t>
            </a:r>
            <a:r>
              <a:rPr lang="fr-BE" sz="1600" i="1" dirty="0" smtClean="0">
                <a:latin typeface="Arial" charset="0"/>
              </a:rPr>
              <a:t> 2011 :122 ; 89-94</a:t>
            </a:r>
            <a:endParaRPr lang="fr-FR" sz="1600" i="1" dirty="0">
              <a:latin typeface="Arial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8210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088"/>
            <a:ext cx="1428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3968" y="6474822"/>
            <a:ext cx="4697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08080"/>
            </a:prstShdw>
          </a:effectLst>
        </p:spPr>
        <p:txBody>
          <a:bodyPr wrap="none">
            <a:spAutoFit/>
          </a:bodyPr>
          <a:lstStyle/>
          <a:p>
            <a:r>
              <a:rPr lang="fr-BE" sz="1600" i="1" dirty="0" err="1" smtClean="0">
                <a:latin typeface="Arial" charset="0"/>
              </a:rPr>
              <a:t>Mannel</a:t>
            </a:r>
            <a:r>
              <a:rPr lang="fr-BE" sz="1600" i="1" dirty="0" smtClean="0">
                <a:latin typeface="Arial" charset="0"/>
              </a:rPr>
              <a:t> RS et al </a:t>
            </a:r>
            <a:r>
              <a:rPr lang="fr-BE" sz="1600" i="1" dirty="0" err="1" smtClean="0">
                <a:latin typeface="Arial" charset="0"/>
              </a:rPr>
              <a:t>Gynecol</a:t>
            </a:r>
            <a:r>
              <a:rPr lang="fr-BE" sz="1600" i="1" dirty="0" smtClean="0">
                <a:latin typeface="Arial" charset="0"/>
              </a:rPr>
              <a:t> </a:t>
            </a:r>
            <a:r>
              <a:rPr lang="fr-BE" sz="1600" i="1" dirty="0" err="1" smtClean="0">
                <a:latin typeface="Arial" charset="0"/>
              </a:rPr>
              <a:t>Oncol</a:t>
            </a:r>
            <a:r>
              <a:rPr lang="fr-BE" sz="1600" i="1" dirty="0" smtClean="0">
                <a:latin typeface="Arial" charset="0"/>
              </a:rPr>
              <a:t> 2011 :122 ; 89-94</a:t>
            </a:r>
            <a:endParaRPr lang="fr-FR" sz="1600" i="1" dirty="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74495" y="188640"/>
            <a:ext cx="2104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GOG -175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Stade débutant</a:t>
            </a:r>
            <a:endParaRPr lang="fr-FR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BE" sz="4800" u="sng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Stade précoce</a:t>
            </a:r>
            <a:endParaRPr lang="fr-FR" sz="4800" u="sng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9388" y="1616075"/>
            <a:ext cx="418415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FIGO </a:t>
            </a:r>
            <a:r>
              <a:rPr lang="fr-BE" sz="28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Ia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</a:t>
            </a:r>
            <a:r>
              <a:rPr lang="fr-BE" sz="28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Ib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, grade I</a:t>
            </a:r>
          </a:p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Autre que cellules claires</a:t>
            </a:r>
            <a:endParaRPr lang="fr-BE" sz="28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Stadification complète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08919" y="3628181"/>
            <a:ext cx="446308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FIGO </a:t>
            </a:r>
            <a:r>
              <a:rPr lang="fr-BE" sz="28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Ia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</a:t>
            </a:r>
            <a:r>
              <a:rPr lang="fr-BE" sz="28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Ib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, grade II-III</a:t>
            </a:r>
          </a:p>
          <a:p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FIGO </a:t>
            </a:r>
            <a:r>
              <a:rPr lang="fr-BE" sz="28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Ic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tous 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grades</a:t>
            </a:r>
          </a:p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tous stades cellules claires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992813" y="2057400"/>
            <a:ext cx="300274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 de traitement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992813" y="4054475"/>
            <a:ext cx="260680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Chimiothérapie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788665" y="5805264"/>
            <a:ext cx="5881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rgbClr val="7030A0"/>
                </a:solidFill>
                <a:latin typeface="Arial" charset="0"/>
              </a:rPr>
              <a:t>chemotherapy</a:t>
            </a:r>
            <a:r>
              <a:rPr lang="fr-BE" dirty="0">
                <a:solidFill>
                  <a:srgbClr val="7030A0"/>
                </a:solidFill>
                <a:latin typeface="Arial" charset="0"/>
              </a:rPr>
              <a:t> = </a:t>
            </a:r>
            <a:r>
              <a:rPr lang="fr-BE" dirty="0" err="1">
                <a:solidFill>
                  <a:srgbClr val="7030A0"/>
                </a:solidFill>
                <a:latin typeface="Arial" charset="0"/>
              </a:rPr>
              <a:t>carboplatin</a:t>
            </a:r>
            <a:r>
              <a:rPr lang="fr-BE" dirty="0">
                <a:solidFill>
                  <a:srgbClr val="7030A0"/>
                </a:solidFill>
                <a:latin typeface="Arial" charset="0"/>
              </a:rPr>
              <a:t> +/- </a:t>
            </a:r>
            <a:r>
              <a:rPr lang="fr-BE" dirty="0" err="1">
                <a:solidFill>
                  <a:srgbClr val="7030A0"/>
                </a:solidFill>
                <a:latin typeface="Arial" charset="0"/>
              </a:rPr>
              <a:t>paclitaxel</a:t>
            </a:r>
            <a:r>
              <a:rPr lang="fr-BE" dirty="0">
                <a:solidFill>
                  <a:srgbClr val="7030A0"/>
                </a:solidFill>
                <a:latin typeface="Arial" charset="0"/>
              </a:rPr>
              <a:t>   x   6 cycles</a:t>
            </a:r>
            <a:endParaRPr lang="fr-FR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4346" name="AutoShape 10"/>
          <p:cNvCxnSpPr>
            <a:cxnSpLocks noChangeShapeType="1"/>
            <a:stCxn id="14339" idx="3"/>
            <a:endCxn id="14343" idx="1"/>
          </p:cNvCxnSpPr>
          <p:nvPr/>
        </p:nvCxnSpPr>
        <p:spPr bwMode="auto">
          <a:xfrm>
            <a:off x="4363547" y="2308573"/>
            <a:ext cx="1629266" cy="1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4347" name="AutoShape 11"/>
          <p:cNvCxnSpPr>
            <a:cxnSpLocks noChangeShapeType="1"/>
            <a:stCxn id="14340" idx="3"/>
            <a:endCxn id="14344" idx="1"/>
          </p:cNvCxnSpPr>
          <p:nvPr/>
        </p:nvCxnSpPr>
        <p:spPr bwMode="auto">
          <a:xfrm flipV="1">
            <a:off x="4572000" y="4316085"/>
            <a:ext cx="1420813" cy="45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0812463" y="1576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4896" y="404664"/>
            <a:ext cx="6141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dirty="0" smtClean="0">
                <a:solidFill>
                  <a:srgbClr val="7030A0"/>
                </a:solidFill>
              </a:rPr>
              <a:t>Chirurgie stade avancée</a:t>
            </a:r>
            <a:endParaRPr lang="fr-FR" sz="4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567416"/>
            <a:ext cx="4968552" cy="4669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48064" y="6309320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Schéma EMC P </a:t>
            </a:r>
            <a:r>
              <a:rPr lang="fr-FR" dirty="0" err="1" smtClean="0"/>
              <a:t>Morice</a:t>
            </a:r>
            <a:r>
              <a:rPr lang="fr-FR" dirty="0" smtClean="0"/>
              <a:t> et Al Paris 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96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4896" y="404664"/>
            <a:ext cx="6141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dirty="0" smtClean="0">
                <a:solidFill>
                  <a:srgbClr val="7030A0"/>
                </a:solidFill>
              </a:rPr>
              <a:t>Chirurgie stade avancée</a:t>
            </a:r>
            <a:endParaRPr lang="fr-FR" sz="4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76872"/>
            <a:ext cx="79928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But :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0 résidu en fin d’intervention</a:t>
            </a:r>
          </a:p>
          <a:p>
            <a:pPr marL="1588" lvl="1">
              <a:lnSpc>
                <a:spcPct val="90000"/>
              </a:lnSpc>
            </a:pP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5-6 h d’intervention</a:t>
            </a:r>
          </a:p>
          <a:p>
            <a:pPr marL="1588" lvl="1">
              <a:lnSpc>
                <a:spcPct val="90000"/>
              </a:lnSpc>
            </a:pP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Pertes sanguines importantes 1000- ? cc	</a:t>
            </a:r>
          </a:p>
          <a:p>
            <a:pPr marL="1588" lvl="1">
              <a:lnSpc>
                <a:spcPct val="90000"/>
              </a:lnSpc>
            </a:pP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Hospitalisation : 8-15j</a:t>
            </a:r>
          </a:p>
          <a:p>
            <a:pPr marL="1588" lvl="1">
              <a:lnSpc>
                <a:spcPct val="90000"/>
              </a:lnSpc>
            </a:pP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Morbidité : 25% : hémorragies, fistules, troubles 	du transit</a:t>
            </a:r>
          </a:p>
          <a:p>
            <a:pPr marL="1588" lvl="1">
              <a:lnSpc>
                <a:spcPct val="90000"/>
              </a:lnSpc>
            </a:pPr>
            <a:r>
              <a:rPr lang="fr-FR" sz="2400" dirty="0" err="1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Stomie</a:t>
            </a:r>
            <a:r>
              <a:rPr lang="fr-FR" sz="24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digestive temporaire possible =&gt;  expliquer</a:t>
            </a:r>
          </a:p>
        </p:txBody>
      </p:sp>
    </p:spTree>
    <p:extLst>
      <p:ext uri="{BB962C8B-B14F-4D97-AF65-F5344CB8AC3E}">
        <p14:creationId xmlns:p14="http://schemas.microsoft.com/office/powerpoint/2010/main" xmlns="" val="896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564904"/>
            <a:ext cx="6981092" cy="1800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Pas toujours possible :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0 résidu dans 30-90% des cas (70% en moyenne)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dépend de l’ »expertise » du chirurgien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891954" cy="423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Forme avancée : Chirurgie lourde ou chimiothérapie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néoadjuvante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 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6981092" cy="38877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Si impossible: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Chimiothérapie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néoadjuvante</a:t>
            </a: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 cures (intervallaire)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Evaluation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Chirurgie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 cures de chimiothérapie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Résultats:</a:t>
            </a:r>
          </a:p>
          <a:p>
            <a:pPr marL="3175" lvl="2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90% : 0 résidus, morbidité plus faible</a:t>
            </a:r>
          </a:p>
          <a:p>
            <a:pPr marL="3175" lvl="2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107761"/>
              </p:ext>
            </p:extLst>
          </p:nvPr>
        </p:nvGraphicFramePr>
        <p:xfrm>
          <a:off x="1979712" y="1268760"/>
          <a:ext cx="513949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883363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b="0" cap="none" spc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Distribution</a:t>
                      </a:r>
                      <a:r>
                        <a:rPr lang="fr-FR" sz="2800" b="0" cap="none" spc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 par stades</a:t>
                      </a:r>
                      <a:endParaRPr lang="fr-FR" sz="28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entury Gothic" pitchFamily="34" charset="0"/>
                        </a:rPr>
                        <a:t>Stade</a:t>
                      </a:r>
                      <a:endParaRPr lang="fr-FR" sz="2800" dirty="0">
                        <a:latin typeface="Century Gothic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entury Gothic" pitchFamily="34" charset="0"/>
                        </a:rPr>
                        <a:t>Patientes (n)</a:t>
                      </a:r>
                      <a:endParaRPr lang="fr-FR" sz="2800" dirty="0">
                        <a:latin typeface="Century Gothic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Century Gothic" pitchFamily="34" charset="0"/>
                        </a:rPr>
                        <a:t>%</a:t>
                      </a:r>
                      <a:r>
                        <a:rPr lang="fr-FR" sz="2800" baseline="0" dirty="0" smtClean="0">
                          <a:latin typeface="Century Gothic" pitchFamily="34" charset="0"/>
                        </a:rPr>
                        <a:t> </a:t>
                      </a:r>
                      <a:endParaRPr lang="fr-FR" sz="2800" dirty="0">
                        <a:latin typeface="Century Gothic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372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I</a:t>
                      </a:r>
                      <a:endParaRPr lang="fr-FR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2549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23,9 %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II</a:t>
                      </a:r>
                      <a:endParaRPr lang="fr-FR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1409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12,9 %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III</a:t>
                      </a:r>
                      <a:endParaRPr lang="fr-FR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5170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47,4 % 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IV</a:t>
                      </a:r>
                      <a:endParaRPr lang="fr-FR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1784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16,3 %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Total</a:t>
                      </a:r>
                      <a:endParaRPr lang="fr-FR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10912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100 %</a:t>
                      </a:r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latin typeface="Century Gothic" pitchFamily="34" charset="0"/>
                        </a:rPr>
                        <a:t>Pettersson</a:t>
                      </a:r>
                      <a:r>
                        <a:rPr lang="fr-FR" sz="2800" dirty="0" smtClean="0">
                          <a:latin typeface="Century Gothic" pitchFamily="34" charset="0"/>
                        </a:rPr>
                        <a:t> et FIGO 1991</a:t>
                      </a:r>
                      <a:endParaRPr lang="fr-FR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9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548680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des stades II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76" y="1556792"/>
            <a:ext cx="4968552" cy="466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225" y="1916832"/>
            <a:ext cx="3681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Tumeur ovarienne envahissant le cul-de-sac de Douglas et la charnière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rectosigmoïdienne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Exérèse complète toujours possible avec la technique de Hudson. pas d’indication à réaliser une chimiothérapie première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4" y="6309320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896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550" y="188640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des stades II</a:t>
            </a:r>
            <a:endParaRPr lang="fr-FR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4968552" cy="466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245" y="2132856"/>
            <a:ext cx="47422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a procédure de Hudson consiste à emporter en monobloc: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l’utérus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Les deux ovaires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Le péritoine du cul-de-sac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La charnière recto sigmoïdienne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Parfois  le péritoine vésico-utérin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8064" y="6309320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1153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2708920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1 - Temps pelvien</a:t>
            </a:r>
          </a:p>
          <a:p>
            <a:endParaRPr lang="fr-F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2 – Temps abdominal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764704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des stades II</a:t>
            </a:r>
            <a:endParaRPr lang="fr-F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404664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</a:t>
            </a:r>
            <a:r>
              <a:rPr lang="fr-FR" sz="3200" dirty="0">
                <a:solidFill>
                  <a:srgbClr val="7030A0"/>
                </a:solidFill>
              </a:rPr>
              <a:t>des stades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8772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Temps pelvien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661" y="1844824"/>
            <a:ext cx="3486150" cy="3819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2996952"/>
            <a:ext cx="4284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Ouverture du ligament large après ligature et section du ligament rond et ligature du pédicule lombo-ovarien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48064" y="6309320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3030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332656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</a:t>
            </a:r>
            <a:r>
              <a:rPr lang="fr-FR" sz="3200" dirty="0">
                <a:solidFill>
                  <a:srgbClr val="7030A0"/>
                </a:solidFill>
              </a:rPr>
              <a:t>des stades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Temps pelvien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7590" y="2780928"/>
            <a:ext cx="4284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Ligature et section de l’artère utérine à son origine après avoir repéré l’uretère et réalisé la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lymphadénectomie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pelvienne (25 à 50 % d’envahissement)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486150" cy="42195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48064" y="6444044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35453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2636912"/>
            <a:ext cx="6216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</a:rPr>
              <a:t>Chirurgie des stades avancés III et IV</a:t>
            </a:r>
            <a:endParaRPr lang="fr-F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88640"/>
            <a:ext cx="7097713" cy="4318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Stades avancés (III-IV pleural)</a:t>
            </a:r>
          </a:p>
        </p:txBody>
      </p:sp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2873620" y="1030289"/>
            <a:ext cx="2508701" cy="335989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Laparoscopie première</a:t>
            </a:r>
          </a:p>
        </p:txBody>
      </p:sp>
      <p:sp>
        <p:nvSpPr>
          <p:cNvPr id="79876" name="Rectangle 1028"/>
          <p:cNvSpPr>
            <a:spLocks noChangeArrowheads="1"/>
          </p:cNvSpPr>
          <p:nvPr/>
        </p:nvSpPr>
        <p:spPr bwMode="auto">
          <a:xfrm>
            <a:off x="417755" y="2349500"/>
            <a:ext cx="2224969" cy="335989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Extirpable en totalité</a:t>
            </a:r>
          </a:p>
        </p:txBody>
      </p:sp>
      <p:sp>
        <p:nvSpPr>
          <p:cNvPr id="79877" name="Rectangle 1029"/>
          <p:cNvSpPr>
            <a:spLocks noChangeArrowheads="1"/>
          </p:cNvSpPr>
          <p:nvPr/>
        </p:nvSpPr>
        <p:spPr bwMode="auto">
          <a:xfrm>
            <a:off x="6104726" y="2349500"/>
            <a:ext cx="2718694" cy="335989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Non enlevable en totalité</a:t>
            </a:r>
          </a:p>
        </p:txBody>
      </p:sp>
      <p:sp>
        <p:nvSpPr>
          <p:cNvPr id="79879" name="Rectangle 1031"/>
          <p:cNvSpPr>
            <a:spLocks noChangeArrowheads="1"/>
          </p:cNvSpPr>
          <p:nvPr/>
        </p:nvSpPr>
        <p:spPr bwMode="auto">
          <a:xfrm>
            <a:off x="228600" y="3340100"/>
            <a:ext cx="2603278" cy="335989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Laparotomie immédiate</a:t>
            </a:r>
          </a:p>
        </p:txBody>
      </p:sp>
      <p:sp>
        <p:nvSpPr>
          <p:cNvPr id="79881" name="Rectangle 1033"/>
          <p:cNvSpPr>
            <a:spLocks noChangeArrowheads="1"/>
          </p:cNvSpPr>
          <p:nvPr/>
        </p:nvSpPr>
        <p:spPr bwMode="auto">
          <a:xfrm>
            <a:off x="518744" y="4330700"/>
            <a:ext cx="2022991" cy="33598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 dirty="0">
                <a:solidFill>
                  <a:schemeClr val="bg1"/>
                </a:solidFill>
                <a:latin typeface="Century Gothic" pitchFamily="34" charset="0"/>
              </a:rPr>
              <a:t>Exérèse maximale </a:t>
            </a:r>
          </a:p>
        </p:txBody>
      </p:sp>
      <p:sp>
        <p:nvSpPr>
          <p:cNvPr id="79891" name="Rectangle 1052"/>
          <p:cNvSpPr>
            <a:spLocks noChangeArrowheads="1"/>
          </p:cNvSpPr>
          <p:nvPr/>
        </p:nvSpPr>
        <p:spPr bwMode="auto">
          <a:xfrm>
            <a:off x="0" y="5445125"/>
            <a:ext cx="3363101" cy="397545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>
                <a:solidFill>
                  <a:schemeClr val="bg1"/>
                </a:solidFill>
                <a:latin typeface="Arial Unicode MS" pitchFamily="34" charset="-128"/>
              </a:rPr>
              <a:t>Chimio 1ère ligne adjuvante</a:t>
            </a:r>
          </a:p>
        </p:txBody>
      </p:sp>
      <p:cxnSp>
        <p:nvCxnSpPr>
          <p:cNvPr id="79896" name="AutoShape 1061"/>
          <p:cNvCxnSpPr>
            <a:cxnSpLocks noChangeShapeType="1"/>
            <a:stCxn id="79875" idx="2"/>
            <a:endCxn id="79876" idx="0"/>
          </p:cNvCxnSpPr>
          <p:nvPr/>
        </p:nvCxnSpPr>
        <p:spPr bwMode="auto">
          <a:xfrm flipH="1">
            <a:off x="1530240" y="1366278"/>
            <a:ext cx="2597731" cy="98322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</p:cxnSp>
      <p:cxnSp>
        <p:nvCxnSpPr>
          <p:cNvPr id="79898" name="AutoShape 1063"/>
          <p:cNvCxnSpPr>
            <a:cxnSpLocks noChangeShapeType="1"/>
            <a:stCxn id="79875" idx="2"/>
            <a:endCxn id="79877" idx="0"/>
          </p:cNvCxnSpPr>
          <p:nvPr/>
        </p:nvCxnSpPr>
        <p:spPr bwMode="auto">
          <a:xfrm>
            <a:off x="4127971" y="1366278"/>
            <a:ext cx="3336102" cy="98322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</p:cxnSp>
      <p:sp>
        <p:nvSpPr>
          <p:cNvPr id="79899" name="Rectangle 1064"/>
          <p:cNvSpPr>
            <a:spLocks noChangeArrowheads="1"/>
          </p:cNvSpPr>
          <p:nvPr/>
        </p:nvSpPr>
        <p:spPr bwMode="auto">
          <a:xfrm>
            <a:off x="5934808" y="3321050"/>
            <a:ext cx="3058531" cy="335989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Chimio 1ère ligne immédiate</a:t>
            </a:r>
          </a:p>
        </p:txBody>
      </p:sp>
      <p:cxnSp>
        <p:nvCxnSpPr>
          <p:cNvPr id="79900" name="AutoShape 1065"/>
          <p:cNvCxnSpPr>
            <a:cxnSpLocks noChangeShapeType="1"/>
            <a:stCxn id="79876" idx="2"/>
            <a:endCxn id="79879" idx="0"/>
          </p:cNvCxnSpPr>
          <p:nvPr/>
        </p:nvCxnSpPr>
        <p:spPr bwMode="auto">
          <a:xfrm flipH="1">
            <a:off x="1530239" y="2685489"/>
            <a:ext cx="1" cy="654611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</p:cxnSp>
      <p:cxnSp>
        <p:nvCxnSpPr>
          <p:cNvPr id="79901" name="AutoShape 1066"/>
          <p:cNvCxnSpPr>
            <a:cxnSpLocks noChangeShapeType="1"/>
            <a:stCxn id="79879" idx="2"/>
            <a:endCxn id="79881" idx="0"/>
          </p:cNvCxnSpPr>
          <p:nvPr/>
        </p:nvCxnSpPr>
        <p:spPr bwMode="auto">
          <a:xfrm>
            <a:off x="1530239" y="3676089"/>
            <a:ext cx="1" cy="654611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</p:cxnSp>
      <p:sp>
        <p:nvSpPr>
          <p:cNvPr id="79905" name="Rectangle 1077"/>
          <p:cNvSpPr>
            <a:spLocks noChangeArrowheads="1"/>
          </p:cNvSpPr>
          <p:nvPr/>
        </p:nvSpPr>
        <p:spPr bwMode="auto">
          <a:xfrm>
            <a:off x="6283461" y="4292600"/>
            <a:ext cx="2361225" cy="335989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1600" b="0">
                <a:solidFill>
                  <a:schemeClr val="bg1"/>
                </a:solidFill>
                <a:latin typeface="Century Gothic" pitchFamily="34" charset="0"/>
              </a:rPr>
              <a:t>Chimio néoadjuvante</a:t>
            </a:r>
          </a:p>
        </p:txBody>
      </p:sp>
      <p:cxnSp>
        <p:nvCxnSpPr>
          <p:cNvPr id="79906" name="AutoShape 1078"/>
          <p:cNvCxnSpPr>
            <a:cxnSpLocks noChangeShapeType="1"/>
            <a:stCxn id="79877" idx="2"/>
            <a:endCxn id="79899" idx="0"/>
          </p:cNvCxnSpPr>
          <p:nvPr/>
        </p:nvCxnSpPr>
        <p:spPr bwMode="auto">
          <a:xfrm>
            <a:off x="7464073" y="2685489"/>
            <a:ext cx="1" cy="63556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cxnSp>
        <p:nvCxnSpPr>
          <p:cNvPr id="79907" name="AutoShape 1079"/>
          <p:cNvCxnSpPr>
            <a:cxnSpLocks noChangeShapeType="1"/>
            <a:stCxn id="79899" idx="2"/>
            <a:endCxn id="79905" idx="0"/>
          </p:cNvCxnSpPr>
          <p:nvPr/>
        </p:nvCxnSpPr>
        <p:spPr bwMode="auto">
          <a:xfrm>
            <a:off x="7464074" y="3657039"/>
            <a:ext cx="0" cy="63556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32127" y="260648"/>
            <a:ext cx="2861042" cy="39754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 </a:t>
            </a:r>
            <a:r>
              <a:rPr lang="fr-FR" sz="20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extirpable </a:t>
            </a:r>
            <a:r>
              <a:rPr lang="fr-FR" sz="2000" b="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 totalité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699792" y="2636912"/>
            <a:ext cx="3681046" cy="406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Bilan clinique, scanner, CA125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516216" y="3429000"/>
            <a:ext cx="1727688" cy="70532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Progression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fr-FR" sz="2000" b="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357809" y="4816897"/>
            <a:ext cx="2174631" cy="70532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Chimio 2 ème ligne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95536" y="4816897"/>
            <a:ext cx="2526323" cy="70532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Exérèse maximale seconde 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521236" y="4509120"/>
            <a:ext cx="2237197" cy="132087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Surveillance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Tamoxifène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chimio 2ème ligne?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2915816" y="1124744"/>
            <a:ext cx="3280001" cy="39754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Chimiothérapie </a:t>
            </a:r>
            <a:r>
              <a:rPr lang="fr-FR" sz="2000" b="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néoadjuvante</a:t>
            </a:r>
            <a:endParaRPr lang="fr-FR" sz="2000" b="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827584" y="3429000"/>
            <a:ext cx="1645626" cy="70532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Bonne  réponse</a:t>
            </a:r>
            <a:endParaRPr lang="fr-FR" sz="2000" b="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3630869" y="3429000"/>
            <a:ext cx="1727689" cy="70532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Stabilisation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    </a:t>
            </a:r>
            <a:endParaRPr lang="fr-FR" sz="2000" b="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827584" y="1844824"/>
            <a:ext cx="2948354" cy="397545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 près trois ou six cures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805630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Trois sites  sont stratégiques et limitant techniquement</a:t>
            </a:r>
          </a:p>
          <a:p>
            <a:endParaRPr lang="fr-FR" sz="2400" dirty="0"/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1 – Les coupoles diaphragmatiques: confluence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cavo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hépatique</a:t>
            </a:r>
          </a:p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2 – Le pédicule hépatique</a:t>
            </a:r>
          </a:p>
          <a:p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3 – L’intestin grêle et le mésentère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606576" y="5733256"/>
            <a:ext cx="60662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On débute donc par le temps abdominal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2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836712"/>
            <a:ext cx="4565239" cy="467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6011996"/>
            <a:ext cx="473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Dissection de la coupole diaphragmatique droite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48064" y="6444044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8055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ovfig5a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93415" y="1671538"/>
            <a:ext cx="60309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339975" y="476250"/>
            <a:ext cx="4464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 pronostic selon le stade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8" y="1268760"/>
            <a:ext cx="4572001" cy="4585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" y="1176941"/>
            <a:ext cx="4565239" cy="467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6021288"/>
            <a:ext cx="473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Dissection de la coupole diaphragmatique droite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268283" y="6033144"/>
            <a:ext cx="362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Suture d’une plaie diaphragmatique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6444044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1334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008" y="620688"/>
            <a:ext cx="4403111" cy="4677499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3275856" y="5559226"/>
            <a:ext cx="30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 de la capsule de Glisson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6444044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22600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5805264"/>
            <a:ext cx="460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Traitement de l’hypocondre gauche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359" y="620688"/>
            <a:ext cx="6984776" cy="49618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48064" y="6444044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1385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844824"/>
            <a:ext cx="59090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Traitement de l’intestin grêle et du mésentère</a:t>
            </a:r>
          </a:p>
          <a:p>
            <a:endParaRPr lang="fr-FR" sz="2400" dirty="0"/>
          </a:p>
          <a:p>
            <a:r>
              <a:rPr lang="fr-FR" sz="2400" dirty="0" smtClean="0"/>
              <a:t>Traitement du colon</a:t>
            </a:r>
          </a:p>
          <a:p>
            <a:endParaRPr lang="fr-FR" sz="2400" dirty="0"/>
          </a:p>
          <a:p>
            <a:r>
              <a:rPr lang="fr-FR" sz="2400" dirty="0" smtClean="0"/>
              <a:t>Traitement du péritoine abdominal</a:t>
            </a:r>
          </a:p>
          <a:p>
            <a:endParaRPr lang="fr-FR" sz="2400" dirty="0"/>
          </a:p>
          <a:p>
            <a:r>
              <a:rPr lang="fr-FR" sz="2400" dirty="0" smtClean="0"/>
              <a:t>Lymphadénectomie lomboaortique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148064" y="6381328"/>
            <a:ext cx="379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Schéma EMC P </a:t>
            </a:r>
            <a:r>
              <a:rPr lang="fr-FR" i="1" dirty="0" err="1" smtClean="0"/>
              <a:t>Morice</a:t>
            </a:r>
            <a:r>
              <a:rPr lang="fr-FR" i="1" dirty="0" smtClean="0"/>
              <a:t> et Al Paris 2009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19765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2914166"/>
            <a:ext cx="734481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On termine par le temps pelvien identique à celui des stades II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6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980728"/>
            <a:ext cx="4064977" cy="615950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Les suites opératoires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3068960"/>
            <a:ext cx="7558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Taux global de complications varie entre </a:t>
            </a:r>
            <a:r>
              <a:rPr lang="fr-FR" sz="2800" b="1" dirty="0" smtClean="0">
                <a:solidFill>
                  <a:srgbClr val="7030A0"/>
                </a:solidFill>
              </a:rPr>
              <a:t>10 et 20%</a:t>
            </a:r>
            <a:endParaRPr lang="fr-F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852936"/>
            <a:ext cx="7560840" cy="6159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Amélioration des suites :</a:t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monitorage pré-,per- et post opératoire intensif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44824"/>
            <a:ext cx="2880320" cy="57606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préopératoire:</a:t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fr-FR" sz="28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2564904"/>
            <a:ext cx="7344816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Correction des troubles métaboliques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Correction des troubles nutritionnels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Correction d’une anémie éventuelle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Ponction d’ascite, pleurale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Préparation colique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Traitement anticoagulant et antibiothérapie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988840"/>
            <a:ext cx="3995936" cy="36004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per-opératoire :</a:t>
            </a: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endParaRPr lang="fr-FR" sz="2800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25649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Surveillance hémodynamique stricte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Eviter l’hypothermie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Compensation des pertes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Maintien de la diurèse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Correction des troubles de l’hémostase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628800"/>
            <a:ext cx="2880320" cy="57606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postopératoire:</a:t>
            </a:r>
            <a:br>
              <a:rPr lang="fr-FR" sz="28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fr-FR" sz="28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2564904"/>
            <a:ext cx="835292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Compensation des pertes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Ventilation artificielle jusqu’au réchauffement complet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Hyperalimentation</a:t>
            </a: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parentérale à partir de J1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Sonde gastrique retirée à J2 en l’absence de suture digestive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 onde gastrique retirée dès la reprise du transit en cas de suture digestive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Compensation d’une ascite 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Traitement anticoagulant systématique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96752"/>
            <a:ext cx="4176977" cy="2677656"/>
          </a:xfrm>
          <a:prstGeom prst="rect">
            <a:avLst/>
          </a:prstGeom>
          <a:solidFill>
            <a:schemeClr val="bg1">
              <a:alpha val="45882"/>
            </a:schemeClr>
          </a:solidFill>
        </p:spPr>
        <p:txBody>
          <a:bodyPr wrap="none" rtlCol="0">
            <a:spAutoFit/>
          </a:bodyPr>
          <a:lstStyle/>
          <a:p>
            <a:endParaRPr lang="fr-FR" sz="2800" dirty="0"/>
          </a:p>
          <a:p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</a:rPr>
              <a:t>Temps 1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: Bilan lésionnel</a:t>
            </a:r>
          </a:p>
          <a:p>
            <a:endParaRPr lang="fr-FR" sz="2800" dirty="0"/>
          </a:p>
          <a:p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</a:rPr>
              <a:t>Temps 2: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Exérèse tumorale </a:t>
            </a:r>
          </a:p>
          <a:p>
            <a:pPr marL="285750" indent="77788">
              <a:buFontTx/>
              <a:buChar char="-"/>
            </a:pPr>
            <a:r>
              <a:rPr lang="fr-FR" sz="2800" dirty="0" smtClean="0">
                <a:solidFill>
                  <a:srgbClr val="006666"/>
                </a:solidFill>
              </a:rPr>
              <a:t> Stade 1</a:t>
            </a:r>
          </a:p>
          <a:p>
            <a:pPr marL="285750" indent="77788">
              <a:buFontTx/>
              <a:buChar char="-"/>
            </a:pPr>
            <a:r>
              <a:rPr lang="fr-FR" sz="2800" dirty="0" smtClean="0">
                <a:solidFill>
                  <a:srgbClr val="006666"/>
                </a:solidFill>
              </a:rPr>
              <a:t> Stades avancés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2704" y="501389"/>
            <a:ext cx="456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initiale : 2 temps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1196752"/>
            <a:ext cx="4608512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367240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Traitement adjuvant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Stade 1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5085184"/>
            <a:ext cx="367240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Traitement adjuvant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Stade 2 3 4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7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348880"/>
            <a:ext cx="7527680" cy="2122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Suites opératoires normales: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6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Traitement préventif des  phlébites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Soins de </a:t>
            </a:r>
            <a:r>
              <a:rPr lang="fr-FR" sz="24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stomie</a:t>
            </a:r>
            <a:endParaRPr lang="fr-FR" sz="24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Soutien antalgique, psychologique, nutritionnel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Reprise des rapports sexuels : 1 mois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908720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On classifie la qualité de la chirurgie réalisée: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Complète: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	0 résidu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Optimale: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	résidu &lt; 2 cm ou &lt; 1 cm</a:t>
            </a:r>
          </a:p>
          <a:p>
            <a:r>
              <a:rPr lang="fr-FR" sz="24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Suboptimale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	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résidu &gt; 1 ou 2 cm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Palliative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	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aucun geste ne peut être réalisé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Trois groupes de radicalité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Intervention standard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Intervention </a:t>
            </a:r>
            <a:r>
              <a:rPr lang="fr-FR" sz="24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radiacale</a:t>
            </a:r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: Hudson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Intervention supra-radicale 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5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877184"/>
              </p:ext>
            </p:extLst>
          </p:nvPr>
        </p:nvGraphicFramePr>
        <p:xfrm>
          <a:off x="683568" y="943650"/>
          <a:ext cx="7828430" cy="511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726"/>
                <a:gridCol w="1728192"/>
                <a:gridCol w="2189198"/>
                <a:gridCol w="2419314"/>
              </a:tblGrid>
              <a:tr h="397118">
                <a:tc gridSpan="4">
                  <a:txBody>
                    <a:bodyPr/>
                    <a:lstStyle/>
                    <a:p>
                      <a:pPr algn="just"/>
                      <a:r>
                        <a:rPr lang="fr-FR" sz="1800" b="1" dirty="0" smtClean="0">
                          <a:solidFill>
                            <a:schemeClr val="tx2"/>
                          </a:solidFill>
                        </a:rPr>
                        <a:t>Survie en mois selon le volume résiduel</a:t>
                      </a:r>
                      <a:r>
                        <a:rPr lang="fr-FR" sz="1800" b="1" baseline="0" dirty="0" smtClean="0">
                          <a:solidFill>
                            <a:schemeClr val="tx2"/>
                          </a:solidFill>
                        </a:rPr>
                        <a:t> de tumeur</a:t>
                      </a:r>
                      <a:endParaRPr lang="fr-FR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Auteur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2"/>
                          </a:solidFill>
                        </a:rPr>
                        <a:t>Année</a:t>
                      </a:r>
                      <a:endParaRPr lang="fr-FR" sz="1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2"/>
                          </a:solidFill>
                        </a:rPr>
                        <a:t>Optimale</a:t>
                      </a:r>
                      <a:endParaRPr lang="fr-FR" sz="1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2"/>
                          </a:solidFill>
                        </a:rPr>
                        <a:t>Suboptimal</a:t>
                      </a:r>
                      <a:endParaRPr lang="fr-FR" sz="1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Pohl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1984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450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16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Conte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1985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25+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14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Posada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1985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30+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18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Louie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1986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240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15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Redman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1986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370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26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Neijt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1987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400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21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Hainsworth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1988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720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13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err="1" smtClean="0"/>
                        <a:t>Piver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1988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480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21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Sutton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1989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450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23</a:t>
                      </a:r>
                      <a:endParaRPr lang="fr-FR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/>
                        <a:t>Moyenne pondérée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410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18</a:t>
                      </a:r>
                      <a:endParaRPr lang="fr-FR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908720"/>
            <a:ext cx="777686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Taux de survie en fonction des lésions résiduelles après chirurgie </a:t>
            </a:r>
          </a:p>
        </p:txBody>
      </p:sp>
    </p:spTree>
    <p:extLst>
      <p:ext uri="{BB962C8B-B14F-4D97-AF65-F5344CB8AC3E}">
        <p14:creationId xmlns:p14="http://schemas.microsoft.com/office/powerpoint/2010/main" xmlns="" val="7958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54" y="188640"/>
            <a:ext cx="8836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Influence du taux de tissus résiduel  à la fin de la chirurgie primitive et après chimiothérapie  sur le résultat de second regard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533150"/>
              </p:ext>
            </p:extLst>
          </p:nvPr>
        </p:nvGraphicFramePr>
        <p:xfrm>
          <a:off x="1064050" y="943650"/>
          <a:ext cx="7108350" cy="565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564"/>
                <a:gridCol w="822226"/>
                <a:gridCol w="1080120"/>
                <a:gridCol w="1100562"/>
                <a:gridCol w="1296144"/>
                <a:gridCol w="1563734"/>
              </a:tblGrid>
              <a:tr h="3971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dirty="0" smtClean="0"/>
                        <a:t>% de second regard négatif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Patientes (n)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Optimal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Suboptimal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Barnhill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Berek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Podratz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Smirz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Cain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Dauplat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Gallup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Carmichael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/>
                        <a:t>Lippman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Lund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Moyenne pondérée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48</a:t>
                      </a:r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150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Times New Roman" pitchFamily="1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75656" y="2636912"/>
            <a:ext cx="6653212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Chimiothérapie de 1</a:t>
            </a:r>
            <a:r>
              <a:rPr lang="fr-CH" sz="3200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er</a:t>
            </a:r>
            <a:r>
              <a:rPr lang="fr-CH" sz="3200" dirty="0" smtClean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ligne pour les stades avancés</a:t>
            </a:r>
            <a:endParaRPr lang="fr-CH" sz="3200" dirty="0">
              <a:solidFill>
                <a:schemeClr val="bg1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5" y="189789"/>
            <a:ext cx="8964488" cy="64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331640" y="1484784"/>
            <a:ext cx="367240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19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6" y="476672"/>
            <a:ext cx="910214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115616" y="1772816"/>
            <a:ext cx="403244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05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72" y="148478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Option : stadification incomplète lors d’une première intervention</a:t>
            </a:r>
          </a:p>
          <a:p>
            <a:r>
              <a:rPr lang="fr-FR" b="1" dirty="0"/>
              <a:t>chirurgicale :</a:t>
            </a:r>
          </a:p>
          <a:p>
            <a:r>
              <a:rPr lang="fr-FR" dirty="0" err="1" smtClean="0"/>
              <a:t>Restadification</a:t>
            </a:r>
            <a:r>
              <a:rPr lang="fr-FR" dirty="0" smtClean="0"/>
              <a:t> </a:t>
            </a:r>
            <a:r>
              <a:rPr lang="fr-FR" dirty="0"/>
              <a:t>complémentaire ganglionnaire et péritonéale, option</a:t>
            </a:r>
          </a:p>
          <a:p>
            <a:r>
              <a:rPr lang="fr-FR" dirty="0" err="1"/>
              <a:t>coeliochirurgicale</a:t>
            </a:r>
            <a:r>
              <a:rPr lang="fr-FR" dirty="0"/>
              <a:t> ; option résection des trajets de </a:t>
            </a:r>
            <a:r>
              <a:rPr lang="fr-FR" dirty="0" smtClean="0"/>
              <a:t>trocart</a:t>
            </a:r>
          </a:p>
          <a:p>
            <a:endParaRPr lang="fr-FR" dirty="0"/>
          </a:p>
          <a:p>
            <a:r>
              <a:rPr lang="fr-FR" b="1" dirty="0"/>
              <a:t>Option : réduction tumorale incomplète lors d’une première intervention</a:t>
            </a:r>
          </a:p>
          <a:p>
            <a:r>
              <a:rPr lang="fr-FR" dirty="0" smtClean="0"/>
              <a:t>Reprise </a:t>
            </a:r>
            <a:r>
              <a:rPr lang="fr-FR" dirty="0"/>
              <a:t>chirurgicale pour chirurgie complète avant ou en cours de</a:t>
            </a:r>
          </a:p>
          <a:p>
            <a:r>
              <a:rPr lang="fr-FR" dirty="0"/>
              <a:t>chimiothérapie (après 3 ou 4 cures si réponse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b="1" dirty="0"/>
              <a:t>Option : traitement conservateur (annexectomie unilatérale)</a:t>
            </a:r>
          </a:p>
          <a:p>
            <a:r>
              <a:rPr lang="fr-FR" dirty="0" smtClean="0"/>
              <a:t>Sous </a:t>
            </a:r>
            <a:r>
              <a:rPr lang="fr-FR" dirty="0"/>
              <a:t>couvert d’une stadification péritonéale et ganglionnaire complète</a:t>
            </a:r>
          </a:p>
          <a:p>
            <a:r>
              <a:rPr lang="fr-FR" dirty="0"/>
              <a:t>négative avec curetage utérin,</a:t>
            </a:r>
          </a:p>
          <a:p>
            <a:r>
              <a:rPr lang="fr-FR" dirty="0" smtClean="0"/>
              <a:t>Sous </a:t>
            </a:r>
            <a:r>
              <a:rPr lang="fr-FR" dirty="0"/>
              <a:t>condition : stade IA G1 ou G2 de la femme jeune désirant une</a:t>
            </a:r>
          </a:p>
          <a:p>
            <a:r>
              <a:rPr lang="fr-FR" dirty="0"/>
              <a:t>grossesse ; carcinomes à cellules claires exclus ; proposer une annexectomie</a:t>
            </a:r>
          </a:p>
        </p:txBody>
      </p:sp>
    </p:spTree>
    <p:extLst>
      <p:ext uri="{BB962C8B-B14F-4D97-AF65-F5344CB8AC3E}">
        <p14:creationId xmlns:p14="http://schemas.microsoft.com/office/powerpoint/2010/main" xmlns="" val="16350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4" cy="67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0"/>
            <a:ext cx="72008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2"/>
          <p:cNvSpPr>
            <a:spLocks noChangeArrowheads="1"/>
          </p:cNvSpPr>
          <p:nvPr/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Role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chimiothérapie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IP: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Chirurgie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optimale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5268" name="Rectangle 17"/>
          <p:cNvSpPr>
            <a:spLocks noChangeArrowheads="1"/>
          </p:cNvSpPr>
          <p:nvPr/>
        </p:nvSpPr>
        <p:spPr bwMode="auto">
          <a:xfrm>
            <a:off x="284163" y="5922963"/>
            <a:ext cx="571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folHlink"/>
              </a:buClr>
              <a:buFont typeface="Arial" charset="0"/>
              <a:buNone/>
            </a:pPr>
            <a:r>
              <a:rPr lang="en-US" sz="1400">
                <a:latin typeface="Times New Roman" pitchFamily="1" charset="0"/>
              </a:rPr>
              <a:t>1.</a:t>
            </a:r>
            <a:r>
              <a:rPr lang="en-US" sz="1400" baseline="30000">
                <a:latin typeface="Times New Roman" pitchFamily="1" charset="0"/>
              </a:rPr>
              <a:t> </a:t>
            </a:r>
            <a:r>
              <a:rPr lang="en-US" sz="1400">
                <a:latin typeface="Times New Roman" pitchFamily="1" charset="0"/>
              </a:rPr>
              <a:t>Alberts DS, et al. N Engl J Med. 1996;335:1950-1955. </a:t>
            </a:r>
            <a:br>
              <a:rPr lang="en-US" sz="1400">
                <a:latin typeface="Times New Roman" pitchFamily="1" charset="0"/>
              </a:rPr>
            </a:br>
            <a:r>
              <a:rPr lang="en-US" sz="1400">
                <a:latin typeface="Times New Roman" pitchFamily="1" charset="0"/>
              </a:rPr>
              <a:t>2.</a:t>
            </a:r>
            <a:r>
              <a:rPr lang="en-US" sz="1400" baseline="30000">
                <a:latin typeface="Times New Roman" pitchFamily="1" charset="0"/>
              </a:rPr>
              <a:t> </a:t>
            </a:r>
            <a:r>
              <a:rPr lang="en-US" sz="1400">
                <a:latin typeface="Times New Roman" pitchFamily="1" charset="0"/>
              </a:rPr>
              <a:t>Markman M, et al. J Clin Oncol. 2001;19:1001-1007. </a:t>
            </a:r>
            <a:br>
              <a:rPr lang="en-US" sz="1400">
                <a:latin typeface="Times New Roman" pitchFamily="1" charset="0"/>
              </a:rPr>
            </a:br>
            <a:r>
              <a:rPr lang="en-US" sz="1400">
                <a:latin typeface="Times New Roman" pitchFamily="1" charset="0"/>
              </a:rPr>
              <a:t>3.</a:t>
            </a:r>
            <a:r>
              <a:rPr lang="en-US" sz="1400" baseline="30000">
                <a:latin typeface="Times New Roman" pitchFamily="1" charset="0"/>
              </a:rPr>
              <a:t> </a:t>
            </a:r>
            <a:r>
              <a:rPr lang="en-US" sz="1400">
                <a:latin typeface="Times New Roman" pitchFamily="1" charset="0"/>
              </a:rPr>
              <a:t>Armstrong DK, et al. N Engl J Med. 2006;354:34-43.</a:t>
            </a:r>
          </a:p>
        </p:txBody>
      </p:sp>
      <p:graphicFrame>
        <p:nvGraphicFramePr>
          <p:cNvPr id="395283" name="Group 19"/>
          <p:cNvGraphicFramePr>
            <a:graphicFrameLocks noGrp="1"/>
          </p:cNvGraphicFramePr>
          <p:nvPr/>
        </p:nvGraphicFramePr>
        <p:xfrm>
          <a:off x="384175" y="1914525"/>
          <a:ext cx="8462963" cy="3566160"/>
        </p:xfrm>
        <a:graphic>
          <a:graphicData uri="http://schemas.openxmlformats.org/drawingml/2006/table">
            <a:tbl>
              <a:tblPr/>
              <a:tblGrid>
                <a:gridCol w="1987550"/>
                <a:gridCol w="6475413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GOG 104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[1]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Improved outcome in CTX cisplatin-treated patients when cisplatin given IP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(relative risk: 0.76)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E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GOG 114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[2]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Improved outcome in patients when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cisplatin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administered IP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(relative risk: 0.78)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E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GOG 172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[3]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Improved outcome in patients when paclitaxel and cisplatin administered IP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(relative risk: 0.73)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0"/>
            <a:ext cx="518680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Chirurgie 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initiale : temps no 1 </a:t>
            </a:r>
          </a:p>
          <a:p>
            <a:endParaRPr lang="fr-FR" sz="32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3200" i="1" dirty="0" smtClean="0">
                <a:solidFill>
                  <a:schemeClr val="accent5">
                    <a:lumMod val="50000"/>
                  </a:schemeClr>
                </a:solidFill>
              </a:rPr>
              <a:t>Bilan lésionnel</a:t>
            </a:r>
          </a:p>
          <a:p>
            <a:pPr algn="ctr"/>
            <a:endParaRPr lang="fr-FR" sz="32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Appréciation de la diffusion de la maladie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780928"/>
            <a:ext cx="3486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424936" cy="590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84380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Dose diminuée de </a:t>
            </a:r>
            <a:r>
              <a:rPr lang="fr-FR" sz="2000" dirty="0" err="1" smtClean="0">
                <a:solidFill>
                  <a:srgbClr val="FF0000"/>
                </a:solidFill>
              </a:rPr>
              <a:t>Carboplatin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7864" y="40466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Récidives 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91683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Suspectées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sur signes cliniques et /ou biologie (élévation du 	marqueurs à 2 dosages successifs</a:t>
            </a:r>
          </a:p>
          <a:p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Imagerie</a:t>
            </a: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scanner 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thoraco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abdomino-pelvien</a:t>
            </a:r>
          </a:p>
          <a:p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Bilan d’opérabilité</a:t>
            </a: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TEP scan; sauf si T frontière ou cordons sexuels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2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476672"/>
            <a:ext cx="426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Surveillance post opératoire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1337" y="1628800"/>
            <a:ext cx="90226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Traitement conservateur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006666"/>
                </a:solidFill>
              </a:rPr>
              <a:t>	</a:t>
            </a:r>
            <a:r>
              <a:rPr lang="fr-FR" sz="2000" dirty="0" smtClean="0">
                <a:solidFill>
                  <a:srgbClr val="006666"/>
                </a:solidFill>
              </a:rPr>
              <a:t>surveillance clinique, biologique, échographique / 3 -4 mois pendant 2 ans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blocage des ovaires OP </a:t>
            </a:r>
            <a:r>
              <a:rPr lang="fr-FR" sz="2000" dirty="0" err="1" smtClean="0">
                <a:solidFill>
                  <a:srgbClr val="006666"/>
                </a:solidFill>
              </a:rPr>
              <a:t>normodosés</a:t>
            </a:r>
            <a:endParaRPr lang="fr-FR" sz="2000" dirty="0" smtClean="0">
              <a:solidFill>
                <a:srgbClr val="006666"/>
              </a:solidFill>
            </a:endParaRP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pas de grossesse avant 2 ans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si infertilité PMA (3&lt;= 3 stimulations)</a:t>
            </a:r>
          </a:p>
          <a:p>
            <a:endParaRPr lang="fr-FR" sz="2000" dirty="0" smtClean="0">
              <a:solidFill>
                <a:srgbClr val="006666"/>
              </a:solidFill>
            </a:endParaRPr>
          </a:p>
          <a:p>
            <a:r>
              <a:rPr lang="fr-FR" sz="2400" dirty="0" smtClean="0">
                <a:solidFill>
                  <a:srgbClr val="7030A0"/>
                </a:solidFill>
              </a:rPr>
              <a:t>Traitement radical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7030A0"/>
                </a:solidFill>
              </a:rPr>
              <a:t>	</a:t>
            </a:r>
            <a:r>
              <a:rPr lang="fr-FR" sz="2000" dirty="0" smtClean="0">
                <a:solidFill>
                  <a:srgbClr val="006666"/>
                </a:solidFill>
              </a:rPr>
              <a:t>scanner de référence de fin de traitement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surveillance clinique seule/ 3 -4 mois pendant 2 ans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surveillance clinique tous les 6 mois pendant 3 ans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 dosage du CA125 facultatif, si élévation refaire dosage 1 ou 2 mois plus tard</a:t>
            </a:r>
          </a:p>
          <a:p>
            <a:pPr marL="711200"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006666"/>
                </a:solidFill>
              </a:rPr>
              <a:t>Imagerie sur signe d’appel clinique ou biologique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947863"/>
            <a:ext cx="8724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259632" y="2708920"/>
            <a:ext cx="7284541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fr-FR" sz="2400" b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 stadification est la clé du </a:t>
            </a:r>
            <a:r>
              <a:rPr lang="fr-FR" sz="24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pronostic: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fr-FR" sz="2400" b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Permet 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proposer le </a:t>
            </a: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traitement le plus 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adapté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pour éviter les sous </a:t>
            </a: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sur traitement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Inclusion </a:t>
            </a:r>
            <a:r>
              <a:rPr lang="fr-FR" sz="24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dans des essais thérapeutiques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1340768"/>
            <a:ext cx="60244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Pourquoi </a:t>
            </a: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800" b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staging</a:t>
            </a:r>
            <a:r>
              <a:rPr lang="fr-FR" sz="28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est-il important </a:t>
            </a:r>
            <a:r>
              <a:rPr lang="fr-FR" sz="2800" b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8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953&quot;&gt;&lt;/object&gt;&lt;object type=&quot;2&quot; unique_id=&quot;10954&quot;&gt;&lt;object type=&quot;3&quot; unique_id=&quot;10955&quot;&gt;&lt;property id=&quot;20148&quot; value=&quot;5&quot;/&gt;&lt;property id=&quot;20300&quot; value=&quot;Diapositive 1&quot;/&gt;&lt;property id=&quot;20307&quot; value=&quot;554&quot;/&gt;&lt;/object&gt;&lt;object type=&quot;3&quot; unique_id=&quot;10956&quot;&gt;&lt;property id=&quot;20148&quot; value=&quot;5&quot;/&gt;&lt;property id=&quot;20300&quot; value=&quot;Diapositive 2&quot;/&gt;&lt;property id=&quot;20307&quot; value=&quot;256&quot;/&gt;&lt;/object&gt;&lt;object type=&quot;3&quot; unique_id=&quot;10957&quot;&gt;&lt;property id=&quot;20148&quot; value=&quot;5&quot;/&gt;&lt;property id=&quot;20300&quot; value=&quot;Diapositive 3&quot;/&gt;&lt;property id=&quot;20307&quot; value=&quot;504&quot;/&gt;&lt;/object&gt;&lt;object type=&quot;3&quot; unique_id=&quot;10958&quot;&gt;&lt;property id=&quot;20148&quot; value=&quot;5&quot;/&gt;&lt;property id=&quot;20300&quot; value=&quot;Diapositive 4&quot;/&gt;&lt;property id=&quot;20307&quot; value=&quot;505&quot;/&gt;&lt;/object&gt;&lt;object type=&quot;3&quot; unique_id=&quot;10959&quot;&gt;&lt;property id=&quot;20148&quot; value=&quot;5&quot;/&gt;&lt;property id=&quot;20300&quot; value=&quot;Diapositive 5&quot;/&gt;&lt;property id=&quot;20307&quot; value=&quot;528&quot;/&gt;&lt;/object&gt;&lt;object type=&quot;3&quot; unique_id=&quot;10960&quot;&gt;&lt;property id=&quot;20148&quot; value=&quot;5&quot;/&gt;&lt;property id=&quot;20300&quot; value=&quot;Diapositive 6&quot;/&gt;&lt;property id=&quot;20307&quot; value=&quot;509&quot;/&gt;&lt;/object&gt;&lt;object type=&quot;3&quot; unique_id=&quot;10961&quot;&gt;&lt;property id=&quot;20148&quot; value=&quot;5&quot;/&gt;&lt;property id=&quot;20300&quot; value=&quot;Diapositive 7&quot;/&gt;&lt;property id=&quot;20307&quot; value=&quot;290&quot;/&gt;&lt;/object&gt;&lt;object type=&quot;3&quot; unique_id=&quot;10962&quot;&gt;&lt;property id=&quot;20148&quot; value=&quot;5&quot;/&gt;&lt;property id=&quot;20300&quot; value=&quot;Diapositive 8&quot;/&gt;&lt;property id=&quot;20307&quot; value=&quot;526&quot;/&gt;&lt;/object&gt;&lt;object type=&quot;3&quot; unique_id=&quot;10963&quot;&gt;&lt;property id=&quot;20148&quot; value=&quot;5&quot;/&gt;&lt;property id=&quot;20300&quot; value=&quot;Diapositive 9&quot;/&gt;&lt;property id=&quot;20307&quot; value=&quot;522&quot;/&gt;&lt;/object&gt;&lt;object type=&quot;3&quot; unique_id=&quot;10964&quot;&gt;&lt;property id=&quot;20148&quot; value=&quot;5&quot;/&gt;&lt;property id=&quot;20300&quot; value=&quot;Diapositive 10&quot;/&gt;&lt;property id=&quot;20307&quot; value=&quot;525&quot;/&gt;&lt;/object&gt;&lt;object type=&quot;3&quot; unique_id=&quot;10965&quot;&gt;&lt;property id=&quot;20148&quot; value=&quot;5&quot;/&gt;&lt;property id=&quot;20300&quot; value=&quot;Diapositive 11&quot;/&gt;&lt;property id=&quot;20307&quot; value=&quot;445&quot;/&gt;&lt;/object&gt;&lt;object type=&quot;3&quot; unique_id=&quot;10966&quot;&gt;&lt;property id=&quot;20148&quot; value=&quot;5&quot;/&gt;&lt;property id=&quot;20300&quot; value=&quot;Diapositive 12&quot;/&gt;&lt;property id=&quot;20307&quot; value=&quot;527&quot;/&gt;&lt;/object&gt;&lt;object type=&quot;3&quot; unique_id=&quot;10967&quot;&gt;&lt;property id=&quot;20148&quot; value=&quot;5&quot;/&gt;&lt;property id=&quot;20300&quot; value=&quot;Diapositive 13&quot;/&gt;&lt;property id=&quot;20307&quot; value=&quot;292&quot;/&gt;&lt;/object&gt;&lt;object type=&quot;3&quot; unique_id=&quot;10968&quot;&gt;&lt;property id=&quot;20148&quot; value=&quot;5&quot;/&gt;&lt;property id=&quot;20300&quot; value=&quot;Diapositive 14&quot;/&gt;&lt;property id=&quot;20307&quot; value=&quot;360&quot;/&gt;&lt;/object&gt;&lt;object type=&quot;3&quot; unique_id=&quot;10969&quot;&gt;&lt;property id=&quot;20148&quot; value=&quot;5&quot;/&gt;&lt;property id=&quot;20300&quot; value=&quot;Diapositive 15&quot;/&gt;&lt;property id=&quot;20307&quot; value=&quot;297&quot;/&gt;&lt;/object&gt;&lt;object type=&quot;3&quot; unique_id=&quot;10970&quot;&gt;&lt;property id=&quot;20148&quot; value=&quot;5&quot;/&gt;&lt;property id=&quot;20300&quot; value=&quot;Diapositive 16&quot;/&gt;&lt;property id=&quot;20307&quot; value=&quot;298&quot;/&gt;&lt;/object&gt;&lt;object type=&quot;3&quot; unique_id=&quot;10971&quot;&gt;&lt;property id=&quot;20148&quot; value=&quot;5&quot;/&gt;&lt;property id=&quot;20300&quot; value=&quot;Diapositive 17&quot;/&gt;&lt;property id=&quot;20307&quot; value=&quot;299&quot;/&gt;&lt;/object&gt;&lt;object type=&quot;3&quot; unique_id=&quot;10972&quot;&gt;&lt;property id=&quot;20148&quot; value=&quot;5&quot;/&gt;&lt;property id=&quot;20300&quot; value=&quot;Diapositive 18&quot;/&gt;&lt;property id=&quot;20307&quot; value=&quot;300&quot;/&gt;&lt;/object&gt;&lt;object type=&quot;3&quot; unique_id=&quot;10973&quot;&gt;&lt;property id=&quot;20148&quot; value=&quot;5&quot;/&gt;&lt;property id=&quot;20300&quot; value=&quot;Diapositive 19&quot;/&gt;&lt;property id=&quot;20307&quot; value=&quot;301&quot;/&gt;&lt;/object&gt;&lt;object type=&quot;3&quot; unique_id=&quot;10974&quot;&gt;&lt;property id=&quot;20148&quot; value=&quot;5&quot;/&gt;&lt;property id=&quot;20300&quot; value=&quot;Diapositive 20&quot;/&gt;&lt;property id=&quot;20307&quot; value=&quot;303&quot;/&gt;&lt;/object&gt;&lt;object type=&quot;3&quot; unique_id=&quot;10975&quot;&gt;&lt;property id=&quot;20148&quot; value=&quot;5&quot;/&gt;&lt;property id=&quot;20300&quot; value=&quot;Diapositive 21&quot;/&gt;&lt;property id=&quot;20307&quot; value=&quot;302&quot;/&gt;&lt;/object&gt;&lt;object type=&quot;3&quot; unique_id=&quot;10976&quot;&gt;&lt;property id=&quot;20148&quot; value=&quot;5&quot;/&gt;&lt;property id=&quot;20300&quot; value=&quot;Diapositive 22&quot;/&gt;&lt;property id=&quot;20307&quot; value=&quot;304&quot;/&gt;&lt;/object&gt;&lt;object type=&quot;3&quot; unique_id=&quot;10977&quot;&gt;&lt;property id=&quot;20148&quot; value=&quot;5&quot;/&gt;&lt;property id=&quot;20300&quot; value=&quot;Diapositive 23&quot;/&gt;&lt;property id=&quot;20307&quot; value=&quot;305&quot;/&gt;&lt;/object&gt;&lt;object type=&quot;3&quot; unique_id=&quot;10978&quot;&gt;&lt;property id=&quot;20148&quot; value=&quot;5&quot;/&gt;&lt;property id=&quot;20300&quot; value=&quot;Diapositive 24&quot;/&gt;&lt;property id=&quot;20307&quot; value=&quot;306&quot;/&gt;&lt;/object&gt;&lt;object type=&quot;3&quot; unique_id=&quot;10979&quot;&gt;&lt;property id=&quot;20148&quot; value=&quot;5&quot;/&gt;&lt;property id=&quot;20300&quot; value=&quot;Diapositive 25&quot;/&gt;&lt;property id=&quot;20307&quot; value=&quot;308&quot;/&gt;&lt;/object&gt;&lt;object type=&quot;3&quot; unique_id=&quot;10980&quot;&gt;&lt;property id=&quot;20148&quot; value=&quot;5&quot;/&gt;&lt;property id=&quot;20300&quot; value=&quot;Diapositive 26&quot;/&gt;&lt;property id=&quot;20307&quot; value=&quot;309&quot;/&gt;&lt;/object&gt;&lt;object type=&quot;3&quot; unique_id=&quot;10981&quot;&gt;&lt;property id=&quot;20148&quot; value=&quot;5&quot;/&gt;&lt;property id=&quot;20300&quot; value=&quot;Diapositive 27&quot;/&gt;&lt;property id=&quot;20307&quot; value=&quot;310&quot;/&gt;&lt;/object&gt;&lt;object type=&quot;3&quot; unique_id=&quot;10982&quot;&gt;&lt;property id=&quot;20148&quot; value=&quot;5&quot;/&gt;&lt;property id=&quot;20300&quot; value=&quot;Diapositive 28&quot;/&gt;&lt;property id=&quot;20307&quot; value=&quot;289&quot;/&gt;&lt;/object&gt;&lt;object type=&quot;3&quot; unique_id=&quot;10983&quot;&gt;&lt;property id=&quot;20148&quot; value=&quot;5&quot;/&gt;&lt;property id=&quot;20300&quot; value=&quot;Diapositive 29&quot;/&gt;&lt;property id=&quot;20307&quot; value=&quot;439&quot;/&gt;&lt;/object&gt;&lt;object type=&quot;3&quot; unique_id=&quot;10984&quot;&gt;&lt;property id=&quot;20148&quot; value=&quot;5&quot;/&gt;&lt;property id=&quot;20300&quot; value=&quot;Diapositive 30&quot;/&gt;&lt;property id=&quot;20307&quot; value=&quot;440&quot;/&gt;&lt;/object&gt;&lt;object type=&quot;3&quot; unique_id=&quot;10985&quot;&gt;&lt;property id=&quot;20148&quot; value=&quot;5&quot;/&gt;&lt;property id=&quot;20300&quot; value=&quot;Diapositive 31&quot;/&gt;&lt;property id=&quot;20307&quot; value=&quot;441&quot;/&gt;&lt;/object&gt;&lt;object type=&quot;3&quot; unique_id=&quot;10986&quot;&gt;&lt;property id=&quot;20148&quot; value=&quot;5&quot;/&gt;&lt;property id=&quot;20300&quot; value=&quot;Diapositive 32&quot;/&gt;&lt;property id=&quot;20307&quot; value=&quot;442&quot;/&gt;&lt;/object&gt;&lt;object type=&quot;3&quot; unique_id=&quot;10987&quot;&gt;&lt;property id=&quot;20148&quot; value=&quot;5&quot;/&gt;&lt;property id=&quot;20300&quot; value=&quot;Diapositive 33&quot;/&gt;&lt;property id=&quot;20307&quot; value=&quot;410&quot;/&gt;&lt;/object&gt;&lt;object type=&quot;3&quot; unique_id=&quot;10988&quot;&gt;&lt;property id=&quot;20148&quot; value=&quot;5&quot;/&gt;&lt;property id=&quot;20300&quot; value=&quot;Diapositive 34&quot;/&gt;&lt;property id=&quot;20307&quot; value=&quot;411&quot;/&gt;&lt;/object&gt;&lt;object type=&quot;3&quot; unique_id=&quot;10989&quot;&gt;&lt;property id=&quot;20148&quot; value=&quot;5&quot;/&gt;&lt;property id=&quot;20300&quot; value=&quot;Diapositive 35&quot;/&gt;&lt;property id=&quot;20307&quot; value=&quot;412&quot;/&gt;&lt;/object&gt;&lt;object type=&quot;3&quot; unique_id=&quot;10990&quot;&gt;&lt;property id=&quot;20148&quot; value=&quot;5&quot;/&gt;&lt;property id=&quot;20300&quot; value=&quot;Diapositive 36&quot;/&gt;&lt;property id=&quot;20307&quot; value=&quot;413&quot;/&gt;&lt;/object&gt;&lt;object type=&quot;3&quot; unique_id=&quot;10991&quot;&gt;&lt;property id=&quot;20148&quot; value=&quot;5&quot;/&gt;&lt;property id=&quot;20300&quot; value=&quot;Diapositive 37&quot;/&gt;&lt;property id=&quot;20307&quot; value=&quot;414&quot;/&gt;&lt;/object&gt;&lt;object type=&quot;3&quot; unique_id=&quot;10992&quot;&gt;&lt;property id=&quot;20148&quot; value=&quot;5&quot;/&gt;&lt;property id=&quot;20300&quot; value=&quot;Diapositive 38&quot;/&gt;&lt;property id=&quot;20307&quot; value=&quot;415&quot;/&gt;&lt;/object&gt;&lt;object type=&quot;3&quot; unique_id=&quot;10993&quot;&gt;&lt;property id=&quot;20148&quot; value=&quot;5&quot;/&gt;&lt;property id=&quot;20300&quot; value=&quot;Diapositive 39 - &amp;quot;Quelle est la durée optimale du traitement ?&amp;quot;&quot;/&gt;&lt;property id=&quot;20307&quot; value=&quot;465&quot;/&gt;&lt;/object&gt;&lt;object type=&quot;3&quot; unique_id=&quot;10994&quot;&gt;&lt;property id=&quot;20148&quot; value=&quot;5&quot;/&gt;&lt;property id=&quot;20300&quot; value=&quot;Diapositive 40&quot;/&gt;&lt;property id=&quot;20307&quot; value=&quot;533&quot;/&gt;&lt;/object&gt;&lt;object type=&quot;3&quot; unique_id=&quot;10995&quot;&gt;&lt;property id=&quot;20148&quot; value=&quot;5&quot;/&gt;&lt;property id=&quot;20300&quot; value=&quot;Diapositive 41&quot;/&gt;&lt;property id=&quot;20307&quot; value=&quot;466&quot;/&gt;&lt;/object&gt;&lt;object type=&quot;3&quot; unique_id=&quot;10996&quot;&gt;&lt;property id=&quot;20148&quot; value=&quot;5&quot;/&gt;&lt;property id=&quot;20300&quot; value=&quot;Diapositive 42&quot;/&gt;&lt;property id=&quot;20307&quot; value=&quot;467&quot;/&gt;&lt;/object&gt;&lt;object type=&quot;3&quot; unique_id=&quot;10997&quot;&gt;&lt;property id=&quot;20148&quot; value=&quot;5&quot;/&gt;&lt;property id=&quot;20300&quot; value=&quot;Diapositive 43&quot;/&gt;&lt;property id=&quot;20307&quot; value=&quot;468&quot;/&gt;&lt;/object&gt;&lt;object type=&quot;3&quot; unique_id=&quot;10998&quot;&gt;&lt;property id=&quot;20148&quot; value=&quot;5&quot;/&gt;&lt;property id=&quot;20300&quot; value=&quot;Diapositive 44&quot;/&gt;&lt;property id=&quot;20307&quot; value=&quot;469&quot;/&gt;&lt;/object&gt;&lt;object type=&quot;3&quot; unique_id=&quot;10999&quot;&gt;&lt;property id=&quot;20148&quot; value=&quot;5&quot;/&gt;&lt;property id=&quot;20300&quot; value=&quot;Diapositive 45 - &amp;quot;Stade précoce&amp;quot;&quot;/&gt;&lt;property id=&quot;20307&quot; value=&quot;472&quot;/&gt;&lt;/object&gt;&lt;object type=&quot;3&quot; unique_id=&quot;11000&quot;&gt;&lt;property id=&quot;20148&quot; value=&quot;5&quot;/&gt;&lt;property id=&quot;20300&quot; value=&quot;Diapositive 46&quot;/&gt;&lt;property id=&quot;20307&quot; value=&quot;456&quot;/&gt;&lt;/object&gt;&lt;object type=&quot;3&quot; unique_id=&quot;11001&quot;&gt;&lt;property id=&quot;20148&quot; value=&quot;5&quot;/&gt;&lt;property id=&quot;20300&quot; value=&quot;Diapositive 47&quot;/&gt;&lt;property id=&quot;20307&quot; value=&quot;535&quot;/&gt;&lt;/object&gt;&lt;object type=&quot;3&quot; unique_id=&quot;11002&quot;&gt;&lt;property id=&quot;20148&quot; value=&quot;5&quot;/&gt;&lt;property id=&quot;20300&quot; value=&quot;Diapositive 48&quot;/&gt;&lt;property id=&quot;20307&quot; value=&quot;513&quot;/&gt;&lt;/object&gt;&lt;object type=&quot;3&quot; unique_id=&quot;11003&quot;&gt;&lt;property id=&quot;20148&quot; value=&quot;5&quot;/&gt;&lt;property id=&quot;20300&quot; value=&quot;Diapositive 49 - &amp;quot;Forme avancée : Chirurgie lourde ou chimiothérapie néoadjuvante ?&amp;quot;&quot;/&gt;&lt;property id=&quot;20307&quot; value=&quot;538&quot;/&gt;&lt;/object&gt;&lt;object type=&quot;3&quot; unique_id=&quot;11004&quot;&gt;&lt;property id=&quot;20148&quot; value=&quot;5&quot;/&gt;&lt;property id=&quot;20300&quot; value=&quot;Diapositive 50&quot;/&gt;&lt;property id=&quot;20307&quot; value=&quot;312&quot;/&gt;&lt;/object&gt;&lt;object type=&quot;3&quot; unique_id=&quot;11005&quot;&gt;&lt;property id=&quot;20148&quot; value=&quot;5&quot;/&gt;&lt;property id=&quot;20300&quot; value=&quot;Diapositive 51&quot;/&gt;&lt;property id=&quot;20307&quot; value=&quot;359&quot;/&gt;&lt;/object&gt;&lt;object type=&quot;3&quot; unique_id=&quot;11006&quot;&gt;&lt;property id=&quot;20148&quot; value=&quot;5&quot;/&gt;&lt;property id=&quot;20300&quot; value=&quot;Diapositive 52&quot;/&gt;&lt;property id=&quot;20307&quot; value=&quot;313&quot;/&gt;&lt;/object&gt;&lt;object type=&quot;3&quot; unique_id=&quot;11007&quot;&gt;&lt;property id=&quot;20148&quot; value=&quot;5&quot;/&gt;&lt;property id=&quot;20300&quot; value=&quot;Diapositive 53&quot;/&gt;&lt;property id=&quot;20307&quot; value=&quot;539&quot;/&gt;&lt;/object&gt;&lt;object type=&quot;3&quot; unique_id=&quot;11008&quot;&gt;&lt;property id=&quot;20148&quot; value=&quot;5&quot;/&gt;&lt;property id=&quot;20300&quot; value=&quot;Diapositive 54&quot;/&gt;&lt;property id=&quot;20307&quot; value=&quot;314&quot;/&gt;&lt;/object&gt;&lt;object type=&quot;3&quot; unique_id=&quot;11009&quot;&gt;&lt;property id=&quot;20148&quot; value=&quot;5&quot;/&gt;&lt;property id=&quot;20300&quot; value=&quot;Diapositive 55&quot;/&gt;&lt;property id=&quot;20307&quot; value=&quot;311&quot;/&gt;&lt;/object&gt;&lt;object type=&quot;3&quot; unique_id=&quot;11010&quot;&gt;&lt;property id=&quot;20148&quot; value=&quot;5&quot;/&gt;&lt;property id=&quot;20300&quot; value=&quot;Diapositive 56 - &amp;quot;Stades avancés (III-IV pleural)&amp;quot;&quot;/&gt;&lt;property id=&quot;20307&quot; value=&quot;529&quot;/&gt;&lt;/object&gt;&lt;object type=&quot;3&quot; unique_id=&quot;11011&quot;&gt;&lt;property id=&quot;20148&quot; value=&quot;5&quot;/&gt;&lt;property id=&quot;20300&quot; value=&quot;Diapositive 57&quot;/&gt;&lt;property id=&quot;20307&quot; value=&quot;540&quot;/&gt;&lt;/object&gt;&lt;object type=&quot;3&quot; unique_id=&quot;11012&quot;&gt;&lt;property id=&quot;20148&quot; value=&quot;5&quot;/&gt;&lt;property id=&quot;20300&quot; value=&quot;Diapositive 58&quot;/&gt;&lt;property id=&quot;20307&quot; value=&quot;288&quot;/&gt;&lt;/object&gt;&lt;object type=&quot;3&quot; unique_id=&quot;11013&quot;&gt;&lt;property id=&quot;20148&quot; value=&quot;5&quot;/&gt;&lt;property id=&quot;20300&quot; value=&quot;Diapositive 59&quot;/&gt;&lt;property id=&quot;20307&quot; value=&quot;330&quot;/&gt;&lt;/object&gt;&lt;object type=&quot;3&quot; unique_id=&quot;11014&quot;&gt;&lt;property id=&quot;20148&quot; value=&quot;5&quot;/&gt;&lt;property id=&quot;20300&quot; value=&quot;Diapositive 60&quot;/&gt;&lt;property id=&quot;20307&quot; value=&quot;324&quot;/&gt;&lt;/object&gt;&lt;object type=&quot;3&quot; unique_id=&quot;11015&quot;&gt;&lt;property id=&quot;20148&quot; value=&quot;5&quot;/&gt;&lt;property id=&quot;20300&quot; value=&quot;Diapositive 61&quot;/&gt;&lt;property id=&quot;20307&quot; value=&quot;331&quot;/&gt;&lt;/object&gt;&lt;object type=&quot;3&quot; unique_id=&quot;11016&quot;&gt;&lt;property id=&quot;20148&quot; value=&quot;5&quot;/&gt;&lt;property id=&quot;20300&quot; value=&quot;Diapositive 62&quot;/&gt;&lt;property id=&quot;20307&quot; value=&quot;335&quot;/&gt;&lt;/object&gt;&lt;object type=&quot;3&quot; unique_id=&quot;11017&quot;&gt;&lt;property id=&quot;20148&quot; value=&quot;5&quot;/&gt;&lt;property id=&quot;20300&quot; value=&quot;Diapositive 63&quot;/&gt;&lt;property id=&quot;20307&quot; value=&quot;334&quot;/&gt;&lt;/object&gt;&lt;object type=&quot;3&quot; unique_id=&quot;11018&quot;&gt;&lt;property id=&quot;20148&quot; value=&quot;5&quot;/&gt;&lt;property id=&quot;20300&quot; value=&quot;Diapositive 64&quot;/&gt;&lt;property id=&quot;20307&quot; value=&quot;325&quot;/&gt;&lt;/object&gt;&lt;object type=&quot;3&quot; unique_id=&quot;11019&quot;&gt;&lt;property id=&quot;20148&quot; value=&quot;5&quot;/&gt;&lt;property id=&quot;20300&quot; value=&quot;Diapositive 65 - &amp;quot;Les suites opératoires&amp;quot;&quot;/&gt;&lt;property id=&quot;20307&quot; value=&quot;518&quot;/&gt;&lt;/object&gt;&lt;object type=&quot;3&quot; unique_id=&quot;11020&quot;&gt;&lt;property id=&quot;20148&quot; value=&quot;5&quot;/&gt;&lt;property id=&quot;20300&quot; value=&quot;Diapositive 66 - &amp;quot;Amélioration des suites :&amp;#x0D;&amp;#x0A;&amp;#x0D;&amp;#x0A;monitorage pré-,per- et post opératoire intensif&amp;quot;&quot;/&gt;&lt;property id=&quot;20307&quot; value=&quot;541&quot;/&gt;&lt;/object&gt;&lt;object type=&quot;3&quot; unique_id=&quot;11021&quot;&gt;&lt;property id=&quot;20148&quot; value=&quot;5&quot;/&gt;&lt;property id=&quot;20300&quot; value=&quot;Diapositive 67 - &amp;quot;&amp;#x0D;&amp;#x0A;&amp;#x0D;&amp;#x0A;En préopératoire:&amp;#x0D;&amp;#x0A;&amp;#x0D;&amp;#x0A;&amp;quot;&quot;/&gt;&lt;property id=&quot;20307&quot; value=&quot;542&quot;/&gt;&lt;/object&gt;&lt;object type=&quot;3&quot; unique_id=&quot;11022&quot;&gt;&lt;property id=&quot;20148&quot; value=&quot;5&quot;/&gt;&lt;property id=&quot;20300&quot; value=&quot;Diapositive 68 - &amp;quot;&amp;#x0D;&amp;#x0A;&amp;#x0D;&amp;#x0A;&amp;#x0D;&amp;#x0A;En per-opératoire :&amp;#x0D;&amp;#x0A;&amp;#x0D;&amp;#x0A;&amp;#x0D;&amp;#x0A;&amp;quot;&quot;/&gt;&lt;property id=&quot;20307&quot; value=&quot;543&quot;/&gt;&lt;/object&gt;&lt;object type=&quot;3&quot; unique_id=&quot;11023&quot;&gt;&lt;property id=&quot;20148&quot; value=&quot;5&quot;/&gt;&lt;property id=&quot;20300&quot; value=&quot;Diapositive 69 - &amp;quot;&amp;#x0D;&amp;#x0A;&amp;#x0D;&amp;#x0A;En postopératoire:&amp;#x0D;&amp;#x0A;&amp;#x0D;&amp;#x0A;&amp;quot;&quot;/&gt;&lt;property id=&quot;20307&quot; value=&quot;544&quot;/&gt;&lt;/object&gt;&lt;object type=&quot;3&quot; unique_id=&quot;11024&quot;&gt;&lt;property id=&quot;20148&quot; value=&quot;5&quot;/&gt;&lt;property id=&quot;20300&quot; value=&quot;Diapositive 70&quot;/&gt;&lt;property id=&quot;20307&quot; value=&quot;519&quot;/&gt;&lt;/object&gt;&lt;object type=&quot;3&quot; unique_id=&quot;11025&quot;&gt;&lt;property id=&quot;20148&quot; value=&quot;5&quot;/&gt;&lt;property id=&quot;20300&quot; value=&quot;Diapositive 71&quot;/&gt;&lt;property id=&quot;20307&quot; value=&quot;259&quot;/&gt;&lt;/object&gt;&lt;object type=&quot;3&quot; unique_id=&quot;11026&quot;&gt;&lt;property id=&quot;20148&quot; value=&quot;5&quot;/&gt;&lt;property id=&quot;20300&quot; value=&quot;Diapositive 72&quot;/&gt;&lt;property id=&quot;20307&quot; value=&quot;366&quot;/&gt;&lt;/object&gt;&lt;object type=&quot;3&quot; unique_id=&quot;11027&quot;&gt;&lt;property id=&quot;20148&quot; value=&quot;5&quot;/&gt;&lt;property id=&quot;20300&quot; value=&quot;Diapositive 73&quot;/&gt;&lt;property id=&quot;20307&quot; value=&quot;365&quot;/&gt;&lt;/object&gt;&lt;object type=&quot;3&quot; unique_id=&quot;11028&quot;&gt;&lt;property id=&quot;20148&quot; value=&quot;5&quot;/&gt;&lt;property id=&quot;20300&quot; value=&quot;Diapositive 74&quot;/&gt;&lt;property id=&quot;20307&quot; value=&quot;473&quot;/&gt;&lt;/object&gt;&lt;object type=&quot;3&quot; unique_id=&quot;11029&quot;&gt;&lt;property id=&quot;20148&quot; value=&quot;5&quot;/&gt;&lt;property id=&quot;20300&quot; value=&quot;Diapositive 75&quot;/&gt;&lt;property id=&quot;20307&quot; value=&quot;338&quot;/&gt;&lt;/object&gt;&lt;object type=&quot;3&quot; unique_id=&quot;11030&quot;&gt;&lt;property id=&quot;20148&quot; value=&quot;5&quot;/&gt;&lt;property id=&quot;20300&quot; value=&quot;Diapositive 76&quot;/&gt;&lt;property id=&quot;20307&quot; value=&quot;339&quot;/&gt;&lt;/object&gt;&lt;object type=&quot;3&quot; unique_id=&quot;11031&quot;&gt;&lt;property id=&quot;20148&quot; value=&quot;5&quot;/&gt;&lt;property id=&quot;20300&quot; value=&quot;Diapositive 77&quot;/&gt;&lt;property id=&quot;20307&quot; value=&quot;260&quot;/&gt;&lt;/object&gt;&lt;object type=&quot;3&quot; unique_id=&quot;11032&quot;&gt;&lt;property id=&quot;20148&quot; value=&quot;5&quot;/&gt;&lt;property id=&quot;20300&quot; value=&quot;Diapositive 78&quot;/&gt;&lt;property id=&quot;20307&quot; value=&quot;551&quot;/&gt;&lt;/object&gt;&lt;object type=&quot;3&quot; unique_id=&quot;11033&quot;&gt;&lt;property id=&quot;20148&quot; value=&quot;5&quot;/&gt;&lt;property id=&quot;20300&quot; value=&quot;Diapositive 79&quot;/&gt;&lt;property id=&quot;20307&quot; value=&quot;502&quot;/&gt;&lt;/object&gt;&lt;object type=&quot;3&quot; unique_id=&quot;11034&quot;&gt;&lt;property id=&quot;20148&quot; value=&quot;5&quot;/&gt;&lt;property id=&quot;20300&quot; value=&quot;Diapositive 80&quot;/&gt;&lt;property id=&quot;20307&quot; value=&quot;545&quot;/&gt;&lt;/object&gt;&lt;object type=&quot;3&quot; unique_id=&quot;11035&quot;&gt;&lt;property id=&quot;20148&quot; value=&quot;5&quot;/&gt;&lt;property id=&quot;20300&quot; value=&quot;Diapositive 81&quot;/&gt;&lt;property id=&quot;20307&quot; value=&quot;341&quot;/&gt;&lt;/object&gt;&lt;object type=&quot;3&quot; unique_id=&quot;11036&quot;&gt;&lt;property id=&quot;20148&quot; value=&quot;5&quot;/&gt;&lt;property id=&quot;20300&quot; value=&quot;Diapositive 82&quot;/&gt;&lt;property id=&quot;20307&quot; value=&quot;552&quot;/&gt;&lt;/object&gt;&lt;object type=&quot;3&quot; unique_id=&quot;11037&quot;&gt;&lt;property id=&quot;20148&quot; value=&quot;5&quot;/&gt;&lt;property id=&quot;20300&quot; value=&quot;Diapositive 83&quot;/&gt;&lt;property id=&quot;20307&quot; value=&quot;4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2510</Words>
  <Application>Microsoft Office PowerPoint</Application>
  <PresentationFormat>Affichage à l'écran (4:3)</PresentationFormat>
  <Paragraphs>676</Paragraphs>
  <Slides>83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Quelle est la durée optimale du traitement ?</vt:lpstr>
      <vt:lpstr>Diapositive 40</vt:lpstr>
      <vt:lpstr>Diapositive 41</vt:lpstr>
      <vt:lpstr>Diapositive 42</vt:lpstr>
      <vt:lpstr>Diapositive 43</vt:lpstr>
      <vt:lpstr>Diapositive 44</vt:lpstr>
      <vt:lpstr>Stade précoce</vt:lpstr>
      <vt:lpstr>Diapositive 46</vt:lpstr>
      <vt:lpstr>Diapositive 47</vt:lpstr>
      <vt:lpstr>Diapositive 48</vt:lpstr>
      <vt:lpstr>Forme avancée : Chirurgie lourde ou chimiothérapie néoadjuvante ?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Stades avancés (III-IV pleural)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Les suites opératoires</vt:lpstr>
      <vt:lpstr>Amélioration des suites :  monitorage pré-,per- et post opératoire intensif</vt:lpstr>
      <vt:lpstr>  En préopératoire:  </vt:lpstr>
      <vt:lpstr>   En per-opératoire :   </vt:lpstr>
      <vt:lpstr>  En postopératoire:  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vinatier</dc:creator>
  <cp:lastModifiedBy>laurene</cp:lastModifiedBy>
  <cp:revision>121</cp:revision>
  <dcterms:created xsi:type="dcterms:W3CDTF">2011-05-16T15:14:50Z</dcterms:created>
  <dcterms:modified xsi:type="dcterms:W3CDTF">2012-06-27T13:15:13Z</dcterms:modified>
</cp:coreProperties>
</file>