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319" r:id="rId2"/>
    <p:sldId id="283" r:id="rId3"/>
    <p:sldId id="281" r:id="rId4"/>
    <p:sldId id="282" r:id="rId5"/>
    <p:sldId id="284" r:id="rId6"/>
    <p:sldId id="285" r:id="rId7"/>
    <p:sldId id="286" r:id="rId8"/>
    <p:sldId id="305" r:id="rId9"/>
    <p:sldId id="306" r:id="rId10"/>
    <p:sldId id="307" r:id="rId11"/>
    <p:sldId id="258" r:id="rId12"/>
    <p:sldId id="308" r:id="rId13"/>
    <p:sldId id="310" r:id="rId14"/>
    <p:sldId id="311" r:id="rId15"/>
    <p:sldId id="312" r:id="rId16"/>
    <p:sldId id="260" r:id="rId17"/>
    <p:sldId id="317" r:id="rId18"/>
    <p:sldId id="261" r:id="rId19"/>
    <p:sldId id="262" r:id="rId20"/>
    <p:sldId id="288" r:id="rId21"/>
    <p:sldId id="263" r:id="rId22"/>
    <p:sldId id="287" r:id="rId23"/>
    <p:sldId id="264" r:id="rId24"/>
    <p:sldId id="265" r:id="rId25"/>
    <p:sldId id="266" r:id="rId26"/>
    <p:sldId id="267" r:id="rId27"/>
    <p:sldId id="304" r:id="rId28"/>
    <p:sldId id="271" r:id="rId29"/>
    <p:sldId id="316" r:id="rId30"/>
    <p:sldId id="268" r:id="rId31"/>
    <p:sldId id="289" r:id="rId32"/>
    <p:sldId id="273" r:id="rId33"/>
    <p:sldId id="274" r:id="rId34"/>
    <p:sldId id="275" r:id="rId35"/>
    <p:sldId id="276" r:id="rId36"/>
    <p:sldId id="313" r:id="rId37"/>
    <p:sldId id="314" r:id="rId38"/>
    <p:sldId id="302" r:id="rId39"/>
    <p:sldId id="303" r:id="rId40"/>
    <p:sldId id="278" r:id="rId41"/>
    <p:sldId id="309" r:id="rId42"/>
  </p:sldIdLst>
  <p:sldSz cx="9144000" cy="6858000" type="screen4x3"/>
  <p:notesSz cx="6858000" cy="9144000"/>
  <p:custDataLst>
    <p:tags r:id="rId44"/>
  </p:custDataLst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2" autoAdjust="0"/>
    <p:restoredTop sz="94703" autoAdjust="0"/>
  </p:normalViewPr>
  <p:slideViewPr>
    <p:cSldViewPr snapToGrid="0" snapToObjects="1">
      <p:cViewPr varScale="1">
        <p:scale>
          <a:sx n="72" d="100"/>
          <a:sy n="72" d="100"/>
        </p:scale>
        <p:origin x="-147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991D6C-FB4F-42E6-81F5-3C11381491AC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210707-321D-482C-8506-0503C91B88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F862F3-6B27-491C-A6B3-3A86E84286A4}" type="slidenum">
              <a:rPr lang="fr-FR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ADF699-0A20-41C7-B5F5-8257D5383665}" type="slidenum">
              <a:rPr lang="fr-FR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fr-FR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931F38-4A87-430B-BD55-1BE3668027D6}" type="slidenum">
              <a:rPr lang="fr-FR"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fr-FR"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72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517C2-4CF8-4FB9-A293-944DC70D437A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17C22-50D7-43B2-A7F6-10940F58C7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D7BB-D29C-4F83-B5BD-03A27833909A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91B3-CC82-43ED-B264-C6D06FDE46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55A06-5ADC-42B6-A110-D3B67F7C8219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E7B1F-BEFF-4CCC-837E-2B61D2802D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A0BD8-BC3B-48D6-B707-5A98130F96CA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2D99-933E-4CCE-A682-23133369D4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A9B82-9D5E-4986-A616-39B72AC5787C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9640F-4600-49F7-AB91-C674836327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9778-15BF-473F-B442-F24AB269AE10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61EBB-8F8C-45C8-8C53-CDCF54F771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9BDF0-E885-44CE-A9D1-5766D10B4BF5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851D-EA63-41E3-BB29-569A636335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3F546-F914-4EE6-ACEB-1925CCD4DD67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101C-365F-4955-B6C9-6B4637B234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A0A2-71AF-4A3C-80C7-EEE58C75BA75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7A948-0D1D-4CD0-97F6-310E2358FC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E8B2-3A97-47CE-84F8-7DE5316A553E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9464E-1CBB-4ACF-B942-86F1E2904D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843AC-1F3E-499C-B4E5-3F817F0E4AD4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2475-BA7D-45E6-BFD7-A9C55B8899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8B8BC7-798A-4339-98B7-491BA32680F6}" type="datetimeFigureOut">
              <a:rPr lang="fr-FR"/>
              <a:pPr>
                <a:defRPr/>
              </a:pPr>
              <a:t>27/06/2012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13B78F-30E9-4660-A941-C4AFB985D1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84" charset="2"/>
        <a:buChar char="§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84" charset="2"/>
        <a:buChar char="§"/>
        <a:defRPr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84" charset="2"/>
        <a:buChar char="§"/>
        <a:defRPr sz="16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84" charset="2"/>
        <a:buChar char="§"/>
        <a:defRPr sz="1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84" charset="2"/>
        <a:buChar char="§"/>
        <a:defRPr sz="1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video" Target="trach%20annot%C3%A9e%204min30.mp4" TargetMode="Externa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madagascar_mars 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3096" y="855663"/>
            <a:ext cx="8023732" cy="567242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re 1"/>
          <p:cNvSpPr>
            <a:spLocks noGrp="1"/>
          </p:cNvSpPr>
          <p:nvPr>
            <p:ph type="title"/>
          </p:nvPr>
        </p:nvSpPr>
        <p:spPr>
          <a:xfrm>
            <a:off x="781050" y="76200"/>
            <a:ext cx="7315200" cy="1154113"/>
          </a:xfrm>
        </p:spPr>
        <p:txBody>
          <a:bodyPr/>
          <a:lstStyle/>
          <a:p>
            <a:pPr eaLnBrk="1" hangingPunct="1"/>
            <a:r>
              <a:rPr lang="fr-FR" smtClean="0"/>
              <a:t>Bilan</a:t>
            </a:r>
          </a:p>
        </p:txBody>
      </p:sp>
      <p:sp>
        <p:nvSpPr>
          <p:cNvPr id="32770" name="Espace réservé du contenu 2"/>
          <p:cNvSpPr>
            <a:spLocks noGrp="1"/>
          </p:cNvSpPr>
          <p:nvPr>
            <p:ph idx="1"/>
          </p:nvPr>
        </p:nvSpPr>
        <p:spPr>
          <a:xfrm>
            <a:off x="484188" y="1216025"/>
            <a:ext cx="7745412" cy="3538538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rgbClr val="FFFF00"/>
                </a:solidFill>
              </a:rPr>
              <a:t>IRM abdomino-pelvienne</a:t>
            </a:r>
          </a:p>
          <a:p>
            <a:pPr lvl="1" eaLnBrk="1" hangingPunct="1"/>
            <a:r>
              <a:rPr lang="fr-FR" sz="2000" smtClean="0">
                <a:solidFill>
                  <a:srgbClr val="FFFF00"/>
                </a:solidFill>
              </a:rPr>
              <a:t>Des vaisseaux rénaux au pelvis  </a:t>
            </a:r>
            <a:r>
              <a:rPr lang="fr-FR" sz="2000" smtClean="0"/>
              <a:t>(incluant périnée et creux inguinaux)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mtClean="0">
                <a:cs typeface="ＭＳ Ｐゴシック" pitchFamily="84" charset="-128"/>
              </a:rPr>
              <a:t>Que demander au radiologue pour l</a:t>
            </a:r>
            <a:r>
              <a:rPr lang="ja-JP" altLang="fr-FR" smtClean="0">
                <a:cs typeface="ＭＳ Ｐゴシック" pitchFamily="84" charset="-128"/>
              </a:rPr>
              <a:t>’</a:t>
            </a:r>
            <a:r>
              <a:rPr lang="fr-FR" smtClean="0">
                <a:cs typeface="ＭＳ Ｐゴシック" pitchFamily="84" charset="-128"/>
              </a:rPr>
              <a:t>IRM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Taille max de la lésion (hauteur car pas appréciée clin)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Etat des voies excrétrices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Etat ggl, Anomalies vasculaires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Pb IRM après conisation; Quand?</a:t>
            </a:r>
          </a:p>
          <a:p>
            <a:pPr lvl="3" eaLnBrk="1" hangingPunct="1">
              <a:lnSpc>
                <a:spcPct val="90000"/>
              </a:lnSpc>
              <a:buFont typeface="Wingdings" pitchFamily="84" charset="2"/>
              <a:buNone/>
            </a:pPr>
            <a:endParaRPr lang="fr-FR" sz="900" smtClean="0"/>
          </a:p>
          <a:p>
            <a:pPr eaLnBrk="1" hangingPunct="1"/>
            <a:endParaRPr lang="fr-FR" smtClean="0"/>
          </a:p>
          <a:p>
            <a:pPr eaLnBrk="1" hangingPunct="1"/>
            <a:r>
              <a:rPr lang="fr-FR" sz="2400" smtClean="0"/>
              <a:t>Si forme localement avancée discuter (RCP)</a:t>
            </a:r>
          </a:p>
          <a:p>
            <a:pPr lvl="1" eaLnBrk="1" hangingPunct="1"/>
            <a:r>
              <a:rPr lang="fr-FR" sz="2000" smtClean="0"/>
              <a:t>Imagerie: TDM TAP ou TEP-scanner</a:t>
            </a:r>
          </a:p>
          <a:p>
            <a:pPr lvl="1" eaLnBrk="1" hangingPunct="1"/>
            <a:r>
              <a:rPr lang="fr-FR" sz="2000" smtClean="0"/>
              <a:t>Endoscopie complémentaire à la demande: cysto-rectoscopie</a:t>
            </a:r>
          </a:p>
          <a:p>
            <a:pPr lvl="1" eaLnBrk="1" hangingPunct="1"/>
            <a:r>
              <a:rPr lang="fr-FR" sz="2000" smtClean="0"/>
              <a:t>Bio  (hémogramme, bilan foie rein) + Marqueurs</a:t>
            </a:r>
          </a:p>
          <a:p>
            <a:pPr lvl="2" eaLnBrk="1" hangingPunct="1"/>
            <a:r>
              <a:rPr lang="fr-FR" sz="2000" smtClean="0"/>
              <a:t>SCC si épidermoïde; CA 125 si adénocarcinome</a:t>
            </a:r>
          </a:p>
          <a:p>
            <a:pPr lvl="3" eaLnBrk="1" hangingPunct="1"/>
            <a:r>
              <a:rPr lang="fr-FR" sz="1800" smtClean="0"/>
              <a:t>Intérêt pour le suivi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541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Nouveautés: classification FIGO 2009</a:t>
            </a:r>
          </a:p>
        </p:txBody>
      </p:sp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0" y="1181100"/>
            <a:ext cx="9144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800" b="1"/>
              <a:t>Stade I : lésion limitée au col</a:t>
            </a: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IA : micro invasif (défini sur pièce de conisation ou d'hystérectomie)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400"/>
              <a:t>IA1 : invasion &lt;= 3 mm en profondeur et &lt; =7 mm en surface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400"/>
              <a:t>IA2 : 3 &lt; invasion &lt;= 5 mm profondeur et &lt;= 7 mm en surface</a:t>
            </a: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IB : invasif clinique (à partir de invasion &gt; 5 mm profondeur ou &gt;7 mm en surface)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400"/>
              <a:t>IB1: lésion cliniquement visible &lt;= 4 cm (nous privilégions le diamètre maximal IRM de la tumeur )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400"/>
              <a:t>IB2: lésion cliniquement visible  &gt; 4 cm dans son plus grand diamètre clinique</a:t>
            </a:r>
          </a:p>
          <a:p>
            <a:pPr marL="342900" indent="-3429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800" b="1"/>
              <a:t>Stade II: extension vaginale ou  paramétriale limitée</a:t>
            </a: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IIA: atteinte vaginale isolée mais limitée aux 2/3 supérieurs: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200">
                <a:solidFill>
                  <a:srgbClr val="FFFF00"/>
                </a:solidFill>
              </a:rPr>
              <a:t>IIA1: lésion cliniquement visible &lt;= 4cm </a:t>
            </a:r>
          </a:p>
          <a:p>
            <a:pPr marL="1143000" lvl="2" indent="-2286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200">
                <a:solidFill>
                  <a:srgbClr val="FFFF00"/>
                </a:solidFill>
              </a:rPr>
              <a:t>IIA2: lésion cliniquement visible  &gt; 4cm</a:t>
            </a:r>
            <a:endParaRPr lang="fr-FR" sz="1200">
              <a:solidFill>
                <a:srgbClr val="FFFF00"/>
              </a:solidFill>
              <a:hlinkClick r:id="rId3" action="ppaction://hlinksldjump"/>
            </a:endParaRP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IIB : atteinte paramétriale mais sans fixation à la paroi pelvienne</a:t>
            </a:r>
          </a:p>
          <a:p>
            <a:pPr marL="342900" indent="-3429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800" b="1"/>
              <a:t>Stade III: extension vaginale ou paramétriale étendue</a:t>
            </a:r>
            <a:endParaRPr lang="fr-FR" sz="1800"/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IIIA : atteinte 1/3 inférieur du vagin</a:t>
            </a: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IIIB : atteinte paramétriale fixée à la paroi pelvienne ou  hydronéphrose ou rein  muet</a:t>
            </a:r>
          </a:p>
          <a:p>
            <a:pPr marL="342900" indent="-342900" defTabSz="7620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fr-FR" sz="1800" b="1"/>
              <a:t>Stade IV : extension aux organes pelviens ou métastases</a:t>
            </a:r>
            <a:endParaRPr lang="fr-FR" sz="1800"/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IVA: atteinte muqueuse de la vessie (&gt; à œdème bulleux) et/ou du rectum</a:t>
            </a:r>
          </a:p>
          <a:p>
            <a:pPr marL="742950" lvl="1" indent="-285750" defTabSz="762000" eaLnBrk="0" hangingPunct="0">
              <a:spcBef>
                <a:spcPct val="20000"/>
              </a:spcBef>
              <a:buSzPct val="100000"/>
              <a:buFontTx/>
              <a:buChar char="–"/>
            </a:pPr>
            <a:r>
              <a:rPr lang="fr-FR" sz="1600"/>
              <a:t>IVB: métastases à distance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>
          <a:xfrm>
            <a:off x="914400" y="414338"/>
            <a:ext cx="7315200" cy="1154112"/>
          </a:xfrm>
        </p:spPr>
        <p:txBody>
          <a:bodyPr/>
          <a:lstStyle/>
          <a:p>
            <a:pPr eaLnBrk="1" hangingPunct="1"/>
            <a:r>
              <a:rPr lang="fr-FR" smtClean="0"/>
              <a:t>Traitement</a:t>
            </a:r>
            <a:br>
              <a:rPr lang="fr-FR" smtClean="0"/>
            </a:br>
            <a:r>
              <a:rPr lang="fr-FR" smtClean="0"/>
              <a:t>pré requis</a:t>
            </a:r>
          </a:p>
        </p:txBody>
      </p:sp>
      <p:sp>
        <p:nvSpPr>
          <p:cNvPr id="36866" name="Espace réservé du contenu 2"/>
          <p:cNvSpPr>
            <a:spLocks noGrp="1"/>
          </p:cNvSpPr>
          <p:nvPr>
            <p:ph idx="1"/>
          </p:nvPr>
        </p:nvSpPr>
        <p:spPr>
          <a:xfrm>
            <a:off x="200025" y="2117725"/>
            <a:ext cx="8688388" cy="3540125"/>
          </a:xfrm>
        </p:spPr>
        <p:txBody>
          <a:bodyPr/>
          <a:lstStyle/>
          <a:p>
            <a:pPr eaLnBrk="1" hangingPunct="1"/>
            <a:r>
              <a:rPr lang="fr-FR" sz="2400"/>
              <a:t>La prise en charge thérapeutique peut faire appel, selon le stade de la maladie, à la chirurgie, la radiothérapie externe, la curiethérapie et la chimiothérapie, seules ou en association.</a:t>
            </a:r>
          </a:p>
          <a:p>
            <a:pPr eaLnBrk="1" hangingPunct="1"/>
            <a:endParaRPr lang="fr-FR" sz="2400"/>
          </a:p>
          <a:p>
            <a:pPr eaLnBrk="1" hangingPunct="1"/>
            <a:r>
              <a:rPr lang="fr-FR" sz="2400"/>
              <a:t>La patiente doit être prise en charge dans sa globalité incluant la prise en compte de sa sexualité et de sa fertilité.</a:t>
            </a:r>
          </a:p>
          <a:p>
            <a:pPr eaLnBrk="1" hangingPunct="1"/>
            <a:endParaRPr lang="fr-FR" sz="2400"/>
          </a:p>
          <a:p>
            <a:pPr eaLnBrk="1" hangingPunct="1"/>
            <a:r>
              <a:rPr lang="fr-FR" sz="2400"/>
              <a:t>Le médecin traitant a un rôle essentiel dans le suivi et la prise en charge des complications qui peuvent être liées au traitement ou à la maladie elle-même.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530225" y="284163"/>
            <a:ext cx="7315200" cy="1154112"/>
          </a:xfrm>
        </p:spPr>
        <p:txBody>
          <a:bodyPr/>
          <a:lstStyle/>
          <a:p>
            <a:pPr eaLnBrk="1" hangingPunct="1"/>
            <a:r>
              <a:rPr lang="fr-FR" sz="3200" smtClean="0"/>
              <a:t>Education thérapeutique de la patiente et adaptation au mode de vie</a:t>
            </a:r>
          </a:p>
        </p:txBody>
      </p:sp>
      <p:sp>
        <p:nvSpPr>
          <p:cNvPr id="38914" name="Espace réservé du contenu 2"/>
          <p:cNvSpPr>
            <a:spLocks noGrp="1"/>
          </p:cNvSpPr>
          <p:nvPr>
            <p:ph idx="1"/>
          </p:nvPr>
        </p:nvSpPr>
        <p:spPr>
          <a:xfrm>
            <a:off x="233363" y="1600200"/>
            <a:ext cx="8588375" cy="3540125"/>
          </a:xfrm>
        </p:spPr>
        <p:txBody>
          <a:bodyPr/>
          <a:lstStyle/>
          <a:p>
            <a:pPr marL="44450" indent="0" eaLnBrk="1" hangingPunct="1">
              <a:buFont typeface="Wingdings" pitchFamily="84" charset="2"/>
              <a:buNone/>
            </a:pPr>
            <a:r>
              <a:rPr lang="fr-FR" sz="2400" smtClean="0">
                <a:solidFill>
                  <a:srgbClr val="FFFF00"/>
                </a:solidFill>
              </a:rPr>
              <a:t>Comprendre sa maladie, les traitements et leurs effets indésirables éventuels </a:t>
            </a:r>
            <a:r>
              <a:rPr lang="fr-FR" smtClean="0">
                <a:solidFill>
                  <a:srgbClr val="FFFF00"/>
                </a:solidFill>
              </a:rPr>
              <a:t>précautions à prendre </a:t>
            </a:r>
          </a:p>
          <a:p>
            <a:pPr lvl="1" eaLnBrk="1" hangingPunct="1"/>
            <a:r>
              <a:rPr lang="fr-FR" sz="2000" smtClean="0"/>
              <a:t>possibilité de participer à un essai thérapeutique  </a:t>
            </a:r>
          </a:p>
          <a:p>
            <a:pPr lvl="1" eaLnBrk="1" hangingPunct="1"/>
            <a:r>
              <a:rPr lang="fr-FR" sz="2000" smtClean="0"/>
              <a:t>prise en charge précoce du lymphoedème des membres inférieurs, sevrage tabagique, etc.</a:t>
            </a:r>
          </a:p>
          <a:p>
            <a:pPr marL="44450" indent="0" eaLnBrk="1" hangingPunct="1"/>
            <a:r>
              <a:rPr lang="fr-FR" sz="2400" smtClean="0">
                <a:solidFill>
                  <a:srgbClr val="FFFF00"/>
                </a:solidFill>
              </a:rPr>
              <a:t>Améliorer l’adhésion à un traitement ambulatoire </a:t>
            </a:r>
            <a:r>
              <a:rPr lang="fr-FR" sz="1600" smtClean="0">
                <a:solidFill>
                  <a:srgbClr val="FFFF00"/>
                </a:solidFill>
              </a:rPr>
              <a:t>(symptomatique)</a:t>
            </a:r>
            <a:endParaRPr lang="fr-FR" sz="1400" smtClean="0">
              <a:solidFill>
                <a:srgbClr val="FFFF00"/>
              </a:solidFill>
            </a:endParaRPr>
          </a:p>
          <a:p>
            <a:pPr marL="44450" indent="0" eaLnBrk="1" hangingPunct="1"/>
            <a:r>
              <a:rPr lang="fr-FR" sz="2400" smtClean="0">
                <a:solidFill>
                  <a:srgbClr val="FFFF00"/>
                </a:solidFill>
              </a:rPr>
              <a:t>Participer à la planification du suivi après le traitement </a:t>
            </a:r>
            <a:endParaRPr lang="fr-FR" smtClean="0">
              <a:solidFill>
                <a:srgbClr val="FFFF00"/>
              </a:solidFill>
            </a:endParaRPr>
          </a:p>
          <a:p>
            <a:pPr marL="44450" indent="0" eaLnBrk="1" hangingPunct="1"/>
            <a:r>
              <a:rPr lang="fr-FR" sz="2400" smtClean="0">
                <a:solidFill>
                  <a:srgbClr val="FFFF00"/>
                </a:solidFill>
              </a:rPr>
              <a:t>Faire face à des changements de son mode de vie </a:t>
            </a:r>
          </a:p>
          <a:p>
            <a:pPr lvl="1" eaLnBrk="1" hangingPunct="1"/>
            <a:r>
              <a:rPr lang="fr-FR" sz="2000" smtClean="0">
                <a:solidFill>
                  <a:srgbClr val="FFFFFF"/>
                </a:solidFill>
              </a:rPr>
              <a:t>activité physique, activité professionnelle, équilibre diététique, sexualité</a:t>
            </a:r>
          </a:p>
          <a:p>
            <a:pPr marL="44450" indent="0" eaLnBrk="1" hangingPunct="1"/>
            <a:r>
              <a:rPr lang="fr-FR" sz="2400" smtClean="0">
                <a:solidFill>
                  <a:srgbClr val="FFFF00"/>
                </a:solidFill>
              </a:rPr>
              <a:t>Impliquer son entourage dans la gestion de la maladie, des traitements et des répercussions qui en découlent.</a:t>
            </a:r>
          </a:p>
          <a:p>
            <a:pPr lvl="1" eaLnBrk="1" hangingPunct="1"/>
            <a:r>
              <a:rPr lang="fr-FR" sz="2000" smtClean="0">
                <a:solidFill>
                  <a:srgbClr val="FFFFFF"/>
                </a:solidFill>
              </a:rPr>
              <a:t>Infos sur aides et ressources possibles, associations de malades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>
          <a:xfrm>
            <a:off x="914400" y="30163"/>
            <a:ext cx="7315200" cy="1154112"/>
          </a:xfrm>
        </p:spPr>
        <p:txBody>
          <a:bodyPr/>
          <a:lstStyle/>
          <a:p>
            <a:pPr eaLnBrk="1" hangingPunct="1"/>
            <a:r>
              <a:rPr lang="fr-FR" smtClean="0"/>
              <a:t>Stades précoces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363" y="1370013"/>
            <a:ext cx="8588375" cy="4830762"/>
          </a:xfrm>
        </p:spPr>
        <p:txBody>
          <a:bodyPr/>
          <a:lstStyle/>
          <a:p>
            <a:pPr eaLnBrk="1" hangingPunct="1"/>
            <a:r>
              <a:rPr lang="fr-FR" sz="2400" b="1" smtClean="0">
                <a:solidFill>
                  <a:srgbClr val="FFFF00"/>
                </a:solidFill>
              </a:rPr>
              <a:t>IA1</a:t>
            </a:r>
          </a:p>
          <a:p>
            <a:pPr lvl="1" eaLnBrk="1" hangingPunct="1"/>
            <a:r>
              <a:rPr lang="fr-FR" smtClean="0"/>
              <a:t>Surveillance si in sano et pas d’emboles </a:t>
            </a:r>
          </a:p>
          <a:p>
            <a:pPr lvl="1" eaLnBrk="1" hangingPunct="1"/>
            <a:r>
              <a:rPr lang="fr-FR" smtClean="0"/>
              <a:t>Hystérectomie* si non in sano;  surveillance pas possible, souhait patiente</a:t>
            </a:r>
          </a:p>
          <a:p>
            <a:pPr lvl="1" eaLnBrk="1" hangingPunct="1"/>
            <a:r>
              <a:rPr lang="fr-FR" smtClean="0"/>
              <a:t>Si emboles -&gt; cf IA2</a:t>
            </a:r>
          </a:p>
          <a:p>
            <a:pPr eaLnBrk="1" hangingPunct="1"/>
            <a:r>
              <a:rPr lang="fr-FR" sz="2400" b="1" smtClean="0">
                <a:solidFill>
                  <a:srgbClr val="FFFF00"/>
                </a:solidFill>
              </a:rPr>
              <a:t>IA2</a:t>
            </a:r>
          </a:p>
          <a:p>
            <a:pPr lvl="1" eaLnBrk="1" hangingPunct="1"/>
            <a:r>
              <a:rPr lang="fr-FR" smtClean="0"/>
              <a:t>Ganglions pelviens: lymphadénectomie (coelio) +/- extempo</a:t>
            </a:r>
          </a:p>
          <a:p>
            <a:pPr lvl="2" eaLnBrk="1" hangingPunct="1"/>
            <a:r>
              <a:rPr lang="fr-FR" sz="1800" smtClean="0"/>
              <a:t>RTCT si pN1 adaptée en hauteur sinon cf pour l’ utérus</a:t>
            </a:r>
          </a:p>
          <a:p>
            <a:pPr lvl="1" eaLnBrk="1" hangingPunct="1"/>
            <a:r>
              <a:rPr lang="fr-FR" smtClean="0"/>
              <a:t>Utérus</a:t>
            </a:r>
          </a:p>
          <a:p>
            <a:pPr lvl="2" eaLnBrk="1" hangingPunct="1"/>
            <a:r>
              <a:rPr lang="fr-FR" sz="1800" smtClean="0"/>
              <a:t>Surveillance si in sano et pas d’emboles et désir de grossesse</a:t>
            </a:r>
          </a:p>
          <a:p>
            <a:pPr lvl="2" eaLnBrk="1" hangingPunct="1"/>
            <a:r>
              <a:rPr lang="fr-FR" sz="1800" smtClean="0"/>
              <a:t>Non in sano  pas d’embole (pour invasif) : refaire IRM (confirmer taille)</a:t>
            </a:r>
          </a:p>
          <a:p>
            <a:pPr lvl="3" eaLnBrk="1" hangingPunct="1"/>
            <a:r>
              <a:rPr lang="fr-FR" sz="1600" smtClean="0"/>
              <a:t>trachélectomie simple si souhait grossesse ou HT</a:t>
            </a:r>
          </a:p>
          <a:p>
            <a:pPr lvl="2" eaLnBrk="1" hangingPunct="1"/>
            <a:r>
              <a:rPr lang="fr-FR" sz="1800" smtClean="0"/>
              <a:t>Emboles +/- in  sano: refaire IRM</a:t>
            </a:r>
          </a:p>
          <a:p>
            <a:pPr lvl="3" eaLnBrk="1" hangingPunct="1"/>
            <a:r>
              <a:rPr lang="fr-FR" sz="1600" smtClean="0"/>
              <a:t>Désir grossesse: trachélectomie élargie prox</a:t>
            </a:r>
          </a:p>
          <a:p>
            <a:pPr lvl="3" eaLnBrk="1" hangingPunct="1"/>
            <a:r>
              <a:rPr lang="fr-FR" sz="1600" smtClean="0"/>
              <a:t>Pas désir de grossesse: CHL* type B</a:t>
            </a:r>
            <a:endParaRPr lang="fr-FR" smtClean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31775" y="6200775"/>
            <a:ext cx="850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FFFF00"/>
                </a:solidFill>
              </a:rPr>
              <a:t>* Conservation ovarienne possible si &lt; 45 pas d’embole et épi mais faire salpingectomie +++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4" grpId="2"/>
      <p:bldP spid="4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>
          <a:xfrm>
            <a:off x="914400" y="241300"/>
            <a:ext cx="7315200" cy="1154113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914400" y="1571625"/>
            <a:ext cx="7799388" cy="4737100"/>
          </a:xfrm>
        </p:spPr>
        <p:txBody>
          <a:bodyPr/>
          <a:lstStyle/>
          <a:p>
            <a:pPr marL="427038" indent="-381000" eaLnBrk="1" hangingPunct="1"/>
            <a:r>
              <a:rPr lang="fr-FR" sz="2800" b="1" smtClean="0">
                <a:solidFill>
                  <a:srgbClr val="FFFF00"/>
                </a:solidFill>
              </a:rPr>
              <a:t>IB1</a:t>
            </a:r>
            <a:r>
              <a:rPr lang="fr-FR" sz="2800" smtClean="0"/>
              <a:t>: Pas de standard</a:t>
            </a:r>
          </a:p>
          <a:p>
            <a:pPr marL="661988" lvl="1" indent="-342900" eaLnBrk="1" hangingPunct="1"/>
            <a:r>
              <a:rPr lang="fr-FR" sz="2400" smtClean="0"/>
              <a:t>Lymphadénectomie pelvienne (coelio) +/- extempo</a:t>
            </a:r>
          </a:p>
          <a:p>
            <a:pPr marL="808038" lvl="2" indent="-304800" eaLnBrk="1" hangingPunct="1"/>
            <a:r>
              <a:rPr lang="fr-FR" sz="2000" smtClean="0"/>
              <a:t>RTCT adaptée par CLAo si pN1 sinon 3 options</a:t>
            </a:r>
          </a:p>
          <a:p>
            <a:pPr marL="808038" lvl="2" indent="-304800" eaLnBrk="1" hangingPunct="1"/>
            <a:endParaRPr lang="fr-FR" sz="2000" smtClean="0"/>
          </a:p>
          <a:p>
            <a:pPr marL="661988" lvl="1" indent="-342900" eaLnBrk="1" hangingPunct="1">
              <a:buFont typeface="Arial" pitchFamily="84" charset="0"/>
              <a:buAutoNum type="arabicPeriod"/>
            </a:pPr>
            <a:r>
              <a:rPr lang="fr-FR" sz="2400" smtClean="0"/>
              <a:t>Chirugie première</a:t>
            </a:r>
          </a:p>
          <a:p>
            <a:pPr marL="808038" lvl="2" indent="-304800" eaLnBrk="1" hangingPunct="1"/>
            <a:r>
              <a:rPr lang="fr-FR" sz="2000" smtClean="0"/>
              <a:t>CH type B ou C1</a:t>
            </a:r>
          </a:p>
          <a:p>
            <a:pPr marL="661988" lvl="1" indent="-342900" eaLnBrk="1" hangingPunct="1">
              <a:buFont typeface="Arial" pitchFamily="84" charset="0"/>
              <a:buAutoNum type="arabicPeriod"/>
            </a:pPr>
            <a:r>
              <a:rPr lang="fr-FR" sz="2400" smtClean="0"/>
              <a:t>Association curie CH B 6 semaines plus tard</a:t>
            </a:r>
          </a:p>
          <a:p>
            <a:pPr marL="661988" lvl="1" indent="-342900" eaLnBrk="1" hangingPunct="1">
              <a:buFont typeface="Arial" pitchFamily="84" charset="0"/>
              <a:buAutoNum type="arabicPeriod"/>
            </a:pPr>
            <a:r>
              <a:rPr lang="fr-FR" sz="2400" smtClean="0"/>
              <a:t>Radiothérapie exclusive</a:t>
            </a:r>
          </a:p>
          <a:p>
            <a:pPr marL="808038" lvl="2" indent="-304800" eaLnBrk="1" hangingPunct="1"/>
            <a:r>
              <a:rPr lang="fr-FR" sz="2000" smtClean="0"/>
              <a:t>Si CI à chirurgie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316913" cy="1143000"/>
          </a:xfrm>
        </p:spPr>
        <p:txBody>
          <a:bodyPr/>
          <a:lstStyle/>
          <a:p>
            <a:pPr eaLnBrk="1" hangingPunct="1"/>
            <a:r>
              <a:rPr lang="fr-FR" sz="3300">
                <a:latin typeface="Franklin Gothic Book" charset="0"/>
              </a:rPr>
              <a:t>Etude française sur ganglion sentinelle</a:t>
            </a:r>
          </a:p>
        </p:txBody>
      </p:sp>
      <p:sp>
        <p:nvSpPr>
          <p:cNvPr id="45058" name="Rectangle 3"/>
          <p:cNvSpPr txBox="1">
            <a:spLocks noChangeArrowheads="1"/>
          </p:cNvSpPr>
          <p:nvPr/>
        </p:nvSpPr>
        <p:spPr bwMode="auto">
          <a:xfrm>
            <a:off x="209550" y="1162050"/>
            <a:ext cx="89344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/>
              <a:t>SENTIENDO1 (Lecuru et al JCO 2011): 128 patientes stade Ia1-Ib1, combinaison Tc et bleu</a:t>
            </a:r>
          </a:p>
          <a:p>
            <a:pPr marL="914400" lvl="1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/>
              <a:t>Étude GS et autres ggl en HES et IHC (pancytokératines)</a:t>
            </a:r>
          </a:p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/>
              <a:t>Location : </a:t>
            </a:r>
            <a:r>
              <a:rPr lang="fr-FR">
                <a:solidFill>
                  <a:schemeClr val="tx2"/>
                </a:solidFill>
              </a:rPr>
              <a:t>iliaque externe: 81%,</a:t>
            </a:r>
            <a:r>
              <a:rPr lang="fr-FR"/>
              <a:t> iliaque commun: 9%; presacré et paraaortique: 6%; paramétrial, 5%. </a:t>
            </a:r>
          </a:p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/>
              <a:t>26 GS positifs chez 21(16.4%) patientes dont 8  macrometastases, 7 micrometastases, and 6 cell en transit</a:t>
            </a:r>
          </a:p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/>
              <a:t>2  faux négatifs, chez patientes avec détection unilatérale</a:t>
            </a:r>
          </a:p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r>
              <a:rPr lang="fr-FR" b="1">
                <a:solidFill>
                  <a:srgbClr val="FFFF00"/>
                </a:solidFill>
              </a:rPr>
              <a:t>99 patientes avec détection bilatérale, 0 faux négatif</a:t>
            </a:r>
            <a:r>
              <a:rPr lang="fr-FR">
                <a:solidFill>
                  <a:srgbClr val="FFFF00"/>
                </a:solidFill>
              </a:rPr>
              <a:t> au définitif =&gt; SENTIENDO2: étude rdm GS vs curage complet</a:t>
            </a:r>
          </a:p>
          <a:p>
            <a:pPr marL="457200" indent="-457200" defTabSz="914400" eaLnBrk="0" hangingPunct="0">
              <a:spcAft>
                <a:spcPts val="2000"/>
              </a:spcAft>
              <a:buFont typeface="Wingdings 2" pitchFamily="84" charset="2"/>
              <a:buChar char=""/>
            </a:pPr>
            <a:endParaRPr lang="fr-F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1"/>
          <p:cNvSpPr>
            <a:spLocks noGrp="1"/>
          </p:cNvSpPr>
          <p:nvPr>
            <p:ph type="title" idx="4294967295"/>
          </p:nvPr>
        </p:nvSpPr>
        <p:spPr>
          <a:xfrm>
            <a:off x="685800" y="44450"/>
            <a:ext cx="7772400" cy="1143000"/>
          </a:xfrm>
        </p:spPr>
        <p:txBody>
          <a:bodyPr anchor="ctr"/>
          <a:lstStyle/>
          <a:p>
            <a:pPr eaLnBrk="1" hangingPunct="1"/>
            <a:r>
              <a:rPr lang="fr-FR" b="1">
                <a:latin typeface="Times New Roman" pitchFamily="84" charset="0"/>
              </a:rPr>
              <a:t>Hystérectomie élargie</a:t>
            </a:r>
          </a:p>
        </p:txBody>
      </p:sp>
      <p:sp>
        <p:nvSpPr>
          <p:cNvPr id="112643" name="CasellaDiTesto 3"/>
          <p:cNvSpPr txBox="1">
            <a:spLocks noChangeArrowheads="1"/>
          </p:cNvSpPr>
          <p:nvPr/>
        </p:nvSpPr>
        <p:spPr bwMode="auto">
          <a:xfrm>
            <a:off x="0" y="1268413"/>
            <a:ext cx="91440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hangingPunct="0">
              <a:buClr>
                <a:srgbClr val="000000"/>
              </a:buClr>
              <a:buSzPct val="100000"/>
              <a:buFont typeface="Times New Roman" pitchFamily="84" charset="0"/>
              <a:buNone/>
            </a:pPr>
            <a:r>
              <a:rPr lang="it-IT" sz="2800" b="1">
                <a:latin typeface="Times New Roman" pitchFamily="84" charset="0"/>
              </a:rPr>
              <a:t>Nouvelle classification</a:t>
            </a:r>
          </a:p>
          <a:p>
            <a:pPr algn="ctr" defTabSz="914400" hangingPunct="0">
              <a:buClr>
                <a:srgbClr val="000000"/>
              </a:buClr>
              <a:buSzPct val="100000"/>
              <a:buFont typeface="Times New Roman" pitchFamily="84" charset="0"/>
              <a:buNone/>
            </a:pPr>
            <a:r>
              <a:rPr lang="it-IT" i="1">
                <a:latin typeface="Times New Roman" pitchFamily="84" charset="0"/>
              </a:rPr>
              <a:t>Lancet oncology 2008</a:t>
            </a:r>
          </a:p>
        </p:txBody>
      </p:sp>
      <p:graphicFrame>
        <p:nvGraphicFramePr>
          <p:cNvPr id="112668" name="Group 28"/>
          <p:cNvGraphicFramePr>
            <a:graphicFrameLocks noGrp="1"/>
          </p:cNvGraphicFramePr>
          <p:nvPr/>
        </p:nvGraphicFramePr>
        <p:xfrm>
          <a:off x="323850" y="1052513"/>
          <a:ext cx="8459788" cy="4920897"/>
        </p:xfrm>
        <a:graphic>
          <a:graphicData uri="http://schemas.openxmlformats.org/drawingml/2006/table">
            <a:tbl>
              <a:tblPr/>
              <a:tblGrid>
                <a:gridCol w="1152525"/>
                <a:gridCol w="3897313"/>
                <a:gridCol w="3409950"/>
              </a:tblGrid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Type 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C’est une hystérectomie extrafasciale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Le paracervix est sectionné à mi-distance entre le col et l’</a:t>
                      </a:r>
                      <a:r>
                        <a:rPr kumimoji="0" lang="fr-FR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uretère.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Résection vaginal non supérieure à 1 cm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Type B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L’uretère est décroisé et refoulé latéralement et section du paracervix à son niveau.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Resection vaginal au moins 1 cm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78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fr-FR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84" charset="0"/>
                        <a:ea typeface="Arial" pitchFamily="84" charset="0"/>
                        <a:cs typeface="Arial" pitchFamily="8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Type C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Section du paracervix caudalement à la veine utérine.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Section de piliers du rectum et de la vessie au contact de l’organe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C1 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avec préservation nerveuse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84" charset="0"/>
                        <a:ea typeface="Arial" pitchFamily="84" charset="0"/>
                        <a:cs typeface="Arial" pitchFamily="8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11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C2</a:t>
                      </a: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 sans préservation nerveuse</a:t>
                      </a:r>
                      <a:endParaRPr kumimoji="0" lang="fr-F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84" charset="0"/>
                        <a:ea typeface="Arial" pitchFamily="84" charset="0"/>
                        <a:cs typeface="Arial" pitchFamily="8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8223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fr-FR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84" charset="0"/>
                        <a:ea typeface="Arial" pitchFamily="84" charset="0"/>
                        <a:cs typeface="Arial" pitchFamily="8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Type D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D1 résection du paracervix entier avec les branches glutéale inférieure, pudendale interne, obturatrices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84" charset="0"/>
                          <a:ea typeface="Arial" pitchFamily="84" charset="0"/>
                          <a:cs typeface="Arial" pitchFamily="84" charset="0"/>
                        </a:rPr>
                        <a:t>D2 résection du paracervix, des vaisseaux hypogastriques et des structures fasciales et musculaires adjacentes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2667" name="CasellaDiTesto 1"/>
          <p:cNvSpPr txBox="1">
            <a:spLocks noChangeArrowheads="1"/>
          </p:cNvSpPr>
          <p:nvPr/>
        </p:nvSpPr>
        <p:spPr bwMode="auto">
          <a:xfrm>
            <a:off x="611188" y="6092825"/>
            <a:ext cx="5976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/>
            <a:r>
              <a:rPr lang="fr-FR" sz="2000">
                <a:solidFill>
                  <a:srgbClr val="A50021"/>
                </a:solidFill>
                <a:latin typeface="Times New Roman" pitchFamily="84" charset="0"/>
              </a:rPr>
              <a:t>Querleu D, Morrow P. Lancet Oncol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 14" descr="DQ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74168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21"/>
          <p:cNvGrpSpPr>
            <a:grpSpLocks/>
          </p:cNvGrpSpPr>
          <p:nvPr/>
        </p:nvGrpSpPr>
        <p:grpSpPr bwMode="auto">
          <a:xfrm>
            <a:off x="5181600" y="2286000"/>
            <a:ext cx="1371600" cy="1662113"/>
            <a:chOff x="5181600" y="2286000"/>
            <a:chExt cx="1371600" cy="1662113"/>
          </a:xfrm>
        </p:grpSpPr>
        <p:sp>
          <p:nvSpPr>
            <p:cNvPr id="47125" name="Line 19"/>
            <p:cNvSpPr>
              <a:spLocks noChangeShapeType="1"/>
            </p:cNvSpPr>
            <p:nvPr/>
          </p:nvSpPr>
          <p:spPr bwMode="auto">
            <a:xfrm flipH="1">
              <a:off x="5715000" y="2514600"/>
              <a:ext cx="53340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6" name="Rectangle 20"/>
            <p:cNvSpPr>
              <a:spLocks noChangeArrowheads="1"/>
            </p:cNvSpPr>
            <p:nvPr/>
          </p:nvSpPr>
          <p:spPr bwMode="auto">
            <a:xfrm>
              <a:off x="5181600" y="2286000"/>
              <a:ext cx="609600" cy="6096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800"/>
                <a:t>B1</a:t>
              </a:r>
            </a:p>
          </p:txBody>
        </p:sp>
        <p:sp>
          <p:nvSpPr>
            <p:cNvPr id="47127" name="Text Box 21"/>
            <p:cNvSpPr txBox="1">
              <a:spLocks noChangeArrowheads="1"/>
            </p:cNvSpPr>
            <p:nvPr/>
          </p:nvSpPr>
          <p:spPr bwMode="auto">
            <a:xfrm>
              <a:off x="5943600" y="3581400"/>
              <a:ext cx="609600" cy="366713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/>
                <a:t>B2</a:t>
              </a:r>
            </a:p>
          </p:txBody>
        </p:sp>
      </p:grpSp>
      <p:grpSp>
        <p:nvGrpSpPr>
          <p:cNvPr id="3" name="Grouper 20"/>
          <p:cNvGrpSpPr>
            <a:grpSpLocks/>
          </p:cNvGrpSpPr>
          <p:nvPr/>
        </p:nvGrpSpPr>
        <p:grpSpPr bwMode="auto">
          <a:xfrm>
            <a:off x="6477000" y="3733800"/>
            <a:ext cx="1066800" cy="1828800"/>
            <a:chOff x="6477000" y="3733800"/>
            <a:chExt cx="1066800" cy="1828800"/>
          </a:xfrm>
        </p:grpSpPr>
        <p:sp>
          <p:nvSpPr>
            <p:cNvPr id="47123" name="Line 22"/>
            <p:cNvSpPr>
              <a:spLocks noChangeShapeType="1"/>
            </p:cNvSpPr>
            <p:nvPr/>
          </p:nvSpPr>
          <p:spPr bwMode="auto">
            <a:xfrm flipH="1">
              <a:off x="6477000" y="3733800"/>
              <a:ext cx="762000" cy="1828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24" name="Rectangle 23"/>
            <p:cNvSpPr>
              <a:spLocks noChangeArrowheads="1"/>
            </p:cNvSpPr>
            <p:nvPr/>
          </p:nvSpPr>
          <p:spPr bwMode="auto">
            <a:xfrm>
              <a:off x="6781800" y="4876800"/>
              <a:ext cx="762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800"/>
                <a:t>D</a:t>
              </a:r>
            </a:p>
          </p:txBody>
        </p:sp>
      </p:grpSp>
      <p:grpSp>
        <p:nvGrpSpPr>
          <p:cNvPr id="4" name="Grouper 18"/>
          <p:cNvGrpSpPr>
            <a:grpSpLocks/>
          </p:cNvGrpSpPr>
          <p:nvPr/>
        </p:nvGrpSpPr>
        <p:grpSpPr bwMode="auto">
          <a:xfrm>
            <a:off x="4759325" y="4051300"/>
            <a:ext cx="1562100" cy="1612900"/>
            <a:chOff x="1610226" y="4686300"/>
            <a:chExt cx="1562100" cy="1612900"/>
          </a:xfrm>
        </p:grpSpPr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2032000" y="4686300"/>
              <a:ext cx="762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800"/>
                <a:t>B</a:t>
              </a:r>
            </a:p>
          </p:txBody>
        </p:sp>
        <p:pic>
          <p:nvPicPr>
            <p:cNvPr id="47122" name="Image 17" descr="DQ3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0226" y="5257800"/>
              <a:ext cx="1562100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er 19"/>
          <p:cNvGrpSpPr>
            <a:grpSpLocks/>
          </p:cNvGrpSpPr>
          <p:nvPr/>
        </p:nvGrpSpPr>
        <p:grpSpPr bwMode="auto">
          <a:xfrm>
            <a:off x="457200" y="2209800"/>
            <a:ext cx="2209800" cy="2108200"/>
            <a:chOff x="457200" y="2209800"/>
            <a:chExt cx="2209800" cy="2108200"/>
          </a:xfrm>
        </p:grpSpPr>
        <p:sp>
          <p:nvSpPr>
            <p:cNvPr id="47118" name="Line 13"/>
            <p:cNvSpPr>
              <a:spLocks noChangeShapeType="1"/>
            </p:cNvSpPr>
            <p:nvPr/>
          </p:nvSpPr>
          <p:spPr bwMode="auto">
            <a:xfrm>
              <a:off x="2133600" y="2209800"/>
              <a:ext cx="533400" cy="1752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9" name="Rectangle 16"/>
            <p:cNvSpPr>
              <a:spLocks noChangeArrowheads="1"/>
            </p:cNvSpPr>
            <p:nvPr/>
          </p:nvSpPr>
          <p:spPr bwMode="auto">
            <a:xfrm>
              <a:off x="1524000" y="2743200"/>
              <a:ext cx="762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800"/>
                <a:t>C</a:t>
              </a:r>
            </a:p>
          </p:txBody>
        </p:sp>
        <p:pic>
          <p:nvPicPr>
            <p:cNvPr id="47120" name="Image 18" descr="DQ4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3276600"/>
              <a:ext cx="1562100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er 17"/>
          <p:cNvGrpSpPr>
            <a:grpSpLocks/>
          </p:cNvGrpSpPr>
          <p:nvPr/>
        </p:nvGrpSpPr>
        <p:grpSpPr bwMode="auto">
          <a:xfrm>
            <a:off x="2482850" y="2514600"/>
            <a:ext cx="1778000" cy="3203575"/>
            <a:chOff x="2483406" y="2514600"/>
            <a:chExt cx="1778000" cy="3203066"/>
          </a:xfrm>
        </p:grpSpPr>
        <p:sp>
          <p:nvSpPr>
            <p:cNvPr id="47115" name="Line 15"/>
            <p:cNvSpPr>
              <a:spLocks noChangeShapeType="1"/>
            </p:cNvSpPr>
            <p:nvPr/>
          </p:nvSpPr>
          <p:spPr bwMode="auto">
            <a:xfrm>
              <a:off x="3200400" y="25146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6" name="Rectangle 18"/>
            <p:cNvSpPr>
              <a:spLocks noChangeArrowheads="1"/>
            </p:cNvSpPr>
            <p:nvPr/>
          </p:nvSpPr>
          <p:spPr bwMode="auto">
            <a:xfrm>
              <a:off x="3124200" y="3962400"/>
              <a:ext cx="762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800"/>
                <a:t>A</a:t>
              </a:r>
            </a:p>
          </p:txBody>
        </p:sp>
        <p:pic>
          <p:nvPicPr>
            <p:cNvPr id="47117" name="Image 19" descr="DQ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83406" y="4523866"/>
              <a:ext cx="1778000" cy="1193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467600" cy="1524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>
                <a:latin typeface="Franklin Gothic Book" charset="0"/>
                <a:ea typeface="ＭＳ Ｐゴシック" charset="0"/>
                <a:cs typeface="ＭＳ Ｐゴシック" charset="0"/>
              </a:rPr>
              <a:t>4 classes d</a:t>
            </a:r>
            <a:r>
              <a:rPr lang="ja-JP" altLang="fr-FR" sz="3600">
                <a:latin typeface="Franklin Gothic Book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3600">
                <a:latin typeface="Franklin Gothic Book" charset="0"/>
                <a:ea typeface="ＭＳ Ｐゴシック" charset="0"/>
                <a:cs typeface="ＭＳ Ｐゴシック" charset="0"/>
              </a:rPr>
              <a:t>hystérectomie radicale en fonction de l</a:t>
            </a:r>
            <a:r>
              <a:rPr lang="ja-JP" altLang="fr-FR" sz="3600">
                <a:latin typeface="Franklin Gothic Book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3600">
                <a:latin typeface="Franklin Gothic Book" charset="0"/>
                <a:ea typeface="ＭＳ Ｐゴシック" charset="0"/>
                <a:cs typeface="ＭＳ Ｐゴシック" charset="0"/>
              </a:rPr>
              <a:t>étendue de l</a:t>
            </a:r>
            <a:r>
              <a:rPr lang="ja-JP" altLang="fr-FR" sz="3600">
                <a:latin typeface="Franklin Gothic Book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3600">
                <a:latin typeface="Franklin Gothic Book" charset="0"/>
                <a:ea typeface="ＭＳ Ｐゴシック" charset="0"/>
                <a:cs typeface="ＭＳ Ｐゴシック" charset="0"/>
              </a:rPr>
              <a:t>exérèse </a:t>
            </a:r>
            <a:r>
              <a:rPr lang="fr-FR" sz="2000">
                <a:latin typeface="Franklin Gothic Book" charset="0"/>
                <a:ea typeface="ＭＳ Ｐゴシック" charset="0"/>
                <a:cs typeface="ＭＳ Ｐゴシック" charset="0"/>
              </a:rPr>
              <a:t>Querleu et Morrow 2008</a:t>
            </a:r>
            <a:endParaRPr lang="fr-FR" sz="360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12700" y="4311650"/>
            <a:ext cx="2255838" cy="647700"/>
            <a:chOff x="12658" y="4311134"/>
            <a:chExt cx="2255879" cy="647923"/>
          </a:xfrm>
        </p:grpSpPr>
        <p:sp>
          <p:nvSpPr>
            <p:cNvPr id="47113" name="ZoneTexte 6"/>
            <p:cNvSpPr txBox="1">
              <a:spLocks noChangeArrowheads="1"/>
            </p:cNvSpPr>
            <p:nvPr/>
          </p:nvSpPr>
          <p:spPr bwMode="auto">
            <a:xfrm>
              <a:off x="12658" y="4311134"/>
              <a:ext cx="1587529" cy="304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/>
                <a:t>C1: nerve sparing</a:t>
              </a:r>
            </a:p>
          </p:txBody>
        </p:sp>
        <p:sp>
          <p:nvSpPr>
            <p:cNvPr id="47114" name="ZoneTexte 23"/>
            <p:cNvSpPr txBox="1">
              <a:spLocks noChangeArrowheads="1"/>
            </p:cNvSpPr>
            <p:nvPr/>
          </p:nvSpPr>
          <p:spPr bwMode="auto">
            <a:xfrm>
              <a:off x="334926" y="4654152"/>
              <a:ext cx="1933611" cy="304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/>
                <a:t>C2: non nerve sparing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Franklin Gothic Book" charset="0"/>
              </a:rPr>
              <a:t>Quelle radicalité ?</a:t>
            </a:r>
          </a:p>
        </p:txBody>
      </p:sp>
      <p:pic>
        <p:nvPicPr>
          <p:cNvPr id="49154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3732213"/>
            <a:ext cx="9118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mag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00" y="1127125"/>
            <a:ext cx="88519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Imag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3700" y="3327400"/>
            <a:ext cx="3276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16475" y="390525"/>
            <a:ext cx="3198813" cy="669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Généralités</a:t>
            </a:r>
            <a:endParaRPr lang="fr-FR" dirty="0">
              <a:ea typeface="+mj-ea"/>
              <a:cs typeface="+mj-cs"/>
            </a:endParaRPr>
          </a:p>
        </p:txBody>
      </p:sp>
      <p:pic>
        <p:nvPicPr>
          <p:cNvPr id="16386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t="-52" b="298"/>
          <a:stretch>
            <a:fillRect/>
          </a:stretch>
        </p:blipFill>
        <p:spPr>
          <a:xfrm>
            <a:off x="49213" y="495300"/>
            <a:ext cx="3811587" cy="5394325"/>
          </a:xfrm>
        </p:spPr>
      </p:pic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3860800" y="1208088"/>
            <a:ext cx="5233988" cy="2800350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  <a:cs typeface="+mn-cs"/>
              </a:rPr>
              <a:t>2820 cas en France en 2010 -&gt; 940 décès</a:t>
            </a:r>
          </a:p>
          <a:p>
            <a:pPr marL="502920" lvl="1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12</a:t>
            </a:r>
            <a:r>
              <a:rPr lang="fr-FR" baseline="30000" dirty="0" smtClean="0">
                <a:ea typeface="+mn-ea"/>
              </a:rPr>
              <a:t>ème</a:t>
            </a:r>
            <a:r>
              <a:rPr lang="fr-FR" dirty="0" smtClean="0">
                <a:ea typeface="+mn-ea"/>
              </a:rPr>
              <a:t> rang des cancers féminins</a:t>
            </a:r>
          </a:p>
          <a:p>
            <a:pPr marL="502920" lvl="1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Pronostic intermédiaire avec SV 5ans 66,6% </a:t>
            </a:r>
            <a:r>
              <a:rPr lang="fr-FR" dirty="0" err="1" smtClean="0">
                <a:ea typeface="+mn-ea"/>
              </a:rPr>
              <a:t>ts</a:t>
            </a:r>
            <a:r>
              <a:rPr lang="fr-FR" dirty="0" smtClean="0">
                <a:ea typeface="+mn-ea"/>
              </a:rPr>
              <a:t> stades confondus (moyenne européenne 62,3%)</a:t>
            </a:r>
          </a:p>
          <a:p>
            <a:pPr lvl="2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Femme jeune &gt; femme âgée</a:t>
            </a:r>
          </a:p>
          <a:p>
            <a:pPr lvl="3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91,5% stade précoce pN0</a:t>
            </a:r>
          </a:p>
          <a:p>
            <a:pPr lvl="3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57,7% si pN1</a:t>
            </a:r>
          </a:p>
          <a:p>
            <a:pPr lvl="3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dirty="0" smtClean="0">
                <a:ea typeface="+mn-ea"/>
              </a:rPr>
              <a:t>17,2% si pM1</a:t>
            </a:r>
          </a:p>
          <a:p>
            <a:pPr marL="731520" lvl="3" indent="0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fr-FR" dirty="0" smtClean="0">
              <a:ea typeface="+mn-ea"/>
            </a:endParaRPr>
          </a:p>
          <a:p>
            <a:pPr lvl="2"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fr-FR" dirty="0">
              <a:ea typeface="+mn-ea"/>
            </a:endParaRPr>
          </a:p>
        </p:txBody>
      </p:sp>
      <p:pic>
        <p:nvPicPr>
          <p:cNvPr id="16388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3525" y="4133850"/>
            <a:ext cx="291306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ZoneTexte 9"/>
          <p:cNvSpPr txBox="1">
            <a:spLocks noChangeArrowheads="1"/>
          </p:cNvSpPr>
          <p:nvPr/>
        </p:nvSpPr>
        <p:spPr bwMode="auto">
          <a:xfrm>
            <a:off x="1089025" y="6278563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www.e-cancer.fr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Etude rétrospective COL 2000-2009 </a:t>
            </a:r>
            <a:endParaRPr lang="fr-FR" dirty="0">
              <a:ea typeface="+mj-ea"/>
              <a:cs typeface="+mj-cs"/>
            </a:endParaRPr>
          </a:p>
        </p:txBody>
      </p:sp>
      <p:sp>
        <p:nvSpPr>
          <p:cNvPr id="512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93 CH type B d’emblée (T≤ 2xcm, pN0)</a:t>
            </a:r>
          </a:p>
          <a:p>
            <a:pPr lvl="1" eaLnBrk="1" hangingPunct="1"/>
            <a:r>
              <a:rPr lang="fr-FR" smtClean="0"/>
              <a:t>3 paramètres positifs: 2 par ggls 1 douteux) =&gt; 2 RTCT</a:t>
            </a:r>
          </a:p>
          <a:p>
            <a:pPr lvl="2" eaLnBrk="1" hangingPunct="1"/>
            <a:r>
              <a:rPr lang="fr-FR" smtClean="0"/>
              <a:t>2 échecs du GS, 1 car mésonéphrique</a:t>
            </a:r>
          </a:p>
          <a:p>
            <a:pPr eaLnBrk="1" hangingPunct="1"/>
            <a:r>
              <a:rPr lang="fr-FR" smtClean="0"/>
              <a:t>57 CH type B après curie (2&lt;T≤ 4cm pN0)</a:t>
            </a:r>
          </a:p>
          <a:p>
            <a:pPr lvl="1" eaLnBrk="1" hangingPunct="1"/>
            <a:r>
              <a:rPr lang="fr-FR" smtClean="0"/>
              <a:t>0 paramètre atteint</a:t>
            </a:r>
          </a:p>
          <a:p>
            <a:pPr eaLnBrk="1" hangingPunct="1">
              <a:buFont typeface="Wingdings" pitchFamily="84" charset="2"/>
              <a:buNone/>
            </a:pPr>
            <a:r>
              <a:rPr lang="fr-FR" smtClean="0">
                <a:solidFill>
                  <a:schemeClr val="tx2"/>
                </a:solidFill>
              </a:rPr>
              <a:t>CH type B probablement inutile après curie</a:t>
            </a:r>
            <a:endParaRPr lang="fr-FR" smtClean="0"/>
          </a:p>
          <a:p>
            <a:pPr eaLnBrk="1" hangingPunct="1">
              <a:buFont typeface="Wingdings" pitchFamily="84" charset="2"/>
              <a:buNone/>
            </a:pPr>
            <a:r>
              <a:rPr lang="fr-FR" smtClean="0">
                <a:solidFill>
                  <a:schemeClr val="tx2"/>
                </a:solidFill>
              </a:rPr>
              <a:t>CH type B d’emblée: A discuter selon tumeur (profondeur d’invasion, emboles et statut du GS</a:t>
            </a:r>
            <a:r>
              <a:rPr lang="fr-FR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re 1"/>
          <p:cNvSpPr>
            <a:spLocks noGrp="1"/>
          </p:cNvSpPr>
          <p:nvPr>
            <p:ph type="title"/>
          </p:nvPr>
        </p:nvSpPr>
        <p:spPr>
          <a:xfrm>
            <a:off x="457200" y="-28575"/>
            <a:ext cx="8397875" cy="1143000"/>
          </a:xfrm>
        </p:spPr>
        <p:txBody>
          <a:bodyPr/>
          <a:lstStyle/>
          <a:p>
            <a:pPr eaLnBrk="1" hangingPunct="1"/>
            <a:r>
              <a:rPr lang="fr-FR" smtClean="0"/>
              <a:t>Quelle préservation de la fertilité?</a:t>
            </a:r>
          </a:p>
        </p:txBody>
      </p:sp>
      <p:sp>
        <p:nvSpPr>
          <p:cNvPr id="53250" name="Espace réservé du contenu 2"/>
          <p:cNvSpPr>
            <a:spLocks noGrp="1"/>
          </p:cNvSpPr>
          <p:nvPr>
            <p:ph idx="1"/>
          </p:nvPr>
        </p:nvSpPr>
        <p:spPr>
          <a:xfrm>
            <a:off x="0" y="1319213"/>
            <a:ext cx="9144000" cy="5378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/>
              <a:t>Les trachélectomies élargies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>
                <a:solidFill>
                  <a:srgbClr val="FFFF00"/>
                </a:solidFill>
              </a:rPr>
              <a:t>Femme désirant grossesse avec carcinome épi ou glandulaire, stade IA2-IB1, sans extension endocervicale, pN0 pelvien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>
                <a:solidFill>
                  <a:srgbClr val="FFFF00"/>
                </a:solidFill>
              </a:rPr>
              <a:t>CI neuroendocrine , sarcome, atteinte recoupe sup, emboles vasculaire ?</a:t>
            </a:r>
          </a:p>
          <a:p>
            <a:pPr lvl="1" eaLnBrk="1" hangingPunct="1">
              <a:lnSpc>
                <a:spcPct val="90000"/>
              </a:lnSpc>
            </a:pPr>
            <a:endParaRPr lang="fr-FR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Voie d</a:t>
            </a:r>
            <a:r>
              <a:rPr lang="ja-JP" altLang="fr-FR" sz="2000">
                <a:cs typeface="ＭＳ Ｐゴシック" pitchFamily="84" charset="-128"/>
              </a:rPr>
              <a:t>’</a:t>
            </a:r>
            <a:r>
              <a:rPr lang="fr-FR" sz="2000"/>
              <a:t>abord en évolution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>
                <a:solidFill>
                  <a:srgbClr val="FFFF00"/>
                </a:solidFill>
              </a:rPr>
              <a:t>Laparoscopico-vaginale ou opération de Dargent (Europe, Canada): la seule « validée «  avec &gt; 1000 cas à travers le monde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/>
              <a:t>Abdominale (USA, Hongrie): plus radicale, moins de grossesse</a:t>
            </a:r>
          </a:p>
          <a:p>
            <a:pPr lvl="2" eaLnBrk="1" hangingPunct="1">
              <a:lnSpc>
                <a:spcPct val="90000"/>
              </a:lnSpc>
            </a:pPr>
            <a:endParaRPr lang="fr-FR" sz="1800"/>
          </a:p>
          <a:p>
            <a:pPr lvl="2" eaLnBrk="1" hangingPunct="1">
              <a:lnSpc>
                <a:spcPct val="90000"/>
              </a:lnSpc>
            </a:pPr>
            <a:r>
              <a:rPr lang="fr-FR"/>
              <a:t>Laparoscopique (confidentiel)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200"/>
              <a:t>Cibula GO 2005: 1 cas 250 min , 0 complic, à 9 mois RAS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200"/>
              <a:t>Park JLASTA 2009: 4 cas full lpscopiques, 250min, 28 mois 1 récid+ décès, 0 grossesse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200"/>
              <a:t>Kim BJOG 2010: 27 cas, 290 min , 6 tsf, à 31 mois: 1 récid + décès, 3/6 grossesses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200"/>
              <a:t>Martin JMIG 2010: 9 cas, nerve sp et préserv art ut, 270 min 0 complic,0 récid à 28 mois,  2 grossesses</a:t>
            </a:r>
          </a:p>
          <a:p>
            <a:pPr lvl="2" eaLnBrk="1" hangingPunct="1">
              <a:lnSpc>
                <a:spcPct val="90000"/>
              </a:lnSpc>
            </a:pPr>
            <a:r>
              <a:rPr lang="fr-FR"/>
              <a:t>Robotique (préliminaire) </a:t>
            </a:r>
          </a:p>
          <a:p>
            <a:pPr lvl="3" eaLnBrk="1" hangingPunct="1">
              <a:lnSpc>
                <a:spcPct val="90000"/>
              </a:lnSpc>
            </a:pPr>
            <a:r>
              <a:rPr lang="fr-FR"/>
              <a:t>Persson GO 2008: 2 cas, 390 min, 0 complic, 0 suivi, 0 grossesse</a:t>
            </a:r>
          </a:p>
          <a:p>
            <a:pPr lvl="3" eaLnBrk="1" hangingPunct="1">
              <a:lnSpc>
                <a:spcPct val="90000"/>
              </a:lnSpc>
            </a:pPr>
            <a:r>
              <a:rPr lang="fr-FR"/>
              <a:t>Chuang JMIG 2008: 1 cas</a:t>
            </a:r>
          </a:p>
          <a:p>
            <a:pPr lvl="3" eaLnBrk="1" hangingPunct="1">
              <a:lnSpc>
                <a:spcPct val="90000"/>
              </a:lnSpc>
            </a:pPr>
            <a:r>
              <a:rPr lang="fr-FR"/>
              <a:t>Burnett JMIG 2009: 6 cas avec préserv art ut, 1 complément d</a:t>
            </a:r>
            <a:r>
              <a:rPr lang="ja-JP" altLang="fr-FR">
                <a:cs typeface="ＭＳ Ｐゴシック" pitchFamily="84" charset="-128"/>
              </a:rPr>
              <a:t>’</a:t>
            </a:r>
            <a:r>
              <a:rPr lang="fr-FR"/>
              <a:t>HT </a:t>
            </a:r>
          </a:p>
          <a:p>
            <a:pPr lvl="3" eaLnBrk="1" hangingPunct="1">
              <a:lnSpc>
                <a:spcPct val="90000"/>
              </a:lnSpc>
            </a:pPr>
            <a:r>
              <a:rPr lang="fr-FR"/>
              <a:t>Ramirez GO 2009 : 4 cas, 340 min, 60 ml, 0 complic, à 3 mois RAS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w Cen MT" charset="0"/>
            </a:endParaRPr>
          </a:p>
        </p:txBody>
      </p:sp>
      <p:pic>
        <p:nvPicPr>
          <p:cNvPr id="55298" name="Picture 2" descr="/Users/malikboukerrou/Desktop/Attitudes validées col ut/trach annotée 4min30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06388" y="-230188"/>
            <a:ext cx="9753601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5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3744913"/>
            <a:ext cx="91821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Imag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7075" y="1123950"/>
            <a:ext cx="45212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Imag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9700"/>
            <a:ext cx="5359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Imag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0488" y="1071563"/>
            <a:ext cx="2717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82775"/>
            <a:ext cx="7886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76962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5"/>
          <a:srcRect l="7921" r="8911"/>
          <a:stretch>
            <a:fillRect/>
          </a:stretch>
        </p:blipFill>
        <p:spPr bwMode="auto">
          <a:xfrm>
            <a:off x="2433638" y="4710113"/>
            <a:ext cx="2133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6125" y="4710113"/>
            <a:ext cx="19685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3513" y="4710113"/>
            <a:ext cx="21812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0200" y="4710113"/>
            <a:ext cx="2108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Imag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65750" y="1514475"/>
            <a:ext cx="26543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ce réservé du contenu 2"/>
          <p:cNvSpPr>
            <a:spLocks noGrp="1"/>
          </p:cNvSpPr>
          <p:nvPr>
            <p:ph idx="1"/>
          </p:nvPr>
        </p:nvSpPr>
        <p:spPr>
          <a:xfrm>
            <a:off x="457200" y="658813"/>
            <a:ext cx="8301038" cy="5440362"/>
          </a:xfrm>
        </p:spPr>
        <p:txBody>
          <a:bodyPr/>
          <a:lstStyle/>
          <a:p>
            <a:pPr eaLnBrk="1" hangingPunct="1"/>
            <a:r>
              <a:rPr lang="fr-FR" sz="2800"/>
              <a:t>Autres options en évaluation</a:t>
            </a:r>
          </a:p>
          <a:p>
            <a:pPr lvl="1" eaLnBrk="1" hangingPunct="1"/>
            <a:r>
              <a:rPr lang="fr-FR" sz="2400"/>
              <a:t>Trachélectomie simple si GS négatif (Rob et al 2009)</a:t>
            </a:r>
          </a:p>
          <a:p>
            <a:pPr lvl="2" eaLnBrk="1" hangingPunct="1"/>
            <a:r>
              <a:rPr lang="fr-FR" sz="2000"/>
              <a:t>32 cas IB1 &lt; 2cm, avec mois de 75% infiltr myom, PN0</a:t>
            </a:r>
            <a:endParaRPr lang="fr-FR" sz="1800"/>
          </a:p>
          <a:p>
            <a:pPr lvl="2" eaLnBrk="1" hangingPunct="1"/>
            <a:r>
              <a:rPr lang="fr-FR" sz="2000"/>
              <a:t>71% de grossesse</a:t>
            </a:r>
          </a:p>
          <a:p>
            <a:pPr lvl="2" eaLnBrk="1" hangingPunct="1"/>
            <a:endParaRPr lang="fr-FR" sz="2000"/>
          </a:p>
          <a:p>
            <a:pPr lvl="1" eaLnBrk="1" hangingPunct="1"/>
            <a:r>
              <a:rPr lang="fr-FR" sz="2400"/>
              <a:t>Chimio-conisation si curage pelvien négatif</a:t>
            </a:r>
          </a:p>
          <a:p>
            <a:pPr lvl="2" eaLnBrk="1" hangingPunct="1"/>
            <a:r>
              <a:rPr lang="fr-FR" sz="2000"/>
              <a:t> Landoni et al GO 2008: 11 cas 1A2-1B1</a:t>
            </a:r>
          </a:p>
          <a:p>
            <a:pPr lvl="3" eaLnBrk="1" hangingPunct="1"/>
            <a:r>
              <a:rPr lang="fr-FR" sz="1600"/>
              <a:t>3 grossesses</a:t>
            </a:r>
          </a:p>
          <a:p>
            <a:pPr lvl="2" eaLnBrk="1" hangingPunct="1"/>
            <a:endParaRPr lang="fr-FR" altLang="ja-JP" sz="1800">
              <a:cs typeface="ＭＳ Ｐゴシック" pitchFamily="84" charset="-128"/>
            </a:endParaRPr>
          </a:p>
          <a:p>
            <a:pPr lvl="3" eaLnBrk="1" hangingPunct="1"/>
            <a:endParaRPr lang="fr-FR" sz="1600"/>
          </a:p>
          <a:p>
            <a:pPr lvl="1" eaLnBrk="1" hangingPunct="1"/>
            <a:r>
              <a:rPr lang="fr-FR" sz="2400"/>
              <a:t>Chimio-trachélectomie élargie pour gros cols</a:t>
            </a:r>
          </a:p>
          <a:p>
            <a:pPr lvl="2" eaLnBrk="1" hangingPunct="1"/>
            <a:r>
              <a:rPr lang="fr-FR" sz="2000"/>
              <a:t>Plante GO 2006: </a:t>
            </a:r>
            <a:r>
              <a:rPr lang="fr-FR"/>
              <a:t>3 cas IB1 &gt; 3cm, 3 TIP</a:t>
            </a:r>
          </a:p>
          <a:p>
            <a:pPr lvl="3" eaLnBrk="1" hangingPunct="1"/>
            <a:r>
              <a:rPr lang="fr-FR" sz="1600"/>
              <a:t>Trachélectomie: 3 réponses complètes, pas de récidive à 13 mois, 0 grossesse</a:t>
            </a:r>
          </a:p>
          <a:p>
            <a:pPr eaLnBrk="1" hangingPunct="1"/>
            <a:endParaRPr lang="fr-FR" sz="2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5018088"/>
            <a:ext cx="7315200" cy="1293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Préservation nerveuse et chirurgie radicale </a:t>
            </a:r>
            <a:endParaRPr lang="fr-FR" dirty="0">
              <a:ea typeface="+mj-ea"/>
              <a:cs typeface="+mj-cs"/>
            </a:endParaRPr>
          </a:p>
        </p:txBody>
      </p:sp>
      <p:sp>
        <p:nvSpPr>
          <p:cNvPr id="63490" name="Espace réservé du texte 4"/>
          <p:cNvSpPr>
            <a:spLocks noGrp="1"/>
          </p:cNvSpPr>
          <p:nvPr>
            <p:ph type="body" idx="1"/>
          </p:nvPr>
        </p:nvSpPr>
        <p:spPr>
          <a:xfrm>
            <a:off x="685800" y="2486025"/>
            <a:ext cx="6629400" cy="1066800"/>
          </a:xfrm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fr-FR" sz="3600">
                <a:latin typeface="News Gothic MT" pitchFamily="84" charset="0"/>
              </a:rPr>
              <a:t>Contexte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1790700" y="1382713"/>
            <a:ext cx="7248525" cy="3798887"/>
          </a:xfrm>
        </p:spPr>
        <p:txBody>
          <a:bodyPr/>
          <a:lstStyle/>
          <a:p>
            <a:pPr eaLnBrk="1" hangingPunct="1"/>
            <a:r>
              <a:rPr lang="fr-FR" sz="2800">
                <a:latin typeface="News Gothic MT" pitchFamily="84" charset="0"/>
              </a:rPr>
              <a:t>L’hystérectomie radicale occasionne</a:t>
            </a:r>
          </a:p>
          <a:p>
            <a:pPr lvl="1" eaLnBrk="1" hangingPunct="1"/>
            <a:r>
              <a:rPr lang="fr-FR" sz="2800">
                <a:latin typeface="News Gothic MT" pitchFamily="84" charset="0"/>
              </a:rPr>
              <a:t>Troubles fonctionnels vésicaux : 20-40% rétention, 5-10%incontinence</a:t>
            </a:r>
          </a:p>
          <a:p>
            <a:pPr lvl="1" eaLnBrk="1" hangingPunct="1"/>
            <a:r>
              <a:rPr lang="fr-FR" sz="2800">
                <a:latin typeface="News Gothic MT" pitchFamily="84" charset="0"/>
              </a:rPr>
              <a:t>Constipation sévère : 5%</a:t>
            </a:r>
          </a:p>
          <a:p>
            <a:pPr lvl="1" eaLnBrk="1" hangingPunct="1"/>
            <a:r>
              <a:rPr lang="fr-FR" sz="2800">
                <a:latin typeface="News Gothic MT" pitchFamily="84" charset="0"/>
              </a:rPr>
              <a:t>Réduction de l’activité sexuelle : 25-50%  ; spécialement au delà de 24 mois : sécheresse vaginale et rapports douloureux</a:t>
            </a: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4295775" y="4903788"/>
            <a:ext cx="43910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Tw Cen MT" charset="0"/>
              </a:rPr>
              <a:t>Kenter GG et al Eur J Surg Onc 1989</a:t>
            </a:r>
          </a:p>
          <a:p>
            <a:r>
              <a:rPr lang="fr-FR" sz="2000">
                <a:latin typeface="Tw Cen MT" charset="0"/>
              </a:rPr>
              <a:t>Bergmark et al NEJM 1999</a:t>
            </a:r>
          </a:p>
          <a:p>
            <a:r>
              <a:rPr lang="fr-FR" sz="2000">
                <a:latin typeface="Tw Cen MT" charset="0"/>
              </a:rPr>
              <a:t>Pernille T et al Cancer 2003</a:t>
            </a:r>
          </a:p>
          <a:p>
            <a:r>
              <a:rPr lang="fr-FR" sz="2000">
                <a:latin typeface="Tw Cen MT" charset="0"/>
              </a:rPr>
              <a:t>Cibula D  et al Gyn Oncol 2010</a:t>
            </a:r>
          </a:p>
          <a:p>
            <a:r>
              <a:rPr lang="fr-FR" sz="2000">
                <a:latin typeface="Tw Cen MT" charset="0"/>
              </a:rPr>
              <a:t>Rob L et al Lancet Oncol  2010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543800" cy="1295400"/>
          </a:xfrm>
        </p:spPr>
        <p:txBody>
          <a:bodyPr/>
          <a:lstStyle/>
          <a:p>
            <a:pPr eaLnBrk="1" hangingPunct="1"/>
            <a:r>
              <a:rPr lang="fr-FR" sz="3600">
                <a:latin typeface="Franklin Gothic Book" charset="0"/>
              </a:rPr>
              <a:t>Surgical consequences </a:t>
            </a:r>
            <a:br>
              <a:rPr lang="fr-FR" sz="3600">
                <a:latin typeface="Franklin Gothic Book" charset="0"/>
              </a:rPr>
            </a:br>
            <a:r>
              <a:rPr lang="fr-FR" sz="3600">
                <a:latin typeface="Franklin Gothic Book" charset="0"/>
              </a:rPr>
              <a:t>NS RH and rectal dysfunction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Radical nerve sparing hysterectomy and rectal disturbances</a:t>
            </a:r>
          </a:p>
          <a:p>
            <a:pPr lvl="1" eaLnBrk="1" hangingPunct="1"/>
            <a:r>
              <a:rPr lang="fr-FR"/>
              <a:t>Stood 2002 : 11 RH  post-op no sensory difference but pudendal nerve latency at 18 m : 2 constipations, 2 fecal and 6 flatus incontinences</a:t>
            </a:r>
          </a:p>
          <a:p>
            <a:pPr lvl="1" eaLnBrk="1" hangingPunct="1"/>
            <a:r>
              <a:rPr lang="fr-FR"/>
              <a:t>Uncompletely investigated for NS RH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re 1"/>
          <p:cNvSpPr>
            <a:spLocks noGrp="1"/>
          </p:cNvSpPr>
          <p:nvPr>
            <p:ph type="title" idx="4294967295"/>
          </p:nvPr>
        </p:nvSpPr>
        <p:spPr>
          <a:xfrm>
            <a:off x="1382713" y="254000"/>
            <a:ext cx="6680200" cy="563563"/>
          </a:xfrm>
        </p:spPr>
        <p:txBody>
          <a:bodyPr/>
          <a:lstStyle/>
          <a:p>
            <a:r>
              <a:rPr lang="fr-FR" sz="2900">
                <a:latin typeface="News Gothic MT" pitchFamily="84" charset="0"/>
              </a:rPr>
              <a:t>Troubles urinaires</a:t>
            </a:r>
          </a:p>
        </p:txBody>
      </p:sp>
      <p:sp>
        <p:nvSpPr>
          <p:cNvPr id="69634" name="Espace réservé du contenu 2"/>
          <p:cNvSpPr>
            <a:spLocks noGrp="1"/>
          </p:cNvSpPr>
          <p:nvPr>
            <p:ph idx="4294967295"/>
          </p:nvPr>
        </p:nvSpPr>
        <p:spPr>
          <a:xfrm>
            <a:off x="130175" y="1141413"/>
            <a:ext cx="8897938" cy="5584825"/>
          </a:xfrm>
        </p:spPr>
        <p:txBody>
          <a:bodyPr/>
          <a:lstStyle/>
          <a:p>
            <a:pPr marL="182563">
              <a:lnSpc>
                <a:spcPct val="90000"/>
              </a:lnSpc>
            </a:pPr>
            <a:r>
              <a:rPr lang="fr-FR" sz="1700">
                <a:latin typeface="News Gothic MT" pitchFamily="84" charset="0"/>
              </a:rPr>
              <a:t>Neuronavigation (LANN Possover 2005)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Stimulation électrique au cours de la dissection laparoscopique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163 car du col: résections Piver 3 : </a:t>
            </a:r>
            <a:r>
              <a:rPr lang="fr-FR" sz="1500">
                <a:solidFill>
                  <a:schemeClr val="tx2"/>
                </a:solidFill>
                <a:latin typeface="News Gothic MT" pitchFamily="84" charset="0"/>
              </a:rPr>
              <a:t>0.6% troubles de vidange</a:t>
            </a:r>
            <a:endParaRPr lang="fr-FR" sz="1500">
              <a:latin typeface="News Gothic MT" pitchFamily="84" charset="0"/>
            </a:endParaRPr>
          </a:p>
          <a:p>
            <a:pPr marL="182563">
              <a:lnSpc>
                <a:spcPct val="90000"/>
              </a:lnSpc>
            </a:pPr>
            <a:r>
              <a:rPr lang="fr-FR" sz="1700">
                <a:latin typeface="News Gothic MT" pitchFamily="84" charset="0"/>
              </a:rPr>
              <a:t>Dissections nerveuse vraies </a:t>
            </a:r>
          </a:p>
          <a:p>
            <a:pPr lvl="2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Raspagliesi et al 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2004 : 23 cas </a:t>
            </a:r>
            <a:r>
              <a:rPr lang="fr-FR" sz="1500" b="1">
                <a:latin typeface="News Gothic MT" pitchFamily="84" charset="0"/>
              </a:rPr>
              <a:t>HR-NS laparotomie </a:t>
            </a:r>
            <a:r>
              <a:rPr lang="fr-FR" sz="1500">
                <a:latin typeface="News Gothic MT" pitchFamily="84" charset="0"/>
              </a:rPr>
              <a:t>: 219 min, Pertes 489 ml, séjour post op 10 j; 2 </a:t>
            </a:r>
            <a:r>
              <a:rPr lang="fr-FR" sz="1500">
                <a:solidFill>
                  <a:schemeClr val="tx2"/>
                </a:solidFill>
                <a:latin typeface="News Gothic MT" pitchFamily="84" charset="0"/>
              </a:rPr>
              <a:t>(9%) auto-sondage</a:t>
            </a:r>
            <a:endParaRPr lang="fr-FR" sz="1500">
              <a:latin typeface="News Gothic MT" pitchFamily="84" charset="0"/>
            </a:endParaRP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2006: 110 patientes: Type III HR-NS = Type II HR-NS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2009: 127 patientes: Qualité de vie Type III HR-NS = type II HR  sauf si RT post op</a:t>
            </a:r>
          </a:p>
          <a:p>
            <a:pPr lvl="2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Kavallaris et al GO 2010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32 cas: </a:t>
            </a:r>
            <a:r>
              <a:rPr lang="fr-FR" sz="1500" b="1">
                <a:latin typeface="News Gothic MT" pitchFamily="84" charset="0"/>
              </a:rPr>
              <a:t>HR-NS C1 laparoscopique avec neurolyse complète des n. splanchniques et hypogastriques </a:t>
            </a:r>
            <a:r>
              <a:rPr lang="fr-FR" sz="1500">
                <a:latin typeface="News Gothic MT" pitchFamily="84" charset="0"/>
              </a:rPr>
              <a:t>: 220 min</a:t>
            </a:r>
          </a:p>
          <a:p>
            <a:pPr lvl="4">
              <a:lnSpc>
                <a:spcPct val="90000"/>
              </a:lnSpc>
            </a:pPr>
            <a:r>
              <a:rPr lang="fr-FR" sz="1500">
                <a:solidFill>
                  <a:schemeClr val="tx2"/>
                </a:solidFill>
                <a:latin typeface="News Gothic MT" pitchFamily="84" charset="0"/>
              </a:rPr>
              <a:t>0 dysurie (ablation Foley à J3), 0 résidu</a:t>
            </a:r>
          </a:p>
          <a:p>
            <a:pPr lvl="4">
              <a:lnSpc>
                <a:spcPct val="90000"/>
              </a:lnSpc>
            </a:pPr>
            <a:r>
              <a:rPr lang="fr-FR" sz="1500">
                <a:solidFill>
                  <a:schemeClr val="tx2"/>
                </a:solidFill>
                <a:latin typeface="News Gothic MT" pitchFamily="84" charset="0"/>
              </a:rPr>
              <a:t>Résultat oncologique ?</a:t>
            </a:r>
            <a:endParaRPr lang="fr-FR" sz="1500">
              <a:latin typeface="News Gothic MT" pitchFamily="84" charset="0"/>
            </a:endParaRPr>
          </a:p>
          <a:p>
            <a:pPr lvl="2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Park et al IJGC 2011</a:t>
            </a:r>
          </a:p>
          <a:p>
            <a:pPr lvl="3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125 cas (105 IB1 ; 20 IB2) </a:t>
            </a:r>
            <a:r>
              <a:rPr lang="fr-FR" sz="1500" b="1">
                <a:latin typeface="News Gothic MT" pitchFamily="84" charset="0"/>
              </a:rPr>
              <a:t>HR-NS C1 laparoscopiques</a:t>
            </a:r>
            <a:r>
              <a:rPr lang="fr-FR" sz="1500">
                <a:latin typeface="News Gothic MT" pitchFamily="84" charset="0"/>
              </a:rPr>
              <a:t>: 238 min</a:t>
            </a:r>
          </a:p>
          <a:p>
            <a:pPr lvl="4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33% transfusions ; </a:t>
            </a:r>
            <a:r>
              <a:rPr lang="fr-FR" sz="1500" b="1">
                <a:solidFill>
                  <a:schemeClr val="tx2"/>
                </a:solidFill>
                <a:latin typeface="News Gothic MT" pitchFamily="84" charset="0"/>
              </a:rPr>
              <a:t>10.4% complications urologiques</a:t>
            </a:r>
            <a:r>
              <a:rPr lang="fr-FR" sz="1500" b="1">
                <a:latin typeface="News Gothic MT" pitchFamily="84" charset="0"/>
              </a:rPr>
              <a:t> </a:t>
            </a:r>
            <a:r>
              <a:rPr lang="fr-FR" sz="1500">
                <a:latin typeface="News Gothic MT" pitchFamily="84" charset="0"/>
              </a:rPr>
              <a:t>(5 lacérations vésicales, 3 fistules urinaires</a:t>
            </a:r>
          </a:p>
          <a:p>
            <a:pPr lvl="4">
              <a:lnSpc>
                <a:spcPct val="90000"/>
              </a:lnSpc>
            </a:pPr>
            <a:r>
              <a:rPr lang="fr-FR" sz="1500" b="1">
                <a:latin typeface="News Gothic MT" pitchFamily="84" charset="0"/>
              </a:rPr>
              <a:t>Vidange spontanée à 10.3 jours</a:t>
            </a:r>
            <a:r>
              <a:rPr lang="fr-FR" sz="1500">
                <a:latin typeface="News Gothic MT" pitchFamily="84" charset="0"/>
              </a:rPr>
              <a:t>, 95% vidange complète à J21 </a:t>
            </a:r>
          </a:p>
          <a:p>
            <a:pPr lvl="4">
              <a:lnSpc>
                <a:spcPct val="90000"/>
              </a:lnSpc>
            </a:pPr>
            <a:r>
              <a:rPr lang="fr-FR" sz="1500">
                <a:solidFill>
                  <a:schemeClr val="tx2"/>
                </a:solidFill>
                <a:latin typeface="News Gothic MT" pitchFamily="84" charset="0"/>
              </a:rPr>
              <a:t>6 auto-sondages prolongés</a:t>
            </a:r>
            <a:endParaRPr lang="fr-FR" sz="1500">
              <a:latin typeface="News Gothic MT" pitchFamily="84" charset="0"/>
            </a:endParaRPr>
          </a:p>
          <a:p>
            <a:pPr lvl="4">
              <a:lnSpc>
                <a:spcPct val="90000"/>
              </a:lnSpc>
            </a:pPr>
            <a:r>
              <a:rPr lang="fr-FR" sz="1500">
                <a:latin typeface="News Gothic MT" pitchFamily="84" charset="0"/>
              </a:rPr>
              <a:t>SV5 ans: 92% IB1 et 78% IB2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843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1357" b="-113"/>
          <a:stretch>
            <a:fillRect/>
          </a:stretch>
        </p:blipFill>
        <p:spPr>
          <a:xfrm>
            <a:off x="-9525" y="-98425"/>
            <a:ext cx="4592638" cy="6956425"/>
          </a:xfrm>
        </p:spPr>
      </p:pic>
      <p:pic>
        <p:nvPicPr>
          <p:cNvPr id="18435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113" y="0"/>
            <a:ext cx="4560887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ZoneTexte 6"/>
          <p:cNvSpPr txBox="1">
            <a:spLocks noChangeArrowheads="1"/>
          </p:cNvSpPr>
          <p:nvPr/>
        </p:nvSpPr>
        <p:spPr bwMode="auto">
          <a:xfrm>
            <a:off x="841375" y="4718050"/>
            <a:ext cx="64357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chemeClr val="bg1"/>
                </a:solidFill>
              </a:rPr>
              <a:t>Dépistage organisé dans 13 départements dont La Réunion</a:t>
            </a:r>
          </a:p>
          <a:p>
            <a:r>
              <a:rPr lang="fr-FR" sz="1800">
                <a:solidFill>
                  <a:schemeClr val="bg1"/>
                </a:solidFill>
              </a:rPr>
              <a:t>	</a:t>
            </a:r>
            <a:r>
              <a:rPr lang="fr-FR" sz="1200">
                <a:solidFill>
                  <a:schemeClr val="bg1"/>
                </a:solidFill>
              </a:rPr>
              <a:t>invitation par courrier a dépistage + relance</a:t>
            </a:r>
          </a:p>
          <a:p>
            <a:r>
              <a:rPr lang="fr-FR" sz="1200">
                <a:solidFill>
                  <a:schemeClr val="bg1"/>
                </a:solidFill>
              </a:rPr>
              <a:t>	campagne en faveur de la vaccination</a:t>
            </a:r>
          </a:p>
          <a:p>
            <a:r>
              <a:rPr lang="fr-FR" sz="1200">
                <a:solidFill>
                  <a:schemeClr val="bg1"/>
                </a:solidFill>
              </a:rPr>
              <a:t>	campagne d’éducation de la santé (info jeunes filles, femmes en situation de précarité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3338" y="1562100"/>
            <a:ext cx="7945438" cy="4770438"/>
          </a:xfrm>
        </p:spPr>
        <p:txBody>
          <a:bodyPr rtlCol="0">
            <a:normAutofit fontScale="92500" lnSpcReduction="10000"/>
          </a:bodyPr>
          <a:lstStyle/>
          <a:p>
            <a:pPr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200" dirty="0">
                <a:ea typeface="ＭＳ Ｐゴシック" charset="0"/>
                <a:cs typeface="ＭＳ Ｐゴシック" charset="0"/>
              </a:rPr>
              <a:t>The </a:t>
            </a:r>
            <a:r>
              <a:rPr lang="fr-FR" sz="2200" dirty="0" err="1">
                <a:ea typeface="ＭＳ Ｐゴシック" charset="0"/>
                <a:cs typeface="ＭＳ Ｐゴシック" charset="0"/>
              </a:rPr>
              <a:t>paravisceral</a:t>
            </a:r>
            <a:r>
              <a:rPr lang="fr-FR" sz="2200" dirty="0">
                <a:ea typeface="ＭＳ Ｐゴシック" charset="0"/>
                <a:cs typeface="ＭＳ Ｐゴシック" charset="0"/>
              </a:rPr>
              <a:t> </a:t>
            </a:r>
            <a:r>
              <a:rPr lang="fr-FR" sz="2200" dirty="0" err="1">
                <a:ea typeface="ＭＳ Ｐゴシック" charset="0"/>
                <a:cs typeface="ＭＳ Ｐゴシック" charset="0"/>
              </a:rPr>
              <a:t>spaces</a:t>
            </a:r>
            <a:r>
              <a:rPr lang="fr-FR" sz="2200" dirty="0">
                <a:ea typeface="ＭＳ Ｐゴシック" charset="0"/>
                <a:cs typeface="ＭＳ Ｐゴシック" charset="0"/>
              </a:rPr>
              <a:t> : </a:t>
            </a:r>
            <a:r>
              <a:rPr lang="fr-FR" sz="2200" dirty="0" err="1">
                <a:ea typeface="ＭＳ Ｐゴシック" charset="0"/>
                <a:cs typeface="ＭＳ Ｐゴシック" charset="0"/>
              </a:rPr>
              <a:t>Cadaver</a:t>
            </a:r>
            <a:r>
              <a:rPr lang="fr-FR" sz="2200" dirty="0">
                <a:ea typeface="ＭＳ Ｐゴシック" charset="0"/>
                <a:cs typeface="ＭＳ Ｐゴシック" charset="0"/>
              </a:rPr>
              <a:t> dissection </a:t>
            </a:r>
            <a:r>
              <a:rPr lang="fr-FR" sz="1500" dirty="0" err="1">
                <a:ea typeface="ＭＳ Ｐゴシック" charset="0"/>
                <a:cs typeface="ＭＳ Ｐゴシック" charset="0"/>
              </a:rPr>
              <a:t>Yabuki</a:t>
            </a:r>
            <a:r>
              <a:rPr lang="fr-FR" sz="1500" dirty="0">
                <a:ea typeface="ＭＳ Ｐゴシック" charset="0"/>
                <a:cs typeface="ＭＳ Ｐゴシック" charset="0"/>
              </a:rPr>
              <a:t> et al AAJOG 2005</a:t>
            </a: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U </a:t>
            </a:r>
            <a:r>
              <a:rPr lang="fr-FR" sz="2000" dirty="0" err="1">
                <a:ea typeface="ＭＳ Ｐゴシック" charset="0"/>
              </a:rPr>
              <a:t>uterus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D Douglas </a:t>
            </a:r>
            <a:r>
              <a:rPr lang="fr-FR" sz="2000" dirty="0" err="1">
                <a:ea typeface="ＭＳ Ｐゴシック" charset="0"/>
              </a:rPr>
              <a:t>pouch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Ur : </a:t>
            </a:r>
            <a:r>
              <a:rPr lang="fr-FR" sz="2000" dirty="0" err="1">
                <a:ea typeface="ＭＳ Ｐゴシック" charset="0"/>
              </a:rPr>
              <a:t>ureter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R : rectum</a:t>
            </a: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B : </a:t>
            </a:r>
            <a:r>
              <a:rPr lang="fr-FR" sz="2000" dirty="0" err="1">
                <a:ea typeface="ＭＳ Ｐゴシック" charset="0"/>
              </a:rPr>
              <a:t>bladder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fr-FR" sz="2000" dirty="0" smtClean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II : </a:t>
            </a:r>
            <a:r>
              <a:rPr lang="fr-FR" sz="2000" dirty="0" err="1">
                <a:ea typeface="ＭＳ Ｐゴシック" charset="0"/>
              </a:rPr>
              <a:t>internal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iliac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artery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b="1" dirty="0">
                <a:ea typeface="ＭＳ Ｐゴシック" charset="0"/>
              </a:rPr>
              <a:t>SN : </a:t>
            </a:r>
            <a:r>
              <a:rPr lang="fr-FR" sz="2000" b="1" dirty="0" err="1">
                <a:ea typeface="ＭＳ Ｐゴシック" charset="0"/>
              </a:rPr>
              <a:t>splanchnic</a:t>
            </a:r>
            <a:r>
              <a:rPr lang="fr-FR" sz="2000" b="1" dirty="0">
                <a:ea typeface="ＭＳ Ｐゴシック" charset="0"/>
              </a:rPr>
              <a:t> nerves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b="1" dirty="0">
                <a:ea typeface="ＭＳ Ｐゴシック" charset="0"/>
              </a:rPr>
              <a:t>NP : nerve plexus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dirty="0">
                <a:ea typeface="ＭＳ Ｐゴシック" charset="0"/>
              </a:rPr>
              <a:t>ML : </a:t>
            </a:r>
            <a:r>
              <a:rPr lang="fr-FR" sz="2000" dirty="0" err="1">
                <a:ea typeface="ＭＳ Ｐゴシック" charset="0"/>
              </a:rPr>
              <a:t>Mackenrodt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ligt</a:t>
            </a:r>
            <a:endParaRPr lang="fr-FR" sz="2000" dirty="0">
              <a:ea typeface="ＭＳ Ｐゴシック" charset="0"/>
            </a:endParaRPr>
          </a:p>
          <a:p>
            <a:pPr marL="502920" lvl="1" indent="-182880" eaLnBrk="1" fontAlgn="auto" hangingPunct="1">
              <a:lnSpc>
                <a:spcPct val="9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fr-FR" sz="2000" b="1" dirty="0">
                <a:ea typeface="ＭＳ Ｐゴシック" charset="0"/>
              </a:rPr>
              <a:t>Small </a:t>
            </a:r>
            <a:r>
              <a:rPr lang="fr-FR" sz="2000" b="1" dirty="0" err="1">
                <a:ea typeface="ＭＳ Ｐゴシック" charset="0"/>
              </a:rPr>
              <a:t>arrows</a:t>
            </a:r>
            <a:r>
              <a:rPr lang="fr-FR" sz="2000" b="1" dirty="0">
                <a:ea typeface="ＭＳ Ｐゴシック" charset="0"/>
              </a:rPr>
              <a:t> : </a:t>
            </a:r>
            <a:r>
              <a:rPr lang="fr-FR" sz="2000" b="1" dirty="0" err="1">
                <a:ea typeface="ＭＳ Ｐゴシック" charset="0"/>
              </a:rPr>
              <a:t>vesical</a:t>
            </a:r>
            <a:r>
              <a:rPr lang="fr-FR" sz="2000" b="1" dirty="0">
                <a:ea typeface="ＭＳ Ｐゴシック" charset="0"/>
              </a:rPr>
              <a:t> branches</a:t>
            </a:r>
            <a:endParaRPr lang="fr-FR" sz="2000" dirty="0">
              <a:ea typeface="ＭＳ Ｐゴシック" charset="0"/>
            </a:endParaRPr>
          </a:p>
        </p:txBody>
      </p:sp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/>
          <a:srcRect t="1355" b="4485"/>
          <a:stretch>
            <a:fillRect/>
          </a:stretch>
        </p:blipFill>
        <p:spPr bwMode="auto">
          <a:xfrm>
            <a:off x="3244850" y="2005013"/>
            <a:ext cx="5751513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7718425" y="5438775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/>
              <a:t>From Yabuki</a:t>
            </a:r>
          </a:p>
        </p:txBody>
      </p:sp>
      <p:sp>
        <p:nvSpPr>
          <p:cNvPr id="7168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fr-FR">
                <a:latin typeface="Franklin Gothic Book" charset="0"/>
              </a:rPr>
              <a:t>Chirurgie radicale utérine nerve-sparing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913" y="1381125"/>
            <a:ext cx="63595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0"/>
            <a:ext cx="741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Imag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8413" y="6553200"/>
            <a:ext cx="270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Imag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73550"/>
            <a:ext cx="2728913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Image 5"/>
          <p:cNvPicPr>
            <a:picLocks noChangeAspect="1"/>
          </p:cNvPicPr>
          <p:nvPr/>
        </p:nvPicPr>
        <p:blipFill>
          <a:blip r:embed="rId7"/>
          <a:srcRect l="8812"/>
          <a:stretch>
            <a:fillRect/>
          </a:stretch>
        </p:blipFill>
        <p:spPr bwMode="auto">
          <a:xfrm rot="5400000">
            <a:off x="65088" y="1760538"/>
            <a:ext cx="2506662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2238"/>
            <a:ext cx="7848600" cy="1295400"/>
          </a:xfrm>
        </p:spPr>
        <p:txBody>
          <a:bodyPr/>
          <a:lstStyle/>
          <a:p>
            <a:pPr eaLnBrk="1" hangingPunct="1"/>
            <a:r>
              <a:rPr lang="fr-FR" sz="3600">
                <a:latin typeface="Franklin Gothic Book" charset="0"/>
              </a:rPr>
              <a:t>Surgical consequences </a:t>
            </a:r>
            <a:br>
              <a:rPr lang="fr-FR" sz="3600">
                <a:latin typeface="Franklin Gothic Book" charset="0"/>
              </a:rPr>
            </a:br>
            <a:r>
              <a:rPr lang="fr-FR" sz="3600">
                <a:latin typeface="Franklin Gothic Book" charset="0"/>
              </a:rPr>
              <a:t>NS RH and sexual troubles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31938"/>
            <a:ext cx="8229600" cy="4411662"/>
          </a:xfrm>
        </p:spPr>
        <p:txBody>
          <a:bodyPr/>
          <a:lstStyle/>
          <a:p>
            <a:pPr eaLnBrk="1" hangingPunct="1"/>
            <a:r>
              <a:rPr lang="fr-FR" sz="2800"/>
              <a:t>Results of a prospective comparative study </a:t>
            </a:r>
            <a:br>
              <a:rPr lang="fr-FR" sz="2800"/>
            </a:br>
            <a:r>
              <a:rPr lang="fr-FR"/>
              <a:t>	Kenter GG (presented at ESGO 2007)</a:t>
            </a:r>
          </a:p>
        </p:txBody>
      </p:sp>
      <p:graphicFrame>
        <p:nvGraphicFramePr>
          <p:cNvPr id="81949" name="Group 29"/>
          <p:cNvGraphicFramePr>
            <a:graphicFrameLocks noGrp="1"/>
          </p:cNvGraphicFramePr>
          <p:nvPr/>
        </p:nvGraphicFramePr>
        <p:xfrm>
          <a:off x="762000" y="2522538"/>
          <a:ext cx="7620000" cy="3954464"/>
        </p:xfrm>
        <a:graphic>
          <a:graphicData uri="http://schemas.openxmlformats.org/drawingml/2006/table">
            <a:tbl>
              <a:tblPr/>
              <a:tblGrid>
                <a:gridCol w="2540000"/>
                <a:gridCol w="2540000"/>
                <a:gridCol w="2540000"/>
              </a:tblGrid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Questionnaire at 24 months %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NNS (124)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NS (80)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Dry vagina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Pain at intercourse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Not sexually active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Senseless area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75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84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2700">
              <a:latin typeface="Franklin Gothic Book" charset="0"/>
            </a:endParaRP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Recurrence rate % at 2 years</a:t>
            </a:r>
          </a:p>
        </p:txBody>
      </p:sp>
      <p:graphicFrame>
        <p:nvGraphicFramePr>
          <p:cNvPr id="1054" name="Group 30"/>
          <p:cNvGraphicFramePr>
            <a:graphicFrameLocks noGrp="1"/>
          </p:cNvGraphicFramePr>
          <p:nvPr/>
        </p:nvGraphicFramePr>
        <p:xfrm>
          <a:off x="1143000" y="2286000"/>
          <a:ext cx="6858000" cy="4064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fr-FR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NNS (124)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NS(122)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Regional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fr-FR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63575"/>
            <a:ext cx="7315200" cy="1446213"/>
          </a:xfrm>
        </p:spPr>
        <p:txBody>
          <a:bodyPr/>
          <a:lstStyle/>
          <a:p>
            <a:pPr eaLnBrk="1" hangingPunct="1"/>
            <a:r>
              <a:rPr lang="fr-FR" smtClean="0">
                <a:latin typeface="Franklin Gothic Book" charset="0"/>
              </a:rPr>
              <a:t>Conclusions</a:t>
            </a:r>
          </a:p>
        </p:txBody>
      </p:sp>
      <p:sp>
        <p:nvSpPr>
          <p:cNvPr id="7987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03263" y="2363788"/>
            <a:ext cx="7526337" cy="3944937"/>
          </a:xfrm>
        </p:spPr>
        <p:txBody>
          <a:bodyPr/>
          <a:lstStyle/>
          <a:p>
            <a:pPr eaLnBrk="1" hangingPunct="1"/>
            <a:r>
              <a:rPr lang="fr-FR"/>
              <a:t>Nerve dissection = nerve preservation ?</a:t>
            </a:r>
          </a:p>
          <a:p>
            <a:pPr lvl="1" eaLnBrk="1" hangingPunct="1"/>
            <a:r>
              <a:rPr lang="fr-FR"/>
              <a:t>Laparoscopically feasible by combining  </a:t>
            </a:r>
          </a:p>
          <a:p>
            <a:pPr lvl="2" eaLnBrk="1" hangingPunct="1"/>
            <a:r>
              <a:rPr lang="fr-FR"/>
              <a:t>A careful dissection of the cardinal ligament </a:t>
            </a:r>
          </a:p>
          <a:p>
            <a:pPr lvl="3" eaLnBrk="1" hangingPunct="1"/>
            <a:r>
              <a:rPr lang="fr-FR"/>
              <a:t>IHP and its branches are located below the ureter</a:t>
            </a:r>
          </a:p>
          <a:p>
            <a:pPr lvl="2" eaLnBrk="1" hangingPunct="1"/>
            <a:r>
              <a:rPr lang="fr-FR"/>
              <a:t>Laparoscopic dissection of the distal parametrium enables a nerve sparing    </a:t>
            </a:r>
          </a:p>
          <a:p>
            <a:pPr lvl="2" eaLnBrk="1" hangingPunct="1"/>
            <a:endParaRPr lang="fr-FR"/>
          </a:p>
          <a:p>
            <a:pPr eaLnBrk="1" hangingPunct="1"/>
            <a:r>
              <a:rPr lang="fr-FR"/>
              <a:t>Oncological results</a:t>
            </a:r>
          </a:p>
          <a:p>
            <a:pPr lvl="1" eaLnBrk="1" hangingPunct="1"/>
            <a:r>
              <a:rPr lang="fr-FR"/>
              <a:t>Still to be assessed </a:t>
            </a:r>
          </a:p>
          <a:p>
            <a:pPr lvl="1" eaLnBrk="1" hangingPunct="1"/>
            <a:r>
              <a:rPr lang="fr-FR"/>
              <a:t>Should be reserved to small (residual) tumors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re 3"/>
          <p:cNvSpPr>
            <a:spLocks noGrp="1"/>
          </p:cNvSpPr>
          <p:nvPr>
            <p:ph type="title"/>
          </p:nvPr>
        </p:nvSpPr>
        <p:spPr>
          <a:xfrm>
            <a:off x="914400" y="5018088"/>
            <a:ext cx="7315200" cy="1293812"/>
          </a:xfrm>
        </p:spPr>
        <p:txBody>
          <a:bodyPr/>
          <a:lstStyle/>
          <a:p>
            <a:pPr eaLnBrk="1" hangingPunct="1"/>
            <a:r>
              <a:rPr lang="fr-FR" smtClean="0"/>
              <a:t>STADES AVANCES</a:t>
            </a:r>
          </a:p>
        </p:txBody>
      </p:sp>
      <p:sp>
        <p:nvSpPr>
          <p:cNvPr id="81922" name="Espace réservé du texte 4"/>
          <p:cNvSpPr>
            <a:spLocks noGrp="1"/>
          </p:cNvSpPr>
          <p:nvPr>
            <p:ph type="body" idx="1"/>
          </p:nvPr>
        </p:nvSpPr>
        <p:spPr>
          <a:xfrm>
            <a:off x="685800" y="2486025"/>
            <a:ext cx="6629400" cy="1066800"/>
          </a:xfrm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re 3"/>
          <p:cNvSpPr>
            <a:spLocks noGrp="1"/>
          </p:cNvSpPr>
          <p:nvPr>
            <p:ph type="title"/>
          </p:nvPr>
        </p:nvSpPr>
        <p:spPr>
          <a:xfrm>
            <a:off x="914400" y="36513"/>
            <a:ext cx="7315200" cy="1154112"/>
          </a:xfrm>
        </p:spPr>
        <p:txBody>
          <a:bodyPr/>
          <a:lstStyle/>
          <a:p>
            <a:pPr eaLnBrk="1" hangingPunct="1"/>
            <a:r>
              <a:rPr lang="fr-FR" smtClean="0"/>
              <a:t>IB2-IVA</a:t>
            </a:r>
          </a:p>
        </p:txBody>
      </p:sp>
      <p:sp>
        <p:nvSpPr>
          <p:cNvPr id="83970" name="Espace réservé du contenu 4"/>
          <p:cNvSpPr>
            <a:spLocks noGrp="1"/>
          </p:cNvSpPr>
          <p:nvPr>
            <p:ph idx="1"/>
          </p:nvPr>
        </p:nvSpPr>
        <p:spPr>
          <a:xfrm>
            <a:off x="428625" y="1668463"/>
            <a:ext cx="7800975" cy="5033962"/>
          </a:xfrm>
        </p:spPr>
        <p:txBody>
          <a:bodyPr/>
          <a:lstStyle/>
          <a:p>
            <a:pPr eaLnBrk="1" hangingPunct="1"/>
            <a:r>
              <a:rPr lang="fr-FR" sz="2400" smtClean="0">
                <a:solidFill>
                  <a:schemeClr val="tx2"/>
                </a:solidFill>
              </a:rPr>
              <a:t>Radio-chimiothérapie concomitante</a:t>
            </a:r>
            <a:endParaRPr lang="fr-FR" sz="2400" smtClean="0"/>
          </a:p>
          <a:p>
            <a:pPr lvl="1" eaLnBrk="1" hangingPunct="1"/>
            <a:r>
              <a:rPr lang="fr-FR" sz="2000" smtClean="0"/>
              <a:t>Radiothérapie externe étalée sur 5 semaines</a:t>
            </a:r>
          </a:p>
          <a:p>
            <a:pPr lvl="2" eaLnBrk="1" hangingPunct="1"/>
            <a:r>
              <a:rPr lang="fr-FR" sz="1800" smtClean="0"/>
              <a:t>Champs définis par </a:t>
            </a:r>
          </a:p>
          <a:p>
            <a:pPr lvl="3" eaLnBrk="1" hangingPunct="1"/>
            <a:r>
              <a:rPr lang="fr-FR" sz="1600" smtClean="0"/>
              <a:t>Examen ss AG</a:t>
            </a:r>
          </a:p>
          <a:p>
            <a:pPr lvl="3" eaLnBrk="1" hangingPunct="1"/>
            <a:r>
              <a:rPr lang="fr-FR" sz="1600" smtClean="0"/>
              <a:t>IRM /TEP/ CLAO chirurgical</a:t>
            </a:r>
          </a:p>
          <a:p>
            <a:pPr lvl="2" eaLnBrk="1" hangingPunct="1"/>
            <a:r>
              <a:rPr lang="fr-FR" sz="1800" smtClean="0"/>
              <a:t>Associée à chimiothérapie IV par PAC (sauf si mauvais EG) </a:t>
            </a:r>
          </a:p>
          <a:p>
            <a:pPr lvl="3" eaLnBrk="1" hangingPunct="1"/>
            <a:r>
              <a:rPr lang="fr-FR" sz="1600" smtClean="0"/>
              <a:t>CisPt 40Mg/m2/sem</a:t>
            </a:r>
          </a:p>
          <a:p>
            <a:pPr lvl="3" eaLnBrk="1" hangingPunct="1"/>
            <a:r>
              <a:rPr lang="fr-FR" sz="1600" smtClean="0"/>
              <a:t>Association 5FU-CisPt / 3 sem</a:t>
            </a:r>
          </a:p>
          <a:p>
            <a:pPr lvl="1" eaLnBrk="1" hangingPunct="1"/>
            <a:r>
              <a:rPr lang="fr-FR" sz="2000" smtClean="0"/>
              <a:t>Suivie 8 -10j de curiethérapie cevico-vaginale sur le résidu</a:t>
            </a:r>
          </a:p>
          <a:p>
            <a:pPr lvl="1" eaLnBrk="1" hangingPunct="1"/>
            <a:endParaRPr lang="fr-FR" sz="2000" smtClean="0"/>
          </a:p>
          <a:p>
            <a:pPr eaLnBrk="1" hangingPunct="1"/>
            <a:r>
              <a:rPr lang="fr-FR" sz="2400" smtClean="0"/>
              <a:t>Place de la chirurgie: pas de standard =&gt; selon RCP</a:t>
            </a:r>
          </a:p>
          <a:p>
            <a:pPr lvl="2" eaLnBrk="1" hangingPunct="1"/>
            <a:r>
              <a:rPr lang="fr-FR" sz="1800" smtClean="0"/>
              <a:t>En fonction de la réponse IRM à 45 Gy </a:t>
            </a:r>
          </a:p>
          <a:p>
            <a:pPr lvl="2" eaLnBrk="1" hangingPunct="1"/>
            <a:r>
              <a:rPr lang="fr-FR" sz="1800" smtClean="0"/>
              <a:t>En clôture après Ttt complet</a:t>
            </a:r>
          </a:p>
          <a:p>
            <a:pPr lvl="2" eaLnBrk="1" hangingPunct="1"/>
            <a:r>
              <a:rPr lang="fr-FR" sz="1800" smtClean="0"/>
              <a:t>HTAB simple —&gt; exentération pelvienne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IVB</a:t>
            </a:r>
          </a:p>
        </p:txBody>
      </p:sp>
      <p:sp>
        <p:nvSpPr>
          <p:cNvPr id="8601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z="2800" smtClean="0"/>
              <a:t>Chimiothérapie +/- radiothérapie </a:t>
            </a:r>
          </a:p>
          <a:p>
            <a:pPr eaLnBrk="1" hangingPunct="1"/>
            <a:r>
              <a:rPr lang="fr-FR" sz="2800" smtClean="0"/>
              <a:t>Chirurgie palliative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7467600" cy="762000"/>
          </a:xfrm>
        </p:spPr>
        <p:txBody>
          <a:bodyPr/>
          <a:lstStyle/>
          <a:p>
            <a:pPr eaLnBrk="1" hangingPunct="1"/>
            <a:r>
              <a:rPr lang="fr-FR"/>
              <a:t>Quelle chir après RTCT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774113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/>
              <a:t>Quelle hystérectomie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Hystérectomie radicale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/>
              <a:t>Houvenaeghel GO 2006 : 175 IB2-IV après RTCT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/>
              <a:t>7% grade 3 (occlusion, fistule hémorragies)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/>
              <a:t>16.7% grade 2 (sténose, fistule urinaire …)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/>
              <a:t>Survie liée au résidu cervical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Hystérectomie extrafasciale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/>
              <a:t>Keys GO 2004 : 10% complic grade 3-4, avantage si T &lt;= 6 cm</a:t>
            </a:r>
          </a:p>
          <a:p>
            <a:pPr eaLnBrk="1" hangingPunct="1">
              <a:lnSpc>
                <a:spcPct val="90000"/>
              </a:lnSpc>
            </a:pPr>
            <a:r>
              <a:rPr lang="fr-FR" sz="2400"/>
              <a:t>Quelle lymphadénectomie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Pelvienne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/>
              <a:t>Houvenaeghel JCO 2006 : 16 % N+ pelv chez 113 IB2-IV RTCT chir (6% si 0 résidu cervix vs 23% si résidu)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Paraaortique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/>
              <a:t>Delpech ASO 2007  : 72 st IB2 HT extra après RTCT complète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/>
              <a:t>13 (18%) paraaortiques -&gt; à 2 ans SG 40%, SSR 17%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/>
              <a:t>Effets à long terme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90600"/>
            <a:ext cx="7467600" cy="762000"/>
          </a:xfrm>
        </p:spPr>
        <p:txBody>
          <a:bodyPr/>
          <a:lstStyle/>
          <a:p>
            <a:pPr eaLnBrk="1" hangingPunct="1"/>
            <a:r>
              <a:rPr lang="fr-FR"/>
              <a:t>Conclusions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2187575"/>
            <a:ext cx="8281988" cy="4121150"/>
          </a:xfrm>
        </p:spPr>
        <p:txBody>
          <a:bodyPr/>
          <a:lstStyle/>
          <a:p>
            <a:pPr eaLnBrk="1" hangingPunct="1"/>
            <a:r>
              <a:rPr lang="fr-FR" sz="2800"/>
              <a:t>Pas d</a:t>
            </a:r>
            <a:r>
              <a:rPr lang="ja-JP" altLang="fr-FR" sz="2800"/>
              <a:t>’</a:t>
            </a:r>
            <a:r>
              <a:rPr lang="fr-FR" sz="2800"/>
              <a:t>évidence à un avantage en terme de survie sauf peut être IB2 ?</a:t>
            </a:r>
          </a:p>
          <a:p>
            <a:pPr eaLnBrk="1" hangingPunct="1"/>
            <a:r>
              <a:rPr lang="fr-FR" sz="2800"/>
              <a:t>Permet d’apprécier la réponse au TT </a:t>
            </a:r>
          </a:p>
          <a:p>
            <a:pPr lvl="1" eaLnBrk="1" hangingPunct="1"/>
            <a:r>
              <a:rPr lang="fr-FR" sz="2400"/>
              <a:t>HT extrafasciale si stade localisé + lympha pelvienne et paraaortique si non fait</a:t>
            </a:r>
          </a:p>
          <a:p>
            <a:pPr lvl="1" eaLnBrk="1" hangingPunct="1"/>
            <a:r>
              <a:rPr lang="fr-FR" sz="2400"/>
              <a:t>Moyen moins invasif à tester ? Biopsies multiples, conisation? </a:t>
            </a:r>
          </a:p>
          <a:p>
            <a:pPr lvl="1" eaLnBrk="1" hangingPunct="1"/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194" b="32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3" name="ZoneTexte 4"/>
          <p:cNvSpPr txBox="1">
            <a:spLocks noChangeArrowheads="1"/>
          </p:cNvSpPr>
          <p:nvPr/>
        </p:nvSpPr>
        <p:spPr bwMode="auto">
          <a:xfrm>
            <a:off x="3117850" y="3249613"/>
            <a:ext cx="2770188" cy="1581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Tétravalent Gardasil®</a:t>
            </a:r>
          </a:p>
          <a:p>
            <a:r>
              <a:rPr lang="fr-FR" sz="1400">
                <a:solidFill>
                  <a:srgbClr val="000000"/>
                </a:solidFill>
              </a:rPr>
              <a:t>3 injections (= 3x 130€) à J0, M2, M6, rappel pas utile à ce jour</a:t>
            </a:r>
          </a:p>
          <a:p>
            <a:r>
              <a:rPr lang="fr-FR" sz="1400">
                <a:solidFill>
                  <a:srgbClr val="000000"/>
                </a:solidFill>
              </a:rPr>
              <a:t>	La CPAM rembourse 65%</a:t>
            </a:r>
          </a:p>
          <a:p>
            <a:r>
              <a:rPr lang="fr-FR" sz="1400">
                <a:solidFill>
                  <a:srgbClr val="000000"/>
                </a:solidFill>
              </a:rPr>
              <a:t>Couverture vaccinale en 2008: 15,7-27,7% des filles de 16 ans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fr-FR" smtClean="0">
                <a:ea typeface="Arial Black" pitchFamily="84" charset="0"/>
                <a:cs typeface="Arial Black" pitchFamily="84" charset="0"/>
              </a:rPr>
              <a:t>Récidive = RCP</a:t>
            </a:r>
          </a:p>
        </p:txBody>
      </p:sp>
      <p:sp>
        <p:nvSpPr>
          <p:cNvPr id="106498" name="Espace réservé du contenu 2"/>
          <p:cNvSpPr>
            <a:spLocks noGrp="1"/>
          </p:cNvSpPr>
          <p:nvPr>
            <p:ph idx="1"/>
          </p:nvPr>
        </p:nvSpPr>
        <p:spPr>
          <a:xfrm>
            <a:off x="339725" y="1762125"/>
            <a:ext cx="8686800" cy="490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/>
              <a:t>Après bilan imagerie complet + ex ss AG</a:t>
            </a:r>
          </a:p>
          <a:p>
            <a:pPr eaLnBrk="1" hangingPunct="1">
              <a:lnSpc>
                <a:spcPct val="80000"/>
              </a:lnSpc>
            </a:pPr>
            <a:r>
              <a:rPr lang="fr-FR" sz="2400" smtClean="0"/>
              <a:t>Métastatique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700" smtClean="0">
                <a:cs typeface="ＭＳ Ｐゴシック" pitchFamily="84" charset="-128"/>
              </a:rPr>
              <a:t>Chimio et/ou radiothérapieet / ou soins palliatifs:  selon le délai, les traitements déjà reçus,  la localisation, l’état général</a:t>
            </a:r>
          </a:p>
          <a:p>
            <a:pPr lvl="1" eaLnBrk="1" hangingPunct="1">
              <a:lnSpc>
                <a:spcPct val="80000"/>
              </a:lnSpc>
              <a:buFont typeface="Wingdings" pitchFamily="84" charset="2"/>
              <a:buNone/>
            </a:pPr>
            <a:endParaRPr lang="fr-FR" sz="1700" smtClean="0">
              <a:cs typeface="ＭＳ Ｐゴシック" pitchFamily="8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fr-FR" sz="1700" smtClean="0"/>
          </a:p>
          <a:p>
            <a:pPr eaLnBrk="1" hangingPunct="1">
              <a:lnSpc>
                <a:spcPct val="80000"/>
              </a:lnSpc>
            </a:pPr>
            <a:r>
              <a:rPr lang="fr-FR" sz="2400" smtClean="0"/>
              <a:t>Localisée,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900" smtClean="0">
                <a:solidFill>
                  <a:srgbClr val="FFFF00"/>
                </a:solidFill>
                <a:cs typeface="ＭＳ Ｐゴシック" pitchFamily="84" charset="-128"/>
              </a:rPr>
              <a:t>Chirurgie si pas d’extension à distance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mtClean="0"/>
              <a:t>Centro-pelvienne: Exentération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500" smtClean="0"/>
              <a:t>Reconstruction urinaire: Miami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500" smtClean="0"/>
              <a:t>Reconstruction vaginale: 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500" smtClean="0"/>
              <a:t>lambeau grand droit pédiculé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500" smtClean="0"/>
              <a:t>Colpoplastie colique droite ou sigmoïdienne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500" smtClean="0"/>
              <a:t>Tube épiploïque épidermisé par greffe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/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Latéro-pelvienne ?: LEER (Höckel 2008): 36 cas, survie 49%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900" smtClean="0">
                <a:solidFill>
                  <a:srgbClr val="FFFF00"/>
                </a:solidFill>
              </a:rPr>
              <a:t>Sinon discuter autre moyen: chimio, reprise RT (Cyberknife) 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re 1"/>
          <p:cNvSpPr>
            <a:spLocks noGrp="1"/>
          </p:cNvSpPr>
          <p:nvPr>
            <p:ph type="title"/>
          </p:nvPr>
        </p:nvSpPr>
        <p:spPr>
          <a:xfrm>
            <a:off x="596900" y="365125"/>
            <a:ext cx="7315200" cy="1154113"/>
          </a:xfrm>
        </p:spPr>
        <p:txBody>
          <a:bodyPr/>
          <a:lstStyle/>
          <a:p>
            <a:pPr eaLnBrk="1" hangingPunct="1"/>
            <a:r>
              <a:rPr lang="fr-FR" smtClean="0"/>
              <a:t>Suivi</a:t>
            </a:r>
          </a:p>
        </p:txBody>
      </p:sp>
      <p:sp>
        <p:nvSpPr>
          <p:cNvPr id="108546" name="Espace réservé du contenu 2"/>
          <p:cNvSpPr>
            <a:spLocks noGrp="1"/>
          </p:cNvSpPr>
          <p:nvPr>
            <p:ph idx="1"/>
          </p:nvPr>
        </p:nvSpPr>
        <p:spPr>
          <a:xfrm>
            <a:off x="317500" y="1833563"/>
            <a:ext cx="8588375" cy="3540125"/>
          </a:xfrm>
        </p:spPr>
        <p:txBody>
          <a:bodyPr/>
          <a:lstStyle/>
          <a:p>
            <a:pPr eaLnBrk="1" hangingPunct="1"/>
            <a:r>
              <a:rPr lang="fr-FR" sz="2400"/>
              <a:t>La surveillance post-thérapeutique se fait </a:t>
            </a:r>
          </a:p>
          <a:p>
            <a:pPr lvl="1" eaLnBrk="1" hangingPunct="1"/>
            <a:r>
              <a:rPr lang="fr-FR" sz="2000"/>
              <a:t>tous les 4 mois pendant 2 ans, </a:t>
            </a:r>
          </a:p>
          <a:p>
            <a:pPr lvl="1" eaLnBrk="1" hangingPunct="1"/>
            <a:r>
              <a:rPr lang="fr-FR" sz="2000"/>
              <a:t>puis tous les 6 mois pendant 3 ans, puis annuellement.</a:t>
            </a:r>
          </a:p>
          <a:p>
            <a:pPr lvl="1" eaLnBrk="1" hangingPunct="1"/>
            <a:endParaRPr lang="fr-FR" sz="2000"/>
          </a:p>
          <a:p>
            <a:pPr eaLnBrk="1" hangingPunct="1"/>
            <a:r>
              <a:rPr lang="fr-FR" sz="2400"/>
              <a:t> Elle comporte un examen clinique et un FCU à 6 mois, 12 mois puis annuel chez les patientes ayant bénéficié d’un traitement conservateur. </a:t>
            </a:r>
          </a:p>
          <a:p>
            <a:pPr lvl="1" eaLnBrk="1" hangingPunct="1"/>
            <a:r>
              <a:rPr lang="fr-FR" sz="2000"/>
              <a:t>Aucun examen d’imagerie n’est systématique.</a:t>
            </a:r>
          </a:p>
          <a:p>
            <a:pPr lvl="1" eaLnBrk="1" hangingPunct="1"/>
            <a:endParaRPr lang="fr-FR" sz="2000"/>
          </a:p>
          <a:p>
            <a:pPr eaLnBrk="1" hangingPunct="1"/>
            <a:r>
              <a:rPr lang="fr-FR" sz="2400"/>
              <a:t>Le cancer du col utérin n’étant pas hormono-dépendant, un traitement hormonal de substitution peut être proposé aux femmes pour qui le traitement a induit une ménopause, en dehors des contre-indications habituelles.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>
          <a:xfrm>
            <a:off x="4794250" y="422275"/>
            <a:ext cx="3948113" cy="1154113"/>
          </a:xfrm>
        </p:spPr>
        <p:txBody>
          <a:bodyPr/>
          <a:lstStyle/>
          <a:p>
            <a:pPr eaLnBrk="1" hangingPunct="1"/>
            <a:r>
              <a:rPr lang="fr-FR" sz="3200" smtClean="0"/>
              <a:t>Traitements: autorisation de pratiquer </a:t>
            </a:r>
            <a:r>
              <a:rPr lang="fr-FR" sz="2800" smtClean="0"/>
              <a:t>(INCa 2010</a:t>
            </a:r>
            <a:r>
              <a:rPr lang="fr-FR" sz="3200" smtClean="0"/>
              <a:t>)</a:t>
            </a:r>
          </a:p>
        </p:txBody>
      </p:sp>
      <p:pic>
        <p:nvPicPr>
          <p:cNvPr id="22530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308" b="-76"/>
          <a:stretch>
            <a:fillRect/>
          </a:stretch>
        </p:blipFill>
        <p:spPr>
          <a:xfrm>
            <a:off x="0" y="454025"/>
            <a:ext cx="4773613" cy="6403975"/>
          </a:xfrm>
        </p:spPr>
      </p:pic>
      <p:pic>
        <p:nvPicPr>
          <p:cNvPr id="22531" name="Imag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1979613"/>
            <a:ext cx="43497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dre 5"/>
          <p:cNvSpPr/>
          <p:nvPr/>
        </p:nvSpPr>
        <p:spPr>
          <a:xfrm>
            <a:off x="1435000" y="4932152"/>
            <a:ext cx="3199884" cy="313414"/>
          </a:xfrm>
          <a:prstGeom prst="frame">
            <a:avLst/>
          </a:prstGeom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7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-508" b="-121"/>
          <a:stretch>
            <a:fillRect/>
          </a:stretch>
        </p:blipFill>
        <p:spPr>
          <a:xfrm>
            <a:off x="0" y="-33338"/>
            <a:ext cx="9144000" cy="6891338"/>
          </a:xfrm>
        </p:spPr>
      </p:pic>
      <p:sp>
        <p:nvSpPr>
          <p:cNvPr id="6" name="Rectangle 5"/>
          <p:cNvSpPr/>
          <p:nvPr/>
        </p:nvSpPr>
        <p:spPr>
          <a:xfrm>
            <a:off x="4601896" y="3859945"/>
            <a:ext cx="4420459" cy="136912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229" b="311"/>
          <a:stretch>
            <a:fillRect/>
          </a:stretch>
        </p:blipFill>
        <p:spPr>
          <a:xfrm>
            <a:off x="0" y="0"/>
            <a:ext cx="6335713" cy="68580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1850" y="1544638"/>
            <a:ext cx="3587750" cy="11541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Attitudes validées </a:t>
            </a:r>
            <a:endParaRPr lang="fr-FR" dirty="0">
              <a:ea typeface="+mj-ea"/>
              <a:cs typeface="+mj-cs"/>
            </a:endParaRPr>
          </a:p>
        </p:txBody>
      </p:sp>
      <p:pic>
        <p:nvPicPr>
          <p:cNvPr id="2867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491" b="3889"/>
          <a:stretch>
            <a:fillRect/>
          </a:stretch>
        </p:blipFill>
        <p:spPr>
          <a:xfrm>
            <a:off x="150813" y="266700"/>
            <a:ext cx="4491037" cy="6434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/>
          <p:cNvSpPr>
            <a:spLocks noGrp="1"/>
          </p:cNvSpPr>
          <p:nvPr>
            <p:ph type="title"/>
          </p:nvPr>
        </p:nvSpPr>
        <p:spPr>
          <a:xfrm>
            <a:off x="914400" y="390525"/>
            <a:ext cx="7315200" cy="1154113"/>
          </a:xfrm>
        </p:spPr>
        <p:txBody>
          <a:bodyPr/>
          <a:lstStyle/>
          <a:p>
            <a:pPr eaLnBrk="1" hangingPunct="1"/>
            <a:r>
              <a:rPr lang="fr-FR" smtClean="0"/>
              <a:t>Diagnostic</a:t>
            </a:r>
          </a:p>
        </p:txBody>
      </p:sp>
      <p:sp>
        <p:nvSpPr>
          <p:cNvPr id="30722" name="Espace réservé du contenu 2"/>
          <p:cNvSpPr>
            <a:spLocks noGrp="1"/>
          </p:cNvSpPr>
          <p:nvPr>
            <p:ph idx="1"/>
          </p:nvPr>
        </p:nvSpPr>
        <p:spPr>
          <a:xfrm>
            <a:off x="334963" y="1687513"/>
            <a:ext cx="8604250" cy="5030787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rgbClr val="FFFF00"/>
                </a:solidFill>
              </a:rPr>
              <a:t>Il est anatomopathologique (≠ cytologie)</a:t>
            </a:r>
          </a:p>
          <a:p>
            <a:pPr eaLnBrk="1" hangingPunct="1"/>
            <a:r>
              <a:rPr lang="fr-FR" sz="2800" smtClean="0">
                <a:solidFill>
                  <a:srgbClr val="FFFF00"/>
                </a:solidFill>
              </a:rPr>
              <a:t>Obtenu par biopsie ou conisation (anse diathermique)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Que demander au pathologiste après conisation ?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chemeClr val="tx2"/>
                </a:solidFill>
              </a:rPr>
              <a:t>Taille</a:t>
            </a:r>
            <a:r>
              <a:rPr lang="fr-FR" sz="2000" smtClean="0"/>
              <a:t> précise des lésions invasives (reconstruire volume si x fragments)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Profondeur d</a:t>
            </a:r>
            <a:r>
              <a:rPr lang="ja-JP" altLang="fr-FR" smtClean="0">
                <a:cs typeface="ＭＳ Ｐゴシック" pitchFamily="84" charset="-128"/>
              </a:rPr>
              <a:t>’</a:t>
            </a:r>
            <a:r>
              <a:rPr lang="fr-FR" smtClean="0"/>
              <a:t>infiltration du stroma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Présence  ou non </a:t>
            </a:r>
            <a:r>
              <a:rPr lang="fr-FR" sz="2000" smtClean="0">
                <a:solidFill>
                  <a:schemeClr val="tx2"/>
                </a:solidFill>
              </a:rPr>
              <a:t>d</a:t>
            </a:r>
            <a:r>
              <a:rPr lang="ja-JP" altLang="fr-FR" sz="2000" smtClean="0">
                <a:solidFill>
                  <a:schemeClr val="tx2"/>
                </a:solidFill>
                <a:cs typeface="ＭＳ Ｐゴシック" pitchFamily="84" charset="-128"/>
              </a:rPr>
              <a:t>’</a:t>
            </a:r>
            <a:r>
              <a:rPr lang="fr-FR" sz="2000" smtClean="0">
                <a:solidFill>
                  <a:schemeClr val="tx2"/>
                </a:solidFill>
              </a:rPr>
              <a:t>emboles vasculaires</a:t>
            </a:r>
            <a:endParaRPr lang="fr-FR" sz="2000" smtClean="0"/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Etat des </a:t>
            </a:r>
            <a:r>
              <a:rPr lang="fr-FR" sz="2000" smtClean="0">
                <a:solidFill>
                  <a:schemeClr val="tx2"/>
                </a:solidFill>
              </a:rPr>
              <a:t>berges</a:t>
            </a:r>
            <a:r>
              <a:rPr lang="fr-FR" sz="2000" smtClean="0"/>
              <a:t> et mesure des </a:t>
            </a:r>
            <a:r>
              <a:rPr lang="fr-FR" sz="2000" smtClean="0">
                <a:solidFill>
                  <a:schemeClr val="tx2"/>
                </a:solidFill>
              </a:rPr>
              <a:t>marges</a:t>
            </a:r>
            <a:endParaRPr lang="fr-FR" sz="2000" smtClean="0"/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Si adénocarcinome : statut p16 (si présent -&gt; cancer du col (protéine du cycle cellulaire induite par HPV); si absent plutôt endomètre)</a:t>
            </a:r>
          </a:p>
          <a:p>
            <a:pPr eaLnBrk="1" hangingPunct="1"/>
            <a:r>
              <a:rPr lang="fr-FR" smtClean="0">
                <a:solidFill>
                  <a:srgbClr val="FFFF00"/>
                </a:solidFill>
              </a:rPr>
              <a:t>Dès le diagnostic anatomopathologique, la prise en charge, du fait de sa complexité, doit être </a:t>
            </a:r>
            <a:r>
              <a:rPr lang="fr-FR" smtClean="0">
                <a:solidFill>
                  <a:schemeClr val="tx2"/>
                </a:solidFill>
              </a:rPr>
              <a:t>pluridisciplinaire</a:t>
            </a:r>
            <a:r>
              <a:rPr lang="fr-FR" smtClean="0">
                <a:solidFill>
                  <a:srgbClr val="FFFF00"/>
                </a:solidFill>
              </a:rPr>
              <a:t> et réalisée par une </a:t>
            </a:r>
            <a:r>
              <a:rPr lang="fr-FR" smtClean="0">
                <a:solidFill>
                  <a:schemeClr val="tx2"/>
                </a:solidFill>
              </a:rPr>
              <a:t>équipe spécialisée.</a:t>
            </a:r>
            <a:endParaRPr lang="fr-FR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262&quot;&gt;&lt;/object&gt;&lt;object type=&quot;2&quot; unique_id=&quot;10263&quot;&gt;&lt;object type=&quot;3&quot; unique_id=&quot;10265&quot;&gt;&lt;property id=&quot;20148&quot; value=&quot;5&quot;/&gt;&lt;property id=&quot;20300&quot; value=&quot;Diapositive 1&quot;/&gt;&lt;property id=&quot;20307&quot; value=&quot;319&quot;/&gt;&lt;/object&gt;&lt;object type=&quot;3&quot; unique_id=&quot;10267&quot;&gt;&lt;property id=&quot;20148&quot; value=&quot;5&quot;/&gt;&lt;property id=&quot;20300&quot; value=&quot;Diapositive 2 - &amp;quot;Généralités&amp;quot;&quot;/&gt;&lt;property id=&quot;20307&quot; value=&quot;283&quot;/&gt;&lt;/object&gt;&lt;object type=&quot;3&quot; unique_id=&quot;10268&quot;&gt;&lt;property id=&quot;20148&quot; value=&quot;5&quot;/&gt;&lt;property id=&quot;20300&quot; value=&quot;Diapositive 3&quot;/&gt;&lt;property id=&quot;20307&quot; value=&quot;281&quot;/&gt;&lt;/object&gt;&lt;object type=&quot;3&quot; unique_id=&quot;10269&quot;&gt;&lt;property id=&quot;20148&quot; value=&quot;5&quot;/&gt;&lt;property id=&quot;20300&quot; value=&quot;Diapositive 4&quot;/&gt;&lt;property id=&quot;20307&quot; value=&quot;282&quot;/&gt;&lt;/object&gt;&lt;object type=&quot;3&quot; unique_id=&quot;10270&quot;&gt;&lt;property id=&quot;20148&quot; value=&quot;5&quot;/&gt;&lt;property id=&quot;20300&quot; value=&quot;Diapositive 5 - &amp;quot;Traitements: autorisation de pratiquer (INCa 2010)&amp;quot;&quot;/&gt;&lt;property id=&quot;20307&quot; value=&quot;284&quot;/&gt;&lt;/object&gt;&lt;object type=&quot;3&quot; unique_id=&quot;10271&quot;&gt;&lt;property id=&quot;20148&quot; value=&quot;5&quot;/&gt;&lt;property id=&quot;20300&quot; value=&quot;Diapositive 6&quot;/&gt;&lt;property id=&quot;20307&quot; value=&quot;285&quot;/&gt;&lt;/object&gt;&lt;object type=&quot;3&quot; unique_id=&quot;10272&quot;&gt;&lt;property id=&quot;20148&quot; value=&quot;5&quot;/&gt;&lt;property id=&quot;20300&quot; value=&quot;Diapositive 7&quot;/&gt;&lt;property id=&quot;20307&quot; value=&quot;286&quot;/&gt;&lt;/object&gt;&lt;object type=&quot;3&quot; unique_id=&quot;10273&quot;&gt;&lt;property id=&quot;20148&quot; value=&quot;5&quot;/&gt;&lt;property id=&quot;20300&quot; value=&quot;Diapositive 8 - &amp;quot;Attitudes validées &amp;quot;&quot;/&gt;&lt;property id=&quot;20307&quot; value=&quot;305&quot;/&gt;&lt;/object&gt;&lt;object type=&quot;3&quot; unique_id=&quot;10274&quot;&gt;&lt;property id=&quot;20148&quot; value=&quot;5&quot;/&gt;&lt;property id=&quot;20300&quot; value=&quot;Diapositive 9 - &amp;quot;Diagnostic&amp;quot;&quot;/&gt;&lt;property id=&quot;20307&quot; value=&quot;306&quot;/&gt;&lt;/object&gt;&lt;object type=&quot;3&quot; unique_id=&quot;10275&quot;&gt;&lt;property id=&quot;20148&quot; value=&quot;5&quot;/&gt;&lt;property id=&quot;20300&quot; value=&quot;Diapositive 10 - &amp;quot;Bilan&amp;quot;&quot;/&gt;&lt;property id=&quot;20307&quot; value=&quot;307&quot;/&gt;&lt;/object&gt;&lt;object type=&quot;3&quot; unique_id=&quot;10276&quot;&gt;&lt;property id=&quot;20148&quot; value=&quot;5&quot;/&gt;&lt;property id=&quot;20300&quot; value=&quot;Diapositive 11 - &amp;quot;Nouveautés: classification FIGO 2009&amp;quot;&quot;/&gt;&lt;property id=&quot;20307&quot; value=&quot;258&quot;/&gt;&lt;/object&gt;&lt;object type=&quot;3&quot; unique_id=&quot;10277&quot;&gt;&lt;property id=&quot;20148&quot; value=&quot;5&quot;/&gt;&lt;property id=&quot;20300&quot; value=&quot;Diapositive 12 - &amp;quot;Traitement&amp;#x0D;&amp;#x0A;pré requis&amp;quot;&quot;/&gt;&lt;property id=&quot;20307&quot; value=&quot;308&quot;/&gt;&lt;/object&gt;&lt;object type=&quot;3&quot; unique_id=&quot;10278&quot;&gt;&lt;property id=&quot;20148&quot; value=&quot;5&quot;/&gt;&lt;property id=&quot;20300&quot; value=&quot;Diapositive 13 - &amp;quot;Education thérapeutique de la patiente et adaptation au mode de vie&amp;quot;&quot;/&gt;&lt;property id=&quot;20307&quot; value=&quot;310&quot;/&gt;&lt;/object&gt;&lt;object type=&quot;3&quot; unique_id=&quot;10279&quot;&gt;&lt;property id=&quot;20148&quot; value=&quot;5&quot;/&gt;&lt;property id=&quot;20300&quot; value=&quot;Diapositive 14 - &amp;quot;Stades précoces &amp;quot;&quot;/&gt;&lt;property id=&quot;20307&quot; value=&quot;311&quot;/&gt;&lt;/object&gt;&lt;object type=&quot;3&quot; unique_id=&quot;10280&quot;&gt;&lt;property id=&quot;20148&quot; value=&quot;5&quot;/&gt;&lt;property id=&quot;20300&quot; value=&quot;Diapositive 15&quot;/&gt;&lt;property id=&quot;20307&quot; value=&quot;312&quot;/&gt;&lt;/object&gt;&lt;object type=&quot;3&quot; unique_id=&quot;10281&quot;&gt;&lt;property id=&quot;20148&quot; value=&quot;5&quot;/&gt;&lt;property id=&quot;20300&quot; value=&quot;Diapositive 16 - &amp;quot;Etude française sur ganglion sentinelle&amp;quot;&quot;/&gt;&lt;property id=&quot;20307&quot; value=&quot;260&quot;/&gt;&lt;/object&gt;&lt;object type=&quot;3&quot; unique_id=&quot;10282&quot;&gt;&lt;property id=&quot;20148&quot; value=&quot;5&quot;/&gt;&lt;property id=&quot;20300&quot; value=&quot;Diapositive 17 - &amp;quot;Hystérectomie élargie&amp;quot;&quot;/&gt;&lt;property id=&quot;20307&quot; value=&quot;317&quot;/&gt;&lt;/object&gt;&lt;object type=&quot;3&quot; unique_id=&quot;10283&quot;&gt;&lt;property id=&quot;20148&quot; value=&quot;5&quot;/&gt;&lt;property id=&quot;20300&quot; value=&quot;Diapositive 18 - &amp;quot;4 classes d’hystérectomie radicale en fonction de l’étendue de l’exérèse Querleu et Morrow 2008&amp;quot;&quot;/&gt;&lt;property id=&quot;20307&quot; value=&quot;261&quot;/&gt;&lt;/object&gt;&lt;object type=&quot;3&quot; unique_id=&quot;10284&quot;&gt;&lt;property id=&quot;20148&quot; value=&quot;5&quot;/&gt;&lt;property id=&quot;20300&quot; value=&quot;Diapositive 19 - &amp;quot;Quelle radicalité ?&amp;quot;&quot;/&gt;&lt;property id=&quot;20307&quot; value=&quot;262&quot;/&gt;&lt;/object&gt;&lt;object type=&quot;3&quot; unique_id=&quot;10285&quot;&gt;&lt;property id=&quot;20148&quot; value=&quot;5&quot;/&gt;&lt;property id=&quot;20300&quot; value=&quot;Diapositive 20 - &amp;quot;Etude rétrospective COL 2000-2009 &amp;quot;&quot;/&gt;&lt;property id=&quot;20307&quot; value=&quot;288&quot;/&gt;&lt;/object&gt;&lt;object type=&quot;3&quot; unique_id=&quot;10286&quot;&gt;&lt;property id=&quot;20148&quot; value=&quot;5&quot;/&gt;&lt;property id=&quot;20300&quot; value=&quot;Diapositive 21 - &amp;quot;Quelle préservation de la fertilité?&amp;quot;&quot;/&gt;&lt;property id=&quot;20307&quot; value=&quot;263&quot;/&gt;&lt;/object&gt;&lt;object type=&quot;3&quot; unique_id=&quot;10287&quot;&gt;&lt;property id=&quot;20148&quot; value=&quot;5&quot;/&gt;&lt;property id=&quot;20300&quot; value=&quot;Diapositive 22&quot;/&gt;&lt;property id=&quot;20307&quot; value=&quot;287&quot;/&gt;&lt;/object&gt;&lt;object type=&quot;3&quot; unique_id=&quot;10288&quot;&gt;&lt;property id=&quot;20148&quot; value=&quot;5&quot;/&gt;&lt;property id=&quot;20300&quot; value=&quot;Diapositive 23&quot;/&gt;&lt;property id=&quot;20307&quot; value=&quot;264&quot;/&gt;&lt;/object&gt;&lt;object type=&quot;3&quot; unique_id=&quot;10289&quot;&gt;&lt;property id=&quot;20148&quot; value=&quot;5&quot;/&gt;&lt;property id=&quot;20300&quot; value=&quot;Diapositive 24&quot;/&gt;&lt;property id=&quot;20307&quot; value=&quot;265&quot;/&gt;&lt;/object&gt;&lt;object type=&quot;3&quot; unique_id=&quot;10290&quot;&gt;&lt;property id=&quot;20148&quot; value=&quot;5&quot;/&gt;&lt;property id=&quot;20300&quot; value=&quot;Diapositive 25&quot;/&gt;&lt;property id=&quot;20307&quot; value=&quot;266&quot;/&gt;&lt;/object&gt;&lt;object type=&quot;3&quot; unique_id=&quot;10291&quot;&gt;&lt;property id=&quot;20148&quot; value=&quot;5&quot;/&gt;&lt;property id=&quot;20300&quot; value=&quot;Diapositive 26 - &amp;quot;Préservation nerveuse et chirurgie radicale &amp;quot;&quot;/&gt;&lt;property id=&quot;20307&quot; value=&quot;267&quot;/&gt;&lt;/object&gt;&lt;object type=&quot;3&quot; unique_id=&quot;10292&quot;&gt;&lt;property id=&quot;20148&quot; value=&quot;5&quot;/&gt;&lt;property id=&quot;20300&quot; value=&quot;Diapositive 27 - &amp;quot;Contexte&amp;quot;&quot;/&gt;&lt;property id=&quot;20307&quot; value=&quot;304&quot;/&gt;&lt;/object&gt;&lt;object type=&quot;3&quot; unique_id=&quot;10293&quot;&gt;&lt;property id=&quot;20148&quot; value=&quot;5&quot;/&gt;&lt;property id=&quot;20300&quot; value=&quot;Diapositive 28 - &amp;quot;Surgical consequences &amp;#x0D;&amp;#x0A;NS RH and rectal dysfunction&amp;quot;&quot;/&gt;&lt;property id=&quot;20307&quot; value=&quot;271&quot;/&gt;&lt;/object&gt;&lt;object type=&quot;3&quot; unique_id=&quot;10294&quot;&gt;&lt;property id=&quot;20148&quot; value=&quot;5&quot;/&gt;&lt;property id=&quot;20300&quot; value=&quot;Diapositive 29 - &amp;quot;Troubles urinaires&amp;quot;&quot;/&gt;&lt;property id=&quot;20307&quot; value=&quot;316&quot;/&gt;&lt;/object&gt;&lt;object type=&quot;3&quot; unique_id=&quot;10295&quot;&gt;&lt;property id=&quot;20148&quot; value=&quot;5&quot;/&gt;&lt;property id=&quot;20300&quot; value=&quot;Diapositive 30 - &amp;quot;Chirurgie radicale utérine nerve-sparing&amp;quot;&quot;/&gt;&lt;property id=&quot;20307&quot; value=&quot;268&quot;/&gt;&lt;/object&gt;&lt;object type=&quot;3&quot; unique_id=&quot;10296&quot;&gt;&lt;property id=&quot;20148&quot; value=&quot;5&quot;/&gt;&lt;property id=&quot;20300&quot; value=&quot;Diapositive 31&quot;/&gt;&lt;property id=&quot;20307&quot; value=&quot;289&quot;/&gt;&lt;/object&gt;&lt;object type=&quot;3&quot; unique_id=&quot;10297&quot;&gt;&lt;property id=&quot;20148&quot; value=&quot;5&quot;/&gt;&lt;property id=&quot;20300&quot; value=&quot;Diapositive 32 - &amp;quot;Surgical consequences &amp;#x0D;&amp;#x0A;NS RH and sexual troubles&amp;quot;&quot;/&gt;&lt;property id=&quot;20307&quot; value=&quot;273&quot;/&gt;&lt;/object&gt;&lt;object type=&quot;3&quot; unique_id=&quot;10298&quot;&gt;&lt;property id=&quot;20148&quot; value=&quot;5&quot;/&gt;&lt;property id=&quot;20300&quot; value=&quot;Diapositive 33&quot;/&gt;&lt;property id=&quot;20307&quot; value=&quot;274&quot;/&gt;&lt;/object&gt;&lt;object type=&quot;3&quot; unique_id=&quot;10299&quot;&gt;&lt;property id=&quot;20148&quot; value=&quot;5&quot;/&gt;&lt;property id=&quot;20300&quot; value=&quot;Diapositive 34 - &amp;quot;Conclusions&amp;quot;&quot;/&gt;&lt;property id=&quot;20307&quot; value=&quot;275&quot;/&gt;&lt;/object&gt;&lt;object type=&quot;3&quot; unique_id=&quot;10300&quot;&gt;&lt;property id=&quot;20148&quot; value=&quot;5&quot;/&gt;&lt;property id=&quot;20300&quot; value=&quot;Diapositive 35 - &amp;quot;STADES AVANCES&amp;quot;&quot;/&gt;&lt;property id=&quot;20307&quot; value=&quot;276&quot;/&gt;&lt;/object&gt;&lt;object type=&quot;3&quot; unique_id=&quot;10301&quot;&gt;&lt;property id=&quot;20148&quot; value=&quot;5&quot;/&gt;&lt;property id=&quot;20300&quot; value=&quot;Diapositive 36 - &amp;quot;IB2-IVA&amp;quot;&quot;/&gt;&lt;property id=&quot;20307&quot; value=&quot;313&quot;/&gt;&lt;/object&gt;&lt;object type=&quot;3&quot; unique_id=&quot;10302&quot;&gt;&lt;property id=&quot;20148&quot; value=&quot;5&quot;/&gt;&lt;property id=&quot;20300&quot; value=&quot;Diapositive 37 - &amp;quot;IVB&amp;quot;&quot;/&gt;&lt;property id=&quot;20307&quot; value=&quot;314&quot;/&gt;&lt;/object&gt;&lt;object type=&quot;3&quot; unique_id=&quot;10310&quot;&gt;&lt;property id=&quot;20148&quot; value=&quot;5&quot;/&gt;&lt;property id=&quot;20300&quot; value=&quot;Diapositive 38 - &amp;quot;Quelle chir après RTCT&amp;quot;&quot;/&gt;&lt;property id=&quot;20307&quot; value=&quot;302&quot;/&gt;&lt;/object&gt;&lt;object type=&quot;3&quot; unique_id=&quot;10311&quot;&gt;&lt;property id=&quot;20148&quot; value=&quot;5&quot;/&gt;&lt;property id=&quot;20300&quot; value=&quot;Diapositive 39 - &amp;quot;Conclusions&amp;quot;&quot;/&gt;&lt;property id=&quot;20307&quot; value=&quot;303&quot;/&gt;&lt;/object&gt;&lt;object type=&quot;3&quot; unique_id=&quot;10312&quot;&gt;&lt;property id=&quot;20148&quot; value=&quot;5&quot;/&gt;&lt;property id=&quot;20300&quot; value=&quot;Diapositive 40 - &amp;quot;Récidive = RCP&amp;quot;&quot;/&gt;&lt;property id=&quot;20307&quot; value=&quot;278&quot;/&gt;&lt;/object&gt;&lt;object type=&quot;3&quot; unique_id=&quot;10313&quot;&gt;&lt;property id=&quot;20148&quot; value=&quot;5&quot;/&gt;&lt;property id=&quot;20300&quot; value=&quot;Diapositive 41 - &amp;quot;Suivi&amp;quot;&quot;/&gt;&lt;property id=&quot;20307&quot; value=&quot;30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533</TotalTime>
  <Words>2279</Words>
  <Application>Microsoft Office PowerPoint</Application>
  <PresentationFormat>Affichage à l'écran (4:3)</PresentationFormat>
  <Paragraphs>347</Paragraphs>
  <Slides>41</Slides>
  <Notes>40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Perspective</vt:lpstr>
      <vt:lpstr>Diapositive 1</vt:lpstr>
      <vt:lpstr>Généralités</vt:lpstr>
      <vt:lpstr>Diapositive 3</vt:lpstr>
      <vt:lpstr>Diapositive 4</vt:lpstr>
      <vt:lpstr>Traitements: autorisation de pratiquer (INCa 2010)</vt:lpstr>
      <vt:lpstr>Diapositive 6</vt:lpstr>
      <vt:lpstr>Diapositive 7</vt:lpstr>
      <vt:lpstr>Attitudes validées </vt:lpstr>
      <vt:lpstr>Diagnostic</vt:lpstr>
      <vt:lpstr>Bilan</vt:lpstr>
      <vt:lpstr>Nouveautés: classification FIGO 2009</vt:lpstr>
      <vt:lpstr>Traitement pré requis</vt:lpstr>
      <vt:lpstr>Education thérapeutique de la patiente et adaptation au mode de vie</vt:lpstr>
      <vt:lpstr>Stades précoces </vt:lpstr>
      <vt:lpstr>Diapositive 15</vt:lpstr>
      <vt:lpstr>Etude française sur ganglion sentinelle</vt:lpstr>
      <vt:lpstr>Hystérectomie élargie</vt:lpstr>
      <vt:lpstr>4 classes d’hystérectomie radicale en fonction de l’étendue de l’exérèse Querleu et Morrow 2008</vt:lpstr>
      <vt:lpstr>Quelle radicalité ?</vt:lpstr>
      <vt:lpstr>Etude rétrospective COL 2000-2009 </vt:lpstr>
      <vt:lpstr>Quelle préservation de la fertilité?</vt:lpstr>
      <vt:lpstr>Diapositive 22</vt:lpstr>
      <vt:lpstr>Diapositive 23</vt:lpstr>
      <vt:lpstr>Diapositive 24</vt:lpstr>
      <vt:lpstr>Diapositive 25</vt:lpstr>
      <vt:lpstr>Préservation nerveuse et chirurgie radicale </vt:lpstr>
      <vt:lpstr>Contexte</vt:lpstr>
      <vt:lpstr>Surgical consequences  NS RH and rectal dysfunction</vt:lpstr>
      <vt:lpstr>Troubles urinaires</vt:lpstr>
      <vt:lpstr>Chirurgie radicale utérine nerve-sparing</vt:lpstr>
      <vt:lpstr>Diapositive 31</vt:lpstr>
      <vt:lpstr>Surgical consequences  NS RH and sexual troubles</vt:lpstr>
      <vt:lpstr>Diapositive 33</vt:lpstr>
      <vt:lpstr>Conclusions</vt:lpstr>
      <vt:lpstr>STADES AVANCES</vt:lpstr>
      <vt:lpstr>IB2-IVA</vt:lpstr>
      <vt:lpstr>IVB</vt:lpstr>
      <vt:lpstr>Quelle chir après RTCT</vt:lpstr>
      <vt:lpstr>Conclusions</vt:lpstr>
      <vt:lpstr>Récidive = RCP</vt:lpstr>
      <vt:lpstr>Suivi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Quelles attitudes validées dans les cancers du col en 2011 ?</dc:title>
  <dc:creator>Eric Leblanc</dc:creator>
  <cp:lastModifiedBy>laurene</cp:lastModifiedBy>
  <cp:revision>47</cp:revision>
  <dcterms:created xsi:type="dcterms:W3CDTF">2011-03-24T04:52:01Z</dcterms:created>
  <dcterms:modified xsi:type="dcterms:W3CDTF">2012-06-27T12:29:10Z</dcterms:modified>
</cp:coreProperties>
</file>