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6" r:id="rId3"/>
    <p:sldId id="268" r:id="rId4"/>
    <p:sldId id="258" r:id="rId5"/>
    <p:sldId id="269" r:id="rId6"/>
    <p:sldId id="270" r:id="rId7"/>
    <p:sldId id="272" r:id="rId8"/>
    <p:sldId id="273" r:id="rId9"/>
    <p:sldId id="259" r:id="rId10"/>
    <p:sldId id="274" r:id="rId11"/>
    <p:sldId id="324" r:id="rId12"/>
    <p:sldId id="271" r:id="rId13"/>
    <p:sldId id="276" r:id="rId14"/>
    <p:sldId id="275" r:id="rId15"/>
    <p:sldId id="277" r:id="rId16"/>
    <p:sldId id="279" r:id="rId17"/>
    <p:sldId id="278" r:id="rId18"/>
    <p:sldId id="280" r:id="rId19"/>
    <p:sldId id="281" r:id="rId20"/>
    <p:sldId id="282" r:id="rId21"/>
    <p:sldId id="260" r:id="rId22"/>
    <p:sldId id="284" r:id="rId23"/>
    <p:sldId id="287" r:id="rId24"/>
    <p:sldId id="288" r:id="rId25"/>
    <p:sldId id="289" r:id="rId26"/>
    <p:sldId id="285" r:id="rId27"/>
    <p:sldId id="286" r:id="rId28"/>
    <p:sldId id="261" r:id="rId29"/>
    <p:sldId id="262" r:id="rId30"/>
    <p:sldId id="290" r:id="rId31"/>
    <p:sldId id="263" r:id="rId32"/>
    <p:sldId id="291" r:id="rId33"/>
    <p:sldId id="294" r:id="rId34"/>
    <p:sldId id="292" r:id="rId35"/>
    <p:sldId id="293" r:id="rId36"/>
    <p:sldId id="283" r:id="rId37"/>
    <p:sldId id="317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16" r:id="rId46"/>
    <p:sldId id="302" r:id="rId47"/>
    <p:sldId id="319" r:id="rId48"/>
    <p:sldId id="303" r:id="rId49"/>
    <p:sldId id="318" r:id="rId50"/>
    <p:sldId id="320" r:id="rId51"/>
    <p:sldId id="304" r:id="rId52"/>
    <p:sldId id="305" r:id="rId53"/>
    <p:sldId id="322" r:id="rId54"/>
    <p:sldId id="306" r:id="rId55"/>
    <p:sldId id="307" r:id="rId56"/>
    <p:sldId id="308" r:id="rId57"/>
    <p:sldId id="265" r:id="rId58"/>
    <p:sldId id="309" r:id="rId59"/>
    <p:sldId id="311" r:id="rId60"/>
    <p:sldId id="312" r:id="rId61"/>
    <p:sldId id="266" r:id="rId62"/>
    <p:sldId id="314" r:id="rId63"/>
    <p:sldId id="315" r:id="rId64"/>
    <p:sldId id="267" r:id="rId65"/>
    <p:sldId id="323" r:id="rId66"/>
  </p:sldIdLst>
  <p:sldSz cx="9144000" cy="6858000" type="screen4x3"/>
  <p:notesSz cx="6858000" cy="9144000"/>
  <p:custDataLst>
    <p:tags r:id="rId6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>
        <p:scale>
          <a:sx n="102" d="100"/>
          <a:sy n="102" d="100"/>
        </p:scale>
        <p:origin x="-9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mlUI/ml</c:v>
                </c:pt>
              </c:strCache>
            </c:strRef>
          </c:tx>
          <c:cat>
            <c:strRef>
              <c:f>Feuil1!$A$2:$A$8</c:f>
              <c:strCache>
                <c:ptCount val="7"/>
                <c:pt idx="3">
                  <c:v>J1</c:v>
                </c:pt>
                <c:pt idx="4">
                  <c:v>J7</c:v>
                </c:pt>
                <c:pt idx="5">
                  <c:v>J14</c:v>
                </c:pt>
                <c:pt idx="6">
                  <c:v>J21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2.1</c:v>
                </c:pt>
                <c:pt idx="5">
                  <c:v>2.1</c:v>
                </c:pt>
                <c:pt idx="6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54656"/>
        <c:axId val="163668736"/>
        <c:axId val="163539584"/>
      </c:line3DChart>
      <c:catAx>
        <c:axId val="1636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668736"/>
        <c:crosses val="autoZero"/>
        <c:auto val="1"/>
        <c:lblAlgn val="ctr"/>
        <c:lblOffset val="100"/>
        <c:noMultiLvlLbl val="0"/>
      </c:catAx>
      <c:valAx>
        <c:axId val="16366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654656"/>
        <c:crosses val="autoZero"/>
        <c:crossBetween val="between"/>
      </c:valAx>
      <c:serAx>
        <c:axId val="163539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636687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mlUI/ml</c:v>
                </c:pt>
              </c:strCache>
            </c:strRef>
          </c:tx>
          <c:cat>
            <c:strRef>
              <c:f>Feuil1!$A$2:$A$8</c:f>
              <c:strCache>
                <c:ptCount val="6"/>
                <c:pt idx="3">
                  <c:v>J1</c:v>
                </c:pt>
                <c:pt idx="4">
                  <c:v>J7</c:v>
                </c:pt>
                <c:pt idx="5">
                  <c:v>J14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31264"/>
        <c:axId val="155182208"/>
        <c:axId val="163636992"/>
      </c:line3DChart>
      <c:catAx>
        <c:axId val="15513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182208"/>
        <c:crosses val="autoZero"/>
        <c:auto val="1"/>
        <c:lblAlgn val="ctr"/>
        <c:lblOffset val="100"/>
        <c:noMultiLvlLbl val="0"/>
      </c:catAx>
      <c:valAx>
        <c:axId val="15518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131264"/>
        <c:crosses val="autoZero"/>
        <c:crossBetween val="between"/>
      </c:valAx>
      <c:serAx>
        <c:axId val="16363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5518220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cat>
            <c:strRef>
              <c:f>Feuil1!$A$2:$A$4</c:f>
              <c:strCache>
                <c:ptCount val="3"/>
                <c:pt idx="0">
                  <c:v>Réponse complète au premier médicament 80 %</c:v>
                </c:pt>
                <c:pt idx="1">
                  <c:v>Réponse complète au second  médicament 10 %</c:v>
                </c:pt>
                <c:pt idx="2">
                  <c:v>Réponse complète à la polychiothérapie 10 %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explosion val="25"/>
          <c:cat>
            <c:strRef>
              <c:f>Feuil1!$A$2:$A$4</c:f>
              <c:strCache>
                <c:ptCount val="3"/>
                <c:pt idx="0">
                  <c:v>Réponse complète au premier médicament 80 %</c:v>
                </c:pt>
                <c:pt idx="1">
                  <c:v>Réponse complète au second  médicament 10 %</c:v>
                </c:pt>
                <c:pt idx="2">
                  <c:v>Réponse complète à la polychiothérapie 10 %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aseline="0">
              <a:solidFill>
                <a:schemeClr val="accent4">
                  <a:lumMod val="75000"/>
                </a:schemeClr>
              </a:solidFill>
              <a:latin typeface="Century Gothic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C56A9-286D-4897-B093-476D4C66C629}" type="doc">
      <dgm:prSet loTypeId="urn:microsoft.com/office/officeart/2005/8/layout/hierarchy6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C80AC-8DF1-48E9-974F-996A88D01AD1}">
      <dgm:prSet phldrT="[Texte]" custT="1"/>
      <dgm:spPr/>
      <dgm:t>
        <a:bodyPr/>
        <a:lstStyle/>
        <a:p>
          <a:r>
            <a:rPr lang="fr-FR" sz="1200" dirty="0" smtClean="0">
              <a:latin typeface="Century Gothic" pitchFamily="34" charset="0"/>
            </a:rPr>
            <a:t>Prise en charge d’une môle chez une femme avec désir d’enfant</a:t>
          </a:r>
          <a:endParaRPr lang="fr-FR" sz="1200" dirty="0">
            <a:latin typeface="Century Gothic" pitchFamily="34" charset="0"/>
          </a:endParaRPr>
        </a:p>
      </dgm:t>
    </dgm:pt>
    <dgm:pt modelId="{541505D7-3F8E-4A44-869D-AEEB68A19EDE}" type="parTrans" cxnId="{359B59E8-6B35-43A3-A370-8B2D55576127}">
      <dgm:prSet/>
      <dgm:spPr/>
      <dgm:t>
        <a:bodyPr/>
        <a:lstStyle/>
        <a:p>
          <a:endParaRPr lang="fr-FR"/>
        </a:p>
      </dgm:t>
    </dgm:pt>
    <dgm:pt modelId="{82CA2F57-7754-4645-9E59-12319A5F3FD2}" type="sibTrans" cxnId="{359B59E8-6B35-43A3-A370-8B2D55576127}">
      <dgm:prSet/>
      <dgm:spPr/>
      <dgm:t>
        <a:bodyPr/>
        <a:lstStyle/>
        <a:p>
          <a:endParaRPr lang="fr-FR"/>
        </a:p>
      </dgm:t>
    </dgm:pt>
    <dgm:pt modelId="{FC326C20-12B1-402D-A306-9E64875FB00C}">
      <dgm:prSet phldrT="[Texte]" custT="1"/>
      <dgm:spPr/>
      <dgm:t>
        <a:bodyPr/>
        <a:lstStyle/>
        <a:p>
          <a:r>
            <a:rPr lang="fr-FR" sz="1200" dirty="0" smtClean="0">
              <a:latin typeface="Century Gothic" pitchFamily="34" charset="0"/>
            </a:rPr>
            <a:t>Aspiration utérine sous contrôle échographique</a:t>
          </a:r>
        </a:p>
        <a:p>
          <a:r>
            <a:rPr lang="fr-FR" sz="1200" dirty="0" smtClean="0">
              <a:latin typeface="Century Gothic" pitchFamily="34" charset="0"/>
            </a:rPr>
            <a:t>=&gt; Echographie dans les 15 jours</a:t>
          </a:r>
          <a:endParaRPr lang="fr-FR" sz="1200" dirty="0">
            <a:latin typeface="Century Gothic" pitchFamily="34" charset="0"/>
          </a:endParaRPr>
        </a:p>
      </dgm:t>
    </dgm:pt>
    <dgm:pt modelId="{D7D37B4A-C52E-4865-9F50-E06C7CCEC73B}" type="parTrans" cxnId="{6DBC9FA6-25D1-4BCD-BCC0-3BE5D3E31C15}">
      <dgm:prSet/>
      <dgm:spPr/>
      <dgm:t>
        <a:bodyPr/>
        <a:lstStyle/>
        <a:p>
          <a:endParaRPr lang="fr-FR"/>
        </a:p>
      </dgm:t>
    </dgm:pt>
    <dgm:pt modelId="{77F40DFD-A577-42A6-8FFE-1C357272EB8D}" type="sibTrans" cxnId="{6DBC9FA6-25D1-4BCD-BCC0-3BE5D3E31C15}">
      <dgm:prSet/>
      <dgm:spPr/>
      <dgm:t>
        <a:bodyPr/>
        <a:lstStyle/>
        <a:p>
          <a:endParaRPr lang="fr-FR"/>
        </a:p>
      </dgm:t>
    </dgm:pt>
    <dgm:pt modelId="{84EF93DC-5E86-4904-9AB7-642F1EFD86C1}">
      <dgm:prSet phldrT="[Texte]" custT="1"/>
      <dgm:spPr/>
      <dgm:t>
        <a:bodyPr/>
        <a:lstStyle/>
        <a:p>
          <a:r>
            <a:rPr lang="fr-FR" sz="1200" dirty="0" smtClean="0">
              <a:latin typeface="Century Gothic" pitchFamily="34" charset="0"/>
            </a:rPr>
            <a:t>Surveillance des hCG totales sériques</a:t>
          </a:r>
          <a:endParaRPr lang="fr-FR" sz="1200" dirty="0">
            <a:latin typeface="Century Gothic" pitchFamily="34" charset="0"/>
          </a:endParaRPr>
        </a:p>
      </dgm:t>
    </dgm:pt>
    <dgm:pt modelId="{A5A16B23-E899-4B9B-81B7-B05A40B542CB}" type="parTrans" cxnId="{3F96F3F9-E660-46A2-AF80-368395FF8E57}">
      <dgm:prSet/>
      <dgm:spPr/>
      <dgm:t>
        <a:bodyPr/>
        <a:lstStyle/>
        <a:p>
          <a:endParaRPr lang="fr-FR"/>
        </a:p>
      </dgm:t>
    </dgm:pt>
    <dgm:pt modelId="{EB83DB98-1E22-4DD9-9BC1-154C3BF8BFFC}" type="sibTrans" cxnId="{3F96F3F9-E660-46A2-AF80-368395FF8E57}">
      <dgm:prSet/>
      <dgm:spPr/>
      <dgm:t>
        <a:bodyPr/>
        <a:lstStyle/>
        <a:p>
          <a:endParaRPr lang="fr-FR"/>
        </a:p>
      </dgm:t>
    </dgm:pt>
    <dgm:pt modelId="{D261A22E-7A2C-43FC-967C-8F58FAB34BF9}">
      <dgm:prSet phldrT="[Texte]" custT="1"/>
      <dgm:spPr/>
      <dgm:t>
        <a:bodyPr/>
        <a:lstStyle/>
        <a:p>
          <a:r>
            <a:rPr lang="fr-FR" sz="1200" dirty="0" smtClean="0">
              <a:latin typeface="Century Gothic" pitchFamily="34" charset="0"/>
            </a:rPr>
            <a:t>Si rétention (&gt;17 mm)  =&gt; 2</a:t>
          </a:r>
          <a:r>
            <a:rPr lang="fr-FR" sz="1200" baseline="30000" dirty="0" smtClean="0">
              <a:latin typeface="Century Gothic" pitchFamily="34" charset="0"/>
            </a:rPr>
            <a:t>ème</a:t>
          </a:r>
          <a:r>
            <a:rPr lang="fr-FR" sz="1200" dirty="0" smtClean="0">
              <a:latin typeface="Century Gothic" pitchFamily="34" charset="0"/>
            </a:rPr>
            <a:t>  évacuation (jamais de 3</a:t>
          </a:r>
          <a:r>
            <a:rPr lang="fr-FR" sz="1200" baseline="30000" dirty="0" smtClean="0">
              <a:latin typeface="Century Gothic" pitchFamily="34" charset="0"/>
            </a:rPr>
            <a:t>ème</a:t>
          </a:r>
          <a:r>
            <a:rPr lang="fr-FR" sz="1200" dirty="0" smtClean="0">
              <a:latin typeface="Century Gothic" pitchFamily="34" charset="0"/>
            </a:rPr>
            <a:t> curetage)</a:t>
          </a:r>
          <a:endParaRPr lang="fr-FR" sz="1200" dirty="0">
            <a:latin typeface="Century Gothic" pitchFamily="34" charset="0"/>
          </a:endParaRPr>
        </a:p>
      </dgm:t>
    </dgm:pt>
    <dgm:pt modelId="{73FFE427-72C2-4796-9C64-55E5FDEEE362}" type="parTrans" cxnId="{60AE1DDD-A0B4-407D-8022-8C5690118465}">
      <dgm:prSet/>
      <dgm:spPr/>
      <dgm:t>
        <a:bodyPr/>
        <a:lstStyle/>
        <a:p>
          <a:endParaRPr lang="fr-FR"/>
        </a:p>
      </dgm:t>
    </dgm:pt>
    <dgm:pt modelId="{6862374A-04A6-454B-B313-BD50704E9E1E}" type="sibTrans" cxnId="{60AE1DDD-A0B4-407D-8022-8C5690118465}">
      <dgm:prSet/>
      <dgm:spPr/>
      <dgm:t>
        <a:bodyPr/>
        <a:lstStyle/>
        <a:p>
          <a:endParaRPr lang="fr-FR"/>
        </a:p>
      </dgm:t>
    </dgm:pt>
    <dgm:pt modelId="{A62D4738-AAAC-4FE1-831E-E23E7DBEFA80}">
      <dgm:prSet custT="1"/>
      <dgm:spPr/>
      <dgm:t>
        <a:bodyPr/>
        <a:lstStyle/>
        <a:p>
          <a:r>
            <a:rPr lang="fr-FR" sz="1200" dirty="0" smtClean="0">
              <a:latin typeface="Century Gothic" pitchFamily="34" charset="0"/>
            </a:rPr>
            <a:t>Evolution normale des hCG totales sériques</a:t>
          </a:r>
          <a:endParaRPr lang="fr-FR" sz="1200" dirty="0">
            <a:latin typeface="Century Gothic" pitchFamily="34" charset="0"/>
          </a:endParaRPr>
        </a:p>
      </dgm:t>
    </dgm:pt>
    <dgm:pt modelId="{4981272D-DE7D-48F1-BEDF-E9B62582520D}" type="parTrans" cxnId="{C5A6E45B-6902-4EA1-8806-8A2CF6FE1D64}">
      <dgm:prSet/>
      <dgm:spPr/>
      <dgm:t>
        <a:bodyPr/>
        <a:lstStyle/>
        <a:p>
          <a:endParaRPr lang="fr-FR"/>
        </a:p>
      </dgm:t>
    </dgm:pt>
    <dgm:pt modelId="{14E8B056-088D-4474-9632-5E86254F2291}" type="sibTrans" cxnId="{C5A6E45B-6902-4EA1-8806-8A2CF6FE1D64}">
      <dgm:prSet/>
      <dgm:spPr/>
      <dgm:t>
        <a:bodyPr/>
        <a:lstStyle/>
        <a:p>
          <a:endParaRPr lang="fr-FR"/>
        </a:p>
      </dgm:t>
    </dgm:pt>
    <dgm:pt modelId="{78784D7C-9237-4FB9-9276-2E23EA8BBFF2}">
      <dgm:prSet custT="1"/>
      <dgm:spPr/>
      <dgm:t>
        <a:bodyPr/>
        <a:lstStyle/>
        <a:p>
          <a:r>
            <a:rPr lang="fr-FR" sz="1200" dirty="0" smtClean="0">
              <a:latin typeface="Century Gothic" pitchFamily="34" charset="0"/>
            </a:rPr>
            <a:t>Evolution anormale * de hCG totales sériques</a:t>
          </a:r>
          <a:endParaRPr lang="fr-FR" sz="1200" dirty="0">
            <a:latin typeface="Century Gothic" pitchFamily="34" charset="0"/>
          </a:endParaRPr>
        </a:p>
      </dgm:t>
    </dgm:pt>
    <dgm:pt modelId="{44E04E1C-C6C4-436C-85D8-5FE07716012F}" type="parTrans" cxnId="{84F0DE13-F230-4440-819D-0E47AA041FEB}">
      <dgm:prSet/>
      <dgm:spPr/>
      <dgm:t>
        <a:bodyPr/>
        <a:lstStyle/>
        <a:p>
          <a:endParaRPr lang="fr-FR"/>
        </a:p>
      </dgm:t>
    </dgm:pt>
    <dgm:pt modelId="{6D1A0E1E-5301-4C9A-ACDA-4BF8226B1D38}" type="sibTrans" cxnId="{84F0DE13-F230-4440-819D-0E47AA041FEB}">
      <dgm:prSet/>
      <dgm:spPr/>
      <dgm:t>
        <a:bodyPr/>
        <a:lstStyle/>
        <a:p>
          <a:endParaRPr lang="fr-FR"/>
        </a:p>
      </dgm:t>
    </dgm:pt>
    <dgm:pt modelId="{CAD11F27-D1B3-43F2-979B-C82F7F69D6EE}">
      <dgm:prSet custT="1"/>
      <dgm:spPr/>
      <dgm:t>
        <a:bodyPr/>
        <a:lstStyle/>
        <a:p>
          <a:r>
            <a:rPr lang="fr-FR" sz="1200" b="1" dirty="0" smtClean="0">
              <a:latin typeface="Century Gothic" pitchFamily="34" charset="0"/>
            </a:rPr>
            <a:t>Contrôle hebdomadaire des hCG totales sériques</a:t>
          </a:r>
        </a:p>
        <a:p>
          <a:r>
            <a:rPr lang="fr-FR" sz="1200" dirty="0" smtClean="0">
              <a:latin typeface="Century Gothic" pitchFamily="34" charset="0"/>
            </a:rPr>
            <a:t>=&gt; Négativation confirmée sur 3 taux successifs</a:t>
          </a:r>
          <a:endParaRPr lang="fr-FR" sz="1200" dirty="0">
            <a:latin typeface="Century Gothic" pitchFamily="34" charset="0"/>
          </a:endParaRPr>
        </a:p>
      </dgm:t>
    </dgm:pt>
    <dgm:pt modelId="{43576D6C-3690-4BB8-B649-662023EA13E2}" type="parTrans" cxnId="{58001440-A570-4B6E-9361-378B47BB3F09}">
      <dgm:prSet/>
      <dgm:spPr/>
      <dgm:t>
        <a:bodyPr/>
        <a:lstStyle/>
        <a:p>
          <a:endParaRPr lang="fr-FR"/>
        </a:p>
      </dgm:t>
    </dgm:pt>
    <dgm:pt modelId="{9935020D-26B4-4628-AB2E-36BFF661154B}" type="sibTrans" cxnId="{58001440-A570-4B6E-9361-378B47BB3F09}">
      <dgm:prSet/>
      <dgm:spPr/>
      <dgm:t>
        <a:bodyPr/>
        <a:lstStyle/>
        <a:p>
          <a:endParaRPr lang="fr-FR"/>
        </a:p>
      </dgm:t>
    </dgm:pt>
    <dgm:pt modelId="{F2EF8F1A-EA0C-4CAC-B5FB-25E34147A73B}">
      <dgm:prSet custT="1"/>
      <dgm:spPr/>
      <dgm:t>
        <a:bodyPr/>
        <a:lstStyle/>
        <a:p>
          <a:r>
            <a:rPr lang="fr-FR" sz="1200" dirty="0" smtClean="0">
              <a:latin typeface="Century Gothic" pitchFamily="34" charset="0"/>
            </a:rPr>
            <a:t>Surveillance mensuelle pendant 6 à 12 mois sous contraception</a:t>
          </a:r>
          <a:endParaRPr lang="fr-FR" sz="1200" dirty="0">
            <a:latin typeface="Century Gothic" pitchFamily="34" charset="0"/>
          </a:endParaRPr>
        </a:p>
      </dgm:t>
    </dgm:pt>
    <dgm:pt modelId="{42C1B6A8-F910-4353-AF69-7FFBA2FE0AFB}" type="parTrans" cxnId="{6ACB614A-1DD6-4E46-B946-4FD6FED866CA}">
      <dgm:prSet/>
      <dgm:spPr/>
      <dgm:t>
        <a:bodyPr/>
        <a:lstStyle/>
        <a:p>
          <a:endParaRPr lang="fr-FR"/>
        </a:p>
      </dgm:t>
    </dgm:pt>
    <dgm:pt modelId="{56CF339B-5F56-4B8B-9533-72D7A4409F81}" type="sibTrans" cxnId="{6ACB614A-1DD6-4E46-B946-4FD6FED866CA}">
      <dgm:prSet/>
      <dgm:spPr/>
      <dgm:t>
        <a:bodyPr/>
        <a:lstStyle/>
        <a:p>
          <a:endParaRPr lang="fr-FR"/>
        </a:p>
      </dgm:t>
    </dgm:pt>
    <dgm:pt modelId="{BD6DBF73-6225-4657-A4AF-AF6400BF3F79}">
      <dgm:prSet custT="1"/>
      <dgm:spPr/>
      <dgm:t>
        <a:bodyPr/>
        <a:lstStyle/>
        <a:p>
          <a:r>
            <a:rPr lang="fr-FR" sz="1200" dirty="0" smtClean="0">
              <a:latin typeface="Century Gothic" pitchFamily="34" charset="0"/>
            </a:rPr>
            <a:t>Chimiothérapie en fonction du niveau de risque</a:t>
          </a:r>
          <a:endParaRPr lang="fr-FR" sz="1200" dirty="0">
            <a:latin typeface="Century Gothic" pitchFamily="34" charset="0"/>
          </a:endParaRPr>
        </a:p>
      </dgm:t>
    </dgm:pt>
    <dgm:pt modelId="{6EE11FA2-7FAC-47A5-B6BC-6C7ADBBC694F}" type="parTrans" cxnId="{A2C159D6-A94A-4165-A38D-C94AF12B5C01}">
      <dgm:prSet/>
      <dgm:spPr/>
      <dgm:t>
        <a:bodyPr/>
        <a:lstStyle/>
        <a:p>
          <a:endParaRPr lang="fr-FR"/>
        </a:p>
      </dgm:t>
    </dgm:pt>
    <dgm:pt modelId="{D6BAC9DC-41F1-479A-A282-48F9A75B3EF9}" type="sibTrans" cxnId="{A2C159D6-A94A-4165-A38D-C94AF12B5C01}">
      <dgm:prSet/>
      <dgm:spPr/>
      <dgm:t>
        <a:bodyPr/>
        <a:lstStyle/>
        <a:p>
          <a:endParaRPr lang="fr-FR"/>
        </a:p>
      </dgm:t>
    </dgm:pt>
    <dgm:pt modelId="{0A139FE5-B8BD-4A5B-9632-1C7C7560CCA2}">
      <dgm:prSet custT="1"/>
      <dgm:spPr/>
      <dgm:t>
        <a:bodyPr/>
        <a:lstStyle/>
        <a:p>
          <a:r>
            <a:rPr lang="fr-FR" sz="1200" dirty="0" smtClean="0">
              <a:latin typeface="Century Gothic" pitchFamily="34" charset="0"/>
            </a:rPr>
            <a:t>Diagnostic de TTG établi:</a:t>
          </a:r>
        </a:p>
        <a:p>
          <a:r>
            <a:rPr lang="fr-FR" sz="1200" smtClean="0">
              <a:latin typeface="Century Gothic" pitchFamily="34" charset="0"/>
            </a:rPr>
            <a:t>Bilan local *</a:t>
          </a:r>
          <a:endParaRPr lang="fr-FR" sz="1200" dirty="0" smtClean="0">
            <a:latin typeface="Century Gothic" pitchFamily="34" charset="0"/>
          </a:endParaRPr>
        </a:p>
        <a:p>
          <a:r>
            <a:rPr lang="fr-FR" sz="1200" dirty="0" smtClean="0">
              <a:latin typeface="Century Gothic" pitchFamily="34" charset="0"/>
              <a:sym typeface="Wingdings" pitchFamily="2" charset="2"/>
            </a:rPr>
            <a:t> Score pronostic FIGO</a:t>
          </a:r>
          <a:endParaRPr lang="fr-FR" sz="1200" dirty="0" smtClean="0">
            <a:latin typeface="Century Gothic" pitchFamily="34" charset="0"/>
          </a:endParaRPr>
        </a:p>
      </dgm:t>
    </dgm:pt>
    <dgm:pt modelId="{1D0096EF-5434-4B6C-8741-FD5B7767274D}" type="parTrans" cxnId="{DF848542-D555-48E6-98A9-8667D12F4F89}">
      <dgm:prSet/>
      <dgm:spPr/>
      <dgm:t>
        <a:bodyPr/>
        <a:lstStyle/>
        <a:p>
          <a:endParaRPr lang="fr-FR"/>
        </a:p>
      </dgm:t>
    </dgm:pt>
    <dgm:pt modelId="{7E269F94-E2C9-42DD-BD85-2E09E884AA2B}" type="sibTrans" cxnId="{DF848542-D555-48E6-98A9-8667D12F4F89}">
      <dgm:prSet/>
      <dgm:spPr/>
      <dgm:t>
        <a:bodyPr/>
        <a:lstStyle/>
        <a:p>
          <a:endParaRPr lang="fr-FR"/>
        </a:p>
      </dgm:t>
    </dgm:pt>
    <dgm:pt modelId="{66FEC808-8C18-47EF-BE00-C0ADC0C30B85}" type="pres">
      <dgm:prSet presAssocID="{319C56A9-286D-4897-B093-476D4C66C62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572561-F4F3-4177-BC5F-DCC23FE0E16E}" type="pres">
      <dgm:prSet presAssocID="{319C56A9-286D-4897-B093-476D4C66C629}" presName="hierFlow" presStyleCnt="0"/>
      <dgm:spPr/>
    </dgm:pt>
    <dgm:pt modelId="{65F48C7F-C272-45D8-8D3B-44282E7A2A95}" type="pres">
      <dgm:prSet presAssocID="{319C56A9-286D-4897-B093-476D4C66C62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DEE780-14B1-4106-B8CB-FE9BD41D8466}" type="pres">
      <dgm:prSet presAssocID="{CEEC80AC-8DF1-48E9-974F-996A88D01AD1}" presName="Name14" presStyleCnt="0"/>
      <dgm:spPr/>
    </dgm:pt>
    <dgm:pt modelId="{577CA85A-7472-46A9-A6C2-9A25B94AF004}" type="pres">
      <dgm:prSet presAssocID="{CEEC80AC-8DF1-48E9-974F-996A88D01AD1}" presName="level1Shape" presStyleLbl="node0" presStyleIdx="0" presStyleCnt="1" custScaleX="1790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BFEF67-62BD-4C04-ABB9-09D890288890}" type="pres">
      <dgm:prSet presAssocID="{CEEC80AC-8DF1-48E9-974F-996A88D01AD1}" presName="hierChild2" presStyleCnt="0"/>
      <dgm:spPr/>
    </dgm:pt>
    <dgm:pt modelId="{057C1884-E3DE-4BF4-9B21-B37484C3414A}" type="pres">
      <dgm:prSet presAssocID="{D7D37B4A-C52E-4865-9F50-E06C7CCEC73B}" presName="Name19" presStyleLbl="parChTrans1D2" presStyleIdx="0" presStyleCnt="1"/>
      <dgm:spPr/>
      <dgm:t>
        <a:bodyPr/>
        <a:lstStyle/>
        <a:p>
          <a:endParaRPr lang="fr-FR"/>
        </a:p>
      </dgm:t>
    </dgm:pt>
    <dgm:pt modelId="{ADB63C3B-535A-4C0A-A67B-1D979E6ACA41}" type="pres">
      <dgm:prSet presAssocID="{FC326C20-12B1-402D-A306-9E64875FB00C}" presName="Name21" presStyleCnt="0"/>
      <dgm:spPr/>
    </dgm:pt>
    <dgm:pt modelId="{76039E16-8658-4CB9-90BC-D3F052E55195}" type="pres">
      <dgm:prSet presAssocID="{FC326C20-12B1-402D-A306-9E64875FB00C}" presName="level2Shape" presStyleLbl="node2" presStyleIdx="0" presStyleCnt="1" custScaleX="241073" custScaleY="125677"/>
      <dgm:spPr/>
      <dgm:t>
        <a:bodyPr/>
        <a:lstStyle/>
        <a:p>
          <a:endParaRPr lang="fr-FR"/>
        </a:p>
      </dgm:t>
    </dgm:pt>
    <dgm:pt modelId="{387C65B3-4DAF-481A-87EF-2CE5AAB92232}" type="pres">
      <dgm:prSet presAssocID="{FC326C20-12B1-402D-A306-9E64875FB00C}" presName="hierChild3" presStyleCnt="0"/>
      <dgm:spPr/>
    </dgm:pt>
    <dgm:pt modelId="{66D6233F-3556-441B-991F-2BF2FF472AE2}" type="pres">
      <dgm:prSet presAssocID="{A5A16B23-E899-4B9B-81B7-B05A40B542CB}" presName="Name19" presStyleLbl="parChTrans1D3" presStyleIdx="0" presStyleCnt="2"/>
      <dgm:spPr/>
      <dgm:t>
        <a:bodyPr/>
        <a:lstStyle/>
        <a:p>
          <a:endParaRPr lang="fr-FR"/>
        </a:p>
      </dgm:t>
    </dgm:pt>
    <dgm:pt modelId="{5EA15420-FFA7-4995-8E1C-E7E4365DED8B}" type="pres">
      <dgm:prSet presAssocID="{84EF93DC-5E86-4904-9AB7-642F1EFD86C1}" presName="Name21" presStyleCnt="0"/>
      <dgm:spPr/>
    </dgm:pt>
    <dgm:pt modelId="{4324A2BC-61D2-42E3-A4CB-528C33FF338F}" type="pres">
      <dgm:prSet presAssocID="{84EF93DC-5E86-4904-9AB7-642F1EFD86C1}" presName="level2Shape" presStyleLbl="node3" presStyleIdx="0" presStyleCnt="2" custScaleX="194066"/>
      <dgm:spPr/>
      <dgm:t>
        <a:bodyPr/>
        <a:lstStyle/>
        <a:p>
          <a:endParaRPr lang="fr-FR"/>
        </a:p>
      </dgm:t>
    </dgm:pt>
    <dgm:pt modelId="{BBCDE509-D3A0-4BED-A210-D62694A59345}" type="pres">
      <dgm:prSet presAssocID="{84EF93DC-5E86-4904-9AB7-642F1EFD86C1}" presName="hierChild3" presStyleCnt="0"/>
      <dgm:spPr/>
    </dgm:pt>
    <dgm:pt modelId="{2B4F3D4B-0565-4E8C-93E9-CF19871985DC}" type="pres">
      <dgm:prSet presAssocID="{4981272D-DE7D-48F1-BEDF-E9B62582520D}" presName="Name19" presStyleLbl="parChTrans1D4" presStyleIdx="0" presStyleCnt="6"/>
      <dgm:spPr/>
      <dgm:t>
        <a:bodyPr/>
        <a:lstStyle/>
        <a:p>
          <a:endParaRPr lang="fr-FR"/>
        </a:p>
      </dgm:t>
    </dgm:pt>
    <dgm:pt modelId="{0764A2C8-254B-49DB-85E1-6F459208FE19}" type="pres">
      <dgm:prSet presAssocID="{A62D4738-AAAC-4FE1-831E-E23E7DBEFA80}" presName="Name21" presStyleCnt="0"/>
      <dgm:spPr/>
    </dgm:pt>
    <dgm:pt modelId="{397477E8-8683-42E1-90C0-CDCE7E6C28F0}" type="pres">
      <dgm:prSet presAssocID="{A62D4738-AAAC-4FE1-831E-E23E7DBEFA80}" presName="level2Shape" presStyleLbl="node4" presStyleIdx="0" presStyleCnt="6" custScaleX="186015" custLinFactNeighborX="-6763" custLinFactNeighborY="-863"/>
      <dgm:spPr/>
      <dgm:t>
        <a:bodyPr/>
        <a:lstStyle/>
        <a:p>
          <a:endParaRPr lang="fr-FR"/>
        </a:p>
      </dgm:t>
    </dgm:pt>
    <dgm:pt modelId="{9079F486-BAF7-4481-8500-BF274EA5B889}" type="pres">
      <dgm:prSet presAssocID="{A62D4738-AAAC-4FE1-831E-E23E7DBEFA80}" presName="hierChild3" presStyleCnt="0"/>
      <dgm:spPr/>
    </dgm:pt>
    <dgm:pt modelId="{49FF58CD-E18A-4064-95D9-EF190A3AF0B5}" type="pres">
      <dgm:prSet presAssocID="{43576D6C-3690-4BB8-B649-662023EA13E2}" presName="Name19" presStyleLbl="parChTrans1D4" presStyleIdx="1" presStyleCnt="6"/>
      <dgm:spPr/>
      <dgm:t>
        <a:bodyPr/>
        <a:lstStyle/>
        <a:p>
          <a:endParaRPr lang="fr-FR"/>
        </a:p>
      </dgm:t>
    </dgm:pt>
    <dgm:pt modelId="{3621C4A0-6F47-4BD4-A09A-AD7CF2521C82}" type="pres">
      <dgm:prSet presAssocID="{CAD11F27-D1B3-43F2-979B-C82F7F69D6EE}" presName="Name21" presStyleCnt="0"/>
      <dgm:spPr/>
    </dgm:pt>
    <dgm:pt modelId="{2A18C09D-2504-4E08-87E7-EC2583F740DC}" type="pres">
      <dgm:prSet presAssocID="{CAD11F27-D1B3-43F2-979B-C82F7F69D6EE}" presName="level2Shape" presStyleLbl="node4" presStyleIdx="1" presStyleCnt="6" custScaleX="188030" custScaleY="224289" custLinFactNeighborX="-7420" custLinFactNeighborY="21915"/>
      <dgm:spPr/>
      <dgm:t>
        <a:bodyPr/>
        <a:lstStyle/>
        <a:p>
          <a:endParaRPr lang="fr-FR"/>
        </a:p>
      </dgm:t>
    </dgm:pt>
    <dgm:pt modelId="{55C4D415-6391-488B-8927-CB65FC906031}" type="pres">
      <dgm:prSet presAssocID="{CAD11F27-D1B3-43F2-979B-C82F7F69D6EE}" presName="hierChild3" presStyleCnt="0"/>
      <dgm:spPr/>
    </dgm:pt>
    <dgm:pt modelId="{DAD169F1-E58C-4A03-B208-5C4BA6AE7943}" type="pres">
      <dgm:prSet presAssocID="{42C1B6A8-F910-4353-AF69-7FFBA2FE0AFB}" presName="Name19" presStyleLbl="parChTrans1D4" presStyleIdx="2" presStyleCnt="6"/>
      <dgm:spPr/>
      <dgm:t>
        <a:bodyPr/>
        <a:lstStyle/>
        <a:p>
          <a:endParaRPr lang="fr-FR"/>
        </a:p>
      </dgm:t>
    </dgm:pt>
    <dgm:pt modelId="{0EA86907-D181-4CCA-8CB3-EEBFCC18CD31}" type="pres">
      <dgm:prSet presAssocID="{F2EF8F1A-EA0C-4CAC-B5FB-25E34147A73B}" presName="Name21" presStyleCnt="0"/>
      <dgm:spPr/>
    </dgm:pt>
    <dgm:pt modelId="{65CDDC7D-85A1-4BC7-AEF6-3E03A3B88F03}" type="pres">
      <dgm:prSet presAssocID="{F2EF8F1A-EA0C-4CAC-B5FB-25E34147A73B}" presName="level2Shape" presStyleLbl="node4" presStyleIdx="2" presStyleCnt="6" custScaleX="201862" custLinFactNeighborX="-1734" custLinFactNeighborY="595"/>
      <dgm:spPr/>
      <dgm:t>
        <a:bodyPr/>
        <a:lstStyle/>
        <a:p>
          <a:endParaRPr lang="fr-FR"/>
        </a:p>
      </dgm:t>
    </dgm:pt>
    <dgm:pt modelId="{F0BA73F4-ACC6-40BE-AD81-7BD00789F2E1}" type="pres">
      <dgm:prSet presAssocID="{F2EF8F1A-EA0C-4CAC-B5FB-25E34147A73B}" presName="hierChild3" presStyleCnt="0"/>
      <dgm:spPr/>
    </dgm:pt>
    <dgm:pt modelId="{13567710-1C31-49C7-9A40-9B5E1821947B}" type="pres">
      <dgm:prSet presAssocID="{44E04E1C-C6C4-436C-85D8-5FE07716012F}" presName="Name19" presStyleLbl="parChTrans1D4" presStyleIdx="3" presStyleCnt="6"/>
      <dgm:spPr/>
      <dgm:t>
        <a:bodyPr/>
        <a:lstStyle/>
        <a:p>
          <a:endParaRPr lang="fr-FR"/>
        </a:p>
      </dgm:t>
    </dgm:pt>
    <dgm:pt modelId="{D5D05C73-B363-408C-A9AD-F4428E7DDF1C}" type="pres">
      <dgm:prSet presAssocID="{78784D7C-9237-4FB9-9276-2E23EA8BBFF2}" presName="Name21" presStyleCnt="0"/>
      <dgm:spPr/>
    </dgm:pt>
    <dgm:pt modelId="{D5DF887E-AB30-451E-9FB8-C8DA4ADC6B7B}" type="pres">
      <dgm:prSet presAssocID="{78784D7C-9237-4FB9-9276-2E23EA8BBFF2}" presName="level2Shape" presStyleLbl="node4" presStyleIdx="3" presStyleCnt="6" custScaleX="276990"/>
      <dgm:spPr/>
      <dgm:t>
        <a:bodyPr/>
        <a:lstStyle/>
        <a:p>
          <a:endParaRPr lang="fr-FR"/>
        </a:p>
      </dgm:t>
    </dgm:pt>
    <dgm:pt modelId="{E90E6690-C12C-46C8-85D0-3D0093FECC96}" type="pres">
      <dgm:prSet presAssocID="{78784D7C-9237-4FB9-9276-2E23EA8BBFF2}" presName="hierChild3" presStyleCnt="0"/>
      <dgm:spPr/>
    </dgm:pt>
    <dgm:pt modelId="{06A33ACF-5D69-4C64-B5FB-5A5C720C4817}" type="pres">
      <dgm:prSet presAssocID="{1D0096EF-5434-4B6C-8741-FD5B7767274D}" presName="Name19" presStyleLbl="parChTrans1D4" presStyleIdx="4" presStyleCnt="6"/>
      <dgm:spPr/>
      <dgm:t>
        <a:bodyPr/>
        <a:lstStyle/>
        <a:p>
          <a:endParaRPr lang="fr-FR"/>
        </a:p>
      </dgm:t>
    </dgm:pt>
    <dgm:pt modelId="{DC51557B-F413-4688-B449-B94824309E7C}" type="pres">
      <dgm:prSet presAssocID="{0A139FE5-B8BD-4A5B-9632-1C7C7560CCA2}" presName="Name21" presStyleCnt="0"/>
      <dgm:spPr/>
    </dgm:pt>
    <dgm:pt modelId="{40238500-4317-469F-AF0C-1A1455DB71D6}" type="pres">
      <dgm:prSet presAssocID="{0A139FE5-B8BD-4A5B-9632-1C7C7560CCA2}" presName="level2Shape" presStyleLbl="node4" presStyleIdx="4" presStyleCnt="6" custScaleX="276021"/>
      <dgm:spPr/>
      <dgm:t>
        <a:bodyPr/>
        <a:lstStyle/>
        <a:p>
          <a:endParaRPr lang="fr-FR"/>
        </a:p>
      </dgm:t>
    </dgm:pt>
    <dgm:pt modelId="{7D8AA380-8742-4543-B30E-E197BBFBDFD5}" type="pres">
      <dgm:prSet presAssocID="{0A139FE5-B8BD-4A5B-9632-1C7C7560CCA2}" presName="hierChild3" presStyleCnt="0"/>
      <dgm:spPr/>
    </dgm:pt>
    <dgm:pt modelId="{F450FACE-5693-4788-8581-8453F354D874}" type="pres">
      <dgm:prSet presAssocID="{6EE11FA2-7FAC-47A5-B6BC-6C7ADBBC694F}" presName="Name19" presStyleLbl="parChTrans1D4" presStyleIdx="5" presStyleCnt="6"/>
      <dgm:spPr/>
      <dgm:t>
        <a:bodyPr/>
        <a:lstStyle/>
        <a:p>
          <a:endParaRPr lang="fr-FR"/>
        </a:p>
      </dgm:t>
    </dgm:pt>
    <dgm:pt modelId="{2B79C4F1-86C2-4BDE-A87D-D3229678D323}" type="pres">
      <dgm:prSet presAssocID="{BD6DBF73-6225-4657-A4AF-AF6400BF3F79}" presName="Name21" presStyleCnt="0"/>
      <dgm:spPr/>
    </dgm:pt>
    <dgm:pt modelId="{903E29D9-0241-468C-B036-7919A5DC9057}" type="pres">
      <dgm:prSet presAssocID="{BD6DBF73-6225-4657-A4AF-AF6400BF3F79}" presName="level2Shape" presStyleLbl="node4" presStyleIdx="5" presStyleCnt="6" custScaleX="189222"/>
      <dgm:spPr/>
      <dgm:t>
        <a:bodyPr/>
        <a:lstStyle/>
        <a:p>
          <a:endParaRPr lang="fr-FR"/>
        </a:p>
      </dgm:t>
    </dgm:pt>
    <dgm:pt modelId="{7FDDF29F-3DA5-447F-A1F9-EA287F4D5516}" type="pres">
      <dgm:prSet presAssocID="{BD6DBF73-6225-4657-A4AF-AF6400BF3F79}" presName="hierChild3" presStyleCnt="0"/>
      <dgm:spPr/>
    </dgm:pt>
    <dgm:pt modelId="{BD15B857-B240-484F-BFEC-9DBD535780B4}" type="pres">
      <dgm:prSet presAssocID="{73FFE427-72C2-4796-9C64-55E5FDEEE362}" presName="Name19" presStyleLbl="parChTrans1D3" presStyleIdx="1" presStyleCnt="2"/>
      <dgm:spPr/>
      <dgm:t>
        <a:bodyPr/>
        <a:lstStyle/>
        <a:p>
          <a:endParaRPr lang="fr-FR"/>
        </a:p>
      </dgm:t>
    </dgm:pt>
    <dgm:pt modelId="{91DBE2E0-2921-487F-9A5C-5AC51FC4CD2D}" type="pres">
      <dgm:prSet presAssocID="{D261A22E-7A2C-43FC-967C-8F58FAB34BF9}" presName="Name21" presStyleCnt="0"/>
      <dgm:spPr/>
    </dgm:pt>
    <dgm:pt modelId="{95A273F8-C0FF-48FF-A08D-2C2C56EEE026}" type="pres">
      <dgm:prSet presAssocID="{D261A22E-7A2C-43FC-967C-8F58FAB34BF9}" presName="level2Shape" presStyleLbl="node3" presStyleIdx="1" presStyleCnt="2" custScaleX="194066"/>
      <dgm:spPr/>
      <dgm:t>
        <a:bodyPr/>
        <a:lstStyle/>
        <a:p>
          <a:endParaRPr lang="fr-FR"/>
        </a:p>
      </dgm:t>
    </dgm:pt>
    <dgm:pt modelId="{2E369B63-FD50-4864-B915-F2A5843E9883}" type="pres">
      <dgm:prSet presAssocID="{D261A22E-7A2C-43FC-967C-8F58FAB34BF9}" presName="hierChild3" presStyleCnt="0"/>
      <dgm:spPr/>
    </dgm:pt>
    <dgm:pt modelId="{B331A31D-6DD8-4F79-AEEF-B83AB2A4D426}" type="pres">
      <dgm:prSet presAssocID="{319C56A9-286D-4897-B093-476D4C66C629}" presName="bgShapesFlow" presStyleCnt="0"/>
      <dgm:spPr/>
    </dgm:pt>
  </dgm:ptLst>
  <dgm:cxnLst>
    <dgm:cxn modelId="{6ACB614A-1DD6-4E46-B946-4FD6FED866CA}" srcId="{CAD11F27-D1B3-43F2-979B-C82F7F69D6EE}" destId="{F2EF8F1A-EA0C-4CAC-B5FB-25E34147A73B}" srcOrd="0" destOrd="0" parTransId="{42C1B6A8-F910-4353-AF69-7FFBA2FE0AFB}" sibTransId="{56CF339B-5F56-4B8B-9533-72D7A4409F81}"/>
    <dgm:cxn modelId="{4F0914F7-5E31-4F52-BB6B-16A4A62486C9}" type="presOf" srcId="{BD6DBF73-6225-4657-A4AF-AF6400BF3F79}" destId="{903E29D9-0241-468C-B036-7919A5DC9057}" srcOrd="0" destOrd="0" presId="urn:microsoft.com/office/officeart/2005/8/layout/hierarchy6"/>
    <dgm:cxn modelId="{C5A6E45B-6902-4EA1-8806-8A2CF6FE1D64}" srcId="{84EF93DC-5E86-4904-9AB7-642F1EFD86C1}" destId="{A62D4738-AAAC-4FE1-831E-E23E7DBEFA80}" srcOrd="0" destOrd="0" parTransId="{4981272D-DE7D-48F1-BEDF-E9B62582520D}" sibTransId="{14E8B056-088D-4474-9632-5E86254F2291}"/>
    <dgm:cxn modelId="{A852E80A-0291-4536-BCCE-074CC37EB812}" type="presOf" srcId="{A62D4738-AAAC-4FE1-831E-E23E7DBEFA80}" destId="{397477E8-8683-42E1-90C0-CDCE7E6C28F0}" srcOrd="0" destOrd="0" presId="urn:microsoft.com/office/officeart/2005/8/layout/hierarchy6"/>
    <dgm:cxn modelId="{E3AFDC93-22D1-45E9-922A-E1A43F25D72A}" type="presOf" srcId="{6EE11FA2-7FAC-47A5-B6BC-6C7ADBBC694F}" destId="{F450FACE-5693-4788-8581-8453F354D874}" srcOrd="0" destOrd="0" presId="urn:microsoft.com/office/officeart/2005/8/layout/hierarchy6"/>
    <dgm:cxn modelId="{6DBC9FA6-25D1-4BCD-BCC0-3BE5D3E31C15}" srcId="{CEEC80AC-8DF1-48E9-974F-996A88D01AD1}" destId="{FC326C20-12B1-402D-A306-9E64875FB00C}" srcOrd="0" destOrd="0" parTransId="{D7D37B4A-C52E-4865-9F50-E06C7CCEC73B}" sibTransId="{77F40DFD-A577-42A6-8FFE-1C357272EB8D}"/>
    <dgm:cxn modelId="{5B4837E9-690C-497E-812F-8BE6F012CE66}" type="presOf" srcId="{1D0096EF-5434-4B6C-8741-FD5B7767274D}" destId="{06A33ACF-5D69-4C64-B5FB-5A5C720C4817}" srcOrd="0" destOrd="0" presId="urn:microsoft.com/office/officeart/2005/8/layout/hierarchy6"/>
    <dgm:cxn modelId="{C722215E-CA01-4394-88F9-A9E9A1B90F0A}" type="presOf" srcId="{4981272D-DE7D-48F1-BEDF-E9B62582520D}" destId="{2B4F3D4B-0565-4E8C-93E9-CF19871985DC}" srcOrd="0" destOrd="0" presId="urn:microsoft.com/office/officeart/2005/8/layout/hierarchy6"/>
    <dgm:cxn modelId="{359B59E8-6B35-43A3-A370-8B2D55576127}" srcId="{319C56A9-286D-4897-B093-476D4C66C629}" destId="{CEEC80AC-8DF1-48E9-974F-996A88D01AD1}" srcOrd="0" destOrd="0" parTransId="{541505D7-3F8E-4A44-869D-AEEB68A19EDE}" sibTransId="{82CA2F57-7754-4645-9E59-12319A5F3FD2}"/>
    <dgm:cxn modelId="{F749DF45-4DE6-4D18-89D6-93FA54061BBA}" type="presOf" srcId="{0A139FE5-B8BD-4A5B-9632-1C7C7560CCA2}" destId="{40238500-4317-469F-AF0C-1A1455DB71D6}" srcOrd="0" destOrd="0" presId="urn:microsoft.com/office/officeart/2005/8/layout/hierarchy6"/>
    <dgm:cxn modelId="{84F0DE13-F230-4440-819D-0E47AA041FEB}" srcId="{84EF93DC-5E86-4904-9AB7-642F1EFD86C1}" destId="{78784D7C-9237-4FB9-9276-2E23EA8BBFF2}" srcOrd="1" destOrd="0" parTransId="{44E04E1C-C6C4-436C-85D8-5FE07716012F}" sibTransId="{6D1A0E1E-5301-4C9A-ACDA-4BF8226B1D38}"/>
    <dgm:cxn modelId="{784FC730-7575-43D2-A914-C3253733248D}" type="presOf" srcId="{73FFE427-72C2-4796-9C64-55E5FDEEE362}" destId="{BD15B857-B240-484F-BFEC-9DBD535780B4}" srcOrd="0" destOrd="0" presId="urn:microsoft.com/office/officeart/2005/8/layout/hierarchy6"/>
    <dgm:cxn modelId="{A85BD3EC-35E2-4EC3-8575-256D5FFBF374}" type="presOf" srcId="{42C1B6A8-F910-4353-AF69-7FFBA2FE0AFB}" destId="{DAD169F1-E58C-4A03-B208-5C4BA6AE7943}" srcOrd="0" destOrd="0" presId="urn:microsoft.com/office/officeart/2005/8/layout/hierarchy6"/>
    <dgm:cxn modelId="{A2C159D6-A94A-4165-A38D-C94AF12B5C01}" srcId="{0A139FE5-B8BD-4A5B-9632-1C7C7560CCA2}" destId="{BD6DBF73-6225-4657-A4AF-AF6400BF3F79}" srcOrd="0" destOrd="0" parTransId="{6EE11FA2-7FAC-47A5-B6BC-6C7ADBBC694F}" sibTransId="{D6BAC9DC-41F1-479A-A282-48F9A75B3EF9}"/>
    <dgm:cxn modelId="{FC0F1516-CE46-46BD-A596-E2927F8DE1E9}" type="presOf" srcId="{78784D7C-9237-4FB9-9276-2E23EA8BBFF2}" destId="{D5DF887E-AB30-451E-9FB8-C8DA4ADC6B7B}" srcOrd="0" destOrd="0" presId="urn:microsoft.com/office/officeart/2005/8/layout/hierarchy6"/>
    <dgm:cxn modelId="{EF4DE55A-0C83-47D8-BA7E-2A74A968C7AE}" type="presOf" srcId="{D7D37B4A-C52E-4865-9F50-E06C7CCEC73B}" destId="{057C1884-E3DE-4BF4-9B21-B37484C3414A}" srcOrd="0" destOrd="0" presId="urn:microsoft.com/office/officeart/2005/8/layout/hierarchy6"/>
    <dgm:cxn modelId="{60AE1DDD-A0B4-407D-8022-8C5690118465}" srcId="{FC326C20-12B1-402D-A306-9E64875FB00C}" destId="{D261A22E-7A2C-43FC-967C-8F58FAB34BF9}" srcOrd="1" destOrd="0" parTransId="{73FFE427-72C2-4796-9C64-55E5FDEEE362}" sibTransId="{6862374A-04A6-454B-B313-BD50704E9E1E}"/>
    <dgm:cxn modelId="{87D202E5-60F7-421B-85CA-33904F6B8B3F}" type="presOf" srcId="{D261A22E-7A2C-43FC-967C-8F58FAB34BF9}" destId="{95A273F8-C0FF-48FF-A08D-2C2C56EEE026}" srcOrd="0" destOrd="0" presId="urn:microsoft.com/office/officeart/2005/8/layout/hierarchy6"/>
    <dgm:cxn modelId="{3F96F3F9-E660-46A2-AF80-368395FF8E57}" srcId="{FC326C20-12B1-402D-A306-9E64875FB00C}" destId="{84EF93DC-5E86-4904-9AB7-642F1EFD86C1}" srcOrd="0" destOrd="0" parTransId="{A5A16B23-E899-4B9B-81B7-B05A40B542CB}" sibTransId="{EB83DB98-1E22-4DD9-9BC1-154C3BF8BFFC}"/>
    <dgm:cxn modelId="{F6CFF7C8-A9E5-4711-A285-121569DA9950}" type="presOf" srcId="{FC326C20-12B1-402D-A306-9E64875FB00C}" destId="{76039E16-8658-4CB9-90BC-D3F052E55195}" srcOrd="0" destOrd="0" presId="urn:microsoft.com/office/officeart/2005/8/layout/hierarchy6"/>
    <dgm:cxn modelId="{EC1876AC-4C0C-4F7A-B240-7176B9BF3C00}" type="presOf" srcId="{84EF93DC-5E86-4904-9AB7-642F1EFD86C1}" destId="{4324A2BC-61D2-42E3-A4CB-528C33FF338F}" srcOrd="0" destOrd="0" presId="urn:microsoft.com/office/officeart/2005/8/layout/hierarchy6"/>
    <dgm:cxn modelId="{58001440-A570-4B6E-9361-378B47BB3F09}" srcId="{A62D4738-AAAC-4FE1-831E-E23E7DBEFA80}" destId="{CAD11F27-D1B3-43F2-979B-C82F7F69D6EE}" srcOrd="0" destOrd="0" parTransId="{43576D6C-3690-4BB8-B649-662023EA13E2}" sibTransId="{9935020D-26B4-4628-AB2E-36BFF661154B}"/>
    <dgm:cxn modelId="{991FAE27-5F9C-4EBB-8B20-9AA56194AACF}" type="presOf" srcId="{A5A16B23-E899-4B9B-81B7-B05A40B542CB}" destId="{66D6233F-3556-441B-991F-2BF2FF472AE2}" srcOrd="0" destOrd="0" presId="urn:microsoft.com/office/officeart/2005/8/layout/hierarchy6"/>
    <dgm:cxn modelId="{DF848542-D555-48E6-98A9-8667D12F4F89}" srcId="{78784D7C-9237-4FB9-9276-2E23EA8BBFF2}" destId="{0A139FE5-B8BD-4A5B-9632-1C7C7560CCA2}" srcOrd="0" destOrd="0" parTransId="{1D0096EF-5434-4B6C-8741-FD5B7767274D}" sibTransId="{7E269F94-E2C9-42DD-BD85-2E09E884AA2B}"/>
    <dgm:cxn modelId="{7C54D2A6-C48B-47A0-9073-17563EA7662B}" type="presOf" srcId="{CAD11F27-D1B3-43F2-979B-C82F7F69D6EE}" destId="{2A18C09D-2504-4E08-87E7-EC2583F740DC}" srcOrd="0" destOrd="0" presId="urn:microsoft.com/office/officeart/2005/8/layout/hierarchy6"/>
    <dgm:cxn modelId="{10E6DCE9-2CDD-44D0-A8D6-89D7C32D3E5C}" type="presOf" srcId="{F2EF8F1A-EA0C-4CAC-B5FB-25E34147A73B}" destId="{65CDDC7D-85A1-4BC7-AEF6-3E03A3B88F03}" srcOrd="0" destOrd="0" presId="urn:microsoft.com/office/officeart/2005/8/layout/hierarchy6"/>
    <dgm:cxn modelId="{0E9B3214-7D92-4180-9F65-B1CF093982A2}" type="presOf" srcId="{44E04E1C-C6C4-436C-85D8-5FE07716012F}" destId="{13567710-1C31-49C7-9A40-9B5E1821947B}" srcOrd="0" destOrd="0" presId="urn:microsoft.com/office/officeart/2005/8/layout/hierarchy6"/>
    <dgm:cxn modelId="{F57C139B-4E46-488F-96D2-7A3BD89B536A}" type="presOf" srcId="{43576D6C-3690-4BB8-B649-662023EA13E2}" destId="{49FF58CD-E18A-4064-95D9-EF190A3AF0B5}" srcOrd="0" destOrd="0" presId="urn:microsoft.com/office/officeart/2005/8/layout/hierarchy6"/>
    <dgm:cxn modelId="{4A797554-0A28-4084-BFD4-CF4AEC95EB19}" type="presOf" srcId="{CEEC80AC-8DF1-48E9-974F-996A88D01AD1}" destId="{577CA85A-7472-46A9-A6C2-9A25B94AF004}" srcOrd="0" destOrd="0" presId="urn:microsoft.com/office/officeart/2005/8/layout/hierarchy6"/>
    <dgm:cxn modelId="{DD1D3292-C0E0-4DE8-BAA2-EBED011AFADE}" type="presOf" srcId="{319C56A9-286D-4897-B093-476D4C66C629}" destId="{66FEC808-8C18-47EF-BE00-C0ADC0C30B85}" srcOrd="0" destOrd="0" presId="urn:microsoft.com/office/officeart/2005/8/layout/hierarchy6"/>
    <dgm:cxn modelId="{00F0D91B-7427-4087-99E5-773BE6D1A8A3}" type="presParOf" srcId="{66FEC808-8C18-47EF-BE00-C0ADC0C30B85}" destId="{54572561-F4F3-4177-BC5F-DCC23FE0E16E}" srcOrd="0" destOrd="0" presId="urn:microsoft.com/office/officeart/2005/8/layout/hierarchy6"/>
    <dgm:cxn modelId="{56DB3E64-FCA7-409F-A178-592BEA89EF66}" type="presParOf" srcId="{54572561-F4F3-4177-BC5F-DCC23FE0E16E}" destId="{65F48C7F-C272-45D8-8D3B-44282E7A2A95}" srcOrd="0" destOrd="0" presId="urn:microsoft.com/office/officeart/2005/8/layout/hierarchy6"/>
    <dgm:cxn modelId="{D928591A-1324-4BB2-BB30-6DA86F2D7542}" type="presParOf" srcId="{65F48C7F-C272-45D8-8D3B-44282E7A2A95}" destId="{A4DEE780-14B1-4106-B8CB-FE9BD41D8466}" srcOrd="0" destOrd="0" presId="urn:microsoft.com/office/officeart/2005/8/layout/hierarchy6"/>
    <dgm:cxn modelId="{0FEE433B-A4CB-417C-B8DF-2F2E8623340F}" type="presParOf" srcId="{A4DEE780-14B1-4106-B8CB-FE9BD41D8466}" destId="{577CA85A-7472-46A9-A6C2-9A25B94AF004}" srcOrd="0" destOrd="0" presId="urn:microsoft.com/office/officeart/2005/8/layout/hierarchy6"/>
    <dgm:cxn modelId="{3EBD847A-70E2-43D5-911B-58BABC4907D0}" type="presParOf" srcId="{A4DEE780-14B1-4106-B8CB-FE9BD41D8466}" destId="{F7BFEF67-62BD-4C04-ABB9-09D890288890}" srcOrd="1" destOrd="0" presId="urn:microsoft.com/office/officeart/2005/8/layout/hierarchy6"/>
    <dgm:cxn modelId="{AFE6C681-AA8D-4B0B-BABF-F292CDF248BE}" type="presParOf" srcId="{F7BFEF67-62BD-4C04-ABB9-09D890288890}" destId="{057C1884-E3DE-4BF4-9B21-B37484C3414A}" srcOrd="0" destOrd="0" presId="urn:microsoft.com/office/officeart/2005/8/layout/hierarchy6"/>
    <dgm:cxn modelId="{0158863B-5779-4DA2-8641-4A92EC2B7608}" type="presParOf" srcId="{F7BFEF67-62BD-4C04-ABB9-09D890288890}" destId="{ADB63C3B-535A-4C0A-A67B-1D979E6ACA41}" srcOrd="1" destOrd="0" presId="urn:microsoft.com/office/officeart/2005/8/layout/hierarchy6"/>
    <dgm:cxn modelId="{C3616991-AC2D-403A-BC08-D7BEEF819572}" type="presParOf" srcId="{ADB63C3B-535A-4C0A-A67B-1D979E6ACA41}" destId="{76039E16-8658-4CB9-90BC-D3F052E55195}" srcOrd="0" destOrd="0" presId="urn:microsoft.com/office/officeart/2005/8/layout/hierarchy6"/>
    <dgm:cxn modelId="{E58E0B25-243A-4688-9E90-55B41CB17DD0}" type="presParOf" srcId="{ADB63C3B-535A-4C0A-A67B-1D979E6ACA41}" destId="{387C65B3-4DAF-481A-87EF-2CE5AAB92232}" srcOrd="1" destOrd="0" presId="urn:microsoft.com/office/officeart/2005/8/layout/hierarchy6"/>
    <dgm:cxn modelId="{78B47C9D-2601-478E-BC48-B29B9A874698}" type="presParOf" srcId="{387C65B3-4DAF-481A-87EF-2CE5AAB92232}" destId="{66D6233F-3556-441B-991F-2BF2FF472AE2}" srcOrd="0" destOrd="0" presId="urn:microsoft.com/office/officeart/2005/8/layout/hierarchy6"/>
    <dgm:cxn modelId="{4E2EEE0E-3817-43B9-9EC7-93EEDB59BA9E}" type="presParOf" srcId="{387C65B3-4DAF-481A-87EF-2CE5AAB92232}" destId="{5EA15420-FFA7-4995-8E1C-E7E4365DED8B}" srcOrd="1" destOrd="0" presId="urn:microsoft.com/office/officeart/2005/8/layout/hierarchy6"/>
    <dgm:cxn modelId="{B7D4C15A-27AE-4F43-A5CB-AF6B07A377ED}" type="presParOf" srcId="{5EA15420-FFA7-4995-8E1C-E7E4365DED8B}" destId="{4324A2BC-61D2-42E3-A4CB-528C33FF338F}" srcOrd="0" destOrd="0" presId="urn:microsoft.com/office/officeart/2005/8/layout/hierarchy6"/>
    <dgm:cxn modelId="{1F249147-45CC-46BB-9292-ADC1F616DA58}" type="presParOf" srcId="{5EA15420-FFA7-4995-8E1C-E7E4365DED8B}" destId="{BBCDE509-D3A0-4BED-A210-D62694A59345}" srcOrd="1" destOrd="0" presId="urn:microsoft.com/office/officeart/2005/8/layout/hierarchy6"/>
    <dgm:cxn modelId="{5FAAB117-66FA-4AB6-AB3B-1FFD70EAA2B4}" type="presParOf" srcId="{BBCDE509-D3A0-4BED-A210-D62694A59345}" destId="{2B4F3D4B-0565-4E8C-93E9-CF19871985DC}" srcOrd="0" destOrd="0" presId="urn:microsoft.com/office/officeart/2005/8/layout/hierarchy6"/>
    <dgm:cxn modelId="{1D1D9AE6-0A54-492D-A094-DE1E8C388F73}" type="presParOf" srcId="{BBCDE509-D3A0-4BED-A210-D62694A59345}" destId="{0764A2C8-254B-49DB-85E1-6F459208FE19}" srcOrd="1" destOrd="0" presId="urn:microsoft.com/office/officeart/2005/8/layout/hierarchy6"/>
    <dgm:cxn modelId="{E2305A25-3C34-4257-9800-EA3A5D2E7E16}" type="presParOf" srcId="{0764A2C8-254B-49DB-85E1-6F459208FE19}" destId="{397477E8-8683-42E1-90C0-CDCE7E6C28F0}" srcOrd="0" destOrd="0" presId="urn:microsoft.com/office/officeart/2005/8/layout/hierarchy6"/>
    <dgm:cxn modelId="{D96913F9-F152-4BBB-80FD-3314A0C03B3B}" type="presParOf" srcId="{0764A2C8-254B-49DB-85E1-6F459208FE19}" destId="{9079F486-BAF7-4481-8500-BF274EA5B889}" srcOrd="1" destOrd="0" presId="urn:microsoft.com/office/officeart/2005/8/layout/hierarchy6"/>
    <dgm:cxn modelId="{1A5D7CB2-8079-44A2-BDED-6BE824B7D5CB}" type="presParOf" srcId="{9079F486-BAF7-4481-8500-BF274EA5B889}" destId="{49FF58CD-E18A-4064-95D9-EF190A3AF0B5}" srcOrd="0" destOrd="0" presId="urn:microsoft.com/office/officeart/2005/8/layout/hierarchy6"/>
    <dgm:cxn modelId="{20F29BEA-0819-4CAF-AA2E-F9C9E596DAF2}" type="presParOf" srcId="{9079F486-BAF7-4481-8500-BF274EA5B889}" destId="{3621C4A0-6F47-4BD4-A09A-AD7CF2521C82}" srcOrd="1" destOrd="0" presId="urn:microsoft.com/office/officeart/2005/8/layout/hierarchy6"/>
    <dgm:cxn modelId="{8BB25543-0BAE-4F05-9EB4-6D27A234DF5B}" type="presParOf" srcId="{3621C4A0-6F47-4BD4-A09A-AD7CF2521C82}" destId="{2A18C09D-2504-4E08-87E7-EC2583F740DC}" srcOrd="0" destOrd="0" presId="urn:microsoft.com/office/officeart/2005/8/layout/hierarchy6"/>
    <dgm:cxn modelId="{6F5F9335-9BC8-49C4-8807-980CCE6D6E18}" type="presParOf" srcId="{3621C4A0-6F47-4BD4-A09A-AD7CF2521C82}" destId="{55C4D415-6391-488B-8927-CB65FC906031}" srcOrd="1" destOrd="0" presId="urn:microsoft.com/office/officeart/2005/8/layout/hierarchy6"/>
    <dgm:cxn modelId="{D2AA9E9F-FF3E-4814-BA89-5359D7C589F5}" type="presParOf" srcId="{55C4D415-6391-488B-8927-CB65FC906031}" destId="{DAD169F1-E58C-4A03-B208-5C4BA6AE7943}" srcOrd="0" destOrd="0" presId="urn:microsoft.com/office/officeart/2005/8/layout/hierarchy6"/>
    <dgm:cxn modelId="{186170D3-DF8F-464B-9670-3CFE1F748120}" type="presParOf" srcId="{55C4D415-6391-488B-8927-CB65FC906031}" destId="{0EA86907-D181-4CCA-8CB3-EEBFCC18CD31}" srcOrd="1" destOrd="0" presId="urn:microsoft.com/office/officeart/2005/8/layout/hierarchy6"/>
    <dgm:cxn modelId="{8E42D12C-C9D0-4CD9-B9D8-74E03B8185D2}" type="presParOf" srcId="{0EA86907-D181-4CCA-8CB3-EEBFCC18CD31}" destId="{65CDDC7D-85A1-4BC7-AEF6-3E03A3B88F03}" srcOrd="0" destOrd="0" presId="urn:microsoft.com/office/officeart/2005/8/layout/hierarchy6"/>
    <dgm:cxn modelId="{30584D93-F82E-4EF1-BE21-35085A442342}" type="presParOf" srcId="{0EA86907-D181-4CCA-8CB3-EEBFCC18CD31}" destId="{F0BA73F4-ACC6-40BE-AD81-7BD00789F2E1}" srcOrd="1" destOrd="0" presId="urn:microsoft.com/office/officeart/2005/8/layout/hierarchy6"/>
    <dgm:cxn modelId="{639EE8D2-2814-41F7-8187-8BBC32BEE843}" type="presParOf" srcId="{BBCDE509-D3A0-4BED-A210-D62694A59345}" destId="{13567710-1C31-49C7-9A40-9B5E1821947B}" srcOrd="2" destOrd="0" presId="urn:microsoft.com/office/officeart/2005/8/layout/hierarchy6"/>
    <dgm:cxn modelId="{861FD7DC-FBE7-4757-9CA3-CEDFED467B3C}" type="presParOf" srcId="{BBCDE509-D3A0-4BED-A210-D62694A59345}" destId="{D5D05C73-B363-408C-A9AD-F4428E7DDF1C}" srcOrd="3" destOrd="0" presId="urn:microsoft.com/office/officeart/2005/8/layout/hierarchy6"/>
    <dgm:cxn modelId="{F44EFA87-E6C3-447F-95FB-483C4E51C97D}" type="presParOf" srcId="{D5D05C73-B363-408C-A9AD-F4428E7DDF1C}" destId="{D5DF887E-AB30-451E-9FB8-C8DA4ADC6B7B}" srcOrd="0" destOrd="0" presId="urn:microsoft.com/office/officeart/2005/8/layout/hierarchy6"/>
    <dgm:cxn modelId="{8A6E795F-4180-4DD3-AEDD-3A323113694C}" type="presParOf" srcId="{D5D05C73-B363-408C-A9AD-F4428E7DDF1C}" destId="{E90E6690-C12C-46C8-85D0-3D0093FECC96}" srcOrd="1" destOrd="0" presId="urn:microsoft.com/office/officeart/2005/8/layout/hierarchy6"/>
    <dgm:cxn modelId="{1D046632-AEBB-49CB-AD8F-22F751810644}" type="presParOf" srcId="{E90E6690-C12C-46C8-85D0-3D0093FECC96}" destId="{06A33ACF-5D69-4C64-B5FB-5A5C720C4817}" srcOrd="0" destOrd="0" presId="urn:microsoft.com/office/officeart/2005/8/layout/hierarchy6"/>
    <dgm:cxn modelId="{7BFE1495-D73E-45DE-9261-FC0F5BFF4236}" type="presParOf" srcId="{E90E6690-C12C-46C8-85D0-3D0093FECC96}" destId="{DC51557B-F413-4688-B449-B94824309E7C}" srcOrd="1" destOrd="0" presId="urn:microsoft.com/office/officeart/2005/8/layout/hierarchy6"/>
    <dgm:cxn modelId="{2C04ECC2-8051-4EC3-9484-674938DCB77B}" type="presParOf" srcId="{DC51557B-F413-4688-B449-B94824309E7C}" destId="{40238500-4317-469F-AF0C-1A1455DB71D6}" srcOrd="0" destOrd="0" presId="urn:microsoft.com/office/officeart/2005/8/layout/hierarchy6"/>
    <dgm:cxn modelId="{71AE375C-75D4-4295-BCA7-82AF220664F6}" type="presParOf" srcId="{DC51557B-F413-4688-B449-B94824309E7C}" destId="{7D8AA380-8742-4543-B30E-E197BBFBDFD5}" srcOrd="1" destOrd="0" presId="urn:microsoft.com/office/officeart/2005/8/layout/hierarchy6"/>
    <dgm:cxn modelId="{74AAD267-C644-429B-9BAB-33381ABABF5E}" type="presParOf" srcId="{7D8AA380-8742-4543-B30E-E197BBFBDFD5}" destId="{F450FACE-5693-4788-8581-8453F354D874}" srcOrd="0" destOrd="0" presId="urn:microsoft.com/office/officeart/2005/8/layout/hierarchy6"/>
    <dgm:cxn modelId="{C878C207-471D-4C08-8063-B431EED484B2}" type="presParOf" srcId="{7D8AA380-8742-4543-B30E-E197BBFBDFD5}" destId="{2B79C4F1-86C2-4BDE-A87D-D3229678D323}" srcOrd="1" destOrd="0" presId="urn:microsoft.com/office/officeart/2005/8/layout/hierarchy6"/>
    <dgm:cxn modelId="{D8C515B7-C572-463F-A70D-CCC89F0B4060}" type="presParOf" srcId="{2B79C4F1-86C2-4BDE-A87D-D3229678D323}" destId="{903E29D9-0241-468C-B036-7919A5DC9057}" srcOrd="0" destOrd="0" presId="urn:microsoft.com/office/officeart/2005/8/layout/hierarchy6"/>
    <dgm:cxn modelId="{39A90BAB-7D12-40F9-AB32-367D69D81904}" type="presParOf" srcId="{2B79C4F1-86C2-4BDE-A87D-D3229678D323}" destId="{7FDDF29F-3DA5-447F-A1F9-EA287F4D5516}" srcOrd="1" destOrd="0" presId="urn:microsoft.com/office/officeart/2005/8/layout/hierarchy6"/>
    <dgm:cxn modelId="{D1937376-634C-467D-9FE5-81AB4C783B00}" type="presParOf" srcId="{387C65B3-4DAF-481A-87EF-2CE5AAB92232}" destId="{BD15B857-B240-484F-BFEC-9DBD535780B4}" srcOrd="2" destOrd="0" presId="urn:microsoft.com/office/officeart/2005/8/layout/hierarchy6"/>
    <dgm:cxn modelId="{23F8A088-A186-4E84-BA39-48197D579D8A}" type="presParOf" srcId="{387C65B3-4DAF-481A-87EF-2CE5AAB92232}" destId="{91DBE2E0-2921-487F-9A5C-5AC51FC4CD2D}" srcOrd="3" destOrd="0" presId="urn:microsoft.com/office/officeart/2005/8/layout/hierarchy6"/>
    <dgm:cxn modelId="{6F17683C-33AD-4ADD-A3A1-9DD0B5D3429E}" type="presParOf" srcId="{91DBE2E0-2921-487F-9A5C-5AC51FC4CD2D}" destId="{95A273F8-C0FF-48FF-A08D-2C2C56EEE026}" srcOrd="0" destOrd="0" presId="urn:microsoft.com/office/officeart/2005/8/layout/hierarchy6"/>
    <dgm:cxn modelId="{D3941396-880A-4C3B-9F04-624416FF9BBD}" type="presParOf" srcId="{91DBE2E0-2921-487F-9A5C-5AC51FC4CD2D}" destId="{2E369B63-FD50-4864-B915-F2A5843E9883}" srcOrd="1" destOrd="0" presId="urn:microsoft.com/office/officeart/2005/8/layout/hierarchy6"/>
    <dgm:cxn modelId="{D2667FE2-3160-4188-A0F3-361DBA738F97}" type="presParOf" srcId="{66FEC808-8C18-47EF-BE00-C0ADC0C30B85}" destId="{B331A31D-6DD8-4F79-AEEF-B83AB2A4D4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E50EC-93BC-46E9-B35F-E9F39380304A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567-79E4-441C-A9FE-01548716F0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47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C4567-79E4-441C-A9FE-01548716F0B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E098-CB54-495E-9E2C-746423442D6D}" type="datetimeFigureOut">
              <a:rPr lang="fr-FR" smtClean="0"/>
              <a:pPr/>
              <a:t>18/10/2012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A9B6-1D02-4306-9F90-4313EA9227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Maladies trophoblastiques</a:t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 Denis Vinatier</a:t>
            </a:r>
            <a:br>
              <a:rPr lang="fr-FR" sz="27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Faculté de Médecine Lille 2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877272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373216"/>
            <a:ext cx="16573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852937"/>
            <a:ext cx="2808312" cy="79208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Trophoblaste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139952" y="908720"/>
            <a:ext cx="3672408" cy="7920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Syntiotrophoblaste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139952" y="2852937"/>
            <a:ext cx="3672408" cy="7920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Cytotrophoblaste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139952" y="4653136"/>
            <a:ext cx="4464496" cy="7920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Trophoblaste interstitiel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0" name="Connecteur droit 9"/>
          <p:cNvCxnSpPr>
            <a:stCxn id="2" idx="3"/>
            <a:endCxn id="6" idx="1"/>
          </p:cNvCxnSpPr>
          <p:nvPr/>
        </p:nvCxnSpPr>
        <p:spPr>
          <a:xfrm flipV="1">
            <a:off x="3059832" y="1304764"/>
            <a:ext cx="1080120" cy="1944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2" idx="3"/>
            <a:endCxn id="7" idx="1"/>
          </p:cNvCxnSpPr>
          <p:nvPr/>
        </p:nvCxnSpPr>
        <p:spPr>
          <a:xfrm>
            <a:off x="3059832" y="3248981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" idx="3"/>
            <a:endCxn id="8" idx="1"/>
          </p:cNvCxnSpPr>
          <p:nvPr/>
        </p:nvCxnSpPr>
        <p:spPr>
          <a:xfrm>
            <a:off x="3059832" y="3248981"/>
            <a:ext cx="1080120" cy="1800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627784" y="6237312"/>
            <a:ext cx="40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Prolifération des trois trophoblastes</a:t>
            </a:r>
            <a:endParaRPr lang="fr-FR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t 3"/>
          <p:cNvPicPr>
            <a:picLocks noChangeArrowheads="1"/>
          </p:cNvPicPr>
          <p:nvPr/>
        </p:nvPicPr>
        <p:blipFill>
          <a:blip r:embed="rId2" cstate="print"/>
          <a:srcRect b="-2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Century Gothic" pitchFamily="34" charset="0"/>
              </a:rPr>
              <a:t>Môle hydatiforme complète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627784" y="4293096"/>
            <a:ext cx="1584176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43808" y="4797152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419872" y="4797152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7030A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483768" y="1700808"/>
            <a:ext cx="1584176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771800" y="2204864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347864" y="2204864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76056" y="17728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just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Duplication du gène spermatique haploïde avec absence ou inactivation du génome féminin</a:t>
            </a:r>
          </a:p>
        </p:txBody>
      </p:sp>
      <p:sp>
        <p:nvSpPr>
          <p:cNvPr id="16" name="Ellipse 15"/>
          <p:cNvSpPr/>
          <p:nvPr/>
        </p:nvSpPr>
        <p:spPr>
          <a:xfrm>
            <a:off x="1907704" y="2132856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8" name="Connecteur droit 17"/>
          <p:cNvCxnSpPr>
            <a:endCxn id="16" idx="2"/>
          </p:cNvCxnSpPr>
          <p:nvPr/>
        </p:nvCxnSpPr>
        <p:spPr>
          <a:xfrm>
            <a:off x="1043608" y="2420888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2051720" y="4653136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0" name="Connecteur droit 19"/>
          <p:cNvCxnSpPr>
            <a:endCxn id="19" idx="2"/>
          </p:cNvCxnSpPr>
          <p:nvPr/>
        </p:nvCxnSpPr>
        <p:spPr>
          <a:xfrm>
            <a:off x="1187624" y="4941168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051720" y="5301208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7030A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2" name="Connecteur droit 21"/>
          <p:cNvCxnSpPr>
            <a:endCxn id="21" idx="2"/>
          </p:cNvCxnSpPr>
          <p:nvPr/>
        </p:nvCxnSpPr>
        <p:spPr>
          <a:xfrm>
            <a:off x="1187624" y="5589240"/>
            <a:ext cx="86409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300192" y="4293096"/>
            <a:ext cx="1584176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516216" y="4797152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7092280" y="4797152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7030A0"/>
                </a:solidFill>
                <a:latin typeface="Century Gothic" pitchFamily="34" charset="0"/>
              </a:rPr>
              <a:t>Y</a:t>
            </a:r>
            <a:endParaRPr lang="fr-FR" sz="3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724128" y="4653136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7" name="Connecteur droit 26"/>
          <p:cNvCxnSpPr>
            <a:endCxn id="26" idx="2"/>
          </p:cNvCxnSpPr>
          <p:nvPr/>
        </p:nvCxnSpPr>
        <p:spPr>
          <a:xfrm>
            <a:off x="4860032" y="4941168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5724128" y="5301208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7030A0"/>
                </a:solidFill>
                <a:latin typeface="Century Gothic" pitchFamily="34" charset="0"/>
              </a:rPr>
              <a:t>Y</a:t>
            </a:r>
            <a:endParaRPr lang="fr-FR" sz="3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9" name="Connecteur droit 28"/>
          <p:cNvCxnSpPr>
            <a:endCxn id="28" idx="2"/>
          </p:cNvCxnSpPr>
          <p:nvPr/>
        </p:nvCxnSpPr>
        <p:spPr>
          <a:xfrm>
            <a:off x="4860032" y="5589240"/>
            <a:ext cx="86409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251520" y="1844824"/>
            <a:ext cx="11521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90%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95536" y="4725144"/>
            <a:ext cx="11521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10%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331640" y="61653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just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Fécondation d’un ovocyte vide par deux spermatozoïdes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96336" cy="56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6033482"/>
            <a:ext cx="89644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Môle complète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: Villosité hydropique , absence de vaisseaux sanguins prolifération du cytotrophoblaste et du syncytiotrophoblaste</a:t>
            </a:r>
            <a:endParaRPr lang="fr-FR" sz="20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entury Gothic" pitchFamily="34" charset="0"/>
              </a:rPr>
              <a:t>Môle hydatiforme incomplète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72000" y="2708920"/>
            <a:ext cx="1584176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788024" y="3429000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7030A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364088" y="3429000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7030A0"/>
                </a:solidFill>
                <a:latin typeface="Century Gothic" pitchFamily="34" charset="0"/>
              </a:rPr>
              <a:t>Y</a:t>
            </a:r>
            <a:endParaRPr lang="fr-FR" sz="3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95936" y="2852936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7030A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0" name="Connecteur droit 19"/>
          <p:cNvCxnSpPr>
            <a:endCxn id="19" idx="2"/>
          </p:cNvCxnSpPr>
          <p:nvPr/>
        </p:nvCxnSpPr>
        <p:spPr>
          <a:xfrm>
            <a:off x="3131840" y="3140968"/>
            <a:ext cx="86409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3995936" y="3501008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7030A0"/>
                </a:solidFill>
                <a:latin typeface="Century Gothic" pitchFamily="34" charset="0"/>
              </a:rPr>
              <a:t>Y</a:t>
            </a:r>
            <a:endParaRPr lang="fr-FR" sz="3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2" name="Connecteur droit 21"/>
          <p:cNvCxnSpPr>
            <a:endCxn id="21" idx="2"/>
          </p:cNvCxnSpPr>
          <p:nvPr/>
        </p:nvCxnSpPr>
        <p:spPr>
          <a:xfrm>
            <a:off x="3131840" y="3789040"/>
            <a:ext cx="86409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899592" y="458112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just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Fécondation d’un ovocyte normal par deux spermatozoïdes haploïdes X ou Y</a:t>
            </a:r>
          </a:p>
        </p:txBody>
      </p:sp>
      <p:sp>
        <p:nvSpPr>
          <p:cNvPr id="33" name="Ellipse 32"/>
          <p:cNvSpPr/>
          <p:nvPr/>
        </p:nvSpPr>
        <p:spPr>
          <a:xfrm>
            <a:off x="5076056" y="2852936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Century Gothic" pitchFamily="34" charset="0"/>
              </a:rPr>
              <a:t>X</a:t>
            </a:r>
            <a:endParaRPr lang="fr-F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380312" cy="555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2008" y="6093296"/>
            <a:ext cx="89644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Môle incomplète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: villosités de taille et de forme variables avec des vaisseaux sanguins fonctionnels.  Prolifération du trophoblaste atypique</a:t>
            </a:r>
            <a:endParaRPr lang="fr-FR" sz="20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latin typeface="Century Gothic" pitchFamily="34" charset="0"/>
              </a:rPr>
              <a:t>Môle hydatiforme invasive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99592" y="242088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just"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Une tumeur bénigne qui provient  de l’envahissement du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myomètre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par une môle hydatiforme directement dans les tissus ou les vaisseaux .</a:t>
            </a:r>
          </a:p>
          <a:p>
            <a:pPr marL="0" lvl="8" algn="just">
              <a:buFont typeface="Wingdings" pitchFamily="2" charset="2"/>
              <a:buChar char="q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0" lvl="8" algn="just">
              <a:buFont typeface="Wingdings" pitchFamily="2" charset="2"/>
              <a:buChar char="q"/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10 – 17 %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des môles deviennent invasives</a:t>
            </a:r>
          </a:p>
          <a:p>
            <a:pPr marL="0" lvl="8" algn="just">
              <a:buFont typeface="Wingdings" pitchFamily="2" charset="2"/>
              <a:buChar char="q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0" lvl="8" algn="just">
              <a:buFont typeface="Wingdings" pitchFamily="2" charset="2"/>
              <a:buChar char="q"/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15 %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des môles invasive sont métastatiques (poumons et/vagin)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5842337"/>
            <a:ext cx="896448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Môle invasive 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: invasion directe du myomètre par le tissus molaire incluant des villosités hydropiques recouvertes de trophoblaste hyperplasique .  </a:t>
            </a:r>
            <a:endParaRPr lang="fr-FR" sz="20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3185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latin typeface="Century Gothic" pitchFamily="34" charset="0"/>
              </a:rPr>
              <a:t>Choriocarcinome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99592" y="1844824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just"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Hyperplasie et dysplasie du trophoblaste</a:t>
            </a:r>
          </a:p>
          <a:p>
            <a:pPr marL="0" lvl="8" algn="just"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Absence de villosité </a:t>
            </a:r>
          </a:p>
          <a:p>
            <a:pPr marL="0" lvl="8" algn="just"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Hémorragies</a:t>
            </a:r>
          </a:p>
          <a:p>
            <a:pPr marL="0" lvl="8" algn="just"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Nécroses</a:t>
            </a:r>
          </a:p>
          <a:p>
            <a:pPr marL="0" lvl="8" algn="just"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Invasion directe du myomètre et des vaisseaux</a:t>
            </a:r>
          </a:p>
          <a:p>
            <a:pPr marL="0" lvl="8" algn="just">
              <a:buFont typeface="Courier New" pitchFamily="49" charset="0"/>
              <a:buChar char="o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0" lvl="8" algn="just">
              <a:buFont typeface="Courier New" pitchFamily="49" charset="0"/>
              <a:buChar char="o"/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25 %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après un avortement ou une GEU</a:t>
            </a:r>
          </a:p>
          <a:p>
            <a:pPr marL="0" lvl="8" algn="just">
              <a:buFont typeface="Courier New" pitchFamily="49" charset="0"/>
              <a:buChar char="o"/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25 %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après une grossesse normale</a:t>
            </a:r>
          </a:p>
          <a:p>
            <a:pPr marL="0" lvl="8" algn="just"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50 %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après une môle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9592" y="6021288"/>
            <a:ext cx="722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Seulement 2 à 3 % des môles évoluent vers le choriocarcinome</a:t>
            </a:r>
            <a:endParaRPr lang="fr-FR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20880" cy="520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-36512" y="5877272"/>
            <a:ext cx="89644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Choriocarcinome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: cyto et syncytiotrophoblaste anormaux avec hyperplasie et anaplasie, absence de villosité, hémorragie et nécrose.  </a:t>
            </a:r>
            <a:endParaRPr lang="fr-FR" sz="20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Définitions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776864" cy="522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5589240"/>
            <a:ext cx="89644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Tumeur trophoblastique du site d’implantation (TTSI)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: Avancée de colonnes de trophoblaste entre les fibres musculaires sans villosité</a:t>
            </a:r>
            <a:endParaRPr lang="fr-FR" sz="200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Présentation clinique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48464" cy="648071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La môle hydatiforme complète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15616" y="1772816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Hémorragies génitales</a:t>
            </a:r>
          </a:p>
          <a:p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6 à 16 semaines de gestation dans 80-90 % des cas.</a:t>
            </a:r>
          </a:p>
          <a:p>
            <a:endParaRPr lang="fr-FR" dirty="0" smtClean="0"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Autres signes:</a:t>
            </a:r>
          </a:p>
          <a:p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	Utérus trop volumineux pour l’ âge gestationnel (28 %)</a:t>
            </a:r>
          </a:p>
          <a:p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	Vomissements incoercibles (8%)</a:t>
            </a:r>
          </a:p>
          <a:p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	HTA gravidique (1%)</a:t>
            </a:r>
          </a:p>
          <a:p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	Kystes ovariens bilatéraux (15%)</a:t>
            </a:r>
          </a:p>
          <a:p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	hCG &gt; 100 000 </a:t>
            </a:r>
            <a:r>
              <a:rPr lang="fr-FR" dirty="0" err="1" smtClean="0">
                <a:solidFill>
                  <a:srgbClr val="7030A0"/>
                </a:solidFill>
                <a:latin typeface="Century Gothic" pitchFamily="34" charset="0"/>
              </a:rPr>
              <a:t>mUI</a:t>
            </a:r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/ml</a:t>
            </a:r>
          </a:p>
          <a:p>
            <a:endParaRPr lang="fr-FR" dirty="0" smtClean="0"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Absence d’activité cardiaque fœtale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48464" cy="648071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La môle hydatiforme partielle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2348880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Signes d’ avortement spontané dans 80-90 % des cas</a:t>
            </a:r>
          </a:p>
          <a:p>
            <a:r>
              <a:rPr lang="fr-FR" sz="2400" dirty="0" smtClean="0">
                <a:latin typeface="Century Gothic" pitchFamily="34" charset="0"/>
              </a:rPr>
              <a:t>	</a:t>
            </a:r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métrorragies dans  75 % des cas</a:t>
            </a:r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.</a:t>
            </a:r>
          </a:p>
          <a:p>
            <a:endParaRPr lang="fr-FR" dirty="0" smtClean="0"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Diagnostic souvent posé sur l’examen histologique</a:t>
            </a:r>
          </a:p>
          <a:p>
            <a:endParaRPr lang="fr-FR" sz="2400" dirty="0" smtClean="0"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hCG &gt; 100 000 </a:t>
            </a:r>
            <a:r>
              <a:rPr lang="fr-FR" sz="2400" dirty="0" err="1" smtClean="0">
                <a:solidFill>
                  <a:srgbClr val="7030A0"/>
                </a:solidFill>
                <a:latin typeface="Century Gothic" pitchFamily="34" charset="0"/>
              </a:rPr>
              <a:t>mlU</a:t>
            </a:r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/ml dans 10 % des 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48071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Les tumeurs trophoblastiques gestationnelles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90872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Les tumeurs post-môle (môle invasive et choriocarcinome</a:t>
            </a:r>
            <a:r>
              <a:rPr lang="fr-FR" sz="2400" dirty="0" smtClean="0">
                <a:latin typeface="Century Gothic" pitchFamily="34" charset="0"/>
              </a:rPr>
              <a:t>)</a:t>
            </a:r>
          </a:p>
          <a:p>
            <a:pPr marL="900113" indent="-17780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Hémorragies après évacuation d’une môle</a:t>
            </a:r>
          </a:p>
          <a:p>
            <a:pPr marL="900113" indent="-17780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Taille de l’utérus anormalement élevée</a:t>
            </a:r>
          </a:p>
          <a:p>
            <a:pPr marL="900113" indent="-17780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Persistance des kystes ovariens</a:t>
            </a:r>
          </a:p>
          <a:p>
            <a:pPr marL="900113" indent="-17780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 Découverte d’un nodule vaginal</a:t>
            </a:r>
          </a:p>
          <a:p>
            <a:pPr marL="900113" indent="-177800">
              <a:buFontTx/>
              <a:buChar char="-"/>
            </a:pPr>
            <a:endParaRPr lang="fr-FR" sz="24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Les tumeurs associées à une grossesse non molaire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Signes d’invasion de l’utérus: douleur abdominales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Signes des métastases: hémoptysies, méléna, céphalées, 	convulsions, dyspnée, toux douleurs thoraciques </a:t>
            </a:r>
          </a:p>
          <a:p>
            <a:endParaRPr lang="fr-FR" sz="24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Hémorragie + mauvaise involution utérine après l’accouchement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TTG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Rétention placentaire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Endométrite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Métastase d’une tumeur d’un autre organe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Grossesse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48071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Les tumeurs trophoblastiques gestationnelles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90872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entury Gothic" pitchFamily="34" charset="0"/>
              </a:rPr>
              <a:t>Les tumeurs post-môle (môle invasive et choriocarcinome</a:t>
            </a:r>
            <a:r>
              <a:rPr lang="fr-FR" sz="2400" dirty="0" smtClean="0">
                <a:latin typeface="Century Gothic" pitchFamily="34" charset="0"/>
              </a:rPr>
              <a:t>)</a:t>
            </a:r>
          </a:p>
          <a:p>
            <a:pPr marL="900113" indent="-17780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Hémorragies après évacuation d’une môle</a:t>
            </a:r>
          </a:p>
          <a:p>
            <a:pPr marL="900113" indent="-17780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Taille de l’utérus anormalement élevée</a:t>
            </a:r>
          </a:p>
          <a:p>
            <a:pPr marL="900113" indent="-17780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Persistance des kystes ovariens</a:t>
            </a:r>
          </a:p>
          <a:p>
            <a:pPr marL="900113" indent="-17780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 Découverte d’un nodule vaginal</a:t>
            </a:r>
          </a:p>
          <a:p>
            <a:pPr marL="900113" indent="-177800">
              <a:buFontTx/>
              <a:buChar char="-"/>
            </a:pPr>
            <a:endParaRPr lang="fr-FR" sz="24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entury Gothic" pitchFamily="34" charset="0"/>
              </a:rPr>
              <a:t>Les tumeurs associées à une grossesse non molaire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Signes d’invasion de l’utérus: douleur abdominales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Signes des métastases: hémoptysies, méléna, céphalées, 	convulsions, dyspnée, toux douleurs thoraciques </a:t>
            </a:r>
          </a:p>
          <a:p>
            <a:endParaRPr lang="fr-FR" sz="24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entury Gothic" pitchFamily="34" charset="0"/>
              </a:rPr>
              <a:t>Hémorragie + mauvaise involution utérine après l’accouchement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TTG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Rétention placentaire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Endométrite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Métastase d’une tumeur d’un autre organe</a:t>
            </a: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- Grossesse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Diagnostic</a:t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Century Gothic" pitchFamily="34" charset="0"/>
              </a:rPr>
              <a:t>Ultrasonographie</a:t>
            </a:r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Century Gothic" pitchFamily="34" charset="0"/>
              </a:rPr>
              <a:t>hCG</a:t>
            </a:r>
            <a:endParaRPr lang="fr-FR" sz="27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0"/>
            <a:ext cx="8204448" cy="108012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Ultrasonographie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: seul examen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7776864" cy="564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259632" y="5085184"/>
            <a:ext cx="6899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entury Gothic" pitchFamily="34" charset="0"/>
              </a:rPr>
              <a:t>Môle complète avec l’aspect vésiculaire du placenta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Century Gothic" pitchFamily="34" charset="0"/>
              </a:rPr>
              <a:t> sans fœtus</a:t>
            </a:r>
            <a:endParaRPr lang="fr-F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60432" cy="64807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hCG totales sériques + chaines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b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Symbol" pitchFamily="18" charset="2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2132856"/>
            <a:ext cx="8964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50 %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des môles complètes : taux &gt; 100 000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mIU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/ml</a:t>
            </a:r>
          </a:p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10 %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des môles partielles : taux &gt; 100 000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mIU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/ml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TTG: ré-ascension ou plateau de l’hCG après évacuation d’une môle.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Choriocarcinome : Ascension de hCG + métastases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TTSI et TT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épithélioïdes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: légère ascension de hCG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TTG quiescente; taux &lt;200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mIU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/ml pendant au moins 3 mois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Prise en charge de la môle hydatiforme complète et partielle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791975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La maladie trophoblastique gestationnelle regroupe:</a:t>
            </a:r>
          </a:p>
          <a:p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 des entités bénignes, môles complètes (MHC) et partielles (MHP)</a:t>
            </a:r>
          </a:p>
          <a:p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2 des entités cliniquement malignes appelées TTG qui incluent:</a:t>
            </a:r>
          </a:p>
          <a:p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	o Môles invasives</a:t>
            </a:r>
          </a:p>
          <a:p>
            <a:r>
              <a:rPr lang="fr-FR" sz="2000" dirty="0">
                <a:solidFill>
                  <a:srgbClr val="7030A0"/>
                </a:solidFill>
                <a:latin typeface="Century Gothic" pitchFamily="34" charset="0"/>
              </a:rPr>
              <a:t>	</a:t>
            </a: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o Choriocarcinomes</a:t>
            </a:r>
          </a:p>
          <a:p>
            <a:r>
              <a:rPr lang="fr-FR" sz="2000" dirty="0">
                <a:solidFill>
                  <a:srgbClr val="7030A0"/>
                </a:solidFill>
                <a:latin typeface="Century Gothic" pitchFamily="34" charset="0"/>
              </a:rPr>
              <a:t>	</a:t>
            </a:r>
            <a:r>
              <a:rPr lang="fr-FR" sz="2000" dirty="0" smtClean="0">
                <a:solidFill>
                  <a:srgbClr val="7030A0"/>
                </a:solidFill>
                <a:latin typeface="Century Gothic" pitchFamily="34" charset="0"/>
              </a:rPr>
              <a:t>o Tumeurs trophoblastiques du site d’implantation(TTSI) et 	les tumeurs épithélioïdes (TTE)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15616" y="5445224"/>
            <a:ext cx="69847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entury Gothic" pitchFamily="34" charset="0"/>
              </a:rPr>
              <a:t>Les TTG ont un fort potentiel métastatique et sont mortelles en l’absence de traitement</a:t>
            </a:r>
            <a:endParaRPr lang="fr-FR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Prise en charge de la môle hydatiforme complète et partielle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92088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entury Gothic" pitchFamily="34" charset="0"/>
              </a:rPr>
              <a:t>Evacuation utérine sous contrôle échographique</a:t>
            </a:r>
            <a:endParaRPr lang="fr-F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15616" y="1268760"/>
            <a:ext cx="699262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entury Gothic" pitchFamily="34" charset="0"/>
              </a:rPr>
              <a:t>Faible niveau de preuve ne permet pas de recommander: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 prostaglandines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 utilisation d’utéro-tonique  en per et post opératoire</a:t>
            </a:r>
          </a:p>
          <a:p>
            <a:pPr>
              <a:buFontTx/>
              <a:buChar char="-"/>
            </a:pPr>
            <a:endParaRPr lang="fr-FR" dirty="0" smtClean="0">
              <a:latin typeface="Century Gothic" pitchFamily="34" charset="0"/>
            </a:endParaRPr>
          </a:p>
          <a:p>
            <a:r>
              <a:rPr lang="fr-FR" dirty="0" smtClean="0">
                <a:latin typeface="Century Gothic" pitchFamily="34" charset="0"/>
              </a:rPr>
              <a:t>Dans le cas d’utérus volumineux il faut prévoir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une voie d’abord de bon calibre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des concentrés érythrocytaires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une laparotomie ou une cœlioscopie</a:t>
            </a:r>
          </a:p>
          <a:p>
            <a:pPr>
              <a:buFontTx/>
              <a:buChar char="-"/>
            </a:pPr>
            <a:endParaRPr lang="fr-FR" dirty="0" smtClean="0">
              <a:latin typeface="Century Gothic" pitchFamily="34" charset="0"/>
            </a:endParaRPr>
          </a:p>
          <a:p>
            <a:r>
              <a:rPr lang="fr-FR" dirty="0" smtClean="0">
                <a:latin typeface="Century Gothic" pitchFamily="34" charset="0"/>
              </a:rPr>
              <a:t>Hystérectomie est une option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surveillance post opératoire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pas d’ovariectomie</a:t>
            </a:r>
          </a:p>
          <a:p>
            <a:pPr>
              <a:buFontTx/>
              <a:buChar char="-"/>
            </a:pPr>
            <a:endParaRPr lang="fr-FR" dirty="0" smtClean="0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entury Gothic" pitchFamily="34" charset="0"/>
              </a:rPr>
              <a:t> Les kystes en l’absence de complication : pas de traitement</a:t>
            </a:r>
          </a:p>
          <a:p>
            <a:pPr>
              <a:buFontTx/>
              <a:buChar char="-"/>
            </a:pPr>
            <a:endParaRPr lang="fr-FR" dirty="0" smtClean="0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Century Gothic" pitchFamily="34" charset="0"/>
              </a:rPr>
              <a:t>- Injection d’immunoglobulines </a:t>
            </a:r>
            <a:r>
              <a:rPr lang="fr-FR" dirty="0" err="1" smtClean="0">
                <a:latin typeface="Century Gothic" pitchFamily="34" charset="0"/>
              </a:rPr>
              <a:t>anti-D</a:t>
            </a:r>
            <a:r>
              <a:rPr lang="fr-FR" dirty="0" smtClean="0">
                <a:latin typeface="Century Gothic" pitchFamily="34" charset="0"/>
              </a:rPr>
              <a:t> si Rh négatif</a:t>
            </a:r>
          </a:p>
          <a:p>
            <a:pPr>
              <a:buFontTx/>
              <a:buChar char="-"/>
            </a:pPr>
            <a:endParaRPr lang="fr-F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92088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entury Gothic" pitchFamily="34" charset="0"/>
              </a:rPr>
              <a:t>Surveillance d’une môle après évacuation</a:t>
            </a:r>
            <a:endParaRPr lang="fr-F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79712" y="3933056"/>
            <a:ext cx="56348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entury Gothic" pitchFamily="34" charset="0"/>
              </a:rPr>
              <a:t>1 / surveillance échographique</a:t>
            </a:r>
          </a:p>
          <a:p>
            <a:endParaRPr lang="fr-FR" sz="2800" dirty="0" smtClean="0">
              <a:latin typeface="Century Gothic" pitchFamily="34" charset="0"/>
            </a:endParaRPr>
          </a:p>
          <a:p>
            <a:r>
              <a:rPr lang="fr-FR" sz="2800" dirty="0" smtClean="0">
                <a:latin typeface="Century Gothic" pitchFamily="34" charset="0"/>
              </a:rPr>
              <a:t>2 / surveillance biologique</a:t>
            </a:r>
          </a:p>
          <a:p>
            <a:pPr>
              <a:buFontTx/>
              <a:buChar char="-"/>
            </a:pPr>
            <a:endParaRPr lang="fr-FR" sz="2800" dirty="0"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988840"/>
            <a:ext cx="8028384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Surveillance nécessaire pour détecter  les séquelles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 Mole invasive ou choriocarcinome apparaissent: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			15 % des MHC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			1-5 % des MHP</a:t>
            </a:r>
            <a:endParaRPr lang="fr-FR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92088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entury Gothic" pitchFamily="34" charset="0"/>
              </a:rPr>
              <a:t>Surveillance d’une môle après évacuation</a:t>
            </a:r>
            <a:endParaRPr lang="fr-F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544" y="2132856"/>
            <a:ext cx="8028384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Le risque de maladie persistante après évacuation d’un MHC augmente avec:</a:t>
            </a:r>
          </a:p>
          <a:p>
            <a:endParaRPr lang="fr-FR" sz="24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1 – Taux d’hCG &gt; 100 000 </a:t>
            </a:r>
            <a:r>
              <a:rPr lang="fr-FR" sz="2400" dirty="0" err="1" smtClean="0">
                <a:solidFill>
                  <a:srgbClr val="7030A0"/>
                </a:solidFill>
                <a:latin typeface="Century Gothic" pitchFamily="34" charset="0"/>
              </a:rPr>
              <a:t>mUI</a:t>
            </a:r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/ml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2 – Taille utérine importante 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3 – Kystes de l’ovaire &gt; 6 cm</a:t>
            </a:r>
            <a:endParaRPr lang="fr-FR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5013176"/>
            <a:ext cx="858119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Century Gothic" pitchFamily="34" charset="0"/>
              </a:rPr>
              <a:t> &gt;1 signe entraine un risque de TTG de 40  % vs 4 % en l »absence de signes </a:t>
            </a:r>
            <a:endParaRPr lang="fr-FR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92088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entury Gothic" pitchFamily="34" charset="0"/>
              </a:rPr>
              <a:t>Surveillance échographique</a:t>
            </a:r>
            <a:endParaRPr lang="fr-F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1041023"/>
            <a:ext cx="87484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entury Gothic" pitchFamily="34" charset="0"/>
              </a:rPr>
              <a:t>Il est recommandé:</a:t>
            </a:r>
          </a:p>
          <a:p>
            <a:endParaRPr lang="fr-FR" sz="2400" dirty="0" smtClean="0"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1 / Echographie dans les 15 jours pour éliminer une rétention. Une deuxième évacuation utérine n’est pas recommandée en l’absence de métrorragies et/ou de rétention échographique</a:t>
            </a:r>
          </a:p>
          <a:p>
            <a:endParaRPr lang="fr-FR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2 / Seconde évacuation si la rétention est avérée en échographie (&gt; 17mm)</a:t>
            </a:r>
          </a:p>
          <a:p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 / Pas de troisième évacuation : risque de synéchies</a:t>
            </a:r>
          </a:p>
          <a:p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4 / Echographie si reprise des saignements ou anomalies de hCG</a:t>
            </a:r>
          </a:p>
          <a:p>
            <a:pPr>
              <a:buFontTx/>
              <a:buChar char="-"/>
            </a:pPr>
            <a:endParaRPr lang="fr-FR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792088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entury Gothic" pitchFamily="34" charset="0"/>
              </a:rPr>
              <a:t>Surveillance biologique</a:t>
            </a:r>
            <a:endParaRPr lang="fr-F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908720"/>
            <a:ext cx="87484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entury Gothic" pitchFamily="34" charset="0"/>
              </a:rPr>
              <a:t>Il est recommandé:</a:t>
            </a:r>
          </a:p>
          <a:p>
            <a:endParaRPr lang="fr-FR" sz="2400" dirty="0" smtClean="0"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1 / dosage de l’hCG totale sérique hebdomadaire jusqu’à négativation confirmée par 3 dosages successifs</a:t>
            </a:r>
          </a:p>
          <a:p>
            <a:endParaRPr lang="fr-FR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2 / Après négativation , dosage mensuel de l’hCG selon le calendrier suivant: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- pendant 6 mois en cas de MHP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- pendant 12 mois en cas de MHC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- pendant 6 mois sen cas de MHC si l’hCG s’est 	négativé en moins de 8 semaines</a:t>
            </a:r>
          </a:p>
          <a:p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 / Pour suivre la régression : papier semi logarithmique – même laboratoire – même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graphicFrame>
        <p:nvGraphicFramePr>
          <p:cNvPr id="7" name="Diagramme 6"/>
          <p:cNvGraphicFramePr/>
          <p:nvPr/>
        </p:nvGraphicFramePr>
        <p:xfrm>
          <a:off x="2123728" y="188640"/>
          <a:ext cx="6096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88640"/>
            <a:ext cx="9144000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Les TTG</a:t>
            </a:r>
            <a:r>
              <a:rPr kumimoji="0" lang="fr-FR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comprennent: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6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1 môle invasive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2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choriocarcinome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aseline="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3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tumeur trophoblastique du site d’implantation (TTSI)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4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tumeur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épithélioïde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trophoblastique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432048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Les TTG peuvent survenir après n’importe quelle grossesse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88032" y="692696"/>
            <a:ext cx="3009304" cy="1805582"/>
            <a:chOff x="35503" y="719"/>
            <a:chExt cx="3009304" cy="1805582"/>
          </a:xfrm>
          <a:solidFill>
            <a:srgbClr val="376092">
              <a:alpha val="54902"/>
            </a:srgbClr>
          </a:solidFill>
        </p:grpSpPr>
        <p:sp>
          <p:nvSpPr>
            <p:cNvPr id="9" name="Rectangle à coins arrondis 8"/>
            <p:cNvSpPr/>
            <p:nvPr/>
          </p:nvSpPr>
          <p:spPr>
            <a:xfrm>
              <a:off x="35503" y="719"/>
              <a:ext cx="3009304" cy="18055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88387" y="53603"/>
              <a:ext cx="2903536" cy="16998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kern="1200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32048" y="105273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Surveillance des hCG après évacuation d’une môle hydatiforme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8032" y="306896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Métrorragies</a:t>
            </a:r>
          </a:p>
          <a:p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 inexpliquées</a:t>
            </a:r>
          </a:p>
          <a:p>
            <a:endParaRPr lang="fr-FR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 Après un avortement 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Après une IVG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752528" y="3927674"/>
            <a:ext cx="4283968" cy="1805582"/>
            <a:chOff x="35503" y="719"/>
            <a:chExt cx="3009304" cy="1805582"/>
          </a:xfrm>
          <a:solidFill>
            <a:srgbClr val="7030A0">
              <a:alpha val="54902"/>
            </a:srgbClr>
          </a:solidFill>
        </p:grpSpPr>
        <p:sp>
          <p:nvSpPr>
            <p:cNvPr id="23" name="Rectangle à coins arrondis 22"/>
            <p:cNvSpPr/>
            <p:nvPr/>
          </p:nvSpPr>
          <p:spPr>
            <a:xfrm>
              <a:off x="35503" y="719"/>
              <a:ext cx="3009304" cy="18055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88387" y="53603"/>
              <a:ext cx="2903536" cy="16998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kern="12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5184576" y="548680"/>
            <a:ext cx="3456384" cy="1805582"/>
            <a:chOff x="35503" y="719"/>
            <a:chExt cx="3009304" cy="1805582"/>
          </a:xfrm>
          <a:solidFill>
            <a:srgbClr val="376092">
              <a:alpha val="54902"/>
            </a:srgbClr>
          </a:solidFill>
        </p:grpSpPr>
        <p:sp>
          <p:nvSpPr>
            <p:cNvPr id="26" name="Rectangle à coins arrondis 25"/>
            <p:cNvSpPr/>
            <p:nvPr/>
          </p:nvSpPr>
          <p:spPr>
            <a:xfrm>
              <a:off x="35503" y="719"/>
              <a:ext cx="3009304" cy="18055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88387" y="53603"/>
              <a:ext cx="2903536" cy="16998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kern="12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67544" y="2852936"/>
            <a:ext cx="3009304" cy="1805582"/>
            <a:chOff x="35503" y="719"/>
            <a:chExt cx="3009304" cy="1805582"/>
          </a:xfrm>
          <a:solidFill>
            <a:srgbClr val="376092">
              <a:alpha val="47059"/>
            </a:srgbClr>
          </a:solidFill>
        </p:grpSpPr>
        <p:sp>
          <p:nvSpPr>
            <p:cNvPr id="29" name="Rectangle à coins arrondis 28"/>
            <p:cNvSpPr/>
            <p:nvPr/>
          </p:nvSpPr>
          <p:spPr>
            <a:xfrm>
              <a:off x="35503" y="719"/>
              <a:ext cx="3009304" cy="18055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88387" y="53603"/>
              <a:ext cx="2903536" cy="16998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kern="1200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395536" y="3140968"/>
            <a:ext cx="335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Métrorragies inexpliquées</a:t>
            </a:r>
          </a:p>
          <a:p>
            <a:endParaRPr lang="fr-FR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 Après un avortement 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Après une IVG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184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Métrorragies  inexpliquées</a:t>
            </a:r>
          </a:p>
          <a:p>
            <a:endParaRPr lang="fr-FR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 Après un accouchement 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Après une GEU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968552" y="407169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Tumeur Trophoblastique</a:t>
            </a:r>
          </a:p>
          <a:p>
            <a:endParaRPr lang="fr-FR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 Môle hydatiforme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Choriocarcinome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  <a:latin typeface="Century Gothic" pitchFamily="34" charset="0"/>
              </a:rPr>
              <a:t>Tumeur du site d’implantation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38" name="Connecteur droit avec flèche 37"/>
          <p:cNvCxnSpPr>
            <a:stCxn id="9" idx="3"/>
            <a:endCxn id="23" idx="0"/>
          </p:cNvCxnSpPr>
          <p:nvPr/>
        </p:nvCxnSpPr>
        <p:spPr>
          <a:xfrm>
            <a:off x="3297336" y="1595487"/>
            <a:ext cx="3597176" cy="2332187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31" idx="3"/>
            <a:endCxn id="23" idx="1"/>
          </p:cNvCxnSpPr>
          <p:nvPr/>
        </p:nvCxnSpPr>
        <p:spPr>
          <a:xfrm>
            <a:off x="3751784" y="3741133"/>
            <a:ext cx="1000744" cy="1089332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3528392" y="3933056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30 %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600400" y="1628800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60 %</a:t>
            </a:r>
            <a:endParaRPr lang="fr-FR" dirty="0">
              <a:latin typeface="Century Gothic" pitchFamily="34" charset="0"/>
            </a:endParaRPr>
          </a:p>
        </p:txBody>
      </p:sp>
      <p:cxnSp>
        <p:nvCxnSpPr>
          <p:cNvPr id="42" name="Connecteur droit avec flèche 41"/>
          <p:cNvCxnSpPr>
            <a:stCxn id="27" idx="2"/>
            <a:endCxn id="23" idx="0"/>
          </p:cNvCxnSpPr>
          <p:nvPr/>
        </p:nvCxnSpPr>
        <p:spPr>
          <a:xfrm flipH="1">
            <a:off x="6894512" y="2301378"/>
            <a:ext cx="18256" cy="162629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6336704" y="2636912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10 %</a:t>
            </a:r>
            <a:endParaRPr lang="fr-FR" dirty="0">
              <a:latin typeface="Century Gothic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467544" y="4941168"/>
            <a:ext cx="3009304" cy="1805582"/>
            <a:chOff x="35503" y="719"/>
            <a:chExt cx="3009304" cy="1805582"/>
          </a:xfrm>
          <a:solidFill>
            <a:srgbClr val="376092">
              <a:alpha val="47059"/>
            </a:srgbClr>
          </a:solidFill>
        </p:grpSpPr>
        <p:sp>
          <p:nvSpPr>
            <p:cNvPr id="39" name="Rectangle à coins arrondis 38"/>
            <p:cNvSpPr/>
            <p:nvPr/>
          </p:nvSpPr>
          <p:spPr>
            <a:xfrm>
              <a:off x="35503" y="719"/>
              <a:ext cx="3009304" cy="18055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35503" y="53603"/>
              <a:ext cx="2903536" cy="169981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kern="1200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95536" y="5157192"/>
            <a:ext cx="335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4"/>
                </a:solidFill>
                <a:latin typeface="Century Gothic" pitchFamily="34" charset="0"/>
              </a:rPr>
              <a:t>Détresse respiratoire</a:t>
            </a:r>
          </a:p>
          <a:p>
            <a:r>
              <a:rPr lang="fr-FR" b="1" dirty="0" smtClean="0">
                <a:solidFill>
                  <a:schemeClr val="accent4"/>
                </a:solidFill>
                <a:latin typeface="Century Gothic" pitchFamily="34" charset="0"/>
              </a:rPr>
              <a:t>Métrorragies inexpliquées</a:t>
            </a:r>
          </a:p>
          <a:p>
            <a:endParaRPr lang="fr-FR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chemeClr val="accent4"/>
                </a:solidFill>
                <a:latin typeface="Century Gothic" pitchFamily="34" charset="0"/>
              </a:rPr>
              <a:t> Après MFIU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3563888" y="5445224"/>
            <a:ext cx="1152128" cy="395452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4464496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-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dans  les  suites d’une MH connue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- au décours d’une grossesse , connue ou suspecte et devant toute métrorragies persistants plus de 6 semaines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- devant toute patiente en âge de procréer présentant des métastases (pulmonaires, hépatiques, cérébrales, vaginales ou rénales) sans cancer primitif connu 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Le diagnostic de Tumeur trophoblastique gestationnelle  (TTG) repose sur l’hCG totale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Epidémiologie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080120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1 - Existence d’un plateau (variation inférieure à 10%) des valeurs d’hCG sur au moins quatre dosages hebdomadaires successifs durant une période de 3 semaines  (J1, J7,J14 et J21)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Les  4 critères  diagnostiques de TTG post molaires  (FIGO 2002)</a:t>
            </a:r>
            <a:endParaRPr lang="fr-FR" sz="2800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1475656" y="2924944"/>
          <a:ext cx="609600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2016224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2 - Existence d’une augmentation (accroissement d’au moins 10%) des valeurs d’hCG sur au moins trois dosages hebdomadaires successifs durant une période de 2 semaines  (J1, J7,J14 )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Les 4 critères  diagnostiques de TTG post molaires (FIGO 2002)</a:t>
            </a:r>
            <a:endParaRPr lang="fr-FR" sz="2800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1475656" y="2636912"/>
          <a:ext cx="609600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016224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3 - Persistance d’hCG détectable plus de 6 mois après évacuation.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4 - Diagnostic histologique de choriocarcinome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Les 4 critères  diagnostiques de TTG post molaires (FIGO 2002)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2016224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1- de métrorragies inexpliquées persistantes au-delà de 6 semaines dans les suites d’une grossesse quelle que soit son issue 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2 – de métastases sans cancer primitif connu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 – un taux élevé d’hCG totale sérique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4 – un diagnostic histologique de choriocarcinome 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Le TTG dans les suites d’une grossesse non molaire reste difficile et est évoqué devant l’association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040" y="2996952"/>
            <a:ext cx="8460432" cy="2016224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1- Extension locale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Echographie endovaginale et doppler couleur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2 – Extension locorégionale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IRM pelvienne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 – Extension à distance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- Recherche de métastases pulmonaires par 	scanner. Cliché de thorax pour les dénombrer 	et les mesurer pour établir le score FIGO 200O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- Recherche de métastases hépatiques Scanner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- Recherche de métastases cérébrales IRM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	</a:t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Bilan d’extension des TTG qui conditionne le score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Bilan d’extension des TTG qui conditionne le score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836712"/>
            <a:ext cx="5868144" cy="54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227687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Le stade FIGO 2002 est un score composé de:</a:t>
            </a:r>
          </a:p>
          <a:p>
            <a:pPr algn="ctr"/>
            <a:endParaRPr lang="fr-FR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1  Stadification anatomique</a:t>
            </a:r>
          </a:p>
          <a:p>
            <a:pPr algn="ctr">
              <a:buFontTx/>
              <a:buChar char="-"/>
            </a:pPr>
            <a:endParaRPr lang="fr-FR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2 Score de risque modifié de l’OMS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916832"/>
            <a:ext cx="8231741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Stadification anatomique</a:t>
            </a:r>
          </a:p>
          <a:p>
            <a:endParaRPr lang="fr-FR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Stade		Description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I		Maladie limitée à l’utérus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II		Maladie dépassant l’utérus restant sur l’appareil génital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III		Métastases pulmonaires avec ou sans atteinte génitale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IV		Autres métastases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72008" y="5013176"/>
            <a:ext cx="8316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0" y="3284984"/>
            <a:ext cx="8388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2008" y="3717032"/>
            <a:ext cx="8316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2008" y="4149080"/>
            <a:ext cx="8316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2008" y="4581128"/>
            <a:ext cx="8316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Score de risque de l’OMS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1124744"/>
          <a:ext cx="9108504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080120"/>
                <a:gridCol w="1368152"/>
                <a:gridCol w="2232248"/>
                <a:gridCol w="2016224"/>
              </a:tblGrid>
              <a:tr h="288032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Score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0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1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2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4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Age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&lt;39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&gt;39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-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-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Grossesse précédentes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Môle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Avortement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Terme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Intervalle entre grossesse et évènement (mois)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&lt;4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4-6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7-12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&gt;13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hCG</a:t>
                      </a:r>
                      <a:r>
                        <a:rPr lang="fr-FR" sz="1600" baseline="0" dirty="0" smtClean="0">
                          <a:latin typeface="Century Gothic" pitchFamily="34" charset="0"/>
                        </a:rPr>
                        <a:t> totale sérique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&lt;10 </a:t>
                      </a:r>
                      <a:r>
                        <a:rPr lang="fr-FR" sz="1600" baseline="8000" dirty="0" smtClean="0">
                          <a:latin typeface="Century Gothic" pitchFamily="34" charset="0"/>
                        </a:rPr>
                        <a:t>3</a:t>
                      </a:r>
                      <a:endParaRPr lang="fr-FR" sz="1600" baseline="8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10</a:t>
                      </a:r>
                      <a:r>
                        <a:rPr lang="fr-FR" sz="1600" baseline="30000" dirty="0" smtClean="0">
                          <a:latin typeface="Century Gothic" pitchFamily="34" charset="0"/>
                        </a:rPr>
                        <a:t> 3 </a:t>
                      </a:r>
                      <a:r>
                        <a:rPr lang="fr-FR" sz="1600" baseline="0" dirty="0" smtClean="0">
                          <a:latin typeface="Century Gothic" pitchFamily="34" charset="0"/>
                        </a:rPr>
                        <a:t>– 10 </a:t>
                      </a:r>
                      <a:r>
                        <a:rPr lang="fr-FR" sz="1600" baseline="30000" dirty="0" smtClean="0">
                          <a:latin typeface="Century Gothic" pitchFamily="34" charset="0"/>
                        </a:rPr>
                        <a:t>4</a:t>
                      </a:r>
                      <a:endParaRPr lang="fr-FR" sz="1600" baseline="30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10</a:t>
                      </a:r>
                      <a:r>
                        <a:rPr lang="fr-FR" sz="1600" baseline="30000" dirty="0" smtClean="0">
                          <a:latin typeface="Century Gothic" pitchFamily="34" charset="0"/>
                        </a:rPr>
                        <a:t>4</a:t>
                      </a:r>
                      <a:r>
                        <a:rPr lang="fr-FR" sz="1600" baseline="0" dirty="0" smtClean="0">
                          <a:latin typeface="Century Gothic" pitchFamily="34" charset="0"/>
                        </a:rPr>
                        <a:t> – 10</a:t>
                      </a:r>
                      <a:r>
                        <a:rPr lang="fr-FR" sz="1600" baseline="30000" dirty="0" smtClean="0">
                          <a:latin typeface="Century Gothic" pitchFamily="34" charset="0"/>
                        </a:rPr>
                        <a:t> 5</a:t>
                      </a:r>
                      <a:endParaRPr lang="fr-FR" sz="1600" baseline="30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&gt;10</a:t>
                      </a:r>
                      <a:r>
                        <a:rPr lang="fr-FR" sz="1600" baseline="30000" dirty="0" smtClean="0">
                          <a:latin typeface="Century Gothic" pitchFamily="34" charset="0"/>
                        </a:rPr>
                        <a:t>5</a:t>
                      </a:r>
                      <a:endParaRPr lang="fr-FR" sz="1600" baseline="300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Taille de la tumeur incluant l’utérus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&lt;3 cm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3-5  cm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&gt;5 cm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Site des métastases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poumon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rate, rein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tube digestif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Cerveau, foie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Nombre de métastase identifiées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0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1-4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5-8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&gt;8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entury Gothic" pitchFamily="34" charset="0"/>
                        </a:rPr>
                        <a:t>Chimiothérapie</a:t>
                      </a:r>
                      <a:r>
                        <a:rPr lang="fr-FR" sz="1600" baseline="0" dirty="0" smtClean="0">
                          <a:latin typeface="Century Gothic" pitchFamily="34" charset="0"/>
                        </a:rPr>
                        <a:t> antérieure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Non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Echec de monochimiothérapie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entury Gothic" pitchFamily="34" charset="0"/>
                        </a:rPr>
                        <a:t>Echec de </a:t>
                      </a:r>
                      <a:r>
                        <a:rPr lang="fr-FR" sz="1600" dirty="0" err="1" smtClean="0">
                          <a:latin typeface="Century Gothic" pitchFamily="34" charset="0"/>
                        </a:rPr>
                        <a:t>polychimiothérapie</a:t>
                      </a:r>
                      <a:endParaRPr lang="fr-FR" sz="16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32656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Classification pronostique FIGO 2000</a:t>
            </a:r>
          </a:p>
          <a:p>
            <a:pPr algn="ctr"/>
            <a:endParaRPr lang="fr-FR" sz="28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Indications thérapeutiques en fonction du score pronostic.  Le score FIGO est adopté par la plupart des centres .</a:t>
            </a:r>
          </a:p>
          <a:p>
            <a:pPr algn="ctr"/>
            <a:endParaRPr lang="fr-FR" sz="2800" u="sng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800" u="sng" dirty="0" smtClean="0">
                <a:solidFill>
                  <a:srgbClr val="002060"/>
                </a:solidFill>
                <a:latin typeface="Century Gothic" pitchFamily="34" charset="0"/>
              </a:rPr>
              <a:t>Tumeurs à bas risque :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	</a:t>
            </a:r>
            <a: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  <a:t>Stade I</a:t>
            </a:r>
          </a:p>
          <a:p>
            <a: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  <a:t>					Stade II et III avec un 						score &lt; 7 </a:t>
            </a:r>
          </a:p>
          <a:p>
            <a:endParaRPr lang="fr-FR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endParaRPr lang="fr-FR" sz="2800" b="1" u="sng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800" u="sng" dirty="0" smtClean="0">
                <a:solidFill>
                  <a:srgbClr val="002060"/>
                </a:solidFill>
                <a:latin typeface="Century Gothic" pitchFamily="34" charset="0"/>
              </a:rPr>
              <a:t>Tumeurs à haut risque: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	</a:t>
            </a:r>
            <a: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  <a:t>Stade IV</a:t>
            </a:r>
          </a:p>
          <a:p>
            <a:r>
              <a:rPr lang="fr-FR" sz="2800" b="1" dirty="0" smtClean="0">
                <a:solidFill>
                  <a:srgbClr val="7030A0"/>
                </a:solidFill>
                <a:latin typeface="Century Gothic" pitchFamily="34" charset="0"/>
              </a:rPr>
              <a:t>					</a:t>
            </a:r>
            <a: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  <a:t>Stade II et III avec Score 					&gt;= 7</a:t>
            </a:r>
            <a:endParaRPr lang="fr-FR" sz="2800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3846289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Grandes variations régionales de l’incidence de MH</a:t>
            </a:r>
            <a:b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200" dirty="0" smtClean="0">
                <a:solidFill>
                  <a:srgbClr val="0070C0"/>
                </a:solidFill>
                <a:latin typeface="Century Gothic" pitchFamily="34" charset="0"/>
              </a:rPr>
              <a:t>USA – Australie – Europe :   	0.57 – 1.1 pour 1000 grossesses</a:t>
            </a:r>
            <a:br>
              <a:rPr lang="fr-FR" sz="2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2200" dirty="0" smtClean="0">
                <a:solidFill>
                  <a:srgbClr val="0070C0"/>
                </a:solidFill>
                <a:latin typeface="Century Gothic" pitchFamily="34" charset="0"/>
              </a:rPr>
              <a:t>Sud est asiatique – Japon : 2.0 pour 1000 grossesses</a:t>
            </a:r>
            <a:br>
              <a:rPr lang="fr-FR" sz="2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22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fr-FR" sz="2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2200" dirty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fr-FR" sz="2200" dirty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rgbClr val="002060"/>
                </a:solidFill>
                <a:latin typeface="Century Gothic" pitchFamily="34" charset="0"/>
              </a:rPr>
              <a:t>Variations selon les groupes ethniques</a:t>
            </a:r>
            <a:br>
              <a:rPr lang="fr-FR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fr-FR" sz="2400" dirty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fr-FR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USA :  </a:t>
            </a:r>
            <a:r>
              <a:rPr lang="fr-FR" sz="27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é</a:t>
            </a:r>
            <a:r>
              <a:rPr lang="fr-FR" sz="2000" dirty="0" smtClean="0">
                <a:latin typeface="Wingdings" pitchFamily="2" charset="2"/>
              </a:rPr>
              <a:t>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Indiens, esquimaux, hispanisants, africains, asiatiques</a:t>
            </a: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3568" y="188640"/>
            <a:ext cx="77724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Incidence</a:t>
            </a:r>
            <a:r>
              <a:rPr kumimoji="0" lang="fr-FR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la 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môles hydatiformes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276872"/>
            <a:ext cx="8892480" cy="720080"/>
          </a:xfrm>
          <a:prstGeom prst="rect">
            <a:avLst/>
          </a:prstGeom>
          <a:solidFill>
            <a:srgbClr val="FFFF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Traitement des tumeurs à bas risque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31640" y="764704"/>
            <a:ext cx="647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Monochimiothérapie – toxicité faible – 100% de guérison</a:t>
            </a:r>
          </a:p>
          <a:p>
            <a:pPr algn="ctr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MTX :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méthotrexate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est la drogue  de  première ligne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Century Gothic" pitchFamily="34" charset="0"/>
              </a:rPr>
              <a:t>Le protocole recommandé:</a:t>
            </a:r>
          </a:p>
          <a:p>
            <a:endParaRPr lang="fr-FR" sz="2000" dirty="0" smtClean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 smtClean="0">
                <a:latin typeface="Century Gothic" pitchFamily="34" charset="0"/>
              </a:rPr>
              <a:t>  MTX 1 mg/kg J1,J3,J5,J7en IM et  acide folique 0.1 mg/kg per os J2,J4,J6,J8</a:t>
            </a:r>
          </a:p>
          <a:p>
            <a:pPr>
              <a:buFont typeface="Courier New" pitchFamily="49" charset="0"/>
              <a:buChar char="o"/>
            </a:pPr>
            <a:endParaRPr lang="fr-FR" sz="2000" dirty="0" smtClean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 smtClean="0">
                <a:latin typeface="Century Gothic" pitchFamily="34" charset="0"/>
              </a:rPr>
              <a:t> J1 revient tous les 14 jours</a:t>
            </a:r>
          </a:p>
          <a:p>
            <a:pPr>
              <a:buFont typeface="Courier New" pitchFamily="49" charset="0"/>
              <a:buChar char="o"/>
            </a:pPr>
            <a:endParaRPr lang="fr-FR" sz="2000" dirty="0" smtClean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 smtClean="0">
                <a:latin typeface="Century Gothic" pitchFamily="34" charset="0"/>
              </a:rPr>
              <a:t> </a:t>
            </a:r>
            <a:r>
              <a:rPr lang="fr-FR" sz="2000" i="1" dirty="0" smtClean="0">
                <a:latin typeface="Century Gothic" pitchFamily="34" charset="0"/>
              </a:rPr>
              <a:t>En cas de contre indication ou intolérance </a:t>
            </a:r>
            <a:r>
              <a:rPr lang="fr-FR" sz="2000" dirty="0" smtClean="0">
                <a:latin typeface="Century Gothic" pitchFamily="34" charset="0"/>
              </a:rPr>
              <a:t>au MTX , l’</a:t>
            </a:r>
            <a:r>
              <a:rPr lang="fr-FR" sz="2000" dirty="0" err="1" smtClean="0">
                <a:latin typeface="Century Gothic" pitchFamily="34" charset="0"/>
              </a:rPr>
              <a:t>actinomycine</a:t>
            </a:r>
            <a:r>
              <a:rPr lang="fr-FR" sz="2000" dirty="0" smtClean="0">
                <a:latin typeface="Century Gothic" pitchFamily="34" charset="0"/>
              </a:rPr>
              <a:t> D est recommandé</a:t>
            </a:r>
          </a:p>
          <a:p>
            <a:pPr>
              <a:buFont typeface="Courier New" pitchFamily="49" charset="0"/>
              <a:buChar char="o"/>
            </a:pPr>
            <a:endParaRPr lang="fr-FR" sz="2000" dirty="0" smtClean="0">
              <a:latin typeface="Century Gothic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 smtClean="0">
                <a:latin typeface="Century Gothic" pitchFamily="34" charset="0"/>
              </a:rPr>
              <a:t> </a:t>
            </a:r>
            <a:r>
              <a:rPr lang="fr-FR" sz="2000" i="1" dirty="0" smtClean="0">
                <a:latin typeface="Century Gothic" pitchFamily="34" charset="0"/>
              </a:rPr>
              <a:t>En cas d’échec</a:t>
            </a:r>
          </a:p>
          <a:p>
            <a:pPr>
              <a:buFont typeface="Courier New" pitchFamily="49" charset="0"/>
              <a:buChar char="o"/>
            </a:pPr>
            <a:endParaRPr lang="fr-FR" sz="2000" i="1" dirty="0" smtClean="0">
              <a:latin typeface="Century Gothic" pitchFamily="34" charset="0"/>
            </a:endParaRPr>
          </a:p>
          <a:p>
            <a:pPr>
              <a:tabLst>
                <a:tab pos="442913" algn="l"/>
              </a:tabLst>
            </a:pPr>
            <a:r>
              <a:rPr lang="fr-FR" sz="2000" dirty="0" smtClean="0">
                <a:latin typeface="Century Gothic" pitchFamily="34" charset="0"/>
              </a:rPr>
              <a:t>Si hCG était &lt;500 </a:t>
            </a:r>
            <a:r>
              <a:rPr lang="fr-FR" sz="2000" dirty="0" err="1" smtClean="0">
                <a:latin typeface="Century Gothic" pitchFamily="34" charset="0"/>
              </a:rPr>
              <a:t>mUI</a:t>
            </a:r>
            <a:r>
              <a:rPr lang="fr-FR" sz="2000" dirty="0" smtClean="0">
                <a:latin typeface="Century Gothic" pitchFamily="34" charset="0"/>
              </a:rPr>
              <a:t>/ml à l’initialisation du traitement: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Actinomycine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  <a:r>
              <a:rPr lang="fr-FR" sz="2000" dirty="0" err="1" smtClean="0">
                <a:latin typeface="Century Gothic" pitchFamily="34" charset="0"/>
              </a:rPr>
              <a:t>Si</a:t>
            </a:r>
            <a:r>
              <a:rPr lang="fr-FR" sz="2000" dirty="0" smtClean="0">
                <a:latin typeface="Century Gothic" pitchFamily="34" charset="0"/>
              </a:rPr>
              <a:t> hCG était &gt; 500 </a:t>
            </a:r>
            <a:r>
              <a:rPr lang="fr-FR" sz="2000" dirty="0" err="1" smtClean="0">
                <a:latin typeface="Century Gothic" pitchFamily="34" charset="0"/>
              </a:rPr>
              <a:t>mUI</a:t>
            </a:r>
            <a:r>
              <a:rPr lang="fr-FR" sz="2000" dirty="0" smtClean="0">
                <a:latin typeface="Century Gothic" pitchFamily="34" charset="0"/>
              </a:rPr>
              <a:t>/ml à l’initialisation du traitement: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polychimiothérapie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1886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Les résultats de la monochimiothérapie </a:t>
            </a:r>
          </a:p>
          <a:p>
            <a:pPr algn="ctr"/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359 patientes  </a:t>
            </a:r>
          </a:p>
          <a:p>
            <a:pPr algn="ctr"/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Stade I et stade II et III score &lt;7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7674" y="5733256"/>
            <a:ext cx="880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Century Gothic" pitchFamily="34" charset="0"/>
              </a:rPr>
              <a:t>Brewer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trophoblastic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Disease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Lurain</a:t>
            </a:r>
            <a:r>
              <a:rPr lang="fr-FR" sz="1600" dirty="0" smtClean="0">
                <a:latin typeface="Century Gothic" pitchFamily="34" charset="0"/>
              </a:rPr>
              <a:t> et al Am J </a:t>
            </a:r>
            <a:r>
              <a:rPr lang="fr-FR" sz="1600" dirty="0" err="1" smtClean="0">
                <a:latin typeface="Century Gothic" pitchFamily="34" charset="0"/>
              </a:rPr>
              <a:t>Obstet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Gynecol</a:t>
            </a:r>
            <a:r>
              <a:rPr lang="fr-FR" sz="1600" dirty="0" smtClean="0">
                <a:latin typeface="Century Gothic" pitchFamily="34" charset="0"/>
              </a:rPr>
              <a:t> 2011;janvier 2011: 11-18 </a:t>
            </a:r>
            <a:endParaRPr lang="fr-FR" sz="1600" dirty="0"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9045" y="2348880"/>
            <a:ext cx="87174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entury Gothic" pitchFamily="34" charset="0"/>
              </a:rPr>
              <a:t>Réponse complète	</a:t>
            </a:r>
            <a:r>
              <a:rPr lang="fr-FR" sz="2400" b="1" dirty="0" smtClean="0">
                <a:solidFill>
                  <a:srgbClr val="376092"/>
                </a:solidFill>
                <a:latin typeface="Century Gothic" pitchFamily="34" charset="0"/>
              </a:rPr>
              <a:t>79 %</a:t>
            </a:r>
          </a:p>
          <a:p>
            <a:r>
              <a:rPr lang="fr-FR" sz="2400" dirty="0" smtClean="0">
                <a:solidFill>
                  <a:srgbClr val="002060"/>
                </a:solidFill>
                <a:latin typeface="Century Gothic" pitchFamily="34" charset="0"/>
              </a:rPr>
              <a:t>	MTX</a:t>
            </a:r>
            <a:r>
              <a:rPr lang="fr-FR" sz="2400" dirty="0" smtClean="0">
                <a:latin typeface="Century Gothic" pitchFamily="34" charset="0"/>
              </a:rPr>
              <a:t>			</a:t>
            </a:r>
            <a:r>
              <a:rPr lang="fr-FR" sz="2400" b="1" dirty="0" smtClean="0">
                <a:solidFill>
                  <a:srgbClr val="376092"/>
                </a:solidFill>
                <a:latin typeface="Century Gothic" pitchFamily="34" charset="0"/>
              </a:rPr>
              <a:t>78 %</a:t>
            </a:r>
          </a:p>
          <a:p>
            <a:r>
              <a:rPr lang="fr-FR" sz="2400" dirty="0" smtClean="0">
                <a:solidFill>
                  <a:srgbClr val="002060"/>
                </a:solidFill>
                <a:latin typeface="Century Gothic" pitchFamily="34" charset="0"/>
              </a:rPr>
              <a:t>	</a:t>
            </a:r>
            <a:r>
              <a:rPr lang="fr-FR" sz="2400" dirty="0" err="1" smtClean="0">
                <a:solidFill>
                  <a:srgbClr val="002060"/>
                </a:solidFill>
                <a:latin typeface="Century Gothic" pitchFamily="34" charset="0"/>
              </a:rPr>
              <a:t>Act</a:t>
            </a:r>
            <a:r>
              <a:rPr lang="fr-FR" sz="2400" dirty="0" smtClean="0">
                <a:solidFill>
                  <a:srgbClr val="002060"/>
                </a:solidFill>
                <a:latin typeface="Century Gothic" pitchFamily="34" charset="0"/>
              </a:rPr>
              <a:t>-D</a:t>
            </a:r>
            <a:r>
              <a:rPr lang="fr-FR" sz="2400" dirty="0" smtClean="0">
                <a:latin typeface="Century Gothic" pitchFamily="34" charset="0"/>
              </a:rPr>
              <a:t>			</a:t>
            </a:r>
            <a:r>
              <a:rPr lang="fr-FR" sz="2400" b="1" dirty="0" smtClean="0">
                <a:solidFill>
                  <a:srgbClr val="376092"/>
                </a:solidFill>
                <a:latin typeface="Century Gothic" pitchFamily="34" charset="0"/>
              </a:rPr>
              <a:t>86 %</a:t>
            </a:r>
          </a:p>
          <a:p>
            <a:r>
              <a:rPr lang="fr-FR" sz="2400" dirty="0" smtClean="0">
                <a:latin typeface="Century Gothic" pitchFamily="34" charset="0"/>
              </a:rPr>
              <a:t>	</a:t>
            </a:r>
            <a:r>
              <a:rPr lang="fr-FR" sz="2400" dirty="0" smtClean="0">
                <a:solidFill>
                  <a:srgbClr val="002060"/>
                </a:solidFill>
                <a:latin typeface="Century Gothic" pitchFamily="34" charset="0"/>
              </a:rPr>
              <a:t>MTX puis </a:t>
            </a:r>
            <a:r>
              <a:rPr lang="fr-FR" sz="2400" dirty="0" err="1" smtClean="0">
                <a:solidFill>
                  <a:srgbClr val="002060"/>
                </a:solidFill>
                <a:latin typeface="Century Gothic" pitchFamily="34" charset="0"/>
              </a:rPr>
              <a:t>Act</a:t>
            </a:r>
            <a:r>
              <a:rPr lang="fr-FR" sz="2400" dirty="0" smtClean="0">
                <a:solidFill>
                  <a:srgbClr val="002060"/>
                </a:solidFill>
                <a:latin typeface="Century Gothic" pitchFamily="34" charset="0"/>
              </a:rPr>
              <a:t>-D</a:t>
            </a:r>
            <a:r>
              <a:rPr lang="fr-FR" sz="2400" dirty="0" smtClean="0">
                <a:latin typeface="Century Gothic" pitchFamily="34" charset="0"/>
              </a:rPr>
              <a:t>	</a:t>
            </a:r>
            <a:r>
              <a:rPr lang="fr-FR" sz="2400" b="1" dirty="0" smtClean="0">
                <a:solidFill>
                  <a:srgbClr val="376092"/>
                </a:solidFill>
                <a:latin typeface="Century Gothic" pitchFamily="34" charset="0"/>
              </a:rPr>
              <a:t>92%</a:t>
            </a:r>
          </a:p>
          <a:p>
            <a:endParaRPr lang="fr-FR" sz="2400" dirty="0" smtClean="0">
              <a:latin typeface="Century Gothic" pitchFamily="34" charset="0"/>
            </a:endParaRPr>
          </a:p>
          <a:p>
            <a:r>
              <a:rPr lang="fr-FR" sz="2400" dirty="0" smtClean="0">
                <a:latin typeface="Century Gothic" pitchFamily="34" charset="0"/>
              </a:rPr>
              <a:t>Réponse complète pour </a:t>
            </a:r>
            <a:r>
              <a:rPr lang="fr-FR" sz="2400" b="1" dirty="0" smtClean="0">
                <a:latin typeface="Century Gothic" pitchFamily="34" charset="0"/>
              </a:rPr>
              <a:t>les 8 % </a:t>
            </a:r>
            <a:r>
              <a:rPr lang="fr-FR" sz="2400" dirty="0" smtClean="0">
                <a:latin typeface="Century Gothic" pitchFamily="34" charset="0"/>
              </a:rPr>
              <a:t>avec </a:t>
            </a:r>
            <a:r>
              <a:rPr lang="fr-FR" sz="2400" dirty="0" err="1" smtClean="0">
                <a:latin typeface="Century Gothic" pitchFamily="34" charset="0"/>
              </a:rPr>
              <a:t>polychimiothérapie</a:t>
            </a:r>
            <a:endParaRPr lang="fr-FR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2606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Les résultats de la monochimiothérapie </a:t>
            </a:r>
          </a:p>
          <a:p>
            <a:pPr algn="ctr"/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359 patientes  </a:t>
            </a:r>
          </a:p>
          <a:p>
            <a:pPr algn="ctr"/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Taux de guérison 100%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5733256"/>
            <a:ext cx="819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Garamond" pitchFamily="18" charset="0"/>
              </a:rPr>
              <a:t>Brewer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trophoblastic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Disease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Lurain</a:t>
            </a:r>
            <a:r>
              <a:rPr lang="fr-FR" dirty="0" smtClean="0">
                <a:latin typeface="Garamond" pitchFamily="18" charset="0"/>
              </a:rPr>
              <a:t> et al Am J </a:t>
            </a:r>
            <a:r>
              <a:rPr lang="fr-FR" dirty="0" err="1" smtClean="0">
                <a:latin typeface="Garamond" pitchFamily="18" charset="0"/>
              </a:rPr>
              <a:t>Obstet</a:t>
            </a:r>
            <a:r>
              <a:rPr lang="fr-FR" dirty="0" smtClean="0">
                <a:latin typeface="Garamond" pitchFamily="18" charset="0"/>
              </a:rPr>
              <a:t> </a:t>
            </a:r>
            <a:r>
              <a:rPr lang="fr-FR" dirty="0" err="1" smtClean="0">
                <a:latin typeface="Garamond" pitchFamily="18" charset="0"/>
              </a:rPr>
              <a:t>Gynecol</a:t>
            </a:r>
            <a:r>
              <a:rPr lang="fr-FR" dirty="0" smtClean="0">
                <a:latin typeface="Garamond" pitchFamily="18" charset="0"/>
              </a:rPr>
              <a:t> 2011;janvier 2011: 11-18 </a:t>
            </a:r>
            <a:endParaRPr lang="fr-FR" dirty="0">
              <a:latin typeface="Garamond" pitchFamily="18" charset="0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0" y="1844824"/>
          <a:ext cx="8820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5486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Traitement des tumeurs à haut risque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220486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Deux types de protocoles utilisables en première intention</a:t>
            </a:r>
          </a:p>
          <a:p>
            <a:endParaRPr lang="fr-FR" sz="24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1 protocole EMA – CO: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etoposite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+MTX+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actinomycine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°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cyclophosphamide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+vincristine</a:t>
            </a:r>
          </a:p>
          <a:p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2 protocole à base de platine: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moins étudié, utile en cas de contre indication au MTX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73082" y="1052736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Polychimiothérapie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 –Taux de guérison est de 80 %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5486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Traitement des tumeurs à haut risque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220486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En cas de TTG avec métastases cérébrales d’emblée </a:t>
            </a:r>
          </a:p>
          <a:p>
            <a:endParaRPr lang="fr-FR" sz="24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1 protocole EMA – CO MTX forte dose + MTX intra </a:t>
            </a:r>
            <a:r>
              <a:rPr lang="fr-FR" sz="2400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thécale</a:t>
            </a: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2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Si échec du platine sans MTX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: EMA-CO forte dose</a:t>
            </a:r>
          </a:p>
          <a:p>
            <a:endParaRPr lang="fr-FR" sz="24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3 Pas d’irradiation cérébrale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73082" y="1052736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Polychimiothérapie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 –Taux de guérison est de 80 %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5486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Suivi des tumeurs gestationnelles après traitement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2132856"/>
            <a:ext cx="8532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Dosage hebdomadaire d’hCG pendant 8 semaines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Puis tous les 15 jours les 8 semaines suivantes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Puis tous les mois, pendant:</a:t>
            </a:r>
          </a:p>
          <a:p>
            <a:pPr lvl="2"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12 mois pour les TTG à bas risque</a:t>
            </a:r>
          </a:p>
          <a:p>
            <a:pPr lvl="2"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18 mois pour les TTG à haut risque</a:t>
            </a:r>
          </a:p>
          <a:p>
            <a:pPr lvl="1">
              <a:buFont typeface="Wingdings" pitchFamily="2" charset="2"/>
              <a:buChar char="q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Contraception et MTG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2852936"/>
            <a:ext cx="80057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Contraception </a:t>
            </a:r>
            <a:r>
              <a:rPr lang="fr-FR" sz="2400" dirty="0" smtClean="0">
                <a:latin typeface="Century Gothic" pitchFamily="34" charset="0"/>
              </a:rPr>
              <a:t>après évacuation est recommandée</a:t>
            </a:r>
          </a:p>
          <a:p>
            <a:endParaRPr lang="fr-FR" sz="2400" dirty="0" smtClean="0"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Stérilet</a:t>
            </a:r>
            <a:r>
              <a:rPr lang="fr-FR" sz="2400" dirty="0" smtClean="0">
                <a:latin typeface="Century Gothic" pitchFamily="34" charset="0"/>
              </a:rPr>
              <a:t> n’est pas formellement contre indiqué</a:t>
            </a:r>
          </a:p>
          <a:p>
            <a:r>
              <a:rPr lang="fr-FR" sz="2400" dirty="0" smtClean="0">
                <a:latin typeface="Century Gothic" pitchFamily="34" charset="0"/>
              </a:rPr>
              <a:t>	absence de rétention</a:t>
            </a:r>
          </a:p>
          <a:p>
            <a:r>
              <a:rPr lang="fr-FR" sz="2400" dirty="0" smtClean="0">
                <a:latin typeface="Century Gothic" pitchFamily="34" charset="0"/>
              </a:rPr>
              <a:t>	bonne involution utérine</a:t>
            </a:r>
          </a:p>
          <a:p>
            <a:r>
              <a:rPr lang="fr-FR" sz="2400" dirty="0" smtClean="0">
                <a:latin typeface="Century Gothic" pitchFamily="34" charset="0"/>
              </a:rPr>
              <a:t>	absence de CI habituelles</a:t>
            </a:r>
            <a:endParaRPr lang="fr-FR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767"/>
            <a:ext cx="8892480" cy="1470025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Fertilité et grossesse après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môle hydatiforme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1964353"/>
            <a:ext cx="84572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Une nouvelle grossesse est envisageable après:</a:t>
            </a:r>
          </a:p>
          <a:p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6 mois de dosage hCG négatif en cas de MHP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12 mois de dosage hCG négatif en cas de MHC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6 mois pour MHC lorsque les hCG se négativent en 8 semaines et moins </a:t>
            </a:r>
          </a:p>
          <a:p>
            <a:endParaRPr lang="fr-FR" sz="2400" dirty="0" smtClean="0">
              <a:latin typeface="Century Gothic" pitchFamily="34" charset="0"/>
            </a:endParaRPr>
          </a:p>
          <a:p>
            <a:endParaRPr lang="fr-FR" sz="2400" dirty="0" smtClean="0">
              <a:latin typeface="Century Gothic" pitchFamily="34" charset="0"/>
            </a:endParaRPr>
          </a:p>
          <a:p>
            <a:endParaRPr lang="fr-FR" sz="2400" dirty="0" smtClean="0">
              <a:latin typeface="Century Gothic" pitchFamily="34" charset="0"/>
            </a:endParaRPr>
          </a:p>
          <a:p>
            <a:endParaRPr lang="fr-FR" sz="2400" dirty="0" smtClean="0">
              <a:latin typeface="Century Gothic" pitchFamily="34" charset="0"/>
            </a:endParaRPr>
          </a:p>
          <a:p>
            <a:r>
              <a:rPr lang="fr-FR" sz="2400" dirty="0" smtClean="0">
                <a:latin typeface="Century Gothic" pitchFamily="34" charset="0"/>
              </a:rPr>
              <a:t> </a:t>
            </a:r>
            <a:endParaRPr lang="fr-FR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86767"/>
            <a:ext cx="8892480" cy="1470025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Fertilité et grossesse après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tumeur trophoblastique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24208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Une nouvelle grossesse est envisageable après:</a:t>
            </a:r>
          </a:p>
          <a:p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12 mois de dosage hCG négatif en cas de TTG bas risque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18 mois de dosage hCG négatif en cas de TTG haut risque</a:t>
            </a:r>
            <a:endParaRPr lang="fr-FR" sz="24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020272" cy="384628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Difficultés à établir en raison de la rareté</a:t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  <a:t>USA – Australie – Europe :   </a:t>
            </a:r>
            <a: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  <a:t>	</a:t>
            </a:r>
            <a:b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  <a:t>1 cas pour 40 000 grossesses</a:t>
            </a:r>
            <a:b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  <a:t>1 cas pour 40 môles hydatiformes</a:t>
            </a:r>
            <a:b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2800" dirty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fr-FR" sz="2800" dirty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  <a:t>Sud est asiatique: </a:t>
            </a:r>
            <a: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  <a:t>9.2 pour 40 000 grossesses</a:t>
            </a:r>
            <a: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7030A0"/>
                </a:solidFill>
                <a:latin typeface="Century Gothic" pitchFamily="34" charset="0"/>
              </a:rPr>
              <a:t>Japon </a:t>
            </a:r>
            <a:r>
              <a:rPr lang="fr-FR" sz="2800" dirty="0" smtClean="0">
                <a:solidFill>
                  <a:srgbClr val="0070C0"/>
                </a:solidFill>
                <a:latin typeface="Century Gothic" pitchFamily="34" charset="0"/>
              </a:rPr>
              <a:t>: 3.3 pour 40 000 grossesses</a:t>
            </a:r>
            <a:r>
              <a:rPr lang="fr-FR" sz="24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rgbClr val="0070C0"/>
                </a:solidFill>
                <a:latin typeface="Century Gothic" pitchFamily="34" charset="0"/>
              </a:rPr>
            </a:b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3568" y="188640"/>
            <a:ext cx="77724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Incidence du </a:t>
            </a:r>
            <a:r>
              <a:rPr kumimoji="0" lang="fr-FR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choriocarcinomes</a:t>
            </a:r>
            <a:endParaRPr kumimoji="0" lang="fr-FR" sz="32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76672"/>
            <a:ext cx="8892480" cy="1470025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Au cours de la grossesse après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MH ou TTG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24208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Echographie à 8 semaines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Examen histologique du placenta après l’accouchement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Dosage hCG  3 mois après la fin de la grossesse quelle que soit l’issue.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564904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Cas particuliers</a:t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- grossesse gémellaire</a:t>
            </a:r>
            <a:br>
              <a:rPr lang="fr-F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- tumeur trophoblastique du site d’implantation</a:t>
            </a:r>
            <a:endParaRPr lang="fr-F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76672"/>
            <a:ext cx="8964488" cy="720079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Grossesse gémellaire: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une grossesse molaire + une grossesse molaire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234888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 Soit continuation de la grossesse avec complications plus fréquentes ( hémorragies, fausse couche tardive, mort fœtale in utero  et éclampsie)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solidFill>
                  <a:srgbClr val="7030A0"/>
                </a:solidFill>
                <a:latin typeface="Century Gothic" pitchFamily="34" charset="0"/>
              </a:rPr>
              <a:t> Soit interruption de la grossesse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Le risque de TTG étant plus élevé justifie la surveillance par hCG en post opératoire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964488" cy="720079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Tumeur trophoblastique du site d’implantation (TTSI)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2132856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La classification FIGO ne convient pas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Hystérectomie est le traitement de référence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En absence de  résidu tumoral : pas de chimiothérapie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En cas de métastase: hystérectomie + chimiothérapie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La chimiothérapie de TTSI n ’est pas standardisée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86239" y="-48399"/>
            <a:ext cx="1715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E4F7A"/>
                </a:solidFill>
                <a:effectLst/>
                <a:latin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E4F7A"/>
                </a:solidFill>
                <a:effectLst/>
                <a:latin typeface="Arial" pitchFamily="34" charset="0"/>
              </a:rPr>
            </a:b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E4F7A"/>
                </a:solidFill>
                <a:effectLst/>
                <a:latin typeface="Arial" pitchFamily="34" charset="0"/>
              </a:rPr>
              <a:t> 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E4F7A"/>
                </a:solidFill>
                <a:effectLst/>
                <a:latin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E4F7A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http://www.mole-chorio.com/img/1x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1190625"/>
            <a:ext cx="9525" cy="190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51720" y="2204864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E4F7A"/>
                </a:solidFill>
                <a:latin typeface="Century Gothic" pitchFamily="34" charset="0"/>
              </a:rPr>
              <a:t>CENTRE DE REFERENCE</a:t>
            </a:r>
            <a:br>
              <a:rPr lang="fr-FR" b="1" dirty="0">
                <a:solidFill>
                  <a:srgbClr val="0E4F7A"/>
                </a:solidFill>
                <a:latin typeface="Century Gothic" pitchFamily="34" charset="0"/>
              </a:rPr>
            </a:br>
            <a:r>
              <a:rPr lang="fr-FR" b="1" dirty="0">
                <a:solidFill>
                  <a:srgbClr val="0E4F7A"/>
                </a:solidFill>
                <a:latin typeface="Century Gothic" pitchFamily="34" charset="0"/>
              </a:rPr>
              <a:t>DES MALADIES TROPHOBLASTIQUES DE LYON</a:t>
            </a:r>
            <a:r>
              <a:rPr lang="fr-FR" dirty="0">
                <a:solidFill>
                  <a:srgbClr val="0E4F7A"/>
                </a:solidFill>
                <a:latin typeface="Century Gothic" pitchFamily="34" charset="0"/>
              </a:rPr>
              <a:t/>
            </a:r>
            <a:br>
              <a:rPr lang="fr-FR" dirty="0">
                <a:solidFill>
                  <a:srgbClr val="0E4F7A"/>
                </a:solidFill>
                <a:latin typeface="Century Gothic" pitchFamily="34" charset="0"/>
              </a:rPr>
            </a:br>
            <a:r>
              <a:rPr lang="fr-FR" dirty="0">
                <a:solidFill>
                  <a:srgbClr val="0E4F7A"/>
                </a:solidFill>
                <a:latin typeface="Century Gothic" pitchFamily="34" charset="0"/>
              </a:rPr>
              <a:t>Centre Hospitalier Lyon Sud</a:t>
            </a:r>
            <a:br>
              <a:rPr lang="fr-FR" dirty="0">
                <a:solidFill>
                  <a:srgbClr val="0E4F7A"/>
                </a:solidFill>
                <a:latin typeface="Century Gothic" pitchFamily="34" charset="0"/>
              </a:rPr>
            </a:br>
            <a:r>
              <a:rPr lang="fr-FR" dirty="0">
                <a:solidFill>
                  <a:srgbClr val="0E4F7A"/>
                </a:solidFill>
                <a:latin typeface="Century Gothic" pitchFamily="34" charset="0"/>
              </a:rPr>
              <a:t>Bâtiment 3 B - 2ème étage</a:t>
            </a:r>
            <a:br>
              <a:rPr lang="fr-FR" dirty="0">
                <a:solidFill>
                  <a:srgbClr val="0E4F7A"/>
                </a:solidFill>
                <a:latin typeface="Century Gothic" pitchFamily="34" charset="0"/>
              </a:rPr>
            </a:br>
            <a:r>
              <a:rPr lang="fr-FR" dirty="0">
                <a:solidFill>
                  <a:srgbClr val="0E4F7A"/>
                </a:solidFill>
                <a:latin typeface="Century Gothic" pitchFamily="34" charset="0"/>
              </a:rPr>
              <a:t>165 Chemin du Grand </a:t>
            </a:r>
            <a:r>
              <a:rPr lang="fr-FR" dirty="0" err="1">
                <a:solidFill>
                  <a:srgbClr val="0E4F7A"/>
                </a:solidFill>
                <a:latin typeface="Century Gothic" pitchFamily="34" charset="0"/>
              </a:rPr>
              <a:t>Revoyet</a:t>
            </a:r>
            <a:r>
              <a:rPr lang="fr-FR" dirty="0">
                <a:solidFill>
                  <a:srgbClr val="0E4F7A"/>
                </a:solidFill>
                <a:latin typeface="Century Gothic" pitchFamily="34" charset="0"/>
              </a:rPr>
              <a:t/>
            </a:r>
            <a:br>
              <a:rPr lang="fr-FR" dirty="0">
                <a:solidFill>
                  <a:srgbClr val="0E4F7A"/>
                </a:solidFill>
                <a:latin typeface="Century Gothic" pitchFamily="34" charset="0"/>
              </a:rPr>
            </a:br>
            <a:r>
              <a:rPr lang="fr-FR" dirty="0">
                <a:solidFill>
                  <a:srgbClr val="0E4F7A"/>
                </a:solidFill>
                <a:latin typeface="Century Gothic" pitchFamily="34" charset="0"/>
              </a:rPr>
              <a:t>69495 PIERRE BENITE</a:t>
            </a:r>
            <a:br>
              <a:rPr lang="fr-FR" dirty="0">
                <a:solidFill>
                  <a:srgbClr val="0E4F7A"/>
                </a:solidFill>
                <a:latin typeface="Century Gothic" pitchFamily="34" charset="0"/>
              </a:rPr>
            </a:br>
            <a:r>
              <a:rPr lang="fr-FR" dirty="0">
                <a:solidFill>
                  <a:srgbClr val="0E4F7A"/>
                </a:solidFill>
                <a:latin typeface="Century Gothic" pitchFamily="34" charset="0"/>
              </a:rPr>
              <a:t>Tel: 04.78.86.66.78</a:t>
            </a:r>
            <a:br>
              <a:rPr lang="fr-FR" dirty="0">
                <a:solidFill>
                  <a:srgbClr val="0E4F7A"/>
                </a:solidFill>
                <a:latin typeface="Century Gothic" pitchFamily="34" charset="0"/>
              </a:rPr>
            </a:br>
            <a:r>
              <a:rPr lang="fr-FR" dirty="0">
                <a:solidFill>
                  <a:srgbClr val="0E4F7A"/>
                </a:solidFill>
                <a:latin typeface="Century Gothic" pitchFamily="34" charset="0"/>
              </a:rPr>
              <a:t>Fax : 04.78.86.65.54 </a:t>
            </a:r>
            <a:endParaRPr lang="fr-FR" dirty="0">
              <a:latin typeface="Century Gothic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085184"/>
            <a:ext cx="1123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448" y="5085184"/>
            <a:ext cx="1104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7576" y="5085184"/>
            <a:ext cx="1114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05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987824" y="6021288"/>
            <a:ext cx="378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Merci de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96944" cy="384628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 Age extrême de la grossesse</a:t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21 – 35 ans </a:t>
            </a:r>
            <a:r>
              <a:rPr lang="fr-FR" sz="2800" i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vs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&gt; 35 ans et &lt; 21 ans :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Risque 1.9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21 – 35 ans </a:t>
            </a:r>
            <a:r>
              <a:rPr lang="fr-FR" sz="2800" i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vs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&gt;40 ans :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Risque 7.5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2 Antécédents de môle hydatiforme</a:t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Risque 1 % après une môle soit 10-20 fois le risque de la population générale</a:t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002060"/>
                </a:solidFill>
                <a:latin typeface="Century Gothic" pitchFamily="34" charset="0"/>
              </a:rPr>
              <a:t>3 Antécédents d’avortements spontanés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avortement vs non avortement :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Risque 2 - 3 </a:t>
            </a:r>
            <a:r>
              <a:rPr lang="fr-FR" sz="24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rgbClr val="0070C0"/>
                </a:solidFill>
                <a:latin typeface="Century Gothic" pitchFamily="34" charset="0"/>
              </a:rPr>
            </a:b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3568" y="188640"/>
            <a:ext cx="77724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F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acteurs de risque</a:t>
            </a:r>
            <a:r>
              <a:rPr kumimoji="0" lang="fr-FR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môle complète</a:t>
            </a:r>
            <a:endParaRPr kumimoji="0" lang="fr-FR" sz="32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96944" cy="3846289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 Antécédents de môle complète: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Risque x 1000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2 Age avancé</a:t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002060"/>
                </a:solidFill>
                <a:latin typeface="Century Gothic" pitchFamily="34" charset="0"/>
              </a:rPr>
              <a:t>3 Africains – asiatiques –indiens 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fr-FR" sz="2800" dirty="0" smtClean="0">
                <a:solidFill>
                  <a:srgbClr val="002060"/>
                </a:solidFill>
                <a:latin typeface="Century Gothic" pitchFamily="34" charset="0"/>
              </a:rPr>
              <a:t>4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Century Gothic" pitchFamily="34" charset="0"/>
              </a:rPr>
              <a:t>Contraceptions orales au long cours – groupe A</a:t>
            </a:r>
            <a:r>
              <a:rPr lang="fr-FR" sz="2400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fr-FR" sz="2400" dirty="0" smtClean="0">
                <a:solidFill>
                  <a:srgbClr val="0070C0"/>
                </a:solidFill>
                <a:latin typeface="Century Gothic" pitchFamily="34" charset="0"/>
              </a:rPr>
            </a:br>
            <a:endParaRPr lang="fr-FR" sz="24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3568" y="188640"/>
            <a:ext cx="77724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F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acteurs de risque</a:t>
            </a:r>
            <a:r>
              <a:rPr kumimoji="0" lang="fr-FR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  <a:r>
              <a:rPr kumimoji="0" lang="fr-FR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choricarcinome</a:t>
            </a:r>
            <a:endParaRPr kumimoji="0" lang="fr-FR" sz="32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Histologie</a:t>
            </a:r>
            <a:endParaRPr lang="fr-FR" sz="27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 3" descr="logo-i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313" y="6141293"/>
            <a:ext cx="1400175" cy="600075"/>
          </a:xfrm>
          <a:prstGeom prst="rect">
            <a:avLst/>
          </a:prstGeom>
        </p:spPr>
      </p:pic>
      <p:pic>
        <p:nvPicPr>
          <p:cNvPr id="5" name="Image 4" descr="HA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960318"/>
            <a:ext cx="16573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0229d9fb15cf3f612e84e3f20547f33e655501b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1896</Words>
  <Application>Microsoft Office PowerPoint</Application>
  <PresentationFormat>Affichage à l'écran (4:3)</PresentationFormat>
  <Paragraphs>425</Paragraphs>
  <Slides>65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Maladies trophoblastiques   Pr Denis Vinatier Faculté de Médecine Lille 2</vt:lpstr>
      <vt:lpstr>Définitions</vt:lpstr>
      <vt:lpstr>Présentation PowerPoint</vt:lpstr>
      <vt:lpstr>Epidémiologie</vt:lpstr>
      <vt:lpstr>Grandes variations régionales de l’incidence de MH  USA – Australie – Europe :    0.57 – 1.1 pour 1000 grossesses Sud est asiatique – Japon : 2.0 pour 1000 grossesses   Variations selon les groupes ethniques  USA :  é Indiens, esquimaux, hispanisants, africains, asiatiques</vt:lpstr>
      <vt:lpstr>Difficultés à établir en raison de la rareté  USA – Australie – Europe :     1 cas pour 40 000 grossesses 1 cas pour 40 môles hydatiformes   Sud est asiatique: 9.2 pour 40 000 grossesses Japon : 3.3 pour 40 000 grossesses </vt:lpstr>
      <vt:lpstr>1 Age extrême de la grossesse 21 – 35 ans vs &gt; 35 ans et &lt; 21 ans : Risque 1.9 21 – 35 ans vs &gt;40 ans : Risque 7.5    2 Antécédents de môle hydatiforme Risque 1 % après une môle soit 10-20 fois le risque de la population générale  3 Antécédents d’avortements spontanés avortement vs non avortement : Risque 2 - 3  </vt:lpstr>
      <vt:lpstr>1 Antécédents de môle complète: Risque x 1000  2 Age avancé  3 Africains – asiatiques –indiens   4  Contraceptions orales au long cours – groupe A </vt:lpstr>
      <vt:lpstr>Histologie</vt:lpstr>
      <vt:lpstr>Trophoblaste</vt:lpstr>
      <vt:lpstr>Présentation PowerPoint</vt:lpstr>
      <vt:lpstr>Môle hydatiforme complète</vt:lpstr>
      <vt:lpstr>Présentation PowerPoint</vt:lpstr>
      <vt:lpstr>Môle hydatiforme incomplète</vt:lpstr>
      <vt:lpstr>Présentation PowerPoint</vt:lpstr>
      <vt:lpstr>Môle hydatiforme invasive</vt:lpstr>
      <vt:lpstr>Présentation PowerPoint</vt:lpstr>
      <vt:lpstr>Choriocarcinome</vt:lpstr>
      <vt:lpstr>Présentation PowerPoint</vt:lpstr>
      <vt:lpstr>Présentation PowerPoint</vt:lpstr>
      <vt:lpstr>Présentation clinique</vt:lpstr>
      <vt:lpstr>La môle hydatiforme complète</vt:lpstr>
      <vt:lpstr>La môle hydatiforme partielle</vt:lpstr>
      <vt:lpstr>Les tumeurs trophoblastiques gestationnelles</vt:lpstr>
      <vt:lpstr>Les tumeurs trophoblastiques gestationnelles</vt:lpstr>
      <vt:lpstr>Diagnostic   Ultrasonographie  hCG</vt:lpstr>
      <vt:lpstr>Ultrasonographie: seul examen</vt:lpstr>
      <vt:lpstr>hCG totales sériques + chaines b</vt:lpstr>
      <vt:lpstr>Prise en charge de la môle hydatiforme complète et partielle</vt:lpstr>
      <vt:lpstr>Prise en charge de la môle hydatiforme complète et partielle</vt:lpstr>
      <vt:lpstr>Evacuation utérine sous contrôle échographique</vt:lpstr>
      <vt:lpstr>Surveillance d’une môle après évacuation</vt:lpstr>
      <vt:lpstr>Surveillance d’une môle après évacuation</vt:lpstr>
      <vt:lpstr>Surveillance échographique</vt:lpstr>
      <vt:lpstr>Surveillance biologique</vt:lpstr>
      <vt:lpstr>Présentation PowerPoint</vt:lpstr>
      <vt:lpstr>Présentation PowerPoint</vt:lpstr>
      <vt:lpstr>Les TTG peuvent survenir après n’importe quelle grossesse</vt:lpstr>
      <vt:lpstr> - dans  les  suites d’une MH connue  - au décours d’une grossesse , connue ou suspecte et devant toute métrorragies persistants plus de 6 semaines  - devant toute patiente en âge de procréer présentant des métastases (pulmonaires, hépatiques, cérébrales, vaginales ou rénales) sans cancer primitif connu </vt:lpstr>
      <vt:lpstr>1 - Existence d’un plateau (variation inférieure à 10%) des valeurs d’hCG sur au moins quatre dosages hebdomadaires successifs durant une période de 3 semaines  (J1, J7,J14 et J21)  </vt:lpstr>
      <vt:lpstr>2 - Existence d’une augmentation (accroissement d’au moins 10%) des valeurs d’hCG sur au moins trois dosages hebdomadaires successifs durant une période de 2 semaines  (J1, J7,J14 )</vt:lpstr>
      <vt:lpstr>3 - Persistance d’hCG détectable plus de 6 mois après évacuation.  4 - Diagnostic histologique de choriocarcinome</vt:lpstr>
      <vt:lpstr>1- de métrorragies inexpliquées persistantes au-delà de 6 semaines dans les suites d’une grossesse quelle que soit son issue   2 – de métastases sans cancer primitif connu  3 – un taux élevé d’hCG totale sérique  4 – un diagnostic histologique de choriocarcinome </vt:lpstr>
      <vt:lpstr>1- Extension locale  Echographie endovaginale et doppler couleur  2 – Extension locorégionale  IRM pelvienne  3 – Extension à distance  - Recherche de métastases pulmonaires par  scanner. Cliché de thorax pour les dénombrer  et les mesurer pour établir le score FIGO 200O    - Recherche de métastases hépatiques Scanner    - Recherche de métastases cérébrales IRM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Contraception et MTG</vt:lpstr>
      <vt:lpstr>Fertilité et grossesse après môle hydatiforme</vt:lpstr>
      <vt:lpstr>Fertilité et grossesse après tumeur trophoblastique</vt:lpstr>
      <vt:lpstr>Au cours de la grossesse après MH ou TTG</vt:lpstr>
      <vt:lpstr>Cas particuliers  - grossesse gémellaire  - tumeur trophoblastique du site d’implantation</vt:lpstr>
      <vt:lpstr>Grossesse gémellaire:  une grossesse molaire + une grossesse molaire</vt:lpstr>
      <vt:lpstr>Tumeur trophoblastique du site d’implantation (TTSI)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Maladies trophoblastiques Pr Denis Vinatier Faculté de Médecine Lille 2</dc:title>
  <dc:creator>Vinatier</dc:creator>
  <cp:lastModifiedBy>spieao</cp:lastModifiedBy>
  <cp:revision>81</cp:revision>
  <dcterms:created xsi:type="dcterms:W3CDTF">2011-11-18T07:50:44Z</dcterms:created>
  <dcterms:modified xsi:type="dcterms:W3CDTF">2012-10-18T07:10:08Z</dcterms:modified>
</cp:coreProperties>
</file>