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384" r:id="rId2"/>
    <p:sldId id="674" r:id="rId3"/>
    <p:sldId id="693" r:id="rId4"/>
    <p:sldId id="694" r:id="rId5"/>
    <p:sldId id="676" r:id="rId6"/>
    <p:sldId id="695" r:id="rId7"/>
    <p:sldId id="697" r:id="rId8"/>
    <p:sldId id="696" r:id="rId9"/>
    <p:sldId id="698" r:id="rId10"/>
    <p:sldId id="701" r:id="rId11"/>
    <p:sldId id="699" r:id="rId12"/>
    <p:sldId id="700" r:id="rId13"/>
    <p:sldId id="703" r:id="rId14"/>
    <p:sldId id="702" r:id="rId15"/>
    <p:sldId id="704" r:id="rId16"/>
    <p:sldId id="705" r:id="rId17"/>
    <p:sldId id="678" r:id="rId18"/>
    <p:sldId id="706" r:id="rId19"/>
    <p:sldId id="710" r:id="rId20"/>
    <p:sldId id="675" r:id="rId21"/>
    <p:sldId id="707" r:id="rId22"/>
    <p:sldId id="709" r:id="rId23"/>
    <p:sldId id="708" r:id="rId24"/>
    <p:sldId id="680" r:id="rId25"/>
    <p:sldId id="681" r:id="rId26"/>
    <p:sldId id="717" r:id="rId27"/>
    <p:sldId id="684" r:id="rId28"/>
    <p:sldId id="685" r:id="rId29"/>
    <p:sldId id="711" r:id="rId30"/>
    <p:sldId id="714" r:id="rId31"/>
    <p:sldId id="716" r:id="rId32"/>
    <p:sldId id="712" r:id="rId33"/>
    <p:sldId id="715" r:id="rId34"/>
    <p:sldId id="732" r:id="rId35"/>
    <p:sldId id="733" r:id="rId36"/>
    <p:sldId id="734" r:id="rId37"/>
    <p:sldId id="735" r:id="rId38"/>
    <p:sldId id="738" r:id="rId39"/>
    <p:sldId id="736" r:id="rId40"/>
    <p:sldId id="737" r:id="rId41"/>
    <p:sldId id="729" r:id="rId42"/>
    <p:sldId id="718" r:id="rId43"/>
    <p:sldId id="719" r:id="rId44"/>
    <p:sldId id="721" r:id="rId45"/>
    <p:sldId id="722" r:id="rId46"/>
    <p:sldId id="723" r:id="rId47"/>
    <p:sldId id="730" r:id="rId48"/>
    <p:sldId id="731" r:id="rId49"/>
    <p:sldId id="687" r:id="rId50"/>
    <p:sldId id="744" r:id="rId51"/>
    <p:sldId id="739" r:id="rId52"/>
    <p:sldId id="741" r:id="rId53"/>
    <p:sldId id="742" r:id="rId54"/>
    <p:sldId id="743" r:id="rId55"/>
    <p:sldId id="691" r:id="rId56"/>
    <p:sldId id="692" r:id="rId57"/>
    <p:sldId id="74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0033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95" autoAdjust="0"/>
    <p:restoredTop sz="99817" autoAdjust="0"/>
  </p:normalViewPr>
  <p:slideViewPr>
    <p:cSldViewPr>
      <p:cViewPr>
        <p:scale>
          <a:sx n="108" d="100"/>
          <a:sy n="108" d="100"/>
        </p:scale>
        <p:origin x="-32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ED628-D3AE-468F-97EB-540CBE702F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8A5F02F5-D95B-4D14-80F3-221B915F7C27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Incision cutanée : </a:t>
          </a:r>
          <a:endParaRPr lang="fr-FR" dirty="0">
            <a:solidFill>
              <a:schemeClr val="tx1"/>
            </a:solidFill>
          </a:endParaRPr>
        </a:p>
      </dgm:t>
    </dgm:pt>
    <dgm:pt modelId="{10BC3138-48F5-445C-8F66-34021E864456}" type="parTrans" cxnId="{28F1ED18-FB02-4323-B1B4-832621D103BB}">
      <dgm:prSet/>
      <dgm:spPr/>
      <dgm:t>
        <a:bodyPr/>
        <a:lstStyle/>
        <a:p>
          <a:endParaRPr lang="fr-FR"/>
        </a:p>
      </dgm:t>
    </dgm:pt>
    <dgm:pt modelId="{C8D9BA6E-D1A7-478C-A64B-057F1AF1FBEA}" type="sibTrans" cxnId="{28F1ED18-FB02-4323-B1B4-832621D103BB}">
      <dgm:prSet/>
      <dgm:spPr/>
      <dgm:t>
        <a:bodyPr/>
        <a:lstStyle/>
        <a:p>
          <a:endParaRPr lang="fr-FR"/>
        </a:p>
      </dgm:t>
    </dgm:pt>
    <dgm:pt modelId="{979F87AB-40DA-473E-8CEF-0FAE680473C2}">
      <dgm:prSet/>
      <dgm:spPr/>
      <dgm:t>
        <a:bodyPr/>
        <a:lstStyle/>
        <a:p>
          <a:pPr rtl="0"/>
          <a:r>
            <a:rPr lang="fr-FR" dirty="0" smtClean="0"/>
            <a:t>horizontale</a:t>
          </a:r>
          <a:endParaRPr lang="fr-FR" dirty="0"/>
        </a:p>
      </dgm:t>
    </dgm:pt>
    <dgm:pt modelId="{BE3D57F0-D3A4-4017-AF62-C9B3B866DDC9}" type="parTrans" cxnId="{09F6838F-0AA1-4896-8BE6-DAC0116612AD}">
      <dgm:prSet/>
      <dgm:spPr/>
      <dgm:t>
        <a:bodyPr/>
        <a:lstStyle/>
        <a:p>
          <a:endParaRPr lang="fr-FR"/>
        </a:p>
      </dgm:t>
    </dgm:pt>
    <dgm:pt modelId="{DE2C4435-E651-4024-BFF3-6D5BCA517A30}" type="sibTrans" cxnId="{09F6838F-0AA1-4896-8BE6-DAC0116612AD}">
      <dgm:prSet/>
      <dgm:spPr/>
      <dgm:t>
        <a:bodyPr/>
        <a:lstStyle/>
        <a:p>
          <a:endParaRPr lang="fr-FR"/>
        </a:p>
      </dgm:t>
    </dgm:pt>
    <dgm:pt modelId="{92CF5825-1F19-4086-A339-F6578E478827}">
      <dgm:prSet/>
      <dgm:spPr/>
      <dgm:t>
        <a:bodyPr/>
        <a:lstStyle/>
        <a:p>
          <a:pPr rtl="0"/>
          <a:r>
            <a:rPr lang="fr-FR" dirty="0" smtClean="0"/>
            <a:t>respectant tissu graisseux sous cutané</a:t>
          </a:r>
          <a:endParaRPr lang="fr-FR" dirty="0"/>
        </a:p>
      </dgm:t>
    </dgm:pt>
    <dgm:pt modelId="{C4B7E811-F174-4872-9469-C9BB24A770A9}" type="parTrans" cxnId="{A648A40C-238B-4BD0-8C05-D0EA805F31BC}">
      <dgm:prSet/>
      <dgm:spPr/>
      <dgm:t>
        <a:bodyPr/>
        <a:lstStyle/>
        <a:p>
          <a:endParaRPr lang="fr-FR"/>
        </a:p>
      </dgm:t>
    </dgm:pt>
    <dgm:pt modelId="{3DDD15CC-D5C5-41E2-BA95-FF1EAE92C174}" type="sibTrans" cxnId="{A648A40C-238B-4BD0-8C05-D0EA805F31BC}">
      <dgm:prSet/>
      <dgm:spPr/>
      <dgm:t>
        <a:bodyPr/>
        <a:lstStyle/>
        <a:p>
          <a:endParaRPr lang="fr-FR"/>
        </a:p>
      </dgm:t>
    </dgm:pt>
    <dgm:pt modelId="{B0352D2E-5F8A-4181-B39C-67EAD1CD59BA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Limites du curage superficiel</a:t>
          </a:r>
          <a:endParaRPr lang="fr-FR" dirty="0">
            <a:solidFill>
              <a:schemeClr val="tx1"/>
            </a:solidFill>
          </a:endParaRPr>
        </a:p>
      </dgm:t>
    </dgm:pt>
    <dgm:pt modelId="{6C1A22EC-2C15-4C1E-B76A-A1FF6972E26A}" type="parTrans" cxnId="{3CBDAE10-9B02-4235-8712-5E980EF5AFFB}">
      <dgm:prSet/>
      <dgm:spPr/>
      <dgm:t>
        <a:bodyPr/>
        <a:lstStyle/>
        <a:p>
          <a:endParaRPr lang="fr-FR"/>
        </a:p>
      </dgm:t>
    </dgm:pt>
    <dgm:pt modelId="{D6E6D818-8BD7-4774-9735-768EFD8AFDCD}" type="sibTrans" cxnId="{3CBDAE10-9B02-4235-8712-5E980EF5AFFB}">
      <dgm:prSet/>
      <dgm:spPr/>
      <dgm:t>
        <a:bodyPr/>
        <a:lstStyle/>
        <a:p>
          <a:endParaRPr lang="fr-FR"/>
        </a:p>
      </dgm:t>
    </dgm:pt>
    <dgm:pt modelId="{936FC686-F44D-4497-B880-C18626443211}">
      <dgm:prSet/>
      <dgm:spPr/>
      <dgm:t>
        <a:bodyPr/>
        <a:lstStyle/>
        <a:p>
          <a:pPr rtl="0"/>
          <a:r>
            <a:rPr lang="fr-FR" dirty="0" smtClean="0"/>
            <a:t>HT : arcade crurale : contrôle </a:t>
          </a:r>
          <a:endParaRPr lang="fr-FR" dirty="0"/>
        </a:p>
      </dgm:t>
    </dgm:pt>
    <dgm:pt modelId="{637BAEAA-93F2-4978-8821-125D77589CA7}" type="parTrans" cxnId="{5FC35D14-E619-4CE0-8A26-2DD934F000D1}">
      <dgm:prSet/>
      <dgm:spPr/>
      <dgm:t>
        <a:bodyPr/>
        <a:lstStyle/>
        <a:p>
          <a:endParaRPr lang="fr-FR"/>
        </a:p>
      </dgm:t>
    </dgm:pt>
    <dgm:pt modelId="{39321AE2-4C5A-4558-922C-DA24AED3A1CC}" type="sibTrans" cxnId="{5FC35D14-E619-4CE0-8A26-2DD934F000D1}">
      <dgm:prSet/>
      <dgm:spPr/>
      <dgm:t>
        <a:bodyPr/>
        <a:lstStyle/>
        <a:p>
          <a:endParaRPr lang="fr-FR"/>
        </a:p>
      </dgm:t>
    </dgm:pt>
    <dgm:pt modelId="{9C3C0E27-A03C-4DBB-A249-7B40059E8162}">
      <dgm:prSet/>
      <dgm:spPr/>
      <dgm:t>
        <a:bodyPr/>
        <a:lstStyle/>
        <a:p>
          <a:pPr rtl="0"/>
          <a:r>
            <a:rPr lang="fr-FR" dirty="0" smtClean="0"/>
            <a:t>P. </a:t>
          </a:r>
          <a:r>
            <a:rPr lang="fr-FR" dirty="0" err="1" smtClean="0"/>
            <a:t>Circonflex</a:t>
          </a:r>
          <a:r>
            <a:rPr lang="fr-FR" dirty="0" smtClean="0"/>
            <a:t> Iliaque </a:t>
          </a:r>
          <a:r>
            <a:rPr lang="fr-FR" dirty="0" err="1" smtClean="0"/>
            <a:t>Ext</a:t>
          </a:r>
          <a:r>
            <a:rPr lang="fr-FR" dirty="0" smtClean="0"/>
            <a:t> </a:t>
          </a:r>
          <a:endParaRPr lang="fr-FR" dirty="0"/>
        </a:p>
      </dgm:t>
    </dgm:pt>
    <dgm:pt modelId="{0600206E-D73F-4384-9292-B05E5F3E45CF}" type="parTrans" cxnId="{8811A704-0B12-457E-A58C-27588C7F93F1}">
      <dgm:prSet/>
      <dgm:spPr/>
      <dgm:t>
        <a:bodyPr/>
        <a:lstStyle/>
        <a:p>
          <a:endParaRPr lang="fr-FR"/>
        </a:p>
      </dgm:t>
    </dgm:pt>
    <dgm:pt modelId="{E936237A-04AD-4F6A-B539-2B46D23EA2B4}" type="sibTrans" cxnId="{8811A704-0B12-457E-A58C-27588C7F93F1}">
      <dgm:prSet/>
      <dgm:spPr/>
      <dgm:t>
        <a:bodyPr/>
        <a:lstStyle/>
        <a:p>
          <a:endParaRPr lang="fr-FR"/>
        </a:p>
      </dgm:t>
    </dgm:pt>
    <dgm:pt modelId="{E65946E8-66FB-4EBA-9262-A71CF792D9E2}">
      <dgm:prSet/>
      <dgm:spPr/>
      <dgm:t>
        <a:bodyPr/>
        <a:lstStyle/>
        <a:p>
          <a:pPr rtl="0"/>
          <a:r>
            <a:rPr lang="fr-FR" dirty="0" smtClean="0"/>
            <a:t>P. Epigastrique </a:t>
          </a:r>
          <a:r>
            <a:rPr lang="fr-FR" dirty="0" err="1" smtClean="0"/>
            <a:t>Superf</a:t>
          </a:r>
          <a:endParaRPr lang="fr-FR" dirty="0"/>
        </a:p>
      </dgm:t>
    </dgm:pt>
    <dgm:pt modelId="{EDAE85FF-CE38-415F-8715-E91E663A0C5A}" type="parTrans" cxnId="{C4594511-B7D2-43AC-B0CF-AD7DD627E88E}">
      <dgm:prSet/>
      <dgm:spPr/>
      <dgm:t>
        <a:bodyPr/>
        <a:lstStyle/>
        <a:p>
          <a:endParaRPr lang="fr-FR"/>
        </a:p>
      </dgm:t>
    </dgm:pt>
    <dgm:pt modelId="{C4EEA719-5989-4A07-9633-B054CF6222EA}" type="sibTrans" cxnId="{C4594511-B7D2-43AC-B0CF-AD7DD627E88E}">
      <dgm:prSet/>
      <dgm:spPr/>
      <dgm:t>
        <a:bodyPr/>
        <a:lstStyle/>
        <a:p>
          <a:endParaRPr lang="fr-FR"/>
        </a:p>
      </dgm:t>
    </dgm:pt>
    <dgm:pt modelId="{5FE0DCDC-1D10-4E10-B50C-0ECF8E9C3C93}">
      <dgm:prSet/>
      <dgm:spPr/>
      <dgm:t>
        <a:bodyPr/>
        <a:lstStyle/>
        <a:p>
          <a:pPr rtl="0"/>
          <a:r>
            <a:rPr lang="fr-FR" dirty="0" smtClean="0"/>
            <a:t>DD : </a:t>
          </a:r>
          <a:r>
            <a:rPr lang="fr-FR" dirty="0" err="1" smtClean="0"/>
            <a:t>Add</a:t>
          </a:r>
          <a:r>
            <a:rPr lang="fr-FR" dirty="0" smtClean="0"/>
            <a:t> Longus</a:t>
          </a:r>
          <a:endParaRPr lang="fr-FR" dirty="0"/>
        </a:p>
      </dgm:t>
    </dgm:pt>
    <dgm:pt modelId="{C5955D0A-D251-4ABD-8F0F-BB8BEF0ACE78}" type="parTrans" cxnId="{C54D02C6-2F79-4405-A801-1924937D5795}">
      <dgm:prSet/>
      <dgm:spPr/>
      <dgm:t>
        <a:bodyPr/>
        <a:lstStyle/>
        <a:p>
          <a:endParaRPr lang="fr-FR"/>
        </a:p>
      </dgm:t>
    </dgm:pt>
    <dgm:pt modelId="{77792BB1-389D-449D-90F5-84E5DB9ED40E}" type="sibTrans" cxnId="{C54D02C6-2F79-4405-A801-1924937D5795}">
      <dgm:prSet/>
      <dgm:spPr/>
      <dgm:t>
        <a:bodyPr/>
        <a:lstStyle/>
        <a:p>
          <a:endParaRPr lang="fr-FR"/>
        </a:p>
      </dgm:t>
    </dgm:pt>
    <dgm:pt modelId="{596B3933-D497-4798-8E06-2838FE057DC6}">
      <dgm:prSet/>
      <dgm:spPr/>
      <dgm:t>
        <a:bodyPr/>
        <a:lstStyle/>
        <a:p>
          <a:pPr rtl="0"/>
          <a:r>
            <a:rPr lang="fr-FR" dirty="0" smtClean="0"/>
            <a:t>DH : </a:t>
          </a:r>
          <a:r>
            <a:rPr lang="fr-FR" dirty="0" err="1" smtClean="0"/>
            <a:t>Sartorius</a:t>
          </a:r>
          <a:endParaRPr lang="fr-FR" dirty="0"/>
        </a:p>
      </dgm:t>
    </dgm:pt>
    <dgm:pt modelId="{42291E49-0881-4D0D-9208-E3252AEBA0F0}" type="parTrans" cxnId="{1F229D08-B7ED-4BB1-887D-05BF1D767D64}">
      <dgm:prSet/>
      <dgm:spPr/>
      <dgm:t>
        <a:bodyPr/>
        <a:lstStyle/>
        <a:p>
          <a:endParaRPr lang="fr-FR"/>
        </a:p>
      </dgm:t>
    </dgm:pt>
    <dgm:pt modelId="{4009B293-88DB-412E-96C6-DB7AB30C03B4}" type="sibTrans" cxnId="{1F229D08-B7ED-4BB1-887D-05BF1D767D64}">
      <dgm:prSet/>
      <dgm:spPr/>
      <dgm:t>
        <a:bodyPr/>
        <a:lstStyle/>
        <a:p>
          <a:endParaRPr lang="fr-FR"/>
        </a:p>
      </dgm:t>
    </dgm:pt>
    <dgm:pt modelId="{E8CEAD58-27EF-449E-AB4B-2C1EE37C140C}">
      <dgm:prSet/>
      <dgm:spPr/>
      <dgm:t>
        <a:bodyPr/>
        <a:lstStyle/>
        <a:p>
          <a:pPr rtl="0"/>
          <a:r>
            <a:rPr lang="fr-FR" dirty="0" smtClean="0"/>
            <a:t>BS : Saphène Int (repère)</a:t>
          </a:r>
          <a:endParaRPr lang="fr-FR" dirty="0"/>
        </a:p>
      </dgm:t>
    </dgm:pt>
    <dgm:pt modelId="{12903DCE-B16A-4A0F-9968-2910A81DD997}" type="parTrans" cxnId="{FE744AE0-A950-4A4B-B9A4-D66BB37D9F6C}">
      <dgm:prSet/>
      <dgm:spPr/>
      <dgm:t>
        <a:bodyPr/>
        <a:lstStyle/>
        <a:p>
          <a:endParaRPr lang="fr-FR"/>
        </a:p>
      </dgm:t>
    </dgm:pt>
    <dgm:pt modelId="{6ED5FE9D-4CC3-4D88-A97C-8BBF84DE2939}" type="sibTrans" cxnId="{FE744AE0-A950-4A4B-B9A4-D66BB37D9F6C}">
      <dgm:prSet/>
      <dgm:spPr/>
      <dgm:t>
        <a:bodyPr/>
        <a:lstStyle/>
        <a:p>
          <a:endParaRPr lang="fr-FR"/>
        </a:p>
      </dgm:t>
    </dgm:pt>
    <dgm:pt modelId="{D3F302A1-8BF2-4877-8959-D1A50DD86EEA}">
      <dgm:prSet/>
      <dgm:spPr/>
      <dgm:t>
        <a:bodyPr/>
        <a:lstStyle/>
        <a:p>
          <a:pPr rtl="0"/>
          <a:r>
            <a:rPr lang="fr-FR" dirty="0" err="1" smtClean="0">
              <a:solidFill>
                <a:schemeClr val="tx1"/>
              </a:solidFill>
            </a:rPr>
            <a:t>Lymphadénectomie</a:t>
          </a:r>
          <a:r>
            <a:rPr lang="fr-FR" dirty="0" smtClean="0">
              <a:solidFill>
                <a:schemeClr val="tx1"/>
              </a:solidFill>
            </a:rPr>
            <a:t> superficielle concentrique :</a:t>
          </a:r>
          <a:endParaRPr lang="fr-FR" dirty="0">
            <a:solidFill>
              <a:schemeClr val="tx1"/>
            </a:solidFill>
          </a:endParaRPr>
        </a:p>
      </dgm:t>
    </dgm:pt>
    <dgm:pt modelId="{85D69290-2656-4F0D-A1FF-B7220A9E6DB6}" type="parTrans" cxnId="{44CFAA7D-6CA1-47B7-8053-96AE964996E5}">
      <dgm:prSet/>
      <dgm:spPr/>
      <dgm:t>
        <a:bodyPr/>
        <a:lstStyle/>
        <a:p>
          <a:endParaRPr lang="fr-FR"/>
        </a:p>
      </dgm:t>
    </dgm:pt>
    <dgm:pt modelId="{ECF05D2D-E44D-47D2-9DBD-F81E1CD71693}" type="sibTrans" cxnId="{44CFAA7D-6CA1-47B7-8053-96AE964996E5}">
      <dgm:prSet/>
      <dgm:spPr/>
      <dgm:t>
        <a:bodyPr/>
        <a:lstStyle/>
        <a:p>
          <a:endParaRPr lang="fr-FR"/>
        </a:p>
      </dgm:t>
    </dgm:pt>
    <dgm:pt modelId="{9C9AD3CE-D39B-4443-BD66-907FE32D58F1}">
      <dgm:prSet/>
      <dgm:spPr/>
      <dgm:t>
        <a:bodyPr/>
        <a:lstStyle/>
        <a:p>
          <a:pPr rtl="0"/>
          <a:r>
            <a:rPr lang="fr-FR" dirty="0" smtClean="0"/>
            <a:t>de BS en HT : de pointe du triangle </a:t>
          </a:r>
          <a:r>
            <a:rPr lang="fr-FR" dirty="0" smtClean="0">
              <a:sym typeface="Wingdings"/>
            </a:rPr>
            <a:t></a:t>
          </a:r>
          <a:r>
            <a:rPr lang="fr-FR" dirty="0" smtClean="0"/>
            <a:t> Foramen</a:t>
          </a:r>
          <a:endParaRPr lang="fr-FR" dirty="0"/>
        </a:p>
      </dgm:t>
    </dgm:pt>
    <dgm:pt modelId="{37839A31-1A71-401D-A355-809FFDF22A80}" type="parTrans" cxnId="{D15B5E0A-A512-440A-83A6-562B17CD351A}">
      <dgm:prSet/>
      <dgm:spPr/>
      <dgm:t>
        <a:bodyPr/>
        <a:lstStyle/>
        <a:p>
          <a:endParaRPr lang="fr-FR"/>
        </a:p>
      </dgm:t>
    </dgm:pt>
    <dgm:pt modelId="{A3BC5897-FF6B-4B5E-BBAB-DE6651632232}" type="sibTrans" cxnId="{D15B5E0A-A512-440A-83A6-562B17CD351A}">
      <dgm:prSet/>
      <dgm:spPr/>
      <dgm:t>
        <a:bodyPr/>
        <a:lstStyle/>
        <a:p>
          <a:endParaRPr lang="fr-FR"/>
        </a:p>
      </dgm:t>
    </dgm:pt>
    <dgm:pt modelId="{4038F74C-1A1E-4FFD-8EE7-B77FA5DD198D}">
      <dgm:prSet/>
      <dgm:spPr/>
      <dgm:t>
        <a:bodyPr/>
        <a:lstStyle/>
        <a:p>
          <a:pPr rtl="0"/>
          <a:r>
            <a:rPr lang="fr-FR" dirty="0" smtClean="0"/>
            <a:t>contrôles des P. </a:t>
          </a:r>
          <a:r>
            <a:rPr lang="fr-FR" dirty="0" err="1" smtClean="0"/>
            <a:t>Pudendaux</a:t>
          </a:r>
          <a:endParaRPr lang="fr-FR" dirty="0"/>
        </a:p>
      </dgm:t>
    </dgm:pt>
    <dgm:pt modelId="{25AD92B1-31B1-44BA-9840-3E5483BEAC30}" type="parTrans" cxnId="{336C917D-C43A-47FB-AF27-84D672B0A097}">
      <dgm:prSet/>
      <dgm:spPr/>
      <dgm:t>
        <a:bodyPr/>
        <a:lstStyle/>
        <a:p>
          <a:endParaRPr lang="fr-FR"/>
        </a:p>
      </dgm:t>
    </dgm:pt>
    <dgm:pt modelId="{F34D771B-DE59-4878-9D53-FE44234B3628}" type="sibTrans" cxnId="{336C917D-C43A-47FB-AF27-84D672B0A097}">
      <dgm:prSet/>
      <dgm:spPr/>
      <dgm:t>
        <a:bodyPr/>
        <a:lstStyle/>
        <a:p>
          <a:endParaRPr lang="fr-FR"/>
        </a:p>
      </dgm:t>
    </dgm:pt>
    <dgm:pt modelId="{6DB0C007-350C-4E76-A9D0-18F1E5776AF1}">
      <dgm:prSet/>
      <dgm:spPr/>
      <dgm:t>
        <a:bodyPr/>
        <a:lstStyle/>
        <a:p>
          <a:pPr rtl="0"/>
          <a:r>
            <a:rPr lang="fr-FR" dirty="0" err="1" smtClean="0"/>
            <a:t>Ext</a:t>
          </a:r>
          <a:r>
            <a:rPr lang="fr-FR" dirty="0" smtClean="0"/>
            <a:t> Sup </a:t>
          </a:r>
          <a:endParaRPr lang="fr-FR" dirty="0"/>
        </a:p>
      </dgm:t>
    </dgm:pt>
    <dgm:pt modelId="{B3E43F18-53D6-43C2-8863-00ACD1E3AD87}" type="parTrans" cxnId="{BAE09B85-174F-45F2-891A-30AF7CF8B913}">
      <dgm:prSet/>
      <dgm:spPr/>
      <dgm:t>
        <a:bodyPr/>
        <a:lstStyle/>
        <a:p>
          <a:endParaRPr lang="fr-FR"/>
        </a:p>
      </dgm:t>
    </dgm:pt>
    <dgm:pt modelId="{ED43D899-F46F-404F-BC2C-625881F29753}" type="sibTrans" cxnId="{BAE09B85-174F-45F2-891A-30AF7CF8B913}">
      <dgm:prSet/>
      <dgm:spPr/>
      <dgm:t>
        <a:bodyPr/>
        <a:lstStyle/>
        <a:p>
          <a:endParaRPr lang="fr-FR"/>
        </a:p>
      </dgm:t>
    </dgm:pt>
    <dgm:pt modelId="{EA5E9D26-720C-4D28-86FA-0DDCED2C763E}">
      <dgm:prSet/>
      <dgm:spPr/>
      <dgm:t>
        <a:bodyPr/>
        <a:lstStyle/>
        <a:p>
          <a:pPr rtl="0"/>
          <a:r>
            <a:rPr lang="fr-FR" dirty="0" err="1" smtClean="0"/>
            <a:t>Ext</a:t>
          </a:r>
          <a:r>
            <a:rPr lang="fr-FR" dirty="0" smtClean="0"/>
            <a:t> </a:t>
          </a:r>
          <a:r>
            <a:rPr lang="fr-FR" dirty="0" err="1" smtClean="0"/>
            <a:t>Inf</a:t>
          </a:r>
          <a:endParaRPr lang="fr-FR" dirty="0"/>
        </a:p>
      </dgm:t>
    </dgm:pt>
    <dgm:pt modelId="{0A3079CA-CFB9-4712-9501-960E0C5E69BF}" type="parTrans" cxnId="{524E482C-CA84-4F02-ACE2-92ED232B38B1}">
      <dgm:prSet/>
      <dgm:spPr/>
      <dgm:t>
        <a:bodyPr/>
        <a:lstStyle/>
        <a:p>
          <a:endParaRPr lang="fr-FR"/>
        </a:p>
      </dgm:t>
    </dgm:pt>
    <dgm:pt modelId="{AAB4FA04-DB8A-4645-A90E-0256D1638BEF}" type="sibTrans" cxnId="{524E482C-CA84-4F02-ACE2-92ED232B38B1}">
      <dgm:prSet/>
      <dgm:spPr/>
      <dgm:t>
        <a:bodyPr/>
        <a:lstStyle/>
        <a:p>
          <a:endParaRPr lang="fr-FR"/>
        </a:p>
      </dgm:t>
    </dgm:pt>
    <dgm:pt modelId="{29C38939-400D-4A38-9DDE-4BEFDAF892BF}" type="pres">
      <dgm:prSet presAssocID="{BA4ED628-D3AE-468F-97EB-540CBE702F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3F8CE57-16EC-433E-BFC2-FC2BFC7E1CF1}" type="pres">
      <dgm:prSet presAssocID="{8A5F02F5-D95B-4D14-80F3-221B915F7C2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B27EBAB-847D-445C-9021-6E04FD3614C6}" type="pres">
      <dgm:prSet presAssocID="{8A5F02F5-D95B-4D14-80F3-221B915F7C27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D3841C-C573-41E9-9146-BFAAE57086E8}" type="pres">
      <dgm:prSet presAssocID="{B0352D2E-5F8A-4181-B39C-67EAD1CD59B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630A570-0CA8-4C3C-A4BF-DACDD5A2F70C}" type="pres">
      <dgm:prSet presAssocID="{B0352D2E-5F8A-4181-B39C-67EAD1CD59B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962BBF-0DF1-423B-80F9-3F16F3D78B24}" type="pres">
      <dgm:prSet presAssocID="{D3F302A1-8BF2-4877-8959-D1A50DD86E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37468B-B9E9-4138-8482-D248CE469148}" type="pres">
      <dgm:prSet presAssocID="{D3F302A1-8BF2-4877-8959-D1A50DD86EE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4594511-B7D2-43AC-B0CF-AD7DD627E88E}" srcId="{936FC686-F44D-4497-B880-C18626443211}" destId="{E65946E8-66FB-4EBA-9262-A71CF792D9E2}" srcOrd="1" destOrd="0" parTransId="{EDAE85FF-CE38-415F-8715-E91E663A0C5A}" sibTransId="{C4EEA719-5989-4A07-9633-B054CF6222EA}"/>
    <dgm:cxn modelId="{C676862F-7354-417A-BD03-A8DADAE18CB1}" type="presOf" srcId="{E8CEAD58-27EF-449E-AB4B-2C1EE37C140C}" destId="{4630A570-0CA8-4C3C-A4BF-DACDD5A2F70C}" srcOrd="0" destOrd="5" presId="urn:microsoft.com/office/officeart/2005/8/layout/vList2"/>
    <dgm:cxn modelId="{C54D02C6-2F79-4405-A801-1924937D5795}" srcId="{B0352D2E-5F8A-4181-B39C-67EAD1CD59BA}" destId="{5FE0DCDC-1D10-4E10-B50C-0ECF8E9C3C93}" srcOrd="1" destOrd="0" parTransId="{C5955D0A-D251-4ABD-8F0F-BB8BEF0ACE78}" sibTransId="{77792BB1-389D-449D-90F5-84E5DB9ED40E}"/>
    <dgm:cxn modelId="{9FDDF468-7ED0-4C1C-B8F4-1564C116E8A6}" type="presOf" srcId="{6DB0C007-350C-4E76-A9D0-18F1E5776AF1}" destId="{0837468B-B9E9-4138-8482-D248CE469148}" srcOrd="0" destOrd="2" presId="urn:microsoft.com/office/officeart/2005/8/layout/vList2"/>
    <dgm:cxn modelId="{0F26C79C-FBE1-42AE-9AF5-F50B6BB94AA6}" type="presOf" srcId="{8A5F02F5-D95B-4D14-80F3-221B915F7C27}" destId="{C3F8CE57-16EC-433E-BFC2-FC2BFC7E1CF1}" srcOrd="0" destOrd="0" presId="urn:microsoft.com/office/officeart/2005/8/layout/vList2"/>
    <dgm:cxn modelId="{BAE09B85-174F-45F2-891A-30AF7CF8B913}" srcId="{4038F74C-1A1E-4FFD-8EE7-B77FA5DD198D}" destId="{6DB0C007-350C-4E76-A9D0-18F1E5776AF1}" srcOrd="0" destOrd="0" parTransId="{B3E43F18-53D6-43C2-8863-00ACD1E3AD87}" sibTransId="{ED43D899-F46F-404F-BC2C-625881F29753}"/>
    <dgm:cxn modelId="{9AD9D4ED-DAF2-4393-9A82-4E4C318A0319}" type="presOf" srcId="{E65946E8-66FB-4EBA-9262-A71CF792D9E2}" destId="{4630A570-0CA8-4C3C-A4BF-DACDD5A2F70C}" srcOrd="0" destOrd="2" presId="urn:microsoft.com/office/officeart/2005/8/layout/vList2"/>
    <dgm:cxn modelId="{B6F20A2F-01BF-4A5C-A067-38256220C19F}" type="presOf" srcId="{5FE0DCDC-1D10-4E10-B50C-0ECF8E9C3C93}" destId="{4630A570-0CA8-4C3C-A4BF-DACDD5A2F70C}" srcOrd="0" destOrd="3" presId="urn:microsoft.com/office/officeart/2005/8/layout/vList2"/>
    <dgm:cxn modelId="{1F229D08-B7ED-4BB1-887D-05BF1D767D64}" srcId="{B0352D2E-5F8A-4181-B39C-67EAD1CD59BA}" destId="{596B3933-D497-4798-8E06-2838FE057DC6}" srcOrd="2" destOrd="0" parTransId="{42291E49-0881-4D0D-9208-E3252AEBA0F0}" sibTransId="{4009B293-88DB-412E-96C6-DB7AB30C03B4}"/>
    <dgm:cxn modelId="{723E4905-8DB8-4C48-AB44-EF939E07AECB}" type="presOf" srcId="{9C9AD3CE-D39B-4443-BD66-907FE32D58F1}" destId="{0837468B-B9E9-4138-8482-D248CE469148}" srcOrd="0" destOrd="0" presId="urn:microsoft.com/office/officeart/2005/8/layout/vList2"/>
    <dgm:cxn modelId="{FE744AE0-A950-4A4B-B9A4-D66BB37D9F6C}" srcId="{B0352D2E-5F8A-4181-B39C-67EAD1CD59BA}" destId="{E8CEAD58-27EF-449E-AB4B-2C1EE37C140C}" srcOrd="3" destOrd="0" parTransId="{12903DCE-B16A-4A0F-9968-2910A81DD997}" sibTransId="{6ED5FE9D-4CC3-4D88-A97C-8BBF84DE2939}"/>
    <dgm:cxn modelId="{E3734EEF-D938-4A92-B8E4-3D0383A62A6D}" type="presOf" srcId="{9C3C0E27-A03C-4DBB-A249-7B40059E8162}" destId="{4630A570-0CA8-4C3C-A4BF-DACDD5A2F70C}" srcOrd="0" destOrd="1" presId="urn:microsoft.com/office/officeart/2005/8/layout/vList2"/>
    <dgm:cxn modelId="{09F6838F-0AA1-4896-8BE6-DAC0116612AD}" srcId="{8A5F02F5-D95B-4D14-80F3-221B915F7C27}" destId="{979F87AB-40DA-473E-8CEF-0FAE680473C2}" srcOrd="0" destOrd="0" parTransId="{BE3D57F0-D3A4-4017-AF62-C9B3B866DDC9}" sibTransId="{DE2C4435-E651-4024-BFF3-6D5BCA517A30}"/>
    <dgm:cxn modelId="{D15B5E0A-A512-440A-83A6-562B17CD351A}" srcId="{D3F302A1-8BF2-4877-8959-D1A50DD86EEA}" destId="{9C9AD3CE-D39B-4443-BD66-907FE32D58F1}" srcOrd="0" destOrd="0" parTransId="{37839A31-1A71-401D-A355-809FFDF22A80}" sibTransId="{A3BC5897-FF6B-4B5E-BBAB-DE6651632232}"/>
    <dgm:cxn modelId="{A648A40C-238B-4BD0-8C05-D0EA805F31BC}" srcId="{8A5F02F5-D95B-4D14-80F3-221B915F7C27}" destId="{92CF5825-1F19-4086-A339-F6578E478827}" srcOrd="1" destOrd="0" parTransId="{C4B7E811-F174-4872-9469-C9BB24A770A9}" sibTransId="{3DDD15CC-D5C5-41E2-BA95-FF1EAE92C174}"/>
    <dgm:cxn modelId="{28F1ED18-FB02-4323-B1B4-832621D103BB}" srcId="{BA4ED628-D3AE-468F-97EB-540CBE702F81}" destId="{8A5F02F5-D95B-4D14-80F3-221B915F7C27}" srcOrd="0" destOrd="0" parTransId="{10BC3138-48F5-445C-8F66-34021E864456}" sibTransId="{C8D9BA6E-D1A7-478C-A64B-057F1AF1FBEA}"/>
    <dgm:cxn modelId="{F4BDBA56-6E84-44BF-8BEE-E48D37C8B72E}" type="presOf" srcId="{936FC686-F44D-4497-B880-C18626443211}" destId="{4630A570-0CA8-4C3C-A4BF-DACDD5A2F70C}" srcOrd="0" destOrd="0" presId="urn:microsoft.com/office/officeart/2005/8/layout/vList2"/>
    <dgm:cxn modelId="{5FC35D14-E619-4CE0-8A26-2DD934F000D1}" srcId="{B0352D2E-5F8A-4181-B39C-67EAD1CD59BA}" destId="{936FC686-F44D-4497-B880-C18626443211}" srcOrd="0" destOrd="0" parTransId="{637BAEAA-93F2-4978-8821-125D77589CA7}" sibTransId="{39321AE2-4C5A-4558-922C-DA24AED3A1CC}"/>
    <dgm:cxn modelId="{FC81D05D-8B10-401A-8C65-A2A5D09A156A}" type="presOf" srcId="{B0352D2E-5F8A-4181-B39C-67EAD1CD59BA}" destId="{13D3841C-C573-41E9-9146-BFAAE57086E8}" srcOrd="0" destOrd="0" presId="urn:microsoft.com/office/officeart/2005/8/layout/vList2"/>
    <dgm:cxn modelId="{8811A704-0B12-457E-A58C-27588C7F93F1}" srcId="{936FC686-F44D-4497-B880-C18626443211}" destId="{9C3C0E27-A03C-4DBB-A249-7B40059E8162}" srcOrd="0" destOrd="0" parTransId="{0600206E-D73F-4384-9292-B05E5F3E45CF}" sibTransId="{E936237A-04AD-4F6A-B539-2B46D23EA2B4}"/>
    <dgm:cxn modelId="{44CFAA7D-6CA1-47B7-8053-96AE964996E5}" srcId="{BA4ED628-D3AE-468F-97EB-540CBE702F81}" destId="{D3F302A1-8BF2-4877-8959-D1A50DD86EEA}" srcOrd="2" destOrd="0" parTransId="{85D69290-2656-4F0D-A1FF-B7220A9E6DB6}" sibTransId="{ECF05D2D-E44D-47D2-9DBD-F81E1CD71693}"/>
    <dgm:cxn modelId="{7E934C29-8667-4D9E-9FA4-675893BA73C7}" type="presOf" srcId="{D3F302A1-8BF2-4877-8959-D1A50DD86EEA}" destId="{E3962BBF-0DF1-423B-80F9-3F16F3D78B24}" srcOrd="0" destOrd="0" presId="urn:microsoft.com/office/officeart/2005/8/layout/vList2"/>
    <dgm:cxn modelId="{524E482C-CA84-4F02-ACE2-92ED232B38B1}" srcId="{4038F74C-1A1E-4FFD-8EE7-B77FA5DD198D}" destId="{EA5E9D26-720C-4D28-86FA-0DDCED2C763E}" srcOrd="1" destOrd="0" parTransId="{0A3079CA-CFB9-4712-9501-960E0C5E69BF}" sibTransId="{AAB4FA04-DB8A-4645-A90E-0256D1638BEF}"/>
    <dgm:cxn modelId="{5C450CA9-9893-4F20-8A6B-F66C76A3BC8C}" type="presOf" srcId="{BA4ED628-D3AE-468F-97EB-540CBE702F81}" destId="{29C38939-400D-4A38-9DDE-4BEFDAF892BF}" srcOrd="0" destOrd="0" presId="urn:microsoft.com/office/officeart/2005/8/layout/vList2"/>
    <dgm:cxn modelId="{3CBDAE10-9B02-4235-8712-5E980EF5AFFB}" srcId="{BA4ED628-D3AE-468F-97EB-540CBE702F81}" destId="{B0352D2E-5F8A-4181-B39C-67EAD1CD59BA}" srcOrd="1" destOrd="0" parTransId="{6C1A22EC-2C15-4C1E-B76A-A1FF6972E26A}" sibTransId="{D6E6D818-8BD7-4774-9735-768EFD8AFDCD}"/>
    <dgm:cxn modelId="{336C917D-C43A-47FB-AF27-84D672B0A097}" srcId="{D3F302A1-8BF2-4877-8959-D1A50DD86EEA}" destId="{4038F74C-1A1E-4FFD-8EE7-B77FA5DD198D}" srcOrd="1" destOrd="0" parTransId="{25AD92B1-31B1-44BA-9840-3E5483BEAC30}" sibTransId="{F34D771B-DE59-4878-9D53-FE44234B3628}"/>
    <dgm:cxn modelId="{0433A411-9B7F-43C3-98C0-D74E3E3AB7F7}" type="presOf" srcId="{596B3933-D497-4798-8E06-2838FE057DC6}" destId="{4630A570-0CA8-4C3C-A4BF-DACDD5A2F70C}" srcOrd="0" destOrd="4" presId="urn:microsoft.com/office/officeart/2005/8/layout/vList2"/>
    <dgm:cxn modelId="{7685E0D0-1F57-4196-82C5-5F48F069FD4B}" type="presOf" srcId="{4038F74C-1A1E-4FFD-8EE7-B77FA5DD198D}" destId="{0837468B-B9E9-4138-8482-D248CE469148}" srcOrd="0" destOrd="1" presId="urn:microsoft.com/office/officeart/2005/8/layout/vList2"/>
    <dgm:cxn modelId="{18B38378-84BA-4E3E-83D7-4DD516857CD1}" type="presOf" srcId="{EA5E9D26-720C-4D28-86FA-0DDCED2C763E}" destId="{0837468B-B9E9-4138-8482-D248CE469148}" srcOrd="0" destOrd="3" presId="urn:microsoft.com/office/officeart/2005/8/layout/vList2"/>
    <dgm:cxn modelId="{6418BB56-48BB-400B-9AAA-C879B91B3550}" type="presOf" srcId="{92CF5825-1F19-4086-A339-F6578E478827}" destId="{EB27EBAB-847D-445C-9021-6E04FD3614C6}" srcOrd="0" destOrd="1" presId="urn:microsoft.com/office/officeart/2005/8/layout/vList2"/>
    <dgm:cxn modelId="{B8780002-32AD-4097-8D4F-45F962BFD66A}" type="presOf" srcId="{979F87AB-40DA-473E-8CEF-0FAE680473C2}" destId="{EB27EBAB-847D-445C-9021-6E04FD3614C6}" srcOrd="0" destOrd="0" presId="urn:microsoft.com/office/officeart/2005/8/layout/vList2"/>
    <dgm:cxn modelId="{91F6BEBA-0AB4-4DA8-B7EB-9EA04FC8D99C}" type="presParOf" srcId="{29C38939-400D-4A38-9DDE-4BEFDAF892BF}" destId="{C3F8CE57-16EC-433E-BFC2-FC2BFC7E1CF1}" srcOrd="0" destOrd="0" presId="urn:microsoft.com/office/officeart/2005/8/layout/vList2"/>
    <dgm:cxn modelId="{4077D85F-A3D2-4476-80F5-3B5B39C73F47}" type="presParOf" srcId="{29C38939-400D-4A38-9DDE-4BEFDAF892BF}" destId="{EB27EBAB-847D-445C-9021-6E04FD3614C6}" srcOrd="1" destOrd="0" presId="urn:microsoft.com/office/officeart/2005/8/layout/vList2"/>
    <dgm:cxn modelId="{80E08FE1-D1BD-4838-A284-26B018B52C15}" type="presParOf" srcId="{29C38939-400D-4A38-9DDE-4BEFDAF892BF}" destId="{13D3841C-C573-41E9-9146-BFAAE57086E8}" srcOrd="2" destOrd="0" presId="urn:microsoft.com/office/officeart/2005/8/layout/vList2"/>
    <dgm:cxn modelId="{55115CB9-FD0B-4A73-9CE7-813ACA1253B0}" type="presParOf" srcId="{29C38939-400D-4A38-9DDE-4BEFDAF892BF}" destId="{4630A570-0CA8-4C3C-A4BF-DACDD5A2F70C}" srcOrd="3" destOrd="0" presId="urn:microsoft.com/office/officeart/2005/8/layout/vList2"/>
    <dgm:cxn modelId="{7AF7CE68-2508-40B8-807A-3DB4BA66BFD2}" type="presParOf" srcId="{29C38939-400D-4A38-9DDE-4BEFDAF892BF}" destId="{E3962BBF-0DF1-423B-80F9-3F16F3D78B24}" srcOrd="4" destOrd="0" presId="urn:microsoft.com/office/officeart/2005/8/layout/vList2"/>
    <dgm:cxn modelId="{E6829B8A-53F7-47E8-BD81-8CE20E327558}" type="presParOf" srcId="{29C38939-400D-4A38-9DDE-4BEFDAF892BF}" destId="{0837468B-B9E9-4138-8482-D248CE46914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2A2511-4092-44F1-AC84-A0B4A30718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C2356822-BB4D-4B1C-9261-2055F5B047F3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Curage superficiel avec </a:t>
          </a:r>
          <a:endParaRPr lang="fr-FR" dirty="0">
            <a:solidFill>
              <a:schemeClr val="tx1"/>
            </a:solidFill>
          </a:endParaRPr>
        </a:p>
      </dgm:t>
    </dgm:pt>
    <dgm:pt modelId="{637A0748-3F2B-4DAD-980D-C8FD9E2A5684}" type="parTrans" cxnId="{B31125D5-3C83-4EE7-A254-B33123B7E24F}">
      <dgm:prSet/>
      <dgm:spPr/>
      <dgm:t>
        <a:bodyPr/>
        <a:lstStyle/>
        <a:p>
          <a:endParaRPr lang="fr-FR"/>
        </a:p>
      </dgm:t>
    </dgm:pt>
    <dgm:pt modelId="{2CFEC28F-E15D-47FB-96E4-8C4BC5B714AC}" type="sibTrans" cxnId="{B31125D5-3C83-4EE7-A254-B33123B7E24F}">
      <dgm:prSet/>
      <dgm:spPr/>
      <dgm:t>
        <a:bodyPr/>
        <a:lstStyle/>
        <a:p>
          <a:endParaRPr lang="fr-FR"/>
        </a:p>
      </dgm:t>
    </dgm:pt>
    <dgm:pt modelId="{BAC8D3A5-E137-479D-843B-8A6CA7BE8CF9}">
      <dgm:prSet/>
      <dgm:spPr/>
      <dgm:t>
        <a:bodyPr/>
        <a:lstStyle/>
        <a:p>
          <a:pPr rtl="0"/>
          <a:r>
            <a:rPr lang="fr-FR" dirty="0" smtClean="0"/>
            <a:t>contrôle de la saphène à la pointe du triangle</a:t>
          </a:r>
          <a:endParaRPr lang="fr-FR" dirty="0"/>
        </a:p>
      </dgm:t>
    </dgm:pt>
    <dgm:pt modelId="{6E734631-7E50-4A75-AD38-69C50E620CBB}" type="parTrans" cxnId="{51F98043-FDDE-4DC1-BBB1-0420AD57D60D}">
      <dgm:prSet/>
      <dgm:spPr/>
      <dgm:t>
        <a:bodyPr/>
        <a:lstStyle/>
        <a:p>
          <a:endParaRPr lang="fr-FR"/>
        </a:p>
      </dgm:t>
    </dgm:pt>
    <dgm:pt modelId="{6597C7A1-2B08-4DBB-9AA4-1EBAADC58CE2}" type="sibTrans" cxnId="{51F98043-FDDE-4DC1-BBB1-0420AD57D60D}">
      <dgm:prSet/>
      <dgm:spPr/>
      <dgm:t>
        <a:bodyPr/>
        <a:lstStyle/>
        <a:p>
          <a:endParaRPr lang="fr-FR"/>
        </a:p>
      </dgm:t>
    </dgm:pt>
    <dgm:pt modelId="{5AF46EF4-AC12-43E2-8358-4538CFA99578}">
      <dgm:prSet/>
      <dgm:spPr/>
      <dgm:t>
        <a:bodyPr/>
        <a:lstStyle/>
        <a:p>
          <a:pPr rtl="0"/>
          <a:r>
            <a:rPr lang="fr-FR" dirty="0" smtClean="0"/>
            <a:t>ouverture du fascia </a:t>
          </a:r>
          <a:r>
            <a:rPr lang="fr-FR" dirty="0" err="1" smtClean="0"/>
            <a:t>cribriformis</a:t>
          </a:r>
          <a:endParaRPr lang="fr-FR" dirty="0"/>
        </a:p>
      </dgm:t>
    </dgm:pt>
    <dgm:pt modelId="{A9FB62D2-B192-43ED-849D-2A5147E46F27}" type="parTrans" cxnId="{F8DA3B9C-42F1-4B87-AC3F-FAD271EE9F68}">
      <dgm:prSet/>
      <dgm:spPr/>
      <dgm:t>
        <a:bodyPr/>
        <a:lstStyle/>
        <a:p>
          <a:endParaRPr lang="fr-FR"/>
        </a:p>
      </dgm:t>
    </dgm:pt>
    <dgm:pt modelId="{E7B7B580-BAC0-4A6B-8F9F-94B895FC8F4E}" type="sibTrans" cxnId="{F8DA3B9C-42F1-4B87-AC3F-FAD271EE9F68}">
      <dgm:prSet/>
      <dgm:spPr/>
      <dgm:t>
        <a:bodyPr/>
        <a:lstStyle/>
        <a:p>
          <a:endParaRPr lang="fr-FR"/>
        </a:p>
      </dgm:t>
    </dgm:pt>
    <dgm:pt modelId="{058D3A87-11FC-4234-BF74-157D6D76254E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Exposition du pédicule fémoral :</a:t>
          </a:r>
          <a:endParaRPr lang="fr-FR" dirty="0">
            <a:solidFill>
              <a:schemeClr val="tx1"/>
            </a:solidFill>
          </a:endParaRPr>
        </a:p>
      </dgm:t>
    </dgm:pt>
    <dgm:pt modelId="{766E165C-9B94-4BE2-8BC2-3B7552DF1E72}" type="parTrans" cxnId="{BDACF6AA-1624-438D-8B45-25932892C53F}">
      <dgm:prSet/>
      <dgm:spPr/>
      <dgm:t>
        <a:bodyPr/>
        <a:lstStyle/>
        <a:p>
          <a:endParaRPr lang="fr-FR"/>
        </a:p>
      </dgm:t>
    </dgm:pt>
    <dgm:pt modelId="{9E094389-628A-4E87-B86E-1BB4061DE527}" type="sibTrans" cxnId="{BDACF6AA-1624-438D-8B45-25932892C53F}">
      <dgm:prSet/>
      <dgm:spPr/>
      <dgm:t>
        <a:bodyPr/>
        <a:lstStyle/>
        <a:p>
          <a:endParaRPr lang="fr-FR"/>
        </a:p>
      </dgm:t>
    </dgm:pt>
    <dgm:pt modelId="{41DEFEE1-C9EB-414D-A678-E02E97FD8D7C}">
      <dgm:prSet/>
      <dgm:spPr/>
      <dgm:t>
        <a:bodyPr/>
        <a:lstStyle/>
        <a:p>
          <a:pPr rtl="0"/>
          <a:r>
            <a:rPr lang="fr-FR" dirty="0" smtClean="0"/>
            <a:t>de bas en haut</a:t>
          </a:r>
          <a:endParaRPr lang="fr-FR" dirty="0"/>
        </a:p>
      </dgm:t>
    </dgm:pt>
    <dgm:pt modelId="{1CB01BD4-1522-4EC6-9B23-20E0EDAE744B}" type="parTrans" cxnId="{14215782-90EC-4657-8ACF-0D6EB2BB2AD5}">
      <dgm:prSet/>
      <dgm:spPr/>
      <dgm:t>
        <a:bodyPr/>
        <a:lstStyle/>
        <a:p>
          <a:endParaRPr lang="fr-FR"/>
        </a:p>
      </dgm:t>
    </dgm:pt>
    <dgm:pt modelId="{8BC944FF-2D4C-418A-A2E5-7FB50A0256FC}" type="sibTrans" cxnId="{14215782-90EC-4657-8ACF-0D6EB2BB2AD5}">
      <dgm:prSet/>
      <dgm:spPr/>
      <dgm:t>
        <a:bodyPr/>
        <a:lstStyle/>
        <a:p>
          <a:endParaRPr lang="fr-FR"/>
        </a:p>
      </dgm:t>
    </dgm:pt>
    <dgm:pt modelId="{C452990C-9F93-4575-A447-2CFE28546713}">
      <dgm:prSet/>
      <dgm:spPr/>
      <dgm:t>
        <a:bodyPr/>
        <a:lstStyle/>
        <a:p>
          <a:pPr rtl="0"/>
          <a:r>
            <a:rPr lang="fr-FR" dirty="0" smtClean="0"/>
            <a:t>en remontant </a:t>
          </a:r>
          <a:r>
            <a:rPr lang="fr-FR" dirty="0" smtClean="0">
              <a:sym typeface="Wingdings"/>
            </a:rPr>
            <a:t></a:t>
          </a:r>
          <a:r>
            <a:rPr lang="fr-FR" dirty="0" smtClean="0"/>
            <a:t> crosse de saphène</a:t>
          </a:r>
          <a:endParaRPr lang="fr-FR" dirty="0"/>
        </a:p>
      </dgm:t>
    </dgm:pt>
    <dgm:pt modelId="{882B74B7-840A-4346-AFE1-F1D4DFD3680C}" type="parTrans" cxnId="{4C6DACDF-0D93-4877-A2C1-0A11C76508CF}">
      <dgm:prSet/>
      <dgm:spPr/>
      <dgm:t>
        <a:bodyPr/>
        <a:lstStyle/>
        <a:p>
          <a:endParaRPr lang="fr-FR"/>
        </a:p>
      </dgm:t>
    </dgm:pt>
    <dgm:pt modelId="{39422862-C7F1-495F-93A0-859DEA7CEBCD}" type="sibTrans" cxnId="{4C6DACDF-0D93-4877-A2C1-0A11C76508CF}">
      <dgm:prSet/>
      <dgm:spPr/>
      <dgm:t>
        <a:bodyPr/>
        <a:lstStyle/>
        <a:p>
          <a:endParaRPr lang="fr-FR"/>
        </a:p>
      </dgm:t>
    </dgm:pt>
    <dgm:pt modelId="{9DFD5547-D2F8-49AB-9129-3CC225F4DCD0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Evidemment superficiel et profond :</a:t>
          </a:r>
          <a:endParaRPr lang="fr-FR" dirty="0">
            <a:solidFill>
              <a:schemeClr val="tx1"/>
            </a:solidFill>
          </a:endParaRPr>
        </a:p>
      </dgm:t>
    </dgm:pt>
    <dgm:pt modelId="{3037E3B2-8ED0-4574-9D3D-30A86178C18A}" type="parTrans" cxnId="{DCD0C502-6A49-4554-B242-F539A3033A7A}">
      <dgm:prSet/>
      <dgm:spPr/>
      <dgm:t>
        <a:bodyPr/>
        <a:lstStyle/>
        <a:p>
          <a:endParaRPr lang="fr-FR"/>
        </a:p>
      </dgm:t>
    </dgm:pt>
    <dgm:pt modelId="{441557E7-F0FA-4428-91C9-DD431E847439}" type="sibTrans" cxnId="{DCD0C502-6A49-4554-B242-F539A3033A7A}">
      <dgm:prSet/>
      <dgm:spPr/>
      <dgm:t>
        <a:bodyPr/>
        <a:lstStyle/>
        <a:p>
          <a:endParaRPr lang="fr-FR"/>
        </a:p>
      </dgm:t>
    </dgm:pt>
    <dgm:pt modelId="{73809625-377A-4C44-B6CE-3469AD0FFB14}">
      <dgm:prSet/>
      <dgm:spPr/>
      <dgm:t>
        <a:bodyPr/>
        <a:lstStyle/>
        <a:p>
          <a:pPr rtl="0"/>
          <a:r>
            <a:rPr lang="fr-FR" dirty="0" err="1" smtClean="0"/>
            <a:t>crossectomie</a:t>
          </a:r>
          <a:r>
            <a:rPr lang="fr-FR" dirty="0" smtClean="0"/>
            <a:t> saphène : curage superficiel</a:t>
          </a:r>
          <a:endParaRPr lang="fr-FR" dirty="0"/>
        </a:p>
      </dgm:t>
    </dgm:pt>
    <dgm:pt modelId="{B35E9D6A-091F-475D-83A2-69C4B712D297}" type="parTrans" cxnId="{74F2BD14-845F-47FF-B44B-360D412731D7}">
      <dgm:prSet/>
      <dgm:spPr/>
      <dgm:t>
        <a:bodyPr/>
        <a:lstStyle/>
        <a:p>
          <a:endParaRPr lang="fr-FR"/>
        </a:p>
      </dgm:t>
    </dgm:pt>
    <dgm:pt modelId="{FDDA55B2-E99C-407E-8A4E-D84A5DC7BD57}" type="sibTrans" cxnId="{74F2BD14-845F-47FF-B44B-360D412731D7}">
      <dgm:prSet/>
      <dgm:spPr/>
      <dgm:t>
        <a:bodyPr/>
        <a:lstStyle/>
        <a:p>
          <a:endParaRPr lang="fr-FR"/>
        </a:p>
      </dgm:t>
    </dgm:pt>
    <dgm:pt modelId="{57B1D71A-3274-4FC5-80EF-E4C11E9F78A0}">
      <dgm:prSet/>
      <dgm:spPr/>
      <dgm:t>
        <a:bodyPr/>
        <a:lstStyle/>
        <a:p>
          <a:pPr rtl="0"/>
          <a:r>
            <a:rPr lang="fr-FR" dirty="0" smtClean="0"/>
            <a:t>récliner arcade crurale + section </a:t>
          </a:r>
          <a:r>
            <a:rPr lang="fr-FR" dirty="0" err="1" smtClean="0"/>
            <a:t>ligt</a:t>
          </a:r>
          <a:r>
            <a:rPr lang="fr-FR" dirty="0" smtClean="0"/>
            <a:t> lacunaire</a:t>
          </a:r>
          <a:endParaRPr lang="fr-FR" dirty="0"/>
        </a:p>
      </dgm:t>
    </dgm:pt>
    <dgm:pt modelId="{BB84692D-B7CF-499A-9EAB-220388888905}" type="parTrans" cxnId="{CED0741E-629E-46B9-9C68-5C1B96E97EF6}">
      <dgm:prSet/>
      <dgm:spPr/>
      <dgm:t>
        <a:bodyPr/>
        <a:lstStyle/>
        <a:p>
          <a:endParaRPr lang="fr-FR"/>
        </a:p>
      </dgm:t>
    </dgm:pt>
    <dgm:pt modelId="{5EA8DCA9-3555-4E65-A551-0FF2FF5F3F1C}" type="sibTrans" cxnId="{CED0741E-629E-46B9-9C68-5C1B96E97EF6}">
      <dgm:prSet/>
      <dgm:spPr/>
      <dgm:t>
        <a:bodyPr/>
        <a:lstStyle/>
        <a:p>
          <a:endParaRPr lang="fr-FR"/>
        </a:p>
      </dgm:t>
    </dgm:pt>
    <dgm:pt modelId="{224BDA51-74B6-477B-9F67-6968C83930C4}">
      <dgm:prSet/>
      <dgm:spPr/>
      <dgm:t>
        <a:bodyPr/>
        <a:lstStyle/>
        <a:p>
          <a:pPr rtl="0"/>
          <a:r>
            <a:rPr lang="fr-FR" dirty="0" smtClean="0"/>
            <a:t>curage profond : </a:t>
          </a:r>
          <a:r>
            <a:rPr lang="fr-FR" dirty="0" err="1" smtClean="0"/>
            <a:t>latéro</a:t>
          </a:r>
          <a:r>
            <a:rPr lang="fr-FR" dirty="0" smtClean="0"/>
            <a:t>-fémoral et sous arcade (</a:t>
          </a:r>
          <a:r>
            <a:rPr lang="fr-FR" dirty="0" err="1" smtClean="0"/>
            <a:t>Cloquet</a:t>
          </a:r>
          <a:r>
            <a:rPr lang="fr-FR" dirty="0" smtClean="0"/>
            <a:t>)</a:t>
          </a:r>
          <a:endParaRPr lang="fr-FR" dirty="0"/>
        </a:p>
      </dgm:t>
    </dgm:pt>
    <dgm:pt modelId="{6165C6E8-4111-4E77-89BD-B0C3C9301FC6}" type="parTrans" cxnId="{086F55F9-05B6-4B92-9F76-46948AF43F49}">
      <dgm:prSet/>
      <dgm:spPr/>
      <dgm:t>
        <a:bodyPr/>
        <a:lstStyle/>
        <a:p>
          <a:endParaRPr lang="fr-FR"/>
        </a:p>
      </dgm:t>
    </dgm:pt>
    <dgm:pt modelId="{16E8F590-3CEB-40F8-A891-A3B4AF709549}" type="sibTrans" cxnId="{086F55F9-05B6-4B92-9F76-46948AF43F49}">
      <dgm:prSet/>
      <dgm:spPr/>
      <dgm:t>
        <a:bodyPr/>
        <a:lstStyle/>
        <a:p>
          <a:endParaRPr lang="fr-FR"/>
        </a:p>
      </dgm:t>
    </dgm:pt>
    <dgm:pt modelId="{97E1392C-2A48-4213-BF51-F2E423FAC58B}" type="pres">
      <dgm:prSet presAssocID="{C12A2511-4092-44F1-AC84-A0B4A30718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84C2F77-9F41-4996-8E28-B1E2DAB58926}" type="pres">
      <dgm:prSet presAssocID="{C2356822-BB4D-4B1C-9261-2055F5B047F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B7CE39-9BF4-4AD6-8090-AB59AE80C598}" type="pres">
      <dgm:prSet presAssocID="{C2356822-BB4D-4B1C-9261-2055F5B047F3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FB8704-AA27-49A7-A5F1-F7E7B6298448}" type="pres">
      <dgm:prSet presAssocID="{058D3A87-11FC-4234-BF74-157D6D76254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37F8E4-33A7-4F0F-B925-7E3D878AAEC9}" type="pres">
      <dgm:prSet presAssocID="{058D3A87-11FC-4234-BF74-157D6D76254E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7F9312-938F-49BD-9863-79688F9885FB}" type="pres">
      <dgm:prSet presAssocID="{9DFD5547-D2F8-49AB-9129-3CC225F4DCD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28D433-0C4A-4558-9EB2-D3D281A173C3}" type="pres">
      <dgm:prSet presAssocID="{9DFD5547-D2F8-49AB-9129-3CC225F4DCD0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4215782-90EC-4657-8ACF-0D6EB2BB2AD5}" srcId="{058D3A87-11FC-4234-BF74-157D6D76254E}" destId="{41DEFEE1-C9EB-414D-A678-E02E97FD8D7C}" srcOrd="0" destOrd="0" parTransId="{1CB01BD4-1522-4EC6-9B23-20E0EDAE744B}" sibTransId="{8BC944FF-2D4C-418A-A2E5-7FB50A0256FC}"/>
    <dgm:cxn modelId="{7A376470-3971-4E52-BD5F-968877A01ABB}" type="presOf" srcId="{BAC8D3A5-E137-479D-843B-8A6CA7BE8CF9}" destId="{20B7CE39-9BF4-4AD6-8090-AB59AE80C598}" srcOrd="0" destOrd="0" presId="urn:microsoft.com/office/officeart/2005/8/layout/vList2"/>
    <dgm:cxn modelId="{4AA260FC-86A7-4FA8-9D80-811830A44F22}" type="presOf" srcId="{5AF46EF4-AC12-43E2-8358-4538CFA99578}" destId="{20B7CE39-9BF4-4AD6-8090-AB59AE80C598}" srcOrd="0" destOrd="1" presId="urn:microsoft.com/office/officeart/2005/8/layout/vList2"/>
    <dgm:cxn modelId="{E8850BCF-2789-4B64-B7B3-2231A9D34A25}" type="presOf" srcId="{058D3A87-11FC-4234-BF74-157D6D76254E}" destId="{51FB8704-AA27-49A7-A5F1-F7E7B6298448}" srcOrd="0" destOrd="0" presId="urn:microsoft.com/office/officeart/2005/8/layout/vList2"/>
    <dgm:cxn modelId="{4C6DACDF-0D93-4877-A2C1-0A11C76508CF}" srcId="{058D3A87-11FC-4234-BF74-157D6D76254E}" destId="{C452990C-9F93-4575-A447-2CFE28546713}" srcOrd="1" destOrd="0" parTransId="{882B74B7-840A-4346-AFE1-F1D4DFD3680C}" sibTransId="{39422862-C7F1-495F-93A0-859DEA7CEBCD}"/>
    <dgm:cxn modelId="{C64D045B-7186-415D-8D5C-647E0EA620F5}" type="presOf" srcId="{C2356822-BB4D-4B1C-9261-2055F5B047F3}" destId="{984C2F77-9F41-4996-8E28-B1E2DAB58926}" srcOrd="0" destOrd="0" presId="urn:microsoft.com/office/officeart/2005/8/layout/vList2"/>
    <dgm:cxn modelId="{CED0741E-629E-46B9-9C68-5C1B96E97EF6}" srcId="{9DFD5547-D2F8-49AB-9129-3CC225F4DCD0}" destId="{57B1D71A-3274-4FC5-80EF-E4C11E9F78A0}" srcOrd="1" destOrd="0" parTransId="{BB84692D-B7CF-499A-9EAB-220388888905}" sibTransId="{5EA8DCA9-3555-4E65-A551-0FF2FF5F3F1C}"/>
    <dgm:cxn modelId="{BEFCA83A-9ED2-47C0-88E3-55E2906957A5}" type="presOf" srcId="{73809625-377A-4C44-B6CE-3469AD0FFB14}" destId="{F628D433-0C4A-4558-9EB2-D3D281A173C3}" srcOrd="0" destOrd="0" presId="urn:microsoft.com/office/officeart/2005/8/layout/vList2"/>
    <dgm:cxn modelId="{BEF4FE67-A401-464B-B41D-A067695F7FF3}" type="presOf" srcId="{9DFD5547-D2F8-49AB-9129-3CC225F4DCD0}" destId="{CD7F9312-938F-49BD-9863-79688F9885FB}" srcOrd="0" destOrd="0" presId="urn:microsoft.com/office/officeart/2005/8/layout/vList2"/>
    <dgm:cxn modelId="{DCD0C502-6A49-4554-B242-F539A3033A7A}" srcId="{C12A2511-4092-44F1-AC84-A0B4A307188B}" destId="{9DFD5547-D2F8-49AB-9129-3CC225F4DCD0}" srcOrd="2" destOrd="0" parTransId="{3037E3B2-8ED0-4574-9D3D-30A86178C18A}" sibTransId="{441557E7-F0FA-4428-91C9-DD431E847439}"/>
    <dgm:cxn modelId="{049E4A22-127F-4709-B96D-1F580C6425BD}" type="presOf" srcId="{224BDA51-74B6-477B-9F67-6968C83930C4}" destId="{F628D433-0C4A-4558-9EB2-D3D281A173C3}" srcOrd="0" destOrd="2" presId="urn:microsoft.com/office/officeart/2005/8/layout/vList2"/>
    <dgm:cxn modelId="{74F2BD14-845F-47FF-B44B-360D412731D7}" srcId="{9DFD5547-D2F8-49AB-9129-3CC225F4DCD0}" destId="{73809625-377A-4C44-B6CE-3469AD0FFB14}" srcOrd="0" destOrd="0" parTransId="{B35E9D6A-091F-475D-83A2-69C4B712D297}" sibTransId="{FDDA55B2-E99C-407E-8A4E-D84A5DC7BD57}"/>
    <dgm:cxn modelId="{B31125D5-3C83-4EE7-A254-B33123B7E24F}" srcId="{C12A2511-4092-44F1-AC84-A0B4A307188B}" destId="{C2356822-BB4D-4B1C-9261-2055F5B047F3}" srcOrd="0" destOrd="0" parTransId="{637A0748-3F2B-4DAD-980D-C8FD9E2A5684}" sibTransId="{2CFEC28F-E15D-47FB-96E4-8C4BC5B714AC}"/>
    <dgm:cxn modelId="{B8BB34BB-17FD-40EE-8D27-000B2FFC3C49}" type="presOf" srcId="{57B1D71A-3274-4FC5-80EF-E4C11E9F78A0}" destId="{F628D433-0C4A-4558-9EB2-D3D281A173C3}" srcOrd="0" destOrd="1" presId="urn:microsoft.com/office/officeart/2005/8/layout/vList2"/>
    <dgm:cxn modelId="{BDACF6AA-1624-438D-8B45-25932892C53F}" srcId="{C12A2511-4092-44F1-AC84-A0B4A307188B}" destId="{058D3A87-11FC-4234-BF74-157D6D76254E}" srcOrd="1" destOrd="0" parTransId="{766E165C-9B94-4BE2-8BC2-3B7552DF1E72}" sibTransId="{9E094389-628A-4E87-B86E-1BB4061DE527}"/>
    <dgm:cxn modelId="{BA89F1C0-C4E6-44B4-948E-E4548F7E80C3}" type="presOf" srcId="{C452990C-9F93-4575-A447-2CFE28546713}" destId="{0837F8E4-33A7-4F0F-B925-7E3D878AAEC9}" srcOrd="0" destOrd="1" presId="urn:microsoft.com/office/officeart/2005/8/layout/vList2"/>
    <dgm:cxn modelId="{DF254F68-8D3C-4DE6-A5E6-F6C9BED10C19}" type="presOf" srcId="{C12A2511-4092-44F1-AC84-A0B4A307188B}" destId="{97E1392C-2A48-4213-BF51-F2E423FAC58B}" srcOrd="0" destOrd="0" presId="urn:microsoft.com/office/officeart/2005/8/layout/vList2"/>
    <dgm:cxn modelId="{086F55F9-05B6-4B92-9F76-46948AF43F49}" srcId="{9DFD5547-D2F8-49AB-9129-3CC225F4DCD0}" destId="{224BDA51-74B6-477B-9F67-6968C83930C4}" srcOrd="2" destOrd="0" parTransId="{6165C6E8-4111-4E77-89BD-B0C3C9301FC6}" sibTransId="{16E8F590-3CEB-40F8-A891-A3B4AF709549}"/>
    <dgm:cxn modelId="{F8DA3B9C-42F1-4B87-AC3F-FAD271EE9F68}" srcId="{C2356822-BB4D-4B1C-9261-2055F5B047F3}" destId="{5AF46EF4-AC12-43E2-8358-4538CFA99578}" srcOrd="1" destOrd="0" parTransId="{A9FB62D2-B192-43ED-849D-2A5147E46F27}" sibTransId="{E7B7B580-BAC0-4A6B-8F9F-94B895FC8F4E}"/>
    <dgm:cxn modelId="{776C8BE4-BD39-480C-86B2-EA2EC936B628}" type="presOf" srcId="{41DEFEE1-C9EB-414D-A678-E02E97FD8D7C}" destId="{0837F8E4-33A7-4F0F-B925-7E3D878AAEC9}" srcOrd="0" destOrd="0" presId="urn:microsoft.com/office/officeart/2005/8/layout/vList2"/>
    <dgm:cxn modelId="{51F98043-FDDE-4DC1-BBB1-0420AD57D60D}" srcId="{C2356822-BB4D-4B1C-9261-2055F5B047F3}" destId="{BAC8D3A5-E137-479D-843B-8A6CA7BE8CF9}" srcOrd="0" destOrd="0" parTransId="{6E734631-7E50-4A75-AD38-69C50E620CBB}" sibTransId="{6597C7A1-2B08-4DBB-9AA4-1EBAADC58CE2}"/>
    <dgm:cxn modelId="{701A9C7C-39C9-4351-912E-90F8DFFD2600}" type="presParOf" srcId="{97E1392C-2A48-4213-BF51-F2E423FAC58B}" destId="{984C2F77-9F41-4996-8E28-B1E2DAB58926}" srcOrd="0" destOrd="0" presId="urn:microsoft.com/office/officeart/2005/8/layout/vList2"/>
    <dgm:cxn modelId="{931CDF3C-B0E1-4C61-80A5-29B288A06244}" type="presParOf" srcId="{97E1392C-2A48-4213-BF51-F2E423FAC58B}" destId="{20B7CE39-9BF4-4AD6-8090-AB59AE80C598}" srcOrd="1" destOrd="0" presId="urn:microsoft.com/office/officeart/2005/8/layout/vList2"/>
    <dgm:cxn modelId="{133FED38-C032-404C-A516-019B929009AB}" type="presParOf" srcId="{97E1392C-2A48-4213-BF51-F2E423FAC58B}" destId="{51FB8704-AA27-49A7-A5F1-F7E7B6298448}" srcOrd="2" destOrd="0" presId="urn:microsoft.com/office/officeart/2005/8/layout/vList2"/>
    <dgm:cxn modelId="{EC03F001-4FE5-4244-9124-1094B26C2DB7}" type="presParOf" srcId="{97E1392C-2A48-4213-BF51-F2E423FAC58B}" destId="{0837F8E4-33A7-4F0F-B925-7E3D878AAEC9}" srcOrd="3" destOrd="0" presId="urn:microsoft.com/office/officeart/2005/8/layout/vList2"/>
    <dgm:cxn modelId="{6BF5B636-DB25-45D4-A8A3-441DF3A2E772}" type="presParOf" srcId="{97E1392C-2A48-4213-BF51-F2E423FAC58B}" destId="{CD7F9312-938F-49BD-9863-79688F9885FB}" srcOrd="4" destOrd="0" presId="urn:microsoft.com/office/officeart/2005/8/layout/vList2"/>
    <dgm:cxn modelId="{658295CA-7761-4F1B-8529-94E66E39E34B}" type="presParOf" srcId="{97E1392C-2A48-4213-BF51-F2E423FAC58B}" destId="{F628D433-0C4A-4558-9EB2-D3D281A173C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329810-F11D-471E-8D97-8FE115FE5A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01731F4D-BFE5-4D16-92BE-DB788B4CD212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Fermeture :</a:t>
          </a:r>
          <a:endParaRPr lang="fr-FR" dirty="0">
            <a:solidFill>
              <a:schemeClr val="tx1"/>
            </a:solidFill>
          </a:endParaRPr>
        </a:p>
      </dgm:t>
    </dgm:pt>
    <dgm:pt modelId="{98B6A79D-53BC-4397-967B-7C493CCA36F1}" type="parTrans" cxnId="{9CA7F5E4-6C86-4707-BDF4-17B87E74A83A}">
      <dgm:prSet/>
      <dgm:spPr/>
      <dgm:t>
        <a:bodyPr/>
        <a:lstStyle/>
        <a:p>
          <a:endParaRPr lang="fr-FR"/>
        </a:p>
      </dgm:t>
    </dgm:pt>
    <dgm:pt modelId="{7AA37897-B2BE-4EFD-A483-D6E60FD5117F}" type="sibTrans" cxnId="{9CA7F5E4-6C86-4707-BDF4-17B87E74A83A}">
      <dgm:prSet/>
      <dgm:spPr/>
      <dgm:t>
        <a:bodyPr/>
        <a:lstStyle/>
        <a:p>
          <a:endParaRPr lang="fr-FR"/>
        </a:p>
      </dgm:t>
    </dgm:pt>
    <dgm:pt modelId="{911B43BC-854D-42EB-9092-F44CD40B6EC7}">
      <dgm:prSet/>
      <dgm:spPr/>
      <dgm:t>
        <a:bodyPr/>
        <a:lstStyle/>
        <a:p>
          <a:pPr rtl="0"/>
          <a:r>
            <a:rPr lang="fr-FR" dirty="0" smtClean="0"/>
            <a:t>abaisser arcade crurale sur le </a:t>
          </a:r>
          <a:r>
            <a:rPr lang="fr-FR" dirty="0" err="1" smtClean="0"/>
            <a:t>ligt</a:t>
          </a:r>
          <a:r>
            <a:rPr lang="fr-FR" dirty="0" smtClean="0"/>
            <a:t> de Cooper</a:t>
          </a:r>
          <a:endParaRPr lang="fr-FR" dirty="0"/>
        </a:p>
      </dgm:t>
    </dgm:pt>
    <dgm:pt modelId="{B047DBC4-EDF7-4C4E-9885-D7A398F1066A}" type="parTrans" cxnId="{3BDFEB53-BD3B-48A0-9A25-043A8A7C6384}">
      <dgm:prSet/>
      <dgm:spPr/>
      <dgm:t>
        <a:bodyPr/>
        <a:lstStyle/>
        <a:p>
          <a:endParaRPr lang="fr-FR"/>
        </a:p>
      </dgm:t>
    </dgm:pt>
    <dgm:pt modelId="{FA0C00A0-B713-4EB1-93FE-58D6FE53D88E}" type="sibTrans" cxnId="{3BDFEB53-BD3B-48A0-9A25-043A8A7C6384}">
      <dgm:prSet/>
      <dgm:spPr/>
      <dgm:t>
        <a:bodyPr/>
        <a:lstStyle/>
        <a:p>
          <a:endParaRPr lang="fr-FR"/>
        </a:p>
      </dgm:t>
    </dgm:pt>
    <dgm:pt modelId="{967C329D-BAEC-4805-8FBE-4FBBEF7891A6}">
      <dgm:prSet/>
      <dgm:spPr/>
      <dgm:t>
        <a:bodyPr/>
        <a:lstStyle/>
        <a:p>
          <a:pPr rtl="0"/>
          <a:r>
            <a:rPr lang="fr-FR" dirty="0" smtClean="0"/>
            <a:t>drain aspiratif</a:t>
          </a:r>
          <a:endParaRPr lang="fr-FR" dirty="0"/>
        </a:p>
      </dgm:t>
    </dgm:pt>
    <dgm:pt modelId="{CE1C81AA-BE11-44F7-9387-2A188B11CD6F}" type="parTrans" cxnId="{87CEC73C-A30E-42A4-971B-3DB03C1FB5BF}">
      <dgm:prSet/>
      <dgm:spPr/>
      <dgm:t>
        <a:bodyPr/>
        <a:lstStyle/>
        <a:p>
          <a:endParaRPr lang="fr-FR"/>
        </a:p>
      </dgm:t>
    </dgm:pt>
    <dgm:pt modelId="{854F18DE-C495-441A-ABC9-C4951A1B1B24}" type="sibTrans" cxnId="{87CEC73C-A30E-42A4-971B-3DB03C1FB5BF}">
      <dgm:prSet/>
      <dgm:spPr/>
      <dgm:t>
        <a:bodyPr/>
        <a:lstStyle/>
        <a:p>
          <a:endParaRPr lang="fr-FR"/>
        </a:p>
      </dgm:t>
    </dgm:pt>
    <dgm:pt modelId="{9E6EE507-2DF0-455E-93DE-CF0FC532A0C8}">
      <dgm:prSet/>
      <dgm:spPr/>
      <dgm:t>
        <a:bodyPr/>
        <a:lstStyle/>
        <a:p>
          <a:pPr rtl="0"/>
          <a:r>
            <a:rPr lang="fr-FR" dirty="0" smtClean="0"/>
            <a:t>pas de bénéfice à transposer le </a:t>
          </a:r>
          <a:r>
            <a:rPr lang="fr-FR" dirty="0" err="1" smtClean="0"/>
            <a:t>Sartorius</a:t>
          </a:r>
          <a:endParaRPr lang="fr-FR" dirty="0"/>
        </a:p>
      </dgm:t>
    </dgm:pt>
    <dgm:pt modelId="{0610DC88-6DCC-4712-A1D7-34A1FC2BBF9F}" type="parTrans" cxnId="{0E941FB2-9FDC-413D-9935-7E745061584E}">
      <dgm:prSet/>
      <dgm:spPr/>
      <dgm:t>
        <a:bodyPr/>
        <a:lstStyle/>
        <a:p>
          <a:endParaRPr lang="fr-FR"/>
        </a:p>
      </dgm:t>
    </dgm:pt>
    <dgm:pt modelId="{162C25CE-66D8-42A5-8116-171A4085CBAC}" type="sibTrans" cxnId="{0E941FB2-9FDC-413D-9935-7E745061584E}">
      <dgm:prSet/>
      <dgm:spPr/>
      <dgm:t>
        <a:bodyPr/>
        <a:lstStyle/>
        <a:p>
          <a:endParaRPr lang="fr-FR"/>
        </a:p>
      </dgm:t>
    </dgm:pt>
    <dgm:pt modelId="{6617C39E-2B45-407B-98D4-D240084F8A43}">
      <dgm:prSet/>
      <dgm:spPr/>
      <dgm:t>
        <a:bodyPr/>
        <a:lstStyle/>
        <a:p>
          <a:pPr rtl="0"/>
          <a:r>
            <a:rPr lang="fr-FR" dirty="0" smtClean="0"/>
            <a:t>fermeture en 2 plans par points séparés</a:t>
          </a:r>
          <a:endParaRPr lang="fr-FR" dirty="0"/>
        </a:p>
      </dgm:t>
    </dgm:pt>
    <dgm:pt modelId="{D556E471-7B9A-404C-A22A-F375B64DD634}" type="parTrans" cxnId="{A3D78B50-0442-49BE-8CF5-5015B725B1B6}">
      <dgm:prSet/>
      <dgm:spPr/>
      <dgm:t>
        <a:bodyPr/>
        <a:lstStyle/>
        <a:p>
          <a:endParaRPr lang="fr-FR"/>
        </a:p>
      </dgm:t>
    </dgm:pt>
    <dgm:pt modelId="{B863E7EC-4B53-4F44-8B4B-2F750BC56574}" type="sibTrans" cxnId="{A3D78B50-0442-49BE-8CF5-5015B725B1B6}">
      <dgm:prSet/>
      <dgm:spPr/>
      <dgm:t>
        <a:bodyPr/>
        <a:lstStyle/>
        <a:p>
          <a:endParaRPr lang="fr-FR"/>
        </a:p>
      </dgm:t>
    </dgm:pt>
    <dgm:pt modelId="{CFFABD76-1307-4D0B-BB7B-9BF32B280C5D}">
      <dgm:prSet/>
      <dgm:spPr/>
      <dgm:t>
        <a:bodyPr/>
        <a:lstStyle/>
        <a:p>
          <a:pPr rtl="0"/>
          <a:r>
            <a:rPr lang="fr-FR" dirty="0" smtClean="0">
              <a:solidFill>
                <a:schemeClr val="tx1"/>
              </a:solidFill>
            </a:rPr>
            <a:t>Post opératoire :</a:t>
          </a:r>
          <a:endParaRPr lang="fr-FR" dirty="0">
            <a:solidFill>
              <a:schemeClr val="tx1"/>
            </a:solidFill>
          </a:endParaRPr>
        </a:p>
      </dgm:t>
    </dgm:pt>
    <dgm:pt modelId="{9E554D42-67C0-41D6-A408-7264A07D90DB}" type="parTrans" cxnId="{D4D13267-48A5-472B-A1A6-87526D68F1CC}">
      <dgm:prSet/>
      <dgm:spPr/>
      <dgm:t>
        <a:bodyPr/>
        <a:lstStyle/>
        <a:p>
          <a:endParaRPr lang="fr-FR"/>
        </a:p>
      </dgm:t>
    </dgm:pt>
    <dgm:pt modelId="{9D2B06B4-78C5-4E8E-9ED1-3A5048AD1638}" type="sibTrans" cxnId="{D4D13267-48A5-472B-A1A6-87526D68F1CC}">
      <dgm:prSet/>
      <dgm:spPr/>
      <dgm:t>
        <a:bodyPr/>
        <a:lstStyle/>
        <a:p>
          <a:endParaRPr lang="fr-FR"/>
        </a:p>
      </dgm:t>
    </dgm:pt>
    <dgm:pt modelId="{189D0EC2-EF0F-4F05-8863-F1299B7DFA46}">
      <dgm:prSet/>
      <dgm:spPr/>
      <dgm:t>
        <a:bodyPr/>
        <a:lstStyle/>
        <a:p>
          <a:pPr rtl="0"/>
          <a:r>
            <a:rPr lang="fr-FR" dirty="0" smtClean="0"/>
            <a:t>lymphocèles et désunions</a:t>
          </a:r>
          <a:endParaRPr lang="fr-FR" dirty="0"/>
        </a:p>
      </dgm:t>
    </dgm:pt>
    <dgm:pt modelId="{F597DCEE-4D14-4293-BDF0-C58AFC92841B}" type="parTrans" cxnId="{804A1CEA-CD62-4813-9DEA-36A58171E795}">
      <dgm:prSet/>
      <dgm:spPr/>
      <dgm:t>
        <a:bodyPr/>
        <a:lstStyle/>
        <a:p>
          <a:endParaRPr lang="fr-FR"/>
        </a:p>
      </dgm:t>
    </dgm:pt>
    <dgm:pt modelId="{EB2B933F-6219-4E3F-9B68-BFAB1F7DE9DF}" type="sibTrans" cxnId="{804A1CEA-CD62-4813-9DEA-36A58171E795}">
      <dgm:prSet/>
      <dgm:spPr/>
      <dgm:t>
        <a:bodyPr/>
        <a:lstStyle/>
        <a:p>
          <a:endParaRPr lang="fr-FR"/>
        </a:p>
      </dgm:t>
    </dgm:pt>
    <dgm:pt modelId="{54C246F8-36C7-41DF-81CA-61ED85906CEB}">
      <dgm:prSet/>
      <dgm:spPr/>
      <dgm:t>
        <a:bodyPr/>
        <a:lstStyle/>
        <a:p>
          <a:pPr rtl="0"/>
          <a:r>
            <a:rPr lang="fr-FR" dirty="0" smtClean="0"/>
            <a:t>prévention du </a:t>
          </a:r>
          <a:r>
            <a:rPr lang="fr-FR" dirty="0" err="1" smtClean="0"/>
            <a:t>lymphoedème</a:t>
          </a:r>
          <a:endParaRPr lang="fr-FR" dirty="0"/>
        </a:p>
      </dgm:t>
    </dgm:pt>
    <dgm:pt modelId="{959A6EC3-2364-4F1D-A4A6-7B0ABB2865EE}" type="parTrans" cxnId="{662ED78E-C67E-4332-B33F-295C21E5BC12}">
      <dgm:prSet/>
      <dgm:spPr/>
      <dgm:t>
        <a:bodyPr/>
        <a:lstStyle/>
        <a:p>
          <a:endParaRPr lang="fr-FR"/>
        </a:p>
      </dgm:t>
    </dgm:pt>
    <dgm:pt modelId="{FEF4A7E2-8D18-477E-B9CE-1D401AFEDB88}" type="sibTrans" cxnId="{662ED78E-C67E-4332-B33F-295C21E5BC12}">
      <dgm:prSet/>
      <dgm:spPr/>
      <dgm:t>
        <a:bodyPr/>
        <a:lstStyle/>
        <a:p>
          <a:endParaRPr lang="fr-FR"/>
        </a:p>
      </dgm:t>
    </dgm:pt>
    <dgm:pt modelId="{EE97E6F7-CE7D-4AD7-9BAE-D1A09AB6DA26}" type="pres">
      <dgm:prSet presAssocID="{E5329810-F11D-471E-8D97-8FE115FE5A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9396570-E1F5-45D6-A056-33F4DA1DCE03}" type="pres">
      <dgm:prSet presAssocID="{01731F4D-BFE5-4D16-92BE-DB788B4CD21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4C509AD-6B3B-4419-860B-6DFFEF238768}" type="pres">
      <dgm:prSet presAssocID="{01731F4D-BFE5-4D16-92BE-DB788B4CD21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C72CA8-33BA-45D6-A097-65CCF1EE0271}" type="pres">
      <dgm:prSet presAssocID="{CFFABD76-1307-4D0B-BB7B-9BF32B280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84DEC5C-7190-43D9-BB48-0078E7A2240B}" type="pres">
      <dgm:prSet presAssocID="{CFFABD76-1307-4D0B-BB7B-9BF32B280C5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2C62E27-453E-41D8-921E-37AB29A2AF0D}" type="presOf" srcId="{6617C39E-2B45-407B-98D4-D240084F8A43}" destId="{34C509AD-6B3B-4419-860B-6DFFEF238768}" srcOrd="0" destOrd="3" presId="urn:microsoft.com/office/officeart/2005/8/layout/vList2"/>
    <dgm:cxn modelId="{4AEDD7A1-8AF3-45F1-BE27-EAD134B0BFD0}" type="presOf" srcId="{CFFABD76-1307-4D0B-BB7B-9BF32B280C5D}" destId="{E9C72CA8-33BA-45D6-A097-65CCF1EE0271}" srcOrd="0" destOrd="0" presId="urn:microsoft.com/office/officeart/2005/8/layout/vList2"/>
    <dgm:cxn modelId="{D4D13267-48A5-472B-A1A6-87526D68F1CC}" srcId="{E5329810-F11D-471E-8D97-8FE115FE5AEC}" destId="{CFFABD76-1307-4D0B-BB7B-9BF32B280C5D}" srcOrd="1" destOrd="0" parTransId="{9E554D42-67C0-41D6-A408-7264A07D90DB}" sibTransId="{9D2B06B4-78C5-4E8E-9ED1-3A5048AD1638}"/>
    <dgm:cxn modelId="{A3D78B50-0442-49BE-8CF5-5015B725B1B6}" srcId="{01731F4D-BFE5-4D16-92BE-DB788B4CD212}" destId="{6617C39E-2B45-407B-98D4-D240084F8A43}" srcOrd="3" destOrd="0" parTransId="{D556E471-7B9A-404C-A22A-F375B64DD634}" sibTransId="{B863E7EC-4B53-4F44-8B4B-2F750BC56574}"/>
    <dgm:cxn modelId="{5EE2BAB8-961F-4DF1-9EBA-5DFAB895D28D}" type="presOf" srcId="{E5329810-F11D-471E-8D97-8FE115FE5AEC}" destId="{EE97E6F7-CE7D-4AD7-9BAE-D1A09AB6DA26}" srcOrd="0" destOrd="0" presId="urn:microsoft.com/office/officeart/2005/8/layout/vList2"/>
    <dgm:cxn modelId="{87CEC73C-A30E-42A4-971B-3DB03C1FB5BF}" srcId="{01731F4D-BFE5-4D16-92BE-DB788B4CD212}" destId="{967C329D-BAEC-4805-8FBE-4FBBEF7891A6}" srcOrd="1" destOrd="0" parTransId="{CE1C81AA-BE11-44F7-9387-2A188B11CD6F}" sibTransId="{854F18DE-C495-441A-ABC9-C4951A1B1B24}"/>
    <dgm:cxn modelId="{FE664155-5862-41F5-B6A8-8C289EC1E911}" type="presOf" srcId="{189D0EC2-EF0F-4F05-8863-F1299B7DFA46}" destId="{F84DEC5C-7190-43D9-BB48-0078E7A2240B}" srcOrd="0" destOrd="0" presId="urn:microsoft.com/office/officeart/2005/8/layout/vList2"/>
    <dgm:cxn modelId="{804A1CEA-CD62-4813-9DEA-36A58171E795}" srcId="{CFFABD76-1307-4D0B-BB7B-9BF32B280C5D}" destId="{189D0EC2-EF0F-4F05-8863-F1299B7DFA46}" srcOrd="0" destOrd="0" parTransId="{F597DCEE-4D14-4293-BDF0-C58AFC92841B}" sibTransId="{EB2B933F-6219-4E3F-9B68-BFAB1F7DE9DF}"/>
    <dgm:cxn modelId="{9CA7F5E4-6C86-4707-BDF4-17B87E74A83A}" srcId="{E5329810-F11D-471E-8D97-8FE115FE5AEC}" destId="{01731F4D-BFE5-4D16-92BE-DB788B4CD212}" srcOrd="0" destOrd="0" parTransId="{98B6A79D-53BC-4397-967B-7C493CCA36F1}" sibTransId="{7AA37897-B2BE-4EFD-A483-D6E60FD5117F}"/>
    <dgm:cxn modelId="{C5374D99-058D-43AF-97FA-BF3AE31BBC5E}" type="presOf" srcId="{01731F4D-BFE5-4D16-92BE-DB788B4CD212}" destId="{59396570-E1F5-45D6-A056-33F4DA1DCE03}" srcOrd="0" destOrd="0" presId="urn:microsoft.com/office/officeart/2005/8/layout/vList2"/>
    <dgm:cxn modelId="{662ED78E-C67E-4332-B33F-295C21E5BC12}" srcId="{CFFABD76-1307-4D0B-BB7B-9BF32B280C5D}" destId="{54C246F8-36C7-41DF-81CA-61ED85906CEB}" srcOrd="1" destOrd="0" parTransId="{959A6EC3-2364-4F1D-A4A6-7B0ABB2865EE}" sibTransId="{FEF4A7E2-8D18-477E-B9CE-1D401AFEDB88}"/>
    <dgm:cxn modelId="{E6273C48-3202-4648-8E6C-1F6140AE24CE}" type="presOf" srcId="{967C329D-BAEC-4805-8FBE-4FBBEF7891A6}" destId="{34C509AD-6B3B-4419-860B-6DFFEF238768}" srcOrd="0" destOrd="1" presId="urn:microsoft.com/office/officeart/2005/8/layout/vList2"/>
    <dgm:cxn modelId="{3BDFEB53-BD3B-48A0-9A25-043A8A7C6384}" srcId="{01731F4D-BFE5-4D16-92BE-DB788B4CD212}" destId="{911B43BC-854D-42EB-9092-F44CD40B6EC7}" srcOrd="0" destOrd="0" parTransId="{B047DBC4-EDF7-4C4E-9885-D7A398F1066A}" sibTransId="{FA0C00A0-B713-4EB1-93FE-58D6FE53D88E}"/>
    <dgm:cxn modelId="{6486CA65-F901-4517-8A07-725810C06A2E}" type="presOf" srcId="{54C246F8-36C7-41DF-81CA-61ED85906CEB}" destId="{F84DEC5C-7190-43D9-BB48-0078E7A2240B}" srcOrd="0" destOrd="1" presId="urn:microsoft.com/office/officeart/2005/8/layout/vList2"/>
    <dgm:cxn modelId="{0E941FB2-9FDC-413D-9935-7E745061584E}" srcId="{01731F4D-BFE5-4D16-92BE-DB788B4CD212}" destId="{9E6EE507-2DF0-455E-93DE-CF0FC532A0C8}" srcOrd="2" destOrd="0" parTransId="{0610DC88-6DCC-4712-A1D7-34A1FC2BBF9F}" sibTransId="{162C25CE-66D8-42A5-8116-171A4085CBAC}"/>
    <dgm:cxn modelId="{C4E08471-0798-4632-A08C-D7872D442688}" type="presOf" srcId="{911B43BC-854D-42EB-9092-F44CD40B6EC7}" destId="{34C509AD-6B3B-4419-860B-6DFFEF238768}" srcOrd="0" destOrd="0" presId="urn:microsoft.com/office/officeart/2005/8/layout/vList2"/>
    <dgm:cxn modelId="{33B5C74D-9C06-4433-8A2A-1E0708D87227}" type="presOf" srcId="{9E6EE507-2DF0-455E-93DE-CF0FC532A0C8}" destId="{34C509AD-6B3B-4419-860B-6DFFEF238768}" srcOrd="0" destOrd="2" presId="urn:microsoft.com/office/officeart/2005/8/layout/vList2"/>
    <dgm:cxn modelId="{4A80945F-20AE-46B0-A8AE-5C4E27282D2A}" type="presParOf" srcId="{EE97E6F7-CE7D-4AD7-9BAE-D1A09AB6DA26}" destId="{59396570-E1F5-45D6-A056-33F4DA1DCE03}" srcOrd="0" destOrd="0" presId="urn:microsoft.com/office/officeart/2005/8/layout/vList2"/>
    <dgm:cxn modelId="{C539CB02-4854-4E3E-8124-5AF65E5D594A}" type="presParOf" srcId="{EE97E6F7-CE7D-4AD7-9BAE-D1A09AB6DA26}" destId="{34C509AD-6B3B-4419-860B-6DFFEF238768}" srcOrd="1" destOrd="0" presId="urn:microsoft.com/office/officeart/2005/8/layout/vList2"/>
    <dgm:cxn modelId="{10F57551-D0DA-43D8-A963-0E9DD5AB2220}" type="presParOf" srcId="{EE97E6F7-CE7D-4AD7-9BAE-D1A09AB6DA26}" destId="{E9C72CA8-33BA-45D6-A097-65CCF1EE0271}" srcOrd="2" destOrd="0" presId="urn:microsoft.com/office/officeart/2005/8/layout/vList2"/>
    <dgm:cxn modelId="{5A72C8AD-FC3C-4E93-80C8-AF9B5B1EBBB7}" type="presParOf" srcId="{EE97E6F7-CE7D-4AD7-9BAE-D1A09AB6DA26}" destId="{F84DEC5C-7190-43D9-BB48-0078E7A2240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8CE57-16EC-433E-BFC2-FC2BFC7E1CF1}">
      <dsp:nvSpPr>
        <dsp:cNvPr id="0" name=""/>
        <dsp:cNvSpPr/>
      </dsp:nvSpPr>
      <dsp:spPr>
        <a:xfrm>
          <a:off x="0" y="131039"/>
          <a:ext cx="82296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solidFill>
                <a:schemeClr val="tx1"/>
              </a:solidFill>
            </a:rPr>
            <a:t>Incision cutanée : 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21704" y="152743"/>
        <a:ext cx="8186192" cy="401192"/>
      </dsp:txXfrm>
    </dsp:sp>
    <dsp:sp modelId="{EB27EBAB-847D-445C-9021-6E04FD3614C6}">
      <dsp:nvSpPr>
        <dsp:cNvPr id="0" name=""/>
        <dsp:cNvSpPr/>
      </dsp:nvSpPr>
      <dsp:spPr>
        <a:xfrm>
          <a:off x="0" y="575639"/>
          <a:ext cx="8229600" cy="49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horizontale</a:t>
          </a:r>
          <a:endParaRPr lang="fr-FR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respectant tissu graisseux sous cutané</a:t>
          </a:r>
          <a:endParaRPr lang="fr-FR" sz="1500" kern="1200" dirty="0"/>
        </a:p>
      </dsp:txBody>
      <dsp:txXfrm>
        <a:off x="0" y="575639"/>
        <a:ext cx="8229600" cy="491625"/>
      </dsp:txXfrm>
    </dsp:sp>
    <dsp:sp modelId="{13D3841C-C573-41E9-9146-BFAAE57086E8}">
      <dsp:nvSpPr>
        <dsp:cNvPr id="0" name=""/>
        <dsp:cNvSpPr/>
      </dsp:nvSpPr>
      <dsp:spPr>
        <a:xfrm>
          <a:off x="0" y="1067264"/>
          <a:ext cx="82296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solidFill>
                <a:schemeClr val="tx1"/>
              </a:solidFill>
            </a:rPr>
            <a:t>Limites du curage superficiel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21704" y="1088968"/>
        <a:ext cx="8186192" cy="401192"/>
      </dsp:txXfrm>
    </dsp:sp>
    <dsp:sp modelId="{4630A570-0CA8-4C3C-A4BF-DACDD5A2F70C}">
      <dsp:nvSpPr>
        <dsp:cNvPr id="0" name=""/>
        <dsp:cNvSpPr/>
      </dsp:nvSpPr>
      <dsp:spPr>
        <a:xfrm>
          <a:off x="0" y="1511864"/>
          <a:ext cx="8229600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HT : arcade crurale : contrôle </a:t>
          </a:r>
          <a:endParaRPr lang="fr-FR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P. </a:t>
          </a:r>
          <a:r>
            <a:rPr lang="fr-FR" sz="1500" kern="1200" dirty="0" err="1" smtClean="0"/>
            <a:t>Circonflex</a:t>
          </a:r>
          <a:r>
            <a:rPr lang="fr-FR" sz="1500" kern="1200" dirty="0" smtClean="0"/>
            <a:t> Iliaque </a:t>
          </a:r>
          <a:r>
            <a:rPr lang="fr-FR" sz="1500" kern="1200" dirty="0" err="1" smtClean="0"/>
            <a:t>Ext</a:t>
          </a:r>
          <a:r>
            <a:rPr lang="fr-FR" sz="1500" kern="1200" dirty="0" smtClean="0"/>
            <a:t> </a:t>
          </a:r>
          <a:endParaRPr lang="fr-FR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P. Epigastrique </a:t>
          </a:r>
          <a:r>
            <a:rPr lang="fr-FR" sz="1500" kern="1200" dirty="0" err="1" smtClean="0"/>
            <a:t>Superf</a:t>
          </a:r>
          <a:endParaRPr lang="fr-FR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DD : </a:t>
          </a:r>
          <a:r>
            <a:rPr lang="fr-FR" sz="1500" kern="1200" dirty="0" err="1" smtClean="0"/>
            <a:t>Add</a:t>
          </a:r>
          <a:r>
            <a:rPr lang="fr-FR" sz="1500" kern="1200" dirty="0" smtClean="0"/>
            <a:t> Longus</a:t>
          </a:r>
          <a:endParaRPr lang="fr-FR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DH : </a:t>
          </a:r>
          <a:r>
            <a:rPr lang="fr-FR" sz="1500" kern="1200" dirty="0" err="1" smtClean="0"/>
            <a:t>Sartorius</a:t>
          </a:r>
          <a:endParaRPr lang="fr-FR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BS : Saphène Int (repère)</a:t>
          </a:r>
          <a:endParaRPr lang="fr-FR" sz="1500" kern="1200" dirty="0"/>
        </a:p>
      </dsp:txBody>
      <dsp:txXfrm>
        <a:off x="0" y="1511864"/>
        <a:ext cx="8229600" cy="1455210"/>
      </dsp:txXfrm>
    </dsp:sp>
    <dsp:sp modelId="{E3962BBF-0DF1-423B-80F9-3F16F3D78B24}">
      <dsp:nvSpPr>
        <dsp:cNvPr id="0" name=""/>
        <dsp:cNvSpPr/>
      </dsp:nvSpPr>
      <dsp:spPr>
        <a:xfrm>
          <a:off x="0" y="2967074"/>
          <a:ext cx="82296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 smtClean="0">
              <a:solidFill>
                <a:schemeClr val="tx1"/>
              </a:solidFill>
            </a:rPr>
            <a:t>Lymphadénectomie</a:t>
          </a:r>
          <a:r>
            <a:rPr lang="fr-FR" sz="1900" kern="1200" dirty="0" smtClean="0">
              <a:solidFill>
                <a:schemeClr val="tx1"/>
              </a:solidFill>
            </a:rPr>
            <a:t> superficielle concentrique :</a:t>
          </a:r>
          <a:endParaRPr lang="fr-FR" sz="1900" kern="1200" dirty="0">
            <a:solidFill>
              <a:schemeClr val="tx1"/>
            </a:solidFill>
          </a:endParaRPr>
        </a:p>
      </dsp:txBody>
      <dsp:txXfrm>
        <a:off x="21704" y="2988778"/>
        <a:ext cx="8186192" cy="401192"/>
      </dsp:txXfrm>
    </dsp:sp>
    <dsp:sp modelId="{0837468B-B9E9-4138-8482-D248CE469148}">
      <dsp:nvSpPr>
        <dsp:cNvPr id="0" name=""/>
        <dsp:cNvSpPr/>
      </dsp:nvSpPr>
      <dsp:spPr>
        <a:xfrm>
          <a:off x="0" y="3411674"/>
          <a:ext cx="8229600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de BS en HT : de pointe du triangle </a:t>
          </a:r>
          <a:r>
            <a:rPr lang="fr-FR" sz="1500" kern="1200" dirty="0" smtClean="0">
              <a:sym typeface="Wingdings"/>
            </a:rPr>
            <a:t></a:t>
          </a:r>
          <a:r>
            <a:rPr lang="fr-FR" sz="1500" kern="1200" dirty="0" smtClean="0"/>
            <a:t> Foramen</a:t>
          </a:r>
          <a:endParaRPr lang="fr-FR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smtClean="0"/>
            <a:t>contrôles des P. </a:t>
          </a:r>
          <a:r>
            <a:rPr lang="fr-FR" sz="1500" kern="1200" dirty="0" err="1" smtClean="0"/>
            <a:t>Pudendaux</a:t>
          </a:r>
          <a:endParaRPr lang="fr-FR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err="1" smtClean="0"/>
            <a:t>Ext</a:t>
          </a:r>
          <a:r>
            <a:rPr lang="fr-FR" sz="1500" kern="1200" dirty="0" smtClean="0"/>
            <a:t> Sup </a:t>
          </a:r>
          <a:endParaRPr lang="fr-FR" sz="1500" kern="1200" dirty="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500" kern="1200" dirty="0" err="1" smtClean="0"/>
            <a:t>Ext</a:t>
          </a:r>
          <a:r>
            <a:rPr lang="fr-FR" sz="1500" kern="1200" dirty="0" smtClean="0"/>
            <a:t> </a:t>
          </a:r>
          <a:r>
            <a:rPr lang="fr-FR" sz="1500" kern="1200" dirty="0" err="1" smtClean="0"/>
            <a:t>Inf</a:t>
          </a:r>
          <a:endParaRPr lang="fr-FR" sz="1500" kern="1200" dirty="0"/>
        </a:p>
      </dsp:txBody>
      <dsp:txXfrm>
        <a:off x="0" y="3411674"/>
        <a:ext cx="8229600" cy="983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C2F77-9F41-4996-8E28-B1E2DAB58926}">
      <dsp:nvSpPr>
        <dsp:cNvPr id="0" name=""/>
        <dsp:cNvSpPr/>
      </dsp:nvSpPr>
      <dsp:spPr>
        <a:xfrm>
          <a:off x="0" y="19551"/>
          <a:ext cx="8229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Curage superficiel avec 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31984" y="51535"/>
        <a:ext cx="8165632" cy="591232"/>
      </dsp:txXfrm>
    </dsp:sp>
    <dsp:sp modelId="{20B7CE39-9BF4-4AD6-8090-AB59AE80C598}">
      <dsp:nvSpPr>
        <dsp:cNvPr id="0" name=""/>
        <dsp:cNvSpPr/>
      </dsp:nvSpPr>
      <dsp:spPr>
        <a:xfrm>
          <a:off x="0" y="674751"/>
          <a:ext cx="8229600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smtClean="0"/>
            <a:t>contrôle de la saphène à la pointe du triangle</a:t>
          </a:r>
          <a:endParaRPr lang="fr-FR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smtClean="0"/>
            <a:t>ouverture du fascia </a:t>
          </a:r>
          <a:r>
            <a:rPr lang="fr-FR" sz="2200" kern="1200" dirty="0" err="1" smtClean="0"/>
            <a:t>cribriformis</a:t>
          </a:r>
          <a:endParaRPr lang="fr-FR" sz="2200" kern="1200" dirty="0"/>
        </a:p>
      </dsp:txBody>
      <dsp:txXfrm>
        <a:off x="0" y="674751"/>
        <a:ext cx="8229600" cy="724500"/>
      </dsp:txXfrm>
    </dsp:sp>
    <dsp:sp modelId="{51FB8704-AA27-49A7-A5F1-F7E7B6298448}">
      <dsp:nvSpPr>
        <dsp:cNvPr id="0" name=""/>
        <dsp:cNvSpPr/>
      </dsp:nvSpPr>
      <dsp:spPr>
        <a:xfrm>
          <a:off x="0" y="1399251"/>
          <a:ext cx="8229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Exposition du pédicule fémoral :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31984" y="1431235"/>
        <a:ext cx="8165632" cy="591232"/>
      </dsp:txXfrm>
    </dsp:sp>
    <dsp:sp modelId="{0837F8E4-33A7-4F0F-B925-7E3D878AAEC9}">
      <dsp:nvSpPr>
        <dsp:cNvPr id="0" name=""/>
        <dsp:cNvSpPr/>
      </dsp:nvSpPr>
      <dsp:spPr>
        <a:xfrm>
          <a:off x="0" y="2054451"/>
          <a:ext cx="8229600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smtClean="0"/>
            <a:t>de bas en haut</a:t>
          </a:r>
          <a:endParaRPr lang="fr-FR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smtClean="0"/>
            <a:t>en remontant </a:t>
          </a:r>
          <a:r>
            <a:rPr lang="fr-FR" sz="2200" kern="1200" dirty="0" smtClean="0">
              <a:sym typeface="Wingdings"/>
            </a:rPr>
            <a:t></a:t>
          </a:r>
          <a:r>
            <a:rPr lang="fr-FR" sz="2200" kern="1200" dirty="0" smtClean="0"/>
            <a:t> crosse de saphène</a:t>
          </a:r>
          <a:endParaRPr lang="fr-FR" sz="2200" kern="1200" dirty="0"/>
        </a:p>
      </dsp:txBody>
      <dsp:txXfrm>
        <a:off x="0" y="2054451"/>
        <a:ext cx="8229600" cy="724500"/>
      </dsp:txXfrm>
    </dsp:sp>
    <dsp:sp modelId="{CD7F9312-938F-49BD-9863-79688F9885FB}">
      <dsp:nvSpPr>
        <dsp:cNvPr id="0" name=""/>
        <dsp:cNvSpPr/>
      </dsp:nvSpPr>
      <dsp:spPr>
        <a:xfrm>
          <a:off x="0" y="2778951"/>
          <a:ext cx="8229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solidFill>
                <a:schemeClr val="tx1"/>
              </a:solidFill>
            </a:rPr>
            <a:t>Evidemment superficiel et profond :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31984" y="2810935"/>
        <a:ext cx="8165632" cy="591232"/>
      </dsp:txXfrm>
    </dsp:sp>
    <dsp:sp modelId="{F628D433-0C4A-4558-9EB2-D3D281A173C3}">
      <dsp:nvSpPr>
        <dsp:cNvPr id="0" name=""/>
        <dsp:cNvSpPr/>
      </dsp:nvSpPr>
      <dsp:spPr>
        <a:xfrm>
          <a:off x="0" y="3434151"/>
          <a:ext cx="8229600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err="1" smtClean="0"/>
            <a:t>crossectomie</a:t>
          </a:r>
          <a:r>
            <a:rPr lang="fr-FR" sz="2200" kern="1200" dirty="0" smtClean="0"/>
            <a:t> saphène : curage superficiel</a:t>
          </a:r>
          <a:endParaRPr lang="fr-FR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smtClean="0"/>
            <a:t>récliner arcade crurale + section </a:t>
          </a:r>
          <a:r>
            <a:rPr lang="fr-FR" sz="2200" kern="1200" dirty="0" err="1" smtClean="0"/>
            <a:t>ligt</a:t>
          </a:r>
          <a:r>
            <a:rPr lang="fr-FR" sz="2200" kern="1200" dirty="0" smtClean="0"/>
            <a:t> lacunaire</a:t>
          </a:r>
          <a:endParaRPr lang="fr-FR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200" kern="1200" dirty="0" smtClean="0"/>
            <a:t>curage profond : </a:t>
          </a:r>
          <a:r>
            <a:rPr lang="fr-FR" sz="2200" kern="1200" dirty="0" err="1" smtClean="0"/>
            <a:t>latéro</a:t>
          </a:r>
          <a:r>
            <a:rPr lang="fr-FR" sz="2200" kern="1200" dirty="0" smtClean="0"/>
            <a:t>-fémoral et sous arcade (</a:t>
          </a:r>
          <a:r>
            <a:rPr lang="fr-FR" sz="2200" kern="1200" dirty="0" err="1" smtClean="0"/>
            <a:t>Cloquet</a:t>
          </a:r>
          <a:r>
            <a:rPr lang="fr-FR" sz="2200" kern="1200" dirty="0" smtClean="0"/>
            <a:t>)</a:t>
          </a:r>
          <a:endParaRPr lang="fr-FR" sz="2200" kern="1200" dirty="0"/>
        </a:p>
      </dsp:txBody>
      <dsp:txXfrm>
        <a:off x="0" y="3434151"/>
        <a:ext cx="8229600" cy="10722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96570-E1F5-45D6-A056-33F4DA1DCE03}">
      <dsp:nvSpPr>
        <dsp:cNvPr id="0" name=""/>
        <dsp:cNvSpPr/>
      </dsp:nvSpPr>
      <dsp:spPr>
        <a:xfrm>
          <a:off x="0" y="51276"/>
          <a:ext cx="8229600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>
              <a:solidFill>
                <a:schemeClr val="tx1"/>
              </a:solidFill>
            </a:rPr>
            <a:t>Fermeture :</a:t>
          </a:r>
          <a:endParaRPr lang="fr-FR" sz="3600" kern="1200" dirty="0">
            <a:solidFill>
              <a:schemeClr val="tx1"/>
            </a:solidFill>
          </a:endParaRPr>
        </a:p>
      </dsp:txBody>
      <dsp:txXfrm>
        <a:off x="41123" y="92399"/>
        <a:ext cx="8147354" cy="760154"/>
      </dsp:txXfrm>
    </dsp:sp>
    <dsp:sp modelId="{34C509AD-6B3B-4419-860B-6DFFEF238768}">
      <dsp:nvSpPr>
        <dsp:cNvPr id="0" name=""/>
        <dsp:cNvSpPr/>
      </dsp:nvSpPr>
      <dsp:spPr>
        <a:xfrm>
          <a:off x="0" y="893676"/>
          <a:ext cx="8229600" cy="1825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abaisser arcade crurale sur le </a:t>
          </a:r>
          <a:r>
            <a:rPr lang="fr-FR" sz="2800" kern="1200" dirty="0" err="1" smtClean="0"/>
            <a:t>ligt</a:t>
          </a:r>
          <a:r>
            <a:rPr lang="fr-FR" sz="2800" kern="1200" dirty="0" smtClean="0"/>
            <a:t> de Cooper</a:t>
          </a:r>
          <a:endParaRPr lang="fr-F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drain aspiratif</a:t>
          </a:r>
          <a:endParaRPr lang="fr-F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pas de bénéfice à transposer le </a:t>
          </a:r>
          <a:r>
            <a:rPr lang="fr-FR" sz="2800" kern="1200" dirty="0" err="1" smtClean="0"/>
            <a:t>Sartorius</a:t>
          </a:r>
          <a:endParaRPr lang="fr-F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fermeture en 2 plans par points séparés</a:t>
          </a:r>
          <a:endParaRPr lang="fr-FR" sz="2800" kern="1200" dirty="0"/>
        </a:p>
      </dsp:txBody>
      <dsp:txXfrm>
        <a:off x="0" y="893676"/>
        <a:ext cx="8229600" cy="1825740"/>
      </dsp:txXfrm>
    </dsp:sp>
    <dsp:sp modelId="{E9C72CA8-33BA-45D6-A097-65CCF1EE0271}">
      <dsp:nvSpPr>
        <dsp:cNvPr id="0" name=""/>
        <dsp:cNvSpPr/>
      </dsp:nvSpPr>
      <dsp:spPr>
        <a:xfrm>
          <a:off x="0" y="2719416"/>
          <a:ext cx="8229600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 smtClean="0">
              <a:solidFill>
                <a:schemeClr val="tx1"/>
              </a:solidFill>
            </a:rPr>
            <a:t>Post opératoire :</a:t>
          </a:r>
          <a:endParaRPr lang="fr-FR" sz="3600" kern="1200" dirty="0">
            <a:solidFill>
              <a:schemeClr val="tx1"/>
            </a:solidFill>
          </a:endParaRPr>
        </a:p>
      </dsp:txBody>
      <dsp:txXfrm>
        <a:off x="41123" y="2760539"/>
        <a:ext cx="8147354" cy="760154"/>
      </dsp:txXfrm>
    </dsp:sp>
    <dsp:sp modelId="{F84DEC5C-7190-43D9-BB48-0078E7A2240B}">
      <dsp:nvSpPr>
        <dsp:cNvPr id="0" name=""/>
        <dsp:cNvSpPr/>
      </dsp:nvSpPr>
      <dsp:spPr>
        <a:xfrm>
          <a:off x="0" y="3561816"/>
          <a:ext cx="8229600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lymphocèles et désunions</a:t>
          </a:r>
          <a:endParaRPr lang="fr-F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2800" kern="1200" dirty="0" smtClean="0"/>
            <a:t>prévention du </a:t>
          </a:r>
          <a:r>
            <a:rPr lang="fr-FR" sz="2800" kern="1200" dirty="0" err="1" smtClean="0"/>
            <a:t>lymphoedème</a:t>
          </a:r>
          <a:endParaRPr lang="fr-FR" sz="2800" kern="1200" dirty="0"/>
        </a:p>
      </dsp:txBody>
      <dsp:txXfrm>
        <a:off x="0" y="3561816"/>
        <a:ext cx="8229600" cy="912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7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7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7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76" charset="0"/>
              </a:defRPr>
            </a:lvl1pPr>
          </a:lstStyle>
          <a:p>
            <a:pPr>
              <a:defRPr/>
            </a:pPr>
            <a:fld id="{D429D14B-6524-41C7-ADAD-F8AD0F1417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142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6F34A0D-943B-4785-9213-2E923C8D3F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247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Cancers primitifs invasifs de la vulve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3A7F386B-9B71-4E71-BEAA-F2B21EE2F711}" type="slidenum">
              <a:rPr lang="fr-FR" sz="1200" smtClean="0"/>
              <a:pPr eaLnBrk="1" hangingPunct="1">
                <a:defRPr/>
              </a:pPr>
              <a:t>51</a:t>
            </a:fld>
            <a:endParaRPr lang="fr-FR" sz="1200" smtClean="0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fr-FR" smtClean="0">
                <a:latin typeface="Times New Roman" pitchFamily="18" charset="0"/>
              </a:rPr>
              <a:t>Pour les tumeurs latérales, si pN1 : curage profond homolatéral et superficiel controlatéral +/- profond si pN1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524625"/>
            <a:ext cx="60483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5350" name="Line 6"/>
          <p:cNvSpPr>
            <a:spLocks noChangeShapeType="1"/>
          </p:cNvSpPr>
          <p:nvPr/>
        </p:nvSpPr>
        <p:spPr bwMode="auto">
          <a:xfrm>
            <a:off x="0" y="1412875"/>
            <a:ext cx="914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oleObject" Target="../embeddings/oleObject13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7.png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53.png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46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4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976125" cy="71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fr-FR" dirty="0" smtClean="0"/>
              <a:t>Cancer Invasif de Vulve</a:t>
            </a:r>
            <a:endParaRPr lang="fr-FR" dirty="0"/>
          </a:p>
        </p:txBody>
      </p:sp>
      <p:sp>
        <p:nvSpPr>
          <p:cNvPr id="12" name="Sous-titre 4"/>
          <p:cNvSpPr txBox="1">
            <a:spLocks/>
          </p:cNvSpPr>
          <p:nvPr/>
        </p:nvSpPr>
        <p:spPr bwMode="auto">
          <a:xfrm>
            <a:off x="323528" y="260648"/>
            <a:ext cx="81359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Séminaire d’Oncologie Gynécologique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dirty="0" smtClean="0">
                <a:latin typeface="+mn-lt"/>
                <a:cs typeface="+mn-cs"/>
              </a:rPr>
              <a:t>Libreville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–  26 </a:t>
            </a:r>
            <a:r>
              <a:rPr lang="fr-FR" sz="2000" kern="0" dirty="0" smtClean="0">
                <a:latin typeface="+mn-lt"/>
                <a:cs typeface="+mn-cs"/>
              </a:rPr>
              <a:t>septembre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2012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998"/>
            <a:ext cx="964095" cy="125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467544" y="3068960"/>
            <a:ext cx="8208912" cy="2711152"/>
          </a:xfrm>
        </p:spPr>
        <p:txBody>
          <a:bodyPr>
            <a:noAutofit/>
          </a:bodyPr>
          <a:lstStyle/>
          <a:p>
            <a:r>
              <a:rPr lang="fr-FR" sz="2000" dirty="0" smtClean="0"/>
              <a:t>Pr Jean LEVEQUE</a:t>
            </a:r>
          </a:p>
          <a:p>
            <a:endParaRPr lang="fr-FR" sz="1400" dirty="0" smtClean="0"/>
          </a:p>
          <a:p>
            <a:pPr algn="l"/>
            <a:r>
              <a:rPr lang="fr-FR" sz="1600" i="1" dirty="0" smtClean="0"/>
              <a:t>		Service de Gynécologie - CHU Anne de Bretagne</a:t>
            </a:r>
          </a:p>
          <a:p>
            <a:pPr algn="l"/>
            <a:r>
              <a:rPr lang="fr-FR" sz="1600" i="1" dirty="0" smtClean="0"/>
              <a:t>		</a:t>
            </a:r>
          </a:p>
          <a:p>
            <a:pPr algn="l"/>
            <a:r>
              <a:rPr lang="fr-FR" sz="1600" i="1" dirty="0" smtClean="0"/>
              <a:t>		Département d’Oncologie Chirurgicale - CRLCC Eugène Marquis</a:t>
            </a:r>
          </a:p>
          <a:p>
            <a:pPr algn="l"/>
            <a:r>
              <a:rPr lang="fr-FR" sz="1600" i="1" dirty="0" smtClean="0"/>
              <a:t>		</a:t>
            </a:r>
          </a:p>
          <a:p>
            <a:pPr algn="l"/>
            <a:r>
              <a:rPr lang="fr-FR" sz="1600" i="1" dirty="0" smtClean="0"/>
              <a:t>		Faculté de Médecine - Université de Rennes 1</a:t>
            </a:r>
          </a:p>
          <a:p>
            <a:pPr algn="l"/>
            <a:endParaRPr lang="fr-FR" sz="1600" i="1" dirty="0"/>
          </a:p>
          <a:p>
            <a:pPr algn="l"/>
            <a:r>
              <a:rPr lang="fr-FR" sz="1600" i="1" dirty="0" smtClean="0"/>
              <a:t>		Inserm U1085 - </a:t>
            </a:r>
            <a:r>
              <a:rPr lang="en-US" sz="1600" i="1" dirty="0"/>
              <a:t>Death Receptors and Tumor Escape</a:t>
            </a:r>
            <a:endParaRPr lang="fr-FR" sz="1600" i="1" dirty="0" smtClean="0"/>
          </a:p>
          <a:p>
            <a:endParaRPr lang="fr-FR" sz="1400" dirty="0" smtClean="0"/>
          </a:p>
          <a:p>
            <a:r>
              <a:rPr lang="fr-FR" sz="2000" dirty="0" smtClean="0"/>
              <a:t>RENNES  - </a:t>
            </a:r>
            <a:r>
              <a:rPr lang="fr-FR" sz="2000" dirty="0" err="1" smtClean="0"/>
              <a:t>Breizh</a:t>
            </a:r>
            <a:r>
              <a:rPr lang="fr-FR" sz="2000" dirty="0" smtClean="0"/>
              <a:t> </a:t>
            </a:r>
            <a:r>
              <a:rPr lang="fr-FR" sz="2000" dirty="0" err="1" smtClean="0"/>
              <a:t>Izel</a:t>
            </a:r>
            <a:endParaRPr lang="fr-FR" sz="20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3" y="3701221"/>
            <a:ext cx="367099" cy="39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 descr="C:\Users\Pr Jean Levêque\Documents\IMAGES\Divers\Logo\Logo CEM 2010.jpg"/>
          <p:cNvPicPr>
            <a:picLocks noChangeAspect="1" noChangeArrowheads="1"/>
          </p:cNvPicPr>
          <p:nvPr/>
        </p:nvPicPr>
        <p:blipFill>
          <a:blip r:embed="rId5" cstate="print"/>
          <a:srcRect r="39883" b="82550"/>
          <a:stretch>
            <a:fillRect/>
          </a:stretch>
        </p:blipFill>
        <p:spPr bwMode="auto">
          <a:xfrm>
            <a:off x="1145374" y="4061261"/>
            <a:ext cx="1152128" cy="460339"/>
          </a:xfrm>
          <a:prstGeom prst="rect">
            <a:avLst/>
          </a:prstGeom>
          <a:noFill/>
        </p:spPr>
      </p:pic>
      <p:pic>
        <p:nvPicPr>
          <p:cNvPr id="15" name="Picture 2" descr="C:\Users\Pr Jean Levêque\Documents\IMAGES\Divers\Logo\Logo Fac Uni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565317"/>
            <a:ext cx="605822" cy="602360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0" y="5281975"/>
            <a:ext cx="1619672" cy="66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Nature : Carcinome épidermoïde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Forme bourgeonnante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Forme </a:t>
            </a:r>
            <a:r>
              <a:rPr lang="fr-FR" dirty="0" err="1" smtClean="0"/>
              <a:t>creusante</a:t>
            </a:r>
            <a:r>
              <a:rPr lang="fr-FR" dirty="0" smtClean="0"/>
              <a:t> + localisation clitoridienne</a:t>
            </a:r>
            <a:endParaRPr lang="fr-FR" dirty="0"/>
          </a:p>
        </p:txBody>
      </p:sp>
      <p:pic>
        <p:nvPicPr>
          <p:cNvPr id="7" name="Image 4" descr="DSCN0012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4" y="2687479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Pr Jean LEVEQUE\Pictures\Vulve\K vulve sur LS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Nature : Carcinome épidermoïde</a:t>
            </a:r>
            <a:endParaRPr lang="fr-FR" sz="40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Bourgeonnant + creusant</a:t>
            </a:r>
            <a:endParaRPr lang="fr-FR" sz="2000" dirty="0"/>
          </a:p>
        </p:txBody>
      </p:sp>
      <p:pic>
        <p:nvPicPr>
          <p:cNvPr id="6" name="Picture 2" descr="C:\Users\Pr Jean LEVEQUE\Pictures\Vulve\KClitoris Mme Laisné\IMGP28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Inflammatoire (lymphangite)</a:t>
            </a:r>
            <a:endParaRPr lang="fr-FR" dirty="0"/>
          </a:p>
        </p:txBody>
      </p:sp>
      <p:pic>
        <p:nvPicPr>
          <p:cNvPr id="11" name="Picture 3" descr="C:\Users\Pr Jean LEVEQUE\Pictures\Vulve\K Vulve Mme Hamet 2008\K Vulve historiqu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6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Nature : Carcinome épidermoïde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8219256" cy="864096"/>
          </a:xfrm>
        </p:spPr>
        <p:txBody>
          <a:bodyPr anchor="ctr">
            <a:noAutofit/>
          </a:bodyPr>
          <a:lstStyle/>
          <a:p>
            <a:pPr algn="ctr"/>
            <a:r>
              <a:rPr lang="fr-FR" sz="1800" dirty="0" smtClean="0"/>
              <a:t>Carcinome Verruqueux sur LSA</a:t>
            </a:r>
          </a:p>
          <a:p>
            <a:pPr lvl="1" algn="ctr">
              <a:lnSpc>
                <a:spcPct val="130000"/>
              </a:lnSpc>
            </a:pPr>
            <a:r>
              <a:rPr lang="fr-FR" sz="1600" dirty="0" smtClean="0">
                <a:sym typeface="Wingdings" pitchFamily="2" charset="2"/>
              </a:rPr>
              <a:t> </a:t>
            </a:r>
            <a:r>
              <a:rPr lang="fr-FR" sz="1600" dirty="0" smtClean="0"/>
              <a:t>risque </a:t>
            </a:r>
            <a:r>
              <a:rPr lang="fr-FR" sz="1600" dirty="0"/>
              <a:t>de </a:t>
            </a:r>
            <a:r>
              <a:rPr lang="fr-FR" sz="1600" dirty="0" smtClean="0"/>
              <a:t>transformation </a:t>
            </a:r>
            <a:r>
              <a:rPr lang="fr-FR" sz="1600" dirty="0" err="1" smtClean="0"/>
              <a:t>anaplasique</a:t>
            </a:r>
            <a:r>
              <a:rPr lang="fr-FR" sz="1600" dirty="0" smtClean="0"/>
              <a:t> </a:t>
            </a:r>
            <a:r>
              <a:rPr lang="fr-FR" sz="1600" dirty="0"/>
              <a:t>sous XRT</a:t>
            </a:r>
          </a:p>
          <a:p>
            <a:pPr algn="ctr"/>
            <a:endParaRPr lang="fr-FR" sz="1800" dirty="0"/>
          </a:p>
        </p:txBody>
      </p:sp>
      <p:pic>
        <p:nvPicPr>
          <p:cNvPr id="9" name="Picture 2" descr="C:\Users\Pr Jean LEVEQUE\Pictures\Vulve\K vulve verruqueu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52" y="2430040"/>
            <a:ext cx="5268384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93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Nature : Carcinome épidermoïde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19256" cy="639762"/>
          </a:xfrm>
        </p:spPr>
        <p:txBody>
          <a:bodyPr anchor="ctr">
            <a:normAutofit/>
          </a:bodyPr>
          <a:lstStyle/>
          <a:p>
            <a:pPr algn="ctr"/>
            <a:r>
              <a:rPr lang="fr-FR" dirty="0" smtClean="0"/>
              <a:t>C. </a:t>
            </a:r>
            <a:r>
              <a:rPr lang="fr-FR" dirty="0" err="1" smtClean="0"/>
              <a:t>Basocellulaire</a:t>
            </a:r>
            <a:r>
              <a:rPr lang="fr-FR" dirty="0" smtClean="0"/>
              <a:t> : guérison par excision chirurgicale</a:t>
            </a:r>
            <a:endParaRPr lang="fr-FR" dirty="0"/>
          </a:p>
        </p:txBody>
      </p:sp>
      <p:pic>
        <p:nvPicPr>
          <p:cNvPr id="10" name="Picture 2" descr="Noel 2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860814" y="2174875"/>
            <a:ext cx="5268384" cy="39512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214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Nature : ?</a:t>
            </a:r>
          </a:p>
        </p:txBody>
      </p:sp>
      <p:pic>
        <p:nvPicPr>
          <p:cNvPr id="10" name="Picture 3" descr="DSCN303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7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Angiome…</a:t>
            </a:r>
            <a:endParaRPr lang="fr-FR" dirty="0"/>
          </a:p>
        </p:txBody>
      </p:sp>
      <p:pic>
        <p:nvPicPr>
          <p:cNvPr id="4" name="Picture 3" descr="DSCN303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390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Nature : mélanome</a:t>
            </a:r>
            <a:endParaRPr lang="fr-FR" dirty="0"/>
          </a:p>
        </p:txBody>
      </p:sp>
      <p:pic>
        <p:nvPicPr>
          <p:cNvPr id="7" name="Picture 2" descr="C:\Users\Pr Jean LEVEQUE\Pictures\Vulve\Melanome Vulve. Mme Fontaine Sept 05 2012\IMG_04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10953"/>
            <a:ext cx="5805801" cy="43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03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Siège des lésions</a:t>
            </a:r>
          </a:p>
        </p:txBody>
      </p:sp>
      <p:sp>
        <p:nvSpPr>
          <p:cNvPr id="61443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/>
              <a:t>Multifocal: 5% des cas</a:t>
            </a:r>
          </a:p>
          <a:p>
            <a:r>
              <a:rPr lang="fr-FR" sz="2800" dirty="0"/>
              <a:t>Localisations</a:t>
            </a:r>
            <a:r>
              <a:rPr lang="fr-FR" sz="2800" dirty="0" smtClean="0"/>
              <a:t>:</a:t>
            </a:r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 smtClean="0"/>
          </a:p>
          <a:p>
            <a:r>
              <a:rPr lang="fr-FR" sz="2800" dirty="0" smtClean="0"/>
              <a:t>Situation / ligne médiane</a:t>
            </a:r>
            <a:endParaRPr lang="fr-FR" sz="2800" dirty="0"/>
          </a:p>
          <a:p>
            <a:endParaRPr lang="fr-FR" sz="2800" dirty="0"/>
          </a:p>
        </p:txBody>
      </p:sp>
      <p:grpSp>
        <p:nvGrpSpPr>
          <p:cNvPr id="2" name="Groupe 1"/>
          <p:cNvGrpSpPr/>
          <p:nvPr/>
        </p:nvGrpSpPr>
        <p:grpSpPr>
          <a:xfrm>
            <a:off x="2008815" y="1916832"/>
            <a:ext cx="6955673" cy="4006026"/>
            <a:chOff x="1030563" y="2447310"/>
            <a:chExt cx="6955673" cy="4006026"/>
          </a:xfrm>
        </p:grpSpPr>
        <p:graphicFrame>
          <p:nvGraphicFramePr>
            <p:cNvPr id="6144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7731305"/>
                </p:ext>
              </p:extLst>
            </p:nvPr>
          </p:nvGraphicFramePr>
          <p:xfrm>
            <a:off x="2736850" y="2871380"/>
            <a:ext cx="3657600" cy="304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939" name="Image" r:id="rId3" imgW="4048690" imgH="3048426" progId="PhotoDeluxeBusiness.Image.1">
                    <p:embed/>
                  </p:oleObj>
                </mc:Choice>
                <mc:Fallback>
                  <p:oleObj name="Image" r:id="rId3" imgW="4048690" imgH="3048426" progId="PhotoDeluxeBusiness.Image.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850" y="2871380"/>
                          <a:ext cx="3657600" cy="304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1030563" y="3738518"/>
              <a:ext cx="1326004" cy="338554"/>
            </a:xfrm>
            <a:prstGeom prst="rect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dirty="0"/>
                <a:t>Lèvres: 70%</a:t>
              </a:r>
            </a:p>
          </p:txBody>
        </p:sp>
        <p:sp>
          <p:nvSpPr>
            <p:cNvPr id="61447" name="Text Box 7"/>
            <p:cNvSpPr txBox="1">
              <a:spLocks noChangeArrowheads="1"/>
            </p:cNvSpPr>
            <p:nvPr/>
          </p:nvSpPr>
          <p:spPr bwMode="auto">
            <a:xfrm>
              <a:off x="3954745" y="2447310"/>
              <a:ext cx="1221809" cy="338554"/>
            </a:xfrm>
            <a:prstGeom prst="rect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dirty="0"/>
                <a:t>Clitoris: 5%</a:t>
              </a:r>
            </a:p>
          </p:txBody>
        </p:sp>
        <p:sp>
          <p:nvSpPr>
            <p:cNvPr id="61448" name="Text Box 8"/>
            <p:cNvSpPr txBox="1">
              <a:spLocks noChangeArrowheads="1"/>
            </p:cNvSpPr>
            <p:nvPr/>
          </p:nvSpPr>
          <p:spPr bwMode="auto">
            <a:xfrm>
              <a:off x="4052084" y="6114782"/>
              <a:ext cx="1415772" cy="338554"/>
            </a:xfrm>
            <a:prstGeom prst="rect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dirty="0"/>
                <a:t>Périnée: 20%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60232" y="4721963"/>
              <a:ext cx="1326004" cy="338554"/>
            </a:xfrm>
            <a:prstGeom prst="rect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fr-FR" dirty="0"/>
                <a:t>Lèvres: 70%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735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dirty="0" smtClean="0"/>
              <a:t>Extension</a:t>
            </a:r>
            <a:endParaRPr lang="fr-FR" dirty="0"/>
          </a:p>
        </p:txBody>
      </p:sp>
      <p:sp>
        <p:nvSpPr>
          <p:cNvPr id="31747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fr-FR" sz="2800" dirty="0"/>
              <a:t>L</a:t>
            </a:r>
            <a:r>
              <a:rPr lang="fr-FR" sz="2800" dirty="0" smtClean="0"/>
              <a:t>ocale</a:t>
            </a:r>
            <a:r>
              <a:rPr lang="fr-FR" sz="2800" dirty="0"/>
              <a:t>:</a:t>
            </a:r>
          </a:p>
          <a:p>
            <a:pPr lvl="1">
              <a:lnSpc>
                <a:spcPct val="120000"/>
              </a:lnSpc>
            </a:pPr>
            <a:r>
              <a:rPr lang="fr-FR" sz="2400" dirty="0"/>
              <a:t>vagin</a:t>
            </a:r>
          </a:p>
          <a:p>
            <a:pPr lvl="1">
              <a:lnSpc>
                <a:spcPct val="120000"/>
              </a:lnSpc>
            </a:pPr>
            <a:r>
              <a:rPr lang="fr-FR" sz="2400" dirty="0"/>
              <a:t>méat </a:t>
            </a:r>
            <a:r>
              <a:rPr lang="fr-FR" sz="2400" dirty="0" err="1"/>
              <a:t>uréthral</a:t>
            </a:r>
            <a:endParaRPr lang="fr-FR" sz="2400" dirty="0"/>
          </a:p>
          <a:p>
            <a:pPr lvl="1">
              <a:lnSpc>
                <a:spcPct val="120000"/>
              </a:lnSpc>
            </a:pPr>
            <a:r>
              <a:rPr lang="fr-FR" sz="2400" dirty="0"/>
              <a:t>marge anale</a:t>
            </a:r>
          </a:p>
          <a:p>
            <a:pPr lvl="1">
              <a:lnSpc>
                <a:spcPct val="120000"/>
              </a:lnSpc>
            </a:pPr>
            <a:r>
              <a:rPr lang="fr-FR" sz="2400" dirty="0"/>
              <a:t>peau périnéale: MULTIFOCALITE +++</a:t>
            </a:r>
          </a:p>
          <a:p>
            <a:pPr>
              <a:lnSpc>
                <a:spcPct val="120000"/>
              </a:lnSpc>
            </a:pPr>
            <a:r>
              <a:rPr lang="fr-FR" sz="2800" dirty="0" smtClean="0"/>
              <a:t>Ganglionnaire :</a:t>
            </a:r>
            <a:endParaRPr lang="fr-FR" sz="2800" dirty="0"/>
          </a:p>
          <a:p>
            <a:pPr lvl="1">
              <a:lnSpc>
                <a:spcPct val="120000"/>
              </a:lnSpc>
            </a:pPr>
            <a:r>
              <a:rPr lang="fr-FR" sz="2400" dirty="0"/>
              <a:t>inguinale</a:t>
            </a:r>
          </a:p>
          <a:p>
            <a:pPr lvl="1">
              <a:lnSpc>
                <a:spcPct val="120000"/>
              </a:lnSpc>
            </a:pPr>
            <a:r>
              <a:rPr lang="fr-FR" sz="2400" dirty="0"/>
              <a:t>bilatérale (+++ K clitoridien, à cheval / raphé médian</a:t>
            </a:r>
            <a:r>
              <a:rPr lang="fr-FR" sz="24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fr-FR" sz="2400" dirty="0" smtClean="0"/>
              <a:t>précoce si atteinte clitoridienne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080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dirty="0"/>
              <a:t>Risque </a:t>
            </a:r>
            <a:r>
              <a:rPr lang="fr-FR" dirty="0" err="1" smtClean="0"/>
              <a:t>pN</a:t>
            </a:r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63491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2400" dirty="0"/>
              <a:t>Fonction de: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taille de la lésion </a:t>
            </a:r>
            <a:r>
              <a:rPr lang="fr-FR" sz="1600" dirty="0"/>
              <a:t>(T &lt; 2 cm et P &lt; 1 mm </a:t>
            </a:r>
            <a:r>
              <a:rPr lang="fr-FR" sz="1600" dirty="0">
                <a:sym typeface="Wingdings" pitchFamily="2" charset="2"/>
              </a:rPr>
              <a:t> risque négligeable)</a:t>
            </a:r>
            <a:endParaRPr lang="fr-FR" sz="1600" dirty="0"/>
          </a:p>
          <a:p>
            <a:pPr lvl="1">
              <a:lnSpc>
                <a:spcPct val="110000"/>
              </a:lnSpc>
            </a:pPr>
            <a:r>
              <a:rPr lang="fr-FR" sz="2000" dirty="0"/>
              <a:t>profondeur de l'invasion (P)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emboles </a:t>
            </a:r>
            <a:r>
              <a:rPr lang="fr-FR" sz="2000" dirty="0" err="1"/>
              <a:t>vasculo</a:t>
            </a:r>
            <a:r>
              <a:rPr lang="fr-FR" sz="2000" dirty="0"/>
              <a:t>-lymphatiques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confluence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atteinte clitoridienne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différenciation de la lésion</a:t>
            </a:r>
          </a:p>
          <a:p>
            <a:pPr>
              <a:lnSpc>
                <a:spcPct val="110000"/>
              </a:lnSpc>
            </a:pPr>
            <a:r>
              <a:rPr lang="fr-FR" sz="2400" dirty="0"/>
              <a:t>Atteinte controlatérale: 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lésion centrale (1 cm du raphé)</a:t>
            </a:r>
          </a:p>
          <a:p>
            <a:pPr lvl="1">
              <a:lnSpc>
                <a:spcPct val="110000"/>
              </a:lnSpc>
            </a:pPr>
            <a:r>
              <a:rPr lang="fr-FR" sz="2000" dirty="0"/>
              <a:t>N + inguinal homolatéral (15 %)</a:t>
            </a:r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920558"/>
              </p:ext>
            </p:extLst>
          </p:nvPr>
        </p:nvGraphicFramePr>
        <p:xfrm>
          <a:off x="5105400" y="2720503"/>
          <a:ext cx="3657600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7" name="Graphique" r:id="rId3" imgW="3419901" imgH="1714928" progId="Excel.Chart.8">
                  <p:embed/>
                </p:oleObj>
              </mc:Choice>
              <mc:Fallback>
                <p:oleObj name="Graphique" r:id="rId3" imgW="3419901" imgH="171492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720503"/>
                        <a:ext cx="3657600" cy="265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846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dirty="0" smtClean="0"/>
              <a:t>Background</a:t>
            </a:r>
            <a:endParaRPr lang="fr-FR" dirty="0"/>
          </a:p>
        </p:txBody>
      </p:sp>
      <p:sp>
        <p:nvSpPr>
          <p:cNvPr id="27651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40000"/>
              </a:lnSpc>
            </a:pPr>
            <a:r>
              <a:rPr lang="fr-FR" dirty="0"/>
              <a:t>Cancer </a:t>
            </a:r>
            <a:r>
              <a:rPr lang="fr-FR" dirty="0" smtClean="0"/>
              <a:t>rare : 5</a:t>
            </a:r>
            <a:r>
              <a:rPr lang="fr-FR" dirty="0"/>
              <a:t>% des cancers </a:t>
            </a:r>
            <a:r>
              <a:rPr lang="fr-FR" dirty="0" smtClean="0"/>
              <a:t>génitaux</a:t>
            </a:r>
            <a:endParaRPr lang="fr-FR" dirty="0"/>
          </a:p>
          <a:p>
            <a:pPr>
              <a:lnSpc>
                <a:spcPct val="140000"/>
              </a:lnSpc>
            </a:pPr>
            <a:r>
              <a:rPr lang="fr-FR" dirty="0" smtClean="0"/>
              <a:t>Particularités :</a:t>
            </a:r>
            <a:endParaRPr lang="fr-FR" dirty="0"/>
          </a:p>
          <a:p>
            <a:pPr lvl="1">
              <a:lnSpc>
                <a:spcPct val="140000"/>
              </a:lnSpc>
            </a:pPr>
            <a:r>
              <a:rPr lang="fr-FR" dirty="0" smtClean="0"/>
              <a:t>90% cas : sur pathologie </a:t>
            </a:r>
            <a:r>
              <a:rPr lang="fr-FR" dirty="0" err="1" smtClean="0"/>
              <a:t>pré-existante</a:t>
            </a:r>
            <a:r>
              <a:rPr lang="fr-FR" dirty="0" smtClean="0"/>
              <a:t> </a:t>
            </a:r>
            <a:r>
              <a:rPr lang="fr-FR" dirty="0" smtClean="0">
                <a:sym typeface="Wingdings" pitchFamily="2" charset="2"/>
              </a:rPr>
              <a:t></a:t>
            </a:r>
            <a:endParaRPr lang="fr-FR" dirty="0"/>
          </a:p>
          <a:p>
            <a:pPr lvl="2">
              <a:lnSpc>
                <a:spcPct val="140000"/>
              </a:lnSpc>
            </a:pPr>
            <a:r>
              <a:rPr lang="fr-FR" dirty="0" err="1"/>
              <a:t>multifocalité</a:t>
            </a:r>
            <a:endParaRPr lang="fr-FR" dirty="0"/>
          </a:p>
          <a:p>
            <a:pPr lvl="2">
              <a:lnSpc>
                <a:spcPct val="140000"/>
              </a:lnSpc>
            </a:pPr>
            <a:r>
              <a:rPr lang="fr-FR" dirty="0" err="1"/>
              <a:t>trt</a:t>
            </a:r>
            <a:r>
              <a:rPr lang="fr-FR" dirty="0"/>
              <a:t> </a:t>
            </a:r>
            <a:r>
              <a:rPr lang="fr-FR" dirty="0" smtClean="0"/>
              <a:t>chirurgical mutilant…</a:t>
            </a:r>
          </a:p>
          <a:p>
            <a:pPr lvl="1">
              <a:lnSpc>
                <a:spcPct val="140000"/>
              </a:lnSpc>
            </a:pPr>
            <a:r>
              <a:rPr lang="fr-FR" dirty="0" err="1" smtClean="0"/>
              <a:t>Lymphophilie</a:t>
            </a:r>
            <a:endParaRPr lang="fr-FR" dirty="0" smtClean="0"/>
          </a:p>
          <a:p>
            <a:pPr lvl="1">
              <a:lnSpc>
                <a:spcPct val="140000"/>
              </a:lnSpc>
            </a:pPr>
            <a:r>
              <a:rPr lang="fr-FR" dirty="0" smtClean="0"/>
              <a:t>F. le plus souvent âgées : 23% avant 45 ans</a:t>
            </a:r>
          </a:p>
        </p:txBody>
      </p:sp>
    </p:spTree>
    <p:extLst>
      <p:ext uri="{BB962C8B-B14F-4D97-AF65-F5344CB8AC3E}">
        <p14:creationId xmlns:p14="http://schemas.microsoft.com/office/powerpoint/2010/main" val="21169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dirty="0" smtClean="0"/>
              <a:t>Lésion associée</a:t>
            </a:r>
            <a:endParaRPr lang="fr-FR" dirty="0"/>
          </a:p>
        </p:txBody>
      </p:sp>
      <p:sp>
        <p:nvSpPr>
          <p:cNvPr id="28675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sz="3600" dirty="0" smtClean="0"/>
              <a:t>VIN :</a:t>
            </a:r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Différencié = Lichen </a:t>
            </a:r>
            <a:r>
              <a:rPr lang="fr-FR" sz="2400" dirty="0" err="1" smtClean="0"/>
              <a:t>Scléro</a:t>
            </a:r>
            <a:r>
              <a:rPr lang="fr-FR" sz="2400" dirty="0" smtClean="0"/>
              <a:t> Atrophique</a:t>
            </a:r>
          </a:p>
          <a:p>
            <a:pPr lvl="1">
              <a:lnSpc>
                <a:spcPct val="200000"/>
              </a:lnSpc>
            </a:pPr>
            <a:r>
              <a:rPr lang="fr-FR" sz="2400" dirty="0" smtClean="0"/>
              <a:t>Indifférencié = lésions HPV induites (</a:t>
            </a:r>
            <a:r>
              <a:rPr lang="fr-FR" sz="2400" dirty="0" err="1" smtClean="0"/>
              <a:t>hr</a:t>
            </a:r>
            <a:r>
              <a:rPr lang="fr-FR" sz="2400" dirty="0" smtClean="0"/>
              <a:t>-HPV)</a:t>
            </a:r>
          </a:p>
          <a:p>
            <a:pPr>
              <a:lnSpc>
                <a:spcPct val="200000"/>
              </a:lnSpc>
            </a:pPr>
            <a:r>
              <a:rPr lang="fr-FR" dirty="0" smtClean="0"/>
              <a:t>Paget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30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VIN différencié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262602" cy="319695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34837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91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VIN indifférencié : vérifier col et anus</a:t>
            </a:r>
            <a:endParaRPr lang="fr-FR" sz="36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Forme classique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 smtClean="0"/>
              <a:t>Papulose</a:t>
            </a:r>
            <a:r>
              <a:rPr lang="fr-FR" dirty="0" smtClean="0"/>
              <a:t> </a:t>
            </a:r>
            <a:r>
              <a:rPr lang="fr-FR" dirty="0" err="1" smtClean="0"/>
              <a:t>Bowenoïde</a:t>
            </a:r>
            <a:endParaRPr lang="fr-FR" dirty="0"/>
          </a:p>
        </p:txBody>
      </p:sp>
      <p:pic>
        <p:nvPicPr>
          <p:cNvPr id="12" name="Picture 2" descr="C:\Users\Pr Jean LEVEQUE\Pictures\Vulve\03 Néoplasie intraépithéliale de type classique, forme leucoplasqiu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69" y="2174875"/>
            <a:ext cx="3699686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Paget : rechercher primitif pelvien</a:t>
            </a:r>
            <a:endParaRPr lang="fr-FR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4861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Bilan</a:t>
            </a:r>
          </a:p>
        </p:txBody>
      </p:sp>
      <p:sp>
        <p:nvSpPr>
          <p:cNvPr id="30723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Biopsie </a:t>
            </a:r>
            <a:r>
              <a:rPr lang="fr-FR" sz="24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fr-FR" sz="2000" dirty="0" smtClean="0"/>
              <a:t>de </a:t>
            </a:r>
            <a:r>
              <a:rPr lang="fr-FR" sz="2000" dirty="0"/>
              <a:t>la lésion </a:t>
            </a:r>
            <a:r>
              <a:rPr lang="fr-FR" sz="2000" dirty="0" smtClean="0"/>
              <a:t>ou des lésions</a:t>
            </a:r>
          </a:p>
          <a:p>
            <a:pPr lvl="1">
              <a:lnSpc>
                <a:spcPct val="150000"/>
              </a:lnSpc>
            </a:pPr>
            <a:r>
              <a:rPr lang="fr-FR" sz="2000" dirty="0" smtClean="0"/>
              <a:t>des </a:t>
            </a:r>
            <a:r>
              <a:rPr lang="fr-FR" sz="2000" dirty="0"/>
              <a:t>lésions </a:t>
            </a:r>
            <a:r>
              <a:rPr lang="fr-FR" sz="2000" dirty="0" smtClean="0"/>
              <a:t>associées</a:t>
            </a: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400" dirty="0" err="1"/>
              <a:t>Cytoponction</a:t>
            </a:r>
            <a:r>
              <a:rPr lang="fr-FR" sz="2400" dirty="0"/>
              <a:t> des adénopathies (faible Se)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Echo + </a:t>
            </a:r>
            <a:r>
              <a:rPr lang="fr-FR" sz="2400" dirty="0" smtClean="0"/>
              <a:t>IRM pelvien</a:t>
            </a:r>
            <a:r>
              <a:rPr lang="fr-FR" sz="2400" dirty="0"/>
              <a:t> </a:t>
            </a:r>
            <a:r>
              <a:rPr lang="fr-FR" sz="2400" dirty="0" smtClean="0"/>
              <a:t>/ </a:t>
            </a:r>
            <a:r>
              <a:rPr lang="fr-FR" sz="2400" dirty="0" err="1" smtClean="0"/>
              <a:t>PetScan</a:t>
            </a:r>
            <a:r>
              <a:rPr lang="fr-FR" sz="2400" dirty="0" smtClean="0"/>
              <a:t> :</a:t>
            </a:r>
            <a:endParaRPr lang="fr-FR" sz="2400" dirty="0"/>
          </a:p>
          <a:p>
            <a:pPr lvl="1">
              <a:lnSpc>
                <a:spcPct val="150000"/>
              </a:lnSpc>
            </a:pPr>
            <a:r>
              <a:rPr lang="fr-FR" sz="2000" dirty="0"/>
              <a:t>chaînes ganglionnaires iliaques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atteinte </a:t>
            </a:r>
            <a:r>
              <a:rPr lang="fr-FR" sz="2000" dirty="0" smtClean="0"/>
              <a:t>viscérale (par extension – Primitive si Paget)</a:t>
            </a: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400" dirty="0"/>
              <a:t>Cystoscopie / anuscopie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FCV: lésion du col </a:t>
            </a:r>
            <a:r>
              <a:rPr lang="fr-FR" sz="2400" dirty="0" smtClean="0"/>
              <a:t>associée si VIN indifférenciée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57851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Classification FIGO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1600200"/>
            <a:ext cx="7200800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2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Moyens </a:t>
            </a:r>
            <a:r>
              <a:rPr lang="fr-FR" dirty="0" err="1" smtClean="0"/>
              <a:t>therapeutiques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77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Chirurgie</a:t>
            </a:r>
          </a:p>
        </p:txBody>
      </p:sp>
      <p:sp>
        <p:nvSpPr>
          <p:cNvPr id="33795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fr-FR" dirty="0" smtClean="0"/>
              <a:t>Classiquement : </a:t>
            </a:r>
            <a:r>
              <a:rPr lang="fr-FR" dirty="0" err="1"/>
              <a:t>vulvectomie</a:t>
            </a:r>
            <a:r>
              <a:rPr lang="fr-FR" dirty="0"/>
              <a:t> + curage </a:t>
            </a:r>
            <a:r>
              <a:rPr lang="fr-FR" dirty="0" smtClean="0"/>
              <a:t>monobloc</a:t>
            </a:r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Actuellement:</a:t>
            </a:r>
          </a:p>
          <a:p>
            <a:pPr lvl="1">
              <a:lnSpc>
                <a:spcPct val="110000"/>
              </a:lnSpc>
            </a:pPr>
            <a:r>
              <a:rPr lang="fr-FR" dirty="0" err="1"/>
              <a:t>vulvectomie</a:t>
            </a:r>
            <a:r>
              <a:rPr lang="fr-FR" dirty="0"/>
              <a:t>:</a:t>
            </a:r>
          </a:p>
          <a:p>
            <a:pPr lvl="2">
              <a:lnSpc>
                <a:spcPct val="110000"/>
              </a:lnSpc>
            </a:pPr>
            <a:r>
              <a:rPr lang="fr-FR" dirty="0"/>
              <a:t>totale le plus souvent</a:t>
            </a:r>
          </a:p>
          <a:p>
            <a:pPr lvl="2">
              <a:lnSpc>
                <a:spcPct val="110000"/>
              </a:lnSpc>
            </a:pPr>
            <a:r>
              <a:rPr lang="fr-FR" dirty="0"/>
              <a:t>partielle de nécessité (terrain)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curage inguinal: </a:t>
            </a:r>
          </a:p>
          <a:p>
            <a:pPr lvl="2">
              <a:lnSpc>
                <a:spcPct val="110000"/>
              </a:lnSpc>
            </a:pPr>
            <a:r>
              <a:rPr lang="fr-FR" dirty="0"/>
              <a:t>voie séparée</a:t>
            </a:r>
          </a:p>
          <a:p>
            <a:pPr lvl="2">
              <a:lnSpc>
                <a:spcPct val="110000"/>
              </a:lnSpc>
            </a:pPr>
            <a:r>
              <a:rPr lang="fr-FR" dirty="0"/>
              <a:t>uni ou bi latéral</a:t>
            </a:r>
          </a:p>
          <a:p>
            <a:pPr lvl="2">
              <a:lnSpc>
                <a:spcPct val="110000"/>
              </a:lnSpc>
            </a:pPr>
            <a:r>
              <a:rPr lang="fr-FR" dirty="0" smtClean="0"/>
              <a:t>GIS </a:t>
            </a:r>
          </a:p>
          <a:p>
            <a:pPr lvl="2">
              <a:lnSpc>
                <a:spcPct val="110000"/>
              </a:lnSpc>
            </a:pPr>
            <a:r>
              <a:rPr lang="fr-FR" dirty="0" smtClean="0"/>
              <a:t>curage </a:t>
            </a:r>
            <a:r>
              <a:rPr lang="fr-FR" dirty="0"/>
              <a:t>inguinal superficiel (groupe de la </a:t>
            </a:r>
            <a:r>
              <a:rPr lang="fr-FR" dirty="0" smtClean="0"/>
              <a:t>VSI) et/ ou profond</a:t>
            </a:r>
          </a:p>
          <a:p>
            <a:pPr lvl="1">
              <a:lnSpc>
                <a:spcPct val="110000"/>
              </a:lnSpc>
            </a:pPr>
            <a:r>
              <a:rPr lang="fr-FR" dirty="0" smtClean="0"/>
              <a:t>reconstructions</a:t>
            </a:r>
            <a:r>
              <a:rPr lang="fr-FR" dirty="0"/>
              <a:t>: </a:t>
            </a:r>
            <a:r>
              <a:rPr lang="fr-FR" dirty="0" smtClean="0"/>
              <a:t>lambeaux musculo-cutanés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03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Vulvectomies totales</a:t>
            </a:r>
          </a:p>
        </p:txBody>
      </p:sp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5334000" y="1371600"/>
          <a:ext cx="327660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6" name="Image" r:id="rId3" imgW="2695951" imgH="2029108" progId="PhotoDeluxeBusiness.Image.1">
                  <p:embed/>
                </p:oleObj>
              </mc:Choice>
              <mc:Fallback>
                <p:oleObj name="Image" r:id="rId3" imgW="2695951" imgH="2029108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371600"/>
                        <a:ext cx="3276600" cy="246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2743200" y="3886200"/>
          <a:ext cx="3609975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7" name="Image" r:id="rId5" imgW="2695951" imgH="2029108" progId="PhotoDeluxeBusiness.Image.1">
                  <p:embed/>
                </p:oleObj>
              </mc:Choice>
              <mc:Fallback>
                <p:oleObj name="Image" r:id="rId5" imgW="2695951" imgH="2029108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886200"/>
                        <a:ext cx="3609975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0" name="Object 8"/>
          <p:cNvGraphicFramePr>
            <a:graphicFrameLocks noChangeAspect="1"/>
          </p:cNvGraphicFramePr>
          <p:nvPr/>
        </p:nvGraphicFramePr>
        <p:xfrm>
          <a:off x="381000" y="1371600"/>
          <a:ext cx="327660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8" name="Image" r:id="rId7" imgW="2695951" imgH="2029108" progId="PhotoDeluxeBusiness.Image.1">
                  <p:embed/>
                </p:oleObj>
              </mc:Choice>
              <mc:Fallback>
                <p:oleObj name="Image" r:id="rId7" imgW="2695951" imgH="2029108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3276600" cy="246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948264" y="4437112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Marges &gt; 0.8cm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78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 smtClean="0"/>
              <a:t>Vulvectomie</a:t>
            </a:r>
            <a:r>
              <a:rPr lang="fr-FR" sz="3600" dirty="0" smtClean="0"/>
              <a:t> totale radicale modifiée</a:t>
            </a:r>
            <a:endParaRPr lang="fr-FR" sz="3600" dirty="0"/>
          </a:p>
        </p:txBody>
      </p:sp>
      <p:pic>
        <p:nvPicPr>
          <p:cNvPr id="66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1123950"/>
            <a:ext cx="350520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3557" name="Text Box 5"/>
          <p:cNvSpPr txBox="1">
            <a:spLocks noChangeArrowheads="1"/>
          </p:cNvSpPr>
          <p:nvPr/>
        </p:nvSpPr>
        <p:spPr bwMode="auto">
          <a:xfrm>
            <a:off x="539750" y="5084763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>
                <a:solidFill>
                  <a:schemeClr val="tx2"/>
                </a:solidFill>
                <a:latin typeface="Times New Roman" charset="0"/>
                <a:ea typeface="ＭＳ Ｐゴシック" charset="0"/>
              </a:rPr>
              <a:t>E. Leblanc</a:t>
            </a:r>
          </a:p>
        </p:txBody>
      </p:sp>
      <p:pic>
        <p:nvPicPr>
          <p:cNvPr id="6635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125538"/>
            <a:ext cx="3665538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356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143522"/>
            <a:ext cx="2814638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3558" name="Text Box 6"/>
          <p:cNvSpPr txBox="1">
            <a:spLocks noChangeArrowheads="1"/>
          </p:cNvSpPr>
          <p:nvPr/>
        </p:nvSpPr>
        <p:spPr bwMode="auto">
          <a:xfrm>
            <a:off x="7308850" y="5157788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>
                <a:solidFill>
                  <a:schemeClr val="tx2"/>
                </a:solidFill>
                <a:latin typeface="Times New Roman" charset="0"/>
                <a:ea typeface="ＭＳ Ｐゴシック" charset="0"/>
              </a:rPr>
              <a:t>E. Leblanc</a:t>
            </a:r>
          </a:p>
        </p:txBody>
      </p:sp>
    </p:spTree>
    <p:extLst>
      <p:ext uri="{BB962C8B-B14F-4D97-AF65-F5344CB8AC3E}">
        <p14:creationId xmlns:p14="http://schemas.microsoft.com/office/powerpoint/2010/main" val="12845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Diagnostic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sz="3600" dirty="0" err="1"/>
              <a:t>Vulvectomie</a:t>
            </a:r>
            <a:r>
              <a:rPr lang="fr-FR" sz="3600" dirty="0"/>
              <a:t> totale radicale modifiée</a:t>
            </a:r>
          </a:p>
        </p:txBody>
      </p:sp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5334000" y="1371600"/>
          <a:ext cx="327660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7" name="Image" r:id="rId3" imgW="2695951" imgH="2029108" progId="PhotoDeluxeBusiness.Image.1">
                  <p:embed/>
                </p:oleObj>
              </mc:Choice>
              <mc:Fallback>
                <p:oleObj name="Image" r:id="rId3" imgW="2695951" imgH="2029108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371600"/>
                        <a:ext cx="3276600" cy="246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259124"/>
              </p:ext>
            </p:extLst>
          </p:nvPr>
        </p:nvGraphicFramePr>
        <p:xfrm>
          <a:off x="395536" y="3886200"/>
          <a:ext cx="3609975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8" name="Image" r:id="rId5" imgW="2695951" imgH="2029108" progId="PhotoDeluxeBusiness.Image.1">
                  <p:embed/>
                </p:oleObj>
              </mc:Choice>
              <mc:Fallback>
                <p:oleObj name="Image" r:id="rId5" imgW="2695951" imgH="2029108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886200"/>
                        <a:ext cx="3609975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0" name="Object 8"/>
          <p:cNvGraphicFramePr>
            <a:graphicFrameLocks noChangeAspect="1"/>
          </p:cNvGraphicFramePr>
          <p:nvPr/>
        </p:nvGraphicFramePr>
        <p:xfrm>
          <a:off x="381000" y="1371600"/>
          <a:ext cx="327660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9" name="Image" r:id="rId7" imgW="2695951" imgH="2029108" progId="PhotoDeluxeBusiness.Image.1">
                  <p:embed/>
                </p:oleObj>
              </mc:Choice>
              <mc:Fallback>
                <p:oleObj name="Image" r:id="rId7" imgW="2695951" imgH="2029108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3276600" cy="246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427984" y="4005064"/>
            <a:ext cx="37850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Marges &gt; 0.8cm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CPC précoces = désunion 10 à 50%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CPC tardives : </a:t>
            </a:r>
          </a:p>
          <a:p>
            <a:r>
              <a:rPr lang="fr-FR" dirty="0"/>
              <a:t>	</a:t>
            </a:r>
            <a:r>
              <a:rPr lang="fr-FR" dirty="0" smtClean="0"/>
              <a:t>dyspareunie</a:t>
            </a:r>
          </a:p>
          <a:p>
            <a:r>
              <a:rPr lang="fr-FR" dirty="0" smtClean="0"/>
              <a:t>	prolapsus</a:t>
            </a:r>
          </a:p>
          <a:p>
            <a:r>
              <a:rPr lang="fr-FR" dirty="0"/>
              <a:t>	</a:t>
            </a:r>
            <a:r>
              <a:rPr lang="fr-FR" dirty="0" smtClean="0"/>
              <a:t>troubles image corporelle 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85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Prolapsus post </a:t>
            </a:r>
            <a:r>
              <a:rPr lang="fr-FR" dirty="0" err="1" smtClean="0"/>
              <a:t>vulvectomie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3" name="Picture 5" descr="préfailles 2003 2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33499"/>
            <a:ext cx="52812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19050"/>
            <a:ext cx="1066800" cy="328613"/>
          </a:xfrm>
          <a:prstGeom prst="rect">
            <a:avLst/>
          </a:prstGeom>
        </p:spPr>
        <p:txBody>
          <a:bodyPr/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6A08785E-57FA-4564-A4F3-7A26B82E6863}" type="slidenum">
              <a:rPr lang="fr-FR" sz="1400" smtClean="0"/>
              <a:pPr eaLnBrk="1" hangingPunct="1">
                <a:defRPr/>
              </a:pPr>
              <a:t>32</a:t>
            </a:fld>
            <a:endParaRPr lang="fr-FR" sz="1400" smtClean="0"/>
          </a:p>
        </p:txBody>
      </p:sp>
      <p:pic>
        <p:nvPicPr>
          <p:cNvPr id="45061" name="Picture 8" descr="sch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1628800"/>
            <a:ext cx="397351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sz="3600" dirty="0" err="1"/>
              <a:t>Vulvectomie</a:t>
            </a:r>
            <a:r>
              <a:rPr lang="fr-FR" sz="3600" dirty="0"/>
              <a:t> totale radicale </a:t>
            </a:r>
            <a:r>
              <a:rPr lang="fr-FR" sz="3600" dirty="0" smtClean="0"/>
              <a:t>modifiée</a:t>
            </a:r>
            <a:br>
              <a:rPr lang="fr-FR" sz="3600" dirty="0" smtClean="0"/>
            </a:br>
            <a:r>
              <a:rPr lang="fr-FR" sz="3600" dirty="0" smtClean="0"/>
              <a:t>Tracé en MW</a:t>
            </a:r>
            <a:endParaRPr lang="fr-FR" sz="3600" dirty="0"/>
          </a:p>
        </p:txBody>
      </p:sp>
      <p:pic>
        <p:nvPicPr>
          <p:cNvPr id="10" name="Picture 4" descr="Noel 2003 1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8" y="1844825"/>
            <a:ext cx="24955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Noel 2003 1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37112"/>
            <a:ext cx="2376438" cy="178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Noel 2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6" y="4011489"/>
            <a:ext cx="2893715" cy="21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44208" y="261165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Désunions à craindre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7189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 smtClean="0"/>
              <a:t>Vulvectomie</a:t>
            </a:r>
            <a:r>
              <a:rPr lang="fr-FR" sz="3600" dirty="0" smtClean="0"/>
              <a:t> totale radicale modifiée : Tips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400" dirty="0" smtClean="0"/>
              <a:t>S’adapter dans son tracé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400" dirty="0" smtClean="0"/>
              <a:t>Hémostase rigoureuse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400" dirty="0" smtClean="0"/>
              <a:t>Ménager la peau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400" dirty="0" smtClean="0"/>
              <a:t>Pré-op : préparation digestive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400" dirty="0" smtClean="0"/>
              <a:t>Post-op : 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/>
              <a:t>Sonde urinaire &gt; 5 jours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/>
              <a:t>Régime sans résidu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/>
              <a:t>Avoir de TRES bonnes infirmières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/>
              <a:t>Avoir de la chance 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935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Vulvectomie superficielle</a:t>
            </a:r>
          </a:p>
        </p:txBody>
      </p:sp>
      <p:sp>
        <p:nvSpPr>
          <p:cNvPr id="12291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fr-FR" dirty="0"/>
              <a:t>Excision: </a:t>
            </a:r>
          </a:p>
          <a:p>
            <a:pPr lvl="1">
              <a:lnSpc>
                <a:spcPct val="130000"/>
              </a:lnSpc>
            </a:pPr>
            <a:r>
              <a:rPr lang="fr-FR" dirty="0"/>
              <a:t>derme + épiderme</a:t>
            </a:r>
          </a:p>
          <a:p>
            <a:pPr lvl="1">
              <a:lnSpc>
                <a:spcPct val="130000"/>
              </a:lnSpc>
            </a:pPr>
            <a:r>
              <a:rPr lang="fr-FR" dirty="0"/>
              <a:t>greffe de peau mince</a:t>
            </a:r>
          </a:p>
          <a:p>
            <a:pPr algn="just">
              <a:lnSpc>
                <a:spcPct val="130000"/>
              </a:lnSpc>
            </a:pPr>
            <a:r>
              <a:rPr lang="fr-FR" b="0" dirty="0"/>
              <a:t>		Avantages</a:t>
            </a:r>
            <a:r>
              <a:rPr lang="fr-FR" dirty="0"/>
              <a:t>			</a:t>
            </a:r>
            <a:r>
              <a:rPr lang="fr-FR" b="0" dirty="0"/>
              <a:t>Inconvénients</a:t>
            </a:r>
          </a:p>
          <a:p>
            <a:pPr algn="just">
              <a:lnSpc>
                <a:spcPct val="130000"/>
              </a:lnSpc>
              <a:buFontTx/>
              <a:buNone/>
            </a:pPr>
            <a:r>
              <a:rPr lang="fr-FR" sz="2400" dirty="0"/>
              <a:t>	résultats cosmétiques 		lourdeur (per – post op)</a:t>
            </a:r>
          </a:p>
          <a:p>
            <a:pPr algn="just">
              <a:lnSpc>
                <a:spcPct val="130000"/>
              </a:lnSpc>
              <a:buFontTx/>
              <a:buNone/>
            </a:pPr>
            <a:r>
              <a:rPr lang="fr-FR" sz="2400" dirty="0"/>
              <a:t>	résultats fonctionnels 		rejet de greffe</a:t>
            </a:r>
          </a:p>
          <a:p>
            <a:pPr algn="just">
              <a:lnSpc>
                <a:spcPct val="130000"/>
              </a:lnSpc>
              <a:buFontTx/>
              <a:buNone/>
            </a:pPr>
            <a:r>
              <a:rPr lang="fr-FR" sz="2400" dirty="0"/>
              <a:t>	(analgésie de levée de greffe) 	échecs: 30 à 50% 						(surveillance possible)</a:t>
            </a:r>
          </a:p>
          <a:p>
            <a:pPr>
              <a:lnSpc>
                <a:spcPct val="130000"/>
              </a:lnSpc>
            </a:pPr>
            <a:r>
              <a:rPr lang="fr-FR" sz="2600" dirty="0"/>
              <a:t>Indications: VIN très étendues</a:t>
            </a:r>
            <a:endParaRPr lang="fr-FR" sz="3500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914400" y="3818384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914400" y="3284984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914400" y="5445224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1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Vulvectomie superficielle</a:t>
            </a:r>
          </a:p>
        </p:txBody>
      </p:sp>
      <p:graphicFrame>
        <p:nvGraphicFramePr>
          <p:cNvPr id="13315" name="Object 3" descr="Parchemin"/>
          <p:cNvGraphicFramePr>
            <a:graphicFrameLocks noGrp="1" noChangeAspect="1"/>
          </p:cNvGraphicFramePr>
          <p:nvPr>
            <p:ph type="body" idx="1"/>
          </p:nvPr>
        </p:nvGraphicFramePr>
        <p:xfrm>
          <a:off x="685800" y="1600200"/>
          <a:ext cx="3962400" cy="274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4" name="Image" r:id="rId3" imgW="3371429" imgH="2534004" progId="PhotoDeluxeBusiness.Image.1">
                  <p:embed/>
                </p:oleObj>
              </mc:Choice>
              <mc:Fallback>
                <p:oleObj name="Image" r:id="rId3" imgW="3371429" imgH="2534004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00200"/>
                        <a:ext cx="3962400" cy="274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685800" y="4075113"/>
          <a:ext cx="3962400" cy="2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5" name="Image" r:id="rId5" imgW="3371429" imgH="2534004" progId="PhotoDeluxeBusiness.Image.1">
                  <p:embed/>
                </p:oleObj>
              </mc:Choice>
              <mc:Fallback>
                <p:oleObj name="Image" r:id="rId5" imgW="3371429" imgH="2534004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075113"/>
                        <a:ext cx="3962400" cy="249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4648200" y="4078288"/>
          <a:ext cx="3657600" cy="247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6" name="Image" r:id="rId7" imgW="3371429" imgH="2534004" progId="PhotoDeluxeBusiness.Image.1">
                  <p:embed/>
                </p:oleObj>
              </mc:Choice>
              <mc:Fallback>
                <p:oleObj name="Image" r:id="rId7" imgW="3371429" imgH="2534004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078288"/>
                        <a:ext cx="3657600" cy="247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4648200" y="1600200"/>
          <a:ext cx="3657600" cy="249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7" name="Image" r:id="rId9" imgW="3371429" imgH="2534004" progId="PhotoDeluxeBusiness.Image.1">
                  <p:embed/>
                </p:oleObj>
              </mc:Choice>
              <mc:Fallback>
                <p:oleObj name="Image" r:id="rId9" imgW="3371429" imgH="2534004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00200"/>
                        <a:ext cx="3657600" cy="249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9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2209800" y="0"/>
          <a:ext cx="2209800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2" name="Image" r:id="rId3" imgW="1352381" imgH="1009791" progId="PhotoDeluxeBusiness.Image.1">
                  <p:embed/>
                </p:oleObj>
              </mc:Choice>
              <mc:Fallback>
                <p:oleObj name="Image" r:id="rId3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2209800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4343400" y="0"/>
          <a:ext cx="2362200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3" name="Image" r:id="rId5" imgW="1352381" imgH="1009791" progId="PhotoDeluxeBusiness.Image.1">
                  <p:embed/>
                </p:oleObj>
              </mc:Choice>
              <mc:Fallback>
                <p:oleObj name="Image" r:id="rId5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2362200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0" y="2187575"/>
          <a:ext cx="23622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4" name="Image" r:id="rId7" imgW="3371429" imgH="2534004" progId="PhotoDeluxeBusiness.Image.1">
                  <p:embed/>
                </p:oleObj>
              </mc:Choice>
              <mc:Fallback>
                <p:oleObj name="Image" r:id="rId7" imgW="3371429" imgH="2534004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87575"/>
                        <a:ext cx="236220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2362200" y="2187575"/>
          <a:ext cx="2133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5" name="Image" r:id="rId9" imgW="1352381" imgH="1009791" progId="PhotoDeluxeBusiness.Image.1">
                  <p:embed/>
                </p:oleObj>
              </mc:Choice>
              <mc:Fallback>
                <p:oleObj name="Image" r:id="rId9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87575"/>
                        <a:ext cx="2133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4495800" y="2187575"/>
          <a:ext cx="236220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6" name="Image" r:id="rId11" imgW="1352381" imgH="1009791" progId="PhotoDeluxeBusiness.Image.1">
                  <p:embed/>
                </p:oleObj>
              </mc:Choice>
              <mc:Fallback>
                <p:oleObj name="Image" r:id="rId11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187575"/>
                        <a:ext cx="2362200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6781800" y="2187575"/>
          <a:ext cx="236220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7" name="Image" r:id="rId13" imgW="1352381" imgH="1009791" progId="PhotoDeluxeBusiness.Image.1">
                  <p:embed/>
                </p:oleObj>
              </mc:Choice>
              <mc:Fallback>
                <p:oleObj name="Image" r:id="rId13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187575"/>
                        <a:ext cx="2362200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6705600" y="0"/>
          <a:ext cx="24384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8" name="Image" r:id="rId15" imgW="1352381" imgH="1009791" progId="PhotoDeluxeBusiness.Image.1">
                  <p:embed/>
                </p:oleObj>
              </mc:Choice>
              <mc:Fallback>
                <p:oleObj name="Image" r:id="rId15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0"/>
                        <a:ext cx="243840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3" name="Object 13"/>
          <p:cNvGraphicFramePr>
            <a:graphicFrameLocks noChangeAspect="1"/>
          </p:cNvGraphicFramePr>
          <p:nvPr/>
        </p:nvGraphicFramePr>
        <p:xfrm>
          <a:off x="0" y="4427538"/>
          <a:ext cx="2438400" cy="182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9" name="Image" r:id="rId17" imgW="1352381" imgH="1009791" progId="PhotoDeluxeBusiness.Image.1">
                  <p:embed/>
                </p:oleObj>
              </mc:Choice>
              <mc:Fallback>
                <p:oleObj name="Image" r:id="rId17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27538"/>
                        <a:ext cx="2438400" cy="182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4" name="Object 14"/>
          <p:cNvGraphicFramePr>
            <a:graphicFrameLocks noChangeAspect="1"/>
          </p:cNvGraphicFramePr>
          <p:nvPr/>
        </p:nvGraphicFramePr>
        <p:xfrm>
          <a:off x="2362200" y="4416425"/>
          <a:ext cx="2438400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0" name="Image" r:id="rId19" imgW="3371429" imgH="2534004" progId="PhotoDeluxeBusiness.Image.1">
                  <p:embed/>
                </p:oleObj>
              </mc:Choice>
              <mc:Fallback>
                <p:oleObj name="Image" r:id="rId19" imgW="3371429" imgH="2534004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416425"/>
                        <a:ext cx="2438400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6" name="Object 16"/>
          <p:cNvGraphicFramePr>
            <a:graphicFrameLocks noChangeAspect="1"/>
          </p:cNvGraphicFramePr>
          <p:nvPr/>
        </p:nvGraphicFramePr>
        <p:xfrm>
          <a:off x="6858000" y="4429125"/>
          <a:ext cx="228600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1" name="Image" r:id="rId21" imgW="1352381" imgH="1009791" progId="PhotoDeluxeBusiness.Image.1">
                  <p:embed/>
                </p:oleObj>
              </mc:Choice>
              <mc:Fallback>
                <p:oleObj name="Image" r:id="rId21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429125"/>
                        <a:ext cx="228600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7" name="Object 17"/>
          <p:cNvGraphicFramePr>
            <a:graphicFrameLocks noChangeAspect="1"/>
          </p:cNvGraphicFramePr>
          <p:nvPr/>
        </p:nvGraphicFramePr>
        <p:xfrm>
          <a:off x="0" y="0"/>
          <a:ext cx="2209800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2" name="Image" r:id="rId23" imgW="1352381" imgH="1009791" progId="PhotoDeluxeBusiness.Image.1">
                  <p:embed/>
                </p:oleObj>
              </mc:Choice>
              <mc:Fallback>
                <p:oleObj name="Image" r:id="rId23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209800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5" name="Object 15"/>
          <p:cNvGraphicFramePr>
            <a:graphicFrameLocks noChangeAspect="1"/>
          </p:cNvGraphicFramePr>
          <p:nvPr/>
        </p:nvGraphicFramePr>
        <p:xfrm>
          <a:off x="4800600" y="4419600"/>
          <a:ext cx="24384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3" name="Image" r:id="rId25" imgW="1352381" imgH="1009791" progId="PhotoDeluxeBusiness.Image.1">
                  <p:embed/>
                </p:oleObj>
              </mc:Choice>
              <mc:Fallback>
                <p:oleObj name="Image" r:id="rId25" imgW="1352381" imgH="1009791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419600"/>
                        <a:ext cx="24384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0" y="2209800"/>
            <a:ext cx="914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0" y="3940175"/>
            <a:ext cx="914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>
            <a:off x="0" y="4419600"/>
            <a:ext cx="914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chemeClr val="bg1"/>
                </a:solidFill>
              </a:rPr>
              <a:t>Repérage		Tracé		Exérèse		Pièce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44450" y="3886200"/>
            <a:ext cx="909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chemeClr val="bg1"/>
                </a:solidFill>
              </a:rPr>
              <a:t>Dufourmentel		Levée		Greffon		Cicatrice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0" y="6289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chemeClr val="bg1"/>
                </a:solidFill>
              </a:rPr>
              <a:t>Pose du greffon	Fixation	Bourdonnet		à 1 mois</a:t>
            </a:r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0" y="6245225"/>
            <a:ext cx="914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8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27584" y="1844824"/>
            <a:ext cx="7272808" cy="4680520"/>
            <a:chOff x="395288" y="261638"/>
            <a:chExt cx="8062912" cy="6048375"/>
          </a:xfrm>
        </p:grpSpPr>
        <p:pic>
          <p:nvPicPr>
            <p:cNvPr id="2" name="Picture 4" descr="Noel 2003 00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3285826"/>
              <a:ext cx="4030662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 descr="Noel 2003 00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61638"/>
              <a:ext cx="4032250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Noel 2003 0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3285826"/>
              <a:ext cx="4032250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Noel 2003 0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261638"/>
              <a:ext cx="4030662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Vulvopérinéoplastie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Courtesy of </a:t>
            </a:r>
            <a:r>
              <a:rPr lang="en-US" dirty="0" err="1" smtClean="0"/>
              <a:t>Pr</a:t>
            </a:r>
            <a:r>
              <a:rPr lang="en-US" dirty="0" smtClean="0"/>
              <a:t> Gilles Body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0363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LMC </a:t>
            </a:r>
            <a:r>
              <a:rPr lang="fr-FR" dirty="0" err="1" smtClean="0"/>
              <a:t>Gracilis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5" y="1622174"/>
            <a:ext cx="2732121" cy="2049091"/>
          </a:xfrm>
        </p:spPr>
      </p:pic>
      <p:pic>
        <p:nvPicPr>
          <p:cNvPr id="279554" name="Picture 2" descr="C:\Users\Pr Jean LEVEQUE\Pictures\Vagin\K Vagin et gracilis\Lambeau Gracilis\IMG_2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26" y="4398775"/>
            <a:ext cx="277532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55" name="Picture 3" descr="C:\Users\Pr Jean LEVEQUE\Pictures\Vagin\K Vagin et gracilis\Lambeau Gracilis\IMG_2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1" y="4398775"/>
            <a:ext cx="277532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57" name="Picture 5" descr="C:\Users\Pr Jean LEVEQUE\Pictures\Vagin\K Vagin et gracilis\Lambeau Gracilis\IMG_24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2775323" cy="2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93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LMC : Grand Fessier</a:t>
            </a:r>
            <a:endParaRPr lang="fr-FR" dirty="0"/>
          </a:p>
        </p:txBody>
      </p:sp>
      <p:pic>
        <p:nvPicPr>
          <p:cNvPr id="4" name="Picture 2" descr="vulve gd fessier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3932238"/>
            <a:ext cx="296386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ulve gd fessier 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94656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vulve gd fessier 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94656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ulve gd fessier 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vulve gd fessier 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33825"/>
            <a:ext cx="29638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6048375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Courtesy of </a:t>
            </a:r>
            <a:r>
              <a:rPr lang="en-US" dirty="0" err="1" smtClean="0"/>
              <a:t>Pr</a:t>
            </a:r>
            <a:r>
              <a:rPr lang="en-US" dirty="0" smtClean="0"/>
              <a:t> Gilles Body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05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Double diagnostic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20000"/>
              </a:lnSpc>
            </a:pPr>
            <a:r>
              <a:rPr lang="fr-FR" dirty="0" smtClean="0"/>
              <a:t>Diagnostic de la lésion elle-même :</a:t>
            </a:r>
          </a:p>
          <a:p>
            <a:pPr lvl="1">
              <a:lnSpc>
                <a:spcPct val="220000"/>
              </a:lnSpc>
            </a:pPr>
            <a:r>
              <a:rPr lang="fr-FR" dirty="0" smtClean="0"/>
              <a:t>Nature</a:t>
            </a:r>
          </a:p>
          <a:p>
            <a:pPr lvl="1">
              <a:lnSpc>
                <a:spcPct val="220000"/>
              </a:lnSpc>
            </a:pPr>
            <a:r>
              <a:rPr lang="fr-FR" dirty="0" smtClean="0"/>
              <a:t>Siège (+ </a:t>
            </a:r>
            <a:r>
              <a:rPr lang="fr-FR" dirty="0" err="1" smtClean="0"/>
              <a:t>multifocalité</a:t>
            </a:r>
            <a:r>
              <a:rPr lang="fr-FR" dirty="0"/>
              <a:t>)</a:t>
            </a:r>
            <a:endParaRPr lang="fr-FR" dirty="0" smtClean="0"/>
          </a:p>
          <a:p>
            <a:pPr lvl="1">
              <a:lnSpc>
                <a:spcPct val="220000"/>
              </a:lnSpc>
            </a:pPr>
            <a:r>
              <a:rPr lang="fr-FR" dirty="0" smtClean="0"/>
              <a:t>Extension : profondeur + surface + GG inguinaux</a:t>
            </a:r>
          </a:p>
          <a:p>
            <a:pPr>
              <a:lnSpc>
                <a:spcPct val="220000"/>
              </a:lnSpc>
            </a:pPr>
            <a:r>
              <a:rPr lang="fr-FR" dirty="0" smtClean="0"/>
              <a:t>Diagnostic de lésion </a:t>
            </a:r>
            <a:r>
              <a:rPr lang="fr-FR" dirty="0" err="1" smtClean="0"/>
              <a:t>pré-existante</a:t>
            </a:r>
            <a:r>
              <a:rPr lang="fr-FR" dirty="0" smtClean="0"/>
              <a:t> « favorisante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27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LMC de Taylor</a:t>
            </a:r>
            <a:endParaRPr lang="fr-FR" dirty="0"/>
          </a:p>
        </p:txBody>
      </p:sp>
      <p:sp>
        <p:nvSpPr>
          <p:cNvPr id="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6048375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Courtesy of </a:t>
            </a:r>
            <a:r>
              <a:rPr lang="en-US" dirty="0" err="1" smtClean="0"/>
              <a:t>Pr</a:t>
            </a:r>
            <a:r>
              <a:rPr lang="en-US" dirty="0" smtClean="0"/>
              <a:t> Gilles Body</a:t>
            </a:r>
            <a:endParaRPr lang="fr-FR" dirty="0"/>
          </a:p>
        </p:txBody>
      </p:sp>
      <p:pic>
        <p:nvPicPr>
          <p:cNvPr id="5" name="Image 4" descr="DSCN0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11349"/>
            <a:ext cx="39020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DSCN0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87489"/>
            <a:ext cx="361315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DSCN00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42" y="1871364"/>
            <a:ext cx="489743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618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>
                <a:latin typeface="Arial" charset="0"/>
                <a:cs typeface="Arial" charset="0"/>
              </a:rPr>
              <a:t>Curage inguinal (droit)</a:t>
            </a:r>
          </a:p>
        </p:txBody>
      </p:sp>
      <p:grpSp>
        <p:nvGrpSpPr>
          <p:cNvPr id="16387" name="Group 31"/>
          <p:cNvGrpSpPr>
            <a:grpSpLocks/>
          </p:cNvGrpSpPr>
          <p:nvPr/>
        </p:nvGrpSpPr>
        <p:grpSpPr bwMode="auto">
          <a:xfrm>
            <a:off x="250825" y="1341438"/>
            <a:ext cx="8642350" cy="5040312"/>
            <a:chOff x="351" y="1229"/>
            <a:chExt cx="3816" cy="1910"/>
          </a:xfrm>
        </p:grpSpPr>
        <p:pic>
          <p:nvPicPr>
            <p:cNvPr id="16388" name="Picture 30" descr="Curage inguinal (nerf crural droit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9" y="1229"/>
              <a:ext cx="2539" cy="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351" y="1265"/>
              <a:ext cx="3816" cy="1872"/>
              <a:chOff x="877" y="3162"/>
              <a:chExt cx="9540" cy="4680"/>
            </a:xfrm>
          </p:grpSpPr>
          <p:sp>
            <p:nvSpPr>
              <p:cNvPr id="16390" name="Text Box 6"/>
              <p:cNvSpPr txBox="1">
                <a:spLocks noChangeArrowheads="1"/>
              </p:cNvSpPr>
              <p:nvPr/>
            </p:nvSpPr>
            <p:spPr bwMode="auto">
              <a:xfrm>
                <a:off x="877" y="4062"/>
                <a:ext cx="27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P. circonflexe iliaque externe</a:t>
                </a:r>
                <a:endParaRPr lang="fr-FR" sz="2000" b="1"/>
              </a:p>
            </p:txBody>
          </p:sp>
          <p:sp>
            <p:nvSpPr>
              <p:cNvPr id="16391" name="Text Box 7"/>
              <p:cNvSpPr txBox="1">
                <a:spLocks noChangeArrowheads="1"/>
              </p:cNvSpPr>
              <p:nvPr/>
            </p:nvSpPr>
            <p:spPr bwMode="auto">
              <a:xfrm>
                <a:off x="1597" y="4962"/>
                <a:ext cx="198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Artère fémorale</a:t>
                </a:r>
                <a:endParaRPr lang="fr-FR" sz="2000" b="1"/>
              </a:p>
            </p:txBody>
          </p:sp>
          <p:sp>
            <p:nvSpPr>
              <p:cNvPr id="16392" name="Text Box 8"/>
              <p:cNvSpPr txBox="1">
                <a:spLocks noChangeArrowheads="1"/>
              </p:cNvSpPr>
              <p:nvPr/>
            </p:nvSpPr>
            <p:spPr bwMode="auto">
              <a:xfrm>
                <a:off x="1597" y="5502"/>
                <a:ext cx="198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0000FF"/>
                    </a:solidFill>
                    <a:latin typeface="Times New Roman" pitchFamily="18" charset="0"/>
                  </a:rPr>
                  <a:t>Veine fémorale</a:t>
                </a:r>
                <a:endParaRPr lang="fr-FR" sz="2000" b="1"/>
              </a:p>
            </p:txBody>
          </p:sp>
          <p:sp>
            <p:nvSpPr>
              <p:cNvPr id="16393" name="Text Box 9"/>
              <p:cNvSpPr txBox="1">
                <a:spLocks noChangeArrowheads="1"/>
              </p:cNvSpPr>
              <p:nvPr/>
            </p:nvSpPr>
            <p:spPr bwMode="auto">
              <a:xfrm>
                <a:off x="1597" y="3342"/>
                <a:ext cx="198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FF"/>
                    </a:solidFill>
                    <a:latin typeface="Times New Roman" pitchFamily="18" charset="0"/>
                  </a:rPr>
                  <a:t>Arcade crurale</a:t>
                </a:r>
                <a:endParaRPr lang="fr-FR" sz="2000" b="1"/>
              </a:p>
            </p:txBody>
          </p:sp>
          <p:sp>
            <p:nvSpPr>
              <p:cNvPr id="16394" name="Text Box 10"/>
              <p:cNvSpPr txBox="1">
                <a:spLocks noChangeArrowheads="1"/>
              </p:cNvSpPr>
              <p:nvPr/>
            </p:nvSpPr>
            <p:spPr bwMode="auto">
              <a:xfrm>
                <a:off x="1597" y="6222"/>
                <a:ext cx="198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latin typeface="Times New Roman" pitchFamily="18" charset="0"/>
                  </a:rPr>
                  <a:t>Nerf fémoral</a:t>
                </a:r>
                <a:endParaRPr lang="fr-FR" sz="2000" b="1"/>
              </a:p>
            </p:txBody>
          </p:sp>
          <p:sp>
            <p:nvSpPr>
              <p:cNvPr id="16395" name="Text Box 11"/>
              <p:cNvSpPr txBox="1">
                <a:spLocks noChangeArrowheads="1"/>
              </p:cNvSpPr>
              <p:nvPr/>
            </p:nvSpPr>
            <p:spPr bwMode="auto">
              <a:xfrm>
                <a:off x="1597" y="6942"/>
                <a:ext cx="198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FF"/>
                    </a:solidFill>
                    <a:latin typeface="Times New Roman" pitchFamily="18" charset="0"/>
                  </a:rPr>
                  <a:t>Muscle </a:t>
                </a:r>
                <a:r>
                  <a:rPr lang="fr-FR" sz="1400" b="1" i="1">
                    <a:solidFill>
                      <a:srgbClr val="FF00FF"/>
                    </a:solidFill>
                    <a:latin typeface="Times New Roman" pitchFamily="18" charset="0"/>
                  </a:rPr>
                  <a:t>sartorius</a:t>
                </a:r>
                <a:endParaRPr lang="fr-FR" sz="2000" b="1"/>
              </a:p>
            </p:txBody>
          </p:sp>
          <p:sp>
            <p:nvSpPr>
              <p:cNvPr id="16396" name="Text Box 12"/>
              <p:cNvSpPr txBox="1">
                <a:spLocks noChangeArrowheads="1"/>
              </p:cNvSpPr>
              <p:nvPr/>
            </p:nvSpPr>
            <p:spPr bwMode="auto">
              <a:xfrm>
                <a:off x="7717" y="3162"/>
                <a:ext cx="252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Pédicule épigastrique</a:t>
                </a:r>
              </a:p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superficiel</a:t>
                </a:r>
                <a:endParaRPr lang="fr-FR" sz="2000" b="1"/>
              </a:p>
            </p:txBody>
          </p:sp>
          <p:sp>
            <p:nvSpPr>
              <p:cNvPr id="16397" name="Text Box 13"/>
              <p:cNvSpPr txBox="1">
                <a:spLocks noChangeArrowheads="1"/>
              </p:cNvSpPr>
              <p:nvPr/>
            </p:nvSpPr>
            <p:spPr bwMode="auto">
              <a:xfrm>
                <a:off x="7717" y="4602"/>
                <a:ext cx="252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Pédicule pudendal</a:t>
                </a:r>
              </a:p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externe supérieur</a:t>
                </a:r>
              </a:p>
              <a:p>
                <a:endParaRPr lang="fr-FR" sz="2000" b="1"/>
              </a:p>
            </p:txBody>
          </p:sp>
          <p:sp>
            <p:nvSpPr>
              <p:cNvPr id="16398" name="Text Box 14"/>
              <p:cNvSpPr txBox="1">
                <a:spLocks noChangeArrowheads="1"/>
              </p:cNvSpPr>
              <p:nvPr/>
            </p:nvSpPr>
            <p:spPr bwMode="auto">
              <a:xfrm>
                <a:off x="7717" y="5502"/>
                <a:ext cx="27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FF"/>
                    </a:solidFill>
                    <a:latin typeface="Times New Roman" pitchFamily="18" charset="0"/>
                  </a:rPr>
                  <a:t>Muscle </a:t>
                </a:r>
                <a:r>
                  <a:rPr lang="fr-FR" sz="1400" b="1" i="1">
                    <a:solidFill>
                      <a:srgbClr val="FF00FF"/>
                    </a:solidFill>
                    <a:latin typeface="Times New Roman" pitchFamily="18" charset="0"/>
                  </a:rPr>
                  <a:t>adductor longus</a:t>
                </a:r>
                <a:endParaRPr lang="fr-FR" sz="2000" b="1"/>
              </a:p>
            </p:txBody>
          </p:sp>
          <p:sp>
            <p:nvSpPr>
              <p:cNvPr id="16399" name="Text Box 15"/>
              <p:cNvSpPr txBox="1">
                <a:spLocks noChangeArrowheads="1"/>
              </p:cNvSpPr>
              <p:nvPr/>
            </p:nvSpPr>
            <p:spPr bwMode="auto">
              <a:xfrm>
                <a:off x="7717" y="6222"/>
                <a:ext cx="27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Pédicule pudendal</a:t>
                </a:r>
              </a:p>
              <a:p>
                <a:r>
                  <a:rPr lang="fr-FR" sz="1400" b="1">
                    <a:solidFill>
                      <a:srgbClr val="FF0000"/>
                    </a:solidFill>
                    <a:latin typeface="Times New Roman" pitchFamily="18" charset="0"/>
                  </a:rPr>
                  <a:t>externe inférieur</a:t>
                </a:r>
              </a:p>
              <a:p>
                <a:endParaRPr lang="fr-FR" sz="2000" b="1"/>
              </a:p>
            </p:txBody>
          </p:sp>
          <p:sp>
            <p:nvSpPr>
              <p:cNvPr id="16400" name="Text Box 16"/>
              <p:cNvSpPr txBox="1">
                <a:spLocks noChangeArrowheads="1"/>
              </p:cNvSpPr>
              <p:nvPr/>
            </p:nvSpPr>
            <p:spPr bwMode="auto">
              <a:xfrm>
                <a:off x="7717" y="7122"/>
                <a:ext cx="252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0000FF"/>
                    </a:solidFill>
                    <a:latin typeface="Times New Roman" pitchFamily="18" charset="0"/>
                  </a:rPr>
                  <a:t>Crosse de la Veine saphène interne</a:t>
                </a:r>
              </a:p>
              <a:p>
                <a:endParaRPr lang="fr-FR" sz="2000" b="1"/>
              </a:p>
            </p:txBody>
          </p:sp>
          <p:sp>
            <p:nvSpPr>
              <p:cNvPr id="16401" name="Text Box 17"/>
              <p:cNvSpPr txBox="1">
                <a:spLocks noChangeArrowheads="1"/>
              </p:cNvSpPr>
              <p:nvPr/>
            </p:nvSpPr>
            <p:spPr bwMode="auto">
              <a:xfrm>
                <a:off x="7717" y="4062"/>
                <a:ext cx="2520" cy="42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400" b="1">
                    <a:solidFill>
                      <a:srgbClr val="008000"/>
                    </a:solidFill>
                    <a:latin typeface="Times New Roman" pitchFamily="18" charset="0"/>
                  </a:rPr>
                  <a:t>Ganglions profonds</a:t>
                </a:r>
                <a:endParaRPr lang="fr-FR" sz="2000" b="1"/>
              </a:p>
            </p:txBody>
          </p:sp>
          <p:sp>
            <p:nvSpPr>
              <p:cNvPr id="16402" name="Line 18"/>
              <p:cNvSpPr>
                <a:spLocks noChangeShapeType="1"/>
              </p:cNvSpPr>
              <p:nvPr/>
            </p:nvSpPr>
            <p:spPr bwMode="auto">
              <a:xfrm>
                <a:off x="3577" y="3522"/>
                <a:ext cx="180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3" name="Line 19"/>
              <p:cNvSpPr>
                <a:spLocks noChangeShapeType="1"/>
              </p:cNvSpPr>
              <p:nvPr/>
            </p:nvSpPr>
            <p:spPr bwMode="auto">
              <a:xfrm>
                <a:off x="3577" y="4422"/>
                <a:ext cx="144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4" name="Line 20"/>
              <p:cNvSpPr>
                <a:spLocks noChangeShapeType="1"/>
              </p:cNvSpPr>
              <p:nvPr/>
            </p:nvSpPr>
            <p:spPr bwMode="auto">
              <a:xfrm>
                <a:off x="3577" y="5142"/>
                <a:ext cx="144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5" name="Line 21"/>
              <p:cNvSpPr>
                <a:spLocks noChangeShapeType="1"/>
              </p:cNvSpPr>
              <p:nvPr/>
            </p:nvSpPr>
            <p:spPr bwMode="auto">
              <a:xfrm flipV="1">
                <a:off x="3577" y="5502"/>
                <a:ext cx="19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6" name="Line 22"/>
              <p:cNvSpPr>
                <a:spLocks noChangeShapeType="1"/>
              </p:cNvSpPr>
              <p:nvPr/>
            </p:nvSpPr>
            <p:spPr bwMode="auto">
              <a:xfrm>
                <a:off x="3577" y="6402"/>
                <a:ext cx="16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7" name="Line 23"/>
              <p:cNvSpPr>
                <a:spLocks noChangeShapeType="1"/>
              </p:cNvSpPr>
              <p:nvPr/>
            </p:nvSpPr>
            <p:spPr bwMode="auto">
              <a:xfrm flipV="1">
                <a:off x="3577" y="6942"/>
                <a:ext cx="144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8" name="Line 24"/>
              <p:cNvSpPr>
                <a:spLocks noChangeShapeType="1"/>
              </p:cNvSpPr>
              <p:nvPr/>
            </p:nvSpPr>
            <p:spPr bwMode="auto">
              <a:xfrm flipH="1">
                <a:off x="5737" y="3522"/>
                <a:ext cx="198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9" name="Line 25"/>
              <p:cNvSpPr>
                <a:spLocks noChangeShapeType="1"/>
              </p:cNvSpPr>
              <p:nvPr/>
            </p:nvSpPr>
            <p:spPr bwMode="auto">
              <a:xfrm flipH="1">
                <a:off x="5917" y="4242"/>
                <a:ext cx="180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0" name="Line 26"/>
              <p:cNvSpPr>
                <a:spLocks noChangeShapeType="1"/>
              </p:cNvSpPr>
              <p:nvPr/>
            </p:nvSpPr>
            <p:spPr bwMode="auto">
              <a:xfrm flipH="1" flipV="1">
                <a:off x="6097" y="5502"/>
                <a:ext cx="1620" cy="19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1" name="Line 27"/>
              <p:cNvSpPr>
                <a:spLocks noChangeShapeType="1"/>
              </p:cNvSpPr>
              <p:nvPr/>
            </p:nvSpPr>
            <p:spPr bwMode="auto">
              <a:xfrm flipH="1" flipV="1">
                <a:off x="6637" y="5862"/>
                <a:ext cx="108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2" name="Line 28"/>
              <p:cNvSpPr>
                <a:spLocks noChangeShapeType="1"/>
              </p:cNvSpPr>
              <p:nvPr/>
            </p:nvSpPr>
            <p:spPr bwMode="auto">
              <a:xfrm flipH="1" flipV="1">
                <a:off x="6637" y="5502"/>
                <a:ext cx="10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13" name="Line 29"/>
              <p:cNvSpPr>
                <a:spLocks noChangeShapeType="1"/>
              </p:cNvSpPr>
              <p:nvPr/>
            </p:nvSpPr>
            <p:spPr bwMode="auto">
              <a:xfrm flipH="1">
                <a:off x="6277" y="4962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4011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4000" smtClean="0"/>
              <a:t>Installation : chirurgie de surface</a:t>
            </a:r>
          </a:p>
        </p:txBody>
      </p:sp>
      <p:pic>
        <p:nvPicPr>
          <p:cNvPr id="14339" name="Picture 6" descr="IMGP23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noFill/>
        </p:spPr>
      </p:pic>
      <p:pic>
        <p:nvPicPr>
          <p:cNvPr id="14340" name="Picture 7" descr="IMGP23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1640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smtClean="0"/>
              <a:t>Principes : curage superficiel &amp; profond</a:t>
            </a:r>
          </a:p>
        </p:txBody>
      </p:sp>
      <p:pic>
        <p:nvPicPr>
          <p:cNvPr id="15363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5355" y="3203575"/>
            <a:ext cx="43529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4179"/>
            <a:ext cx="388937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Oval 41"/>
          <p:cNvSpPr>
            <a:spLocks noChangeArrowheads="1"/>
          </p:cNvSpPr>
          <p:nvPr/>
        </p:nvSpPr>
        <p:spPr bwMode="auto">
          <a:xfrm>
            <a:off x="1116013" y="213042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15366" name="Oval 42"/>
          <p:cNvSpPr>
            <a:spLocks noChangeArrowheads="1"/>
          </p:cNvSpPr>
          <p:nvPr/>
        </p:nvSpPr>
        <p:spPr bwMode="auto">
          <a:xfrm>
            <a:off x="1979613" y="2346328"/>
            <a:ext cx="431800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2</a:t>
            </a:r>
          </a:p>
        </p:txBody>
      </p:sp>
      <p:sp>
        <p:nvSpPr>
          <p:cNvPr id="15367" name="Oval 43"/>
          <p:cNvSpPr>
            <a:spLocks noChangeArrowheads="1"/>
          </p:cNvSpPr>
          <p:nvPr/>
        </p:nvSpPr>
        <p:spPr bwMode="auto">
          <a:xfrm>
            <a:off x="2843213" y="349726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4</a:t>
            </a:r>
          </a:p>
        </p:txBody>
      </p:sp>
      <p:sp>
        <p:nvSpPr>
          <p:cNvPr id="15368" name="Oval 44"/>
          <p:cNvSpPr>
            <a:spLocks noChangeArrowheads="1"/>
          </p:cNvSpPr>
          <p:nvPr/>
        </p:nvSpPr>
        <p:spPr bwMode="auto">
          <a:xfrm>
            <a:off x="3132138" y="284956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3</a:t>
            </a:r>
          </a:p>
        </p:txBody>
      </p:sp>
      <p:sp>
        <p:nvSpPr>
          <p:cNvPr id="15369" name="Oval 48"/>
          <p:cNvSpPr>
            <a:spLocks noChangeArrowheads="1"/>
          </p:cNvSpPr>
          <p:nvPr/>
        </p:nvSpPr>
        <p:spPr bwMode="auto">
          <a:xfrm>
            <a:off x="5624536" y="3789363"/>
            <a:ext cx="576263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15370" name="Oval 49"/>
          <p:cNvSpPr>
            <a:spLocks noChangeArrowheads="1"/>
          </p:cNvSpPr>
          <p:nvPr/>
        </p:nvSpPr>
        <p:spPr bwMode="auto">
          <a:xfrm>
            <a:off x="6343674" y="3573463"/>
            <a:ext cx="5762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2</a:t>
            </a:r>
          </a:p>
        </p:txBody>
      </p:sp>
      <p:sp>
        <p:nvSpPr>
          <p:cNvPr id="15371" name="Oval 50"/>
          <p:cNvSpPr>
            <a:spLocks noChangeArrowheads="1"/>
          </p:cNvSpPr>
          <p:nvPr/>
        </p:nvSpPr>
        <p:spPr bwMode="auto">
          <a:xfrm>
            <a:off x="7280299" y="37163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3</a:t>
            </a:r>
          </a:p>
        </p:txBody>
      </p:sp>
      <p:sp>
        <p:nvSpPr>
          <p:cNvPr id="15372" name="Oval 51"/>
          <p:cNvSpPr>
            <a:spLocks noChangeArrowheads="1"/>
          </p:cNvSpPr>
          <p:nvPr/>
        </p:nvSpPr>
        <p:spPr bwMode="auto">
          <a:xfrm>
            <a:off x="7640661" y="36449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4</a:t>
            </a:r>
          </a:p>
        </p:txBody>
      </p:sp>
      <p:sp>
        <p:nvSpPr>
          <p:cNvPr id="15373" name="Text Box 52"/>
          <p:cNvSpPr txBox="1">
            <a:spLocks noChangeArrowheads="1"/>
          </p:cNvSpPr>
          <p:nvPr/>
        </p:nvSpPr>
        <p:spPr bwMode="auto">
          <a:xfrm>
            <a:off x="5508625" y="1484313"/>
            <a:ext cx="3054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1 : P. Circonflexe Iliaque Ext</a:t>
            </a:r>
            <a:br>
              <a:rPr lang="fr-FR"/>
            </a:br>
            <a:r>
              <a:rPr lang="fr-FR"/>
              <a:t>2 : P. Epigastrique Superf</a:t>
            </a:r>
          </a:p>
          <a:p>
            <a:r>
              <a:rPr lang="fr-FR"/>
              <a:t>3 : P. Pudendal Ext Sup</a:t>
            </a:r>
          </a:p>
          <a:p>
            <a:r>
              <a:rPr lang="fr-FR"/>
              <a:t>4 : P. Pudendal Ext Inf</a:t>
            </a:r>
          </a:p>
          <a:p>
            <a:r>
              <a:rPr lang="fr-FR"/>
              <a:t>5 : P. Profond</a:t>
            </a:r>
          </a:p>
        </p:txBody>
      </p:sp>
      <p:sp>
        <p:nvSpPr>
          <p:cNvPr id="15374" name="Oval 53"/>
          <p:cNvSpPr>
            <a:spLocks noChangeArrowheads="1"/>
          </p:cNvSpPr>
          <p:nvPr/>
        </p:nvSpPr>
        <p:spPr bwMode="auto">
          <a:xfrm>
            <a:off x="7064399" y="465296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32113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smtClean="0"/>
              <a:t>Temps opératoires : curage superficiel</a:t>
            </a:r>
          </a:p>
        </p:txBody>
      </p:sp>
      <p:graphicFrame>
        <p:nvGraphicFramePr>
          <p:cNvPr id="13" name="Espace réservé du contenu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668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913" y="2636838"/>
            <a:ext cx="364013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6156325" y="3068638"/>
            <a:ext cx="288925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1</a:t>
            </a: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6948488" y="3213100"/>
            <a:ext cx="288925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/>
              <a:t>2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 flipH="1">
            <a:off x="3635375" y="3213100"/>
            <a:ext cx="142875" cy="2174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b="1"/>
              <a:t>1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 flipH="1">
            <a:off x="3635375" y="3500438"/>
            <a:ext cx="142875" cy="217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b="1"/>
              <a:t>2</a:t>
            </a: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7956550" y="4149725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/>
              <a:t>4</a:t>
            </a: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8172450" y="3643313"/>
            <a:ext cx="287338" cy="217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/>
              <a:t>3</a:t>
            </a:r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2555875" y="5876925"/>
            <a:ext cx="142875" cy="146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b="1"/>
              <a:t>4</a:t>
            </a: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2555875" y="5589588"/>
            <a:ext cx="215900" cy="146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2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0079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smtClean="0">
                <a:latin typeface="Arial" charset="0"/>
                <a:cs typeface="Arial" charset="0"/>
              </a:rPr>
              <a:t>Temps opératoires : curage profond</a:t>
            </a:r>
          </a:p>
        </p:txBody>
      </p: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084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436" name="Group 31"/>
          <p:cNvGrpSpPr>
            <a:grpSpLocks/>
          </p:cNvGrpSpPr>
          <p:nvPr/>
        </p:nvGrpSpPr>
        <p:grpSpPr bwMode="auto">
          <a:xfrm>
            <a:off x="6084888" y="2133600"/>
            <a:ext cx="2951162" cy="3024188"/>
            <a:chOff x="1610" y="845"/>
            <a:chExt cx="2631" cy="2449"/>
          </a:xfrm>
        </p:grpSpPr>
        <p:pic>
          <p:nvPicPr>
            <p:cNvPr id="18437" name="Picture 5" descr="Curage inguinal (nerf crural droit)"/>
            <p:cNvPicPr>
              <a:picLocks noChangeAspect="1" noChangeArrowheads="1"/>
            </p:cNvPicPr>
            <p:nvPr/>
          </p:nvPicPr>
          <p:blipFill>
            <a:blip r:embed="rId7" cstate="print"/>
            <a:srcRect l="10240" r="17140" b="22867"/>
            <a:stretch>
              <a:fillRect/>
            </a:stretch>
          </p:blipFill>
          <p:spPr bwMode="auto">
            <a:xfrm>
              <a:off x="1610" y="845"/>
              <a:ext cx="2631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Text Box 9"/>
            <p:cNvSpPr txBox="1">
              <a:spLocks noChangeArrowheads="1"/>
            </p:cNvSpPr>
            <p:nvPr/>
          </p:nvSpPr>
          <p:spPr bwMode="auto">
            <a:xfrm>
              <a:off x="1655" y="2387"/>
              <a:ext cx="813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800" b="1">
                  <a:solidFill>
                    <a:srgbClr val="0000FF"/>
                  </a:solidFill>
                  <a:latin typeface="Times New Roman" pitchFamily="18" charset="0"/>
                </a:rPr>
                <a:t>V. fémorale</a:t>
              </a:r>
              <a:endParaRPr lang="fr-FR" sz="1200" b="1"/>
            </a:p>
          </p:txBody>
        </p:sp>
        <p:sp>
          <p:nvSpPr>
            <p:cNvPr id="18439" name="Text Box 10"/>
            <p:cNvSpPr txBox="1">
              <a:spLocks noChangeArrowheads="1"/>
            </p:cNvSpPr>
            <p:nvPr/>
          </p:nvSpPr>
          <p:spPr bwMode="auto">
            <a:xfrm>
              <a:off x="1791" y="1117"/>
              <a:ext cx="768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700" b="1">
                  <a:solidFill>
                    <a:srgbClr val="FF00FF"/>
                  </a:solidFill>
                  <a:latin typeface="Times New Roman" pitchFamily="18" charset="0"/>
                </a:rPr>
                <a:t>Arcade crurale</a:t>
              </a:r>
              <a:endParaRPr lang="fr-FR" sz="1000" b="1"/>
            </a:p>
          </p:txBody>
        </p:sp>
        <p:sp>
          <p:nvSpPr>
            <p:cNvPr id="18440" name="Text Box 17"/>
            <p:cNvSpPr txBox="1">
              <a:spLocks noChangeArrowheads="1"/>
            </p:cNvSpPr>
            <p:nvPr/>
          </p:nvSpPr>
          <p:spPr bwMode="auto">
            <a:xfrm>
              <a:off x="3515" y="2432"/>
              <a:ext cx="726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800" b="1">
                  <a:solidFill>
                    <a:srgbClr val="0000FF"/>
                  </a:solidFill>
                  <a:latin typeface="Times New Roman" pitchFamily="18" charset="0"/>
                </a:rPr>
                <a:t>Crosse VSI</a:t>
              </a:r>
              <a:endParaRPr lang="fr-FR" sz="1200" b="1"/>
            </a:p>
          </p:txBody>
        </p:sp>
        <p:sp>
          <p:nvSpPr>
            <p:cNvPr id="18441" name="Text Box 18"/>
            <p:cNvSpPr txBox="1">
              <a:spLocks noChangeArrowheads="1"/>
            </p:cNvSpPr>
            <p:nvPr/>
          </p:nvSpPr>
          <p:spPr bwMode="auto">
            <a:xfrm>
              <a:off x="3515" y="1752"/>
              <a:ext cx="726" cy="2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800" b="1">
                  <a:solidFill>
                    <a:srgbClr val="008000"/>
                  </a:solidFill>
                  <a:latin typeface="Times New Roman" pitchFamily="18" charset="0"/>
                </a:rPr>
                <a:t>Ganglions profonds</a:t>
              </a:r>
              <a:endParaRPr lang="fr-FR" sz="1200" b="1"/>
            </a:p>
          </p:txBody>
        </p:sp>
        <p:sp>
          <p:nvSpPr>
            <p:cNvPr id="18442" name="Line 19"/>
            <p:cNvSpPr>
              <a:spLocks noChangeShapeType="1"/>
            </p:cNvSpPr>
            <p:nvPr/>
          </p:nvSpPr>
          <p:spPr bwMode="auto">
            <a:xfrm>
              <a:off x="2517" y="1207"/>
              <a:ext cx="209" cy="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43" name="Line 22"/>
            <p:cNvSpPr>
              <a:spLocks noChangeShapeType="1"/>
            </p:cNvSpPr>
            <p:nvPr/>
          </p:nvSpPr>
          <p:spPr bwMode="auto">
            <a:xfrm flipV="1">
              <a:off x="2336" y="2461"/>
              <a:ext cx="493" cy="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44" name="Line 26"/>
            <p:cNvSpPr>
              <a:spLocks noChangeShapeType="1"/>
            </p:cNvSpPr>
            <p:nvPr/>
          </p:nvSpPr>
          <p:spPr bwMode="auto">
            <a:xfrm flipH="1">
              <a:off x="3034" y="1842"/>
              <a:ext cx="436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45" name="Line 27"/>
            <p:cNvSpPr>
              <a:spLocks noChangeShapeType="1"/>
            </p:cNvSpPr>
            <p:nvPr/>
          </p:nvSpPr>
          <p:spPr bwMode="auto">
            <a:xfrm flipH="1" flipV="1">
              <a:off x="3137" y="2461"/>
              <a:ext cx="378" cy="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716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Temps opératoires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7780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23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Curage en images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989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Ganglion Inguinal Sentinelle</a:t>
            </a:r>
            <a:endParaRPr lang="fr-FR" dirty="0"/>
          </a:p>
        </p:txBody>
      </p:sp>
      <p:pic>
        <p:nvPicPr>
          <p:cNvPr id="278533" name="Picture 5" descr="C:\Users\Pr Jean LEVEQUE\Pictures\Vulve\Mme Chancelet. Vulve GS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67888"/>
            <a:ext cx="2694653" cy="20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4" name="Picture 6" descr="C:\Users\Pr Jean LEVEQUE\Pictures\Vulve\Mme Chancelet. Vulve GS\IMG_3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66" y="2735092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5" name="Picture 7" descr="C:\Users\Pr Jean LEVEQUE\Pictures\Vulve\Mme Chancelet. Vulve GS\IMG_3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76" y="3851216"/>
            <a:ext cx="2093070" cy="27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69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Radiothérapie</a:t>
            </a:r>
          </a:p>
        </p:txBody>
      </p:sp>
      <p:sp>
        <p:nvSpPr>
          <p:cNvPr id="34819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fr-FR"/>
              <a:t>Radiothérapie (photons haute énergie):</a:t>
            </a:r>
          </a:p>
          <a:p>
            <a:pPr lvl="1">
              <a:lnSpc>
                <a:spcPct val="120000"/>
              </a:lnSpc>
            </a:pPr>
            <a:r>
              <a:rPr lang="fr-FR"/>
              <a:t>vulve</a:t>
            </a:r>
          </a:p>
          <a:p>
            <a:pPr lvl="1">
              <a:lnSpc>
                <a:spcPct val="120000"/>
              </a:lnSpc>
            </a:pPr>
            <a:r>
              <a:rPr lang="fr-FR"/>
              <a:t>aires ganglionnaires inguino-crurales</a:t>
            </a:r>
          </a:p>
          <a:p>
            <a:pPr lvl="1">
              <a:lnSpc>
                <a:spcPct val="120000"/>
              </a:lnSpc>
            </a:pPr>
            <a:r>
              <a:rPr lang="fr-FR"/>
              <a:t>pelvis</a:t>
            </a:r>
          </a:p>
          <a:p>
            <a:pPr>
              <a:lnSpc>
                <a:spcPct val="120000"/>
              </a:lnSpc>
            </a:pPr>
            <a:r>
              <a:rPr lang="fr-FR"/>
              <a:t>Actuellement: chimiosensibilisation par Platine</a:t>
            </a:r>
          </a:p>
          <a:p>
            <a:pPr>
              <a:lnSpc>
                <a:spcPct val="120000"/>
              </a:lnSpc>
            </a:pPr>
            <a:r>
              <a:rPr lang="fr-FR"/>
              <a:t>Possibilité de curiethérapie (fils d'Iridium 192):</a:t>
            </a:r>
          </a:p>
          <a:p>
            <a:pPr lvl="1">
              <a:lnSpc>
                <a:spcPct val="120000"/>
              </a:lnSpc>
            </a:pPr>
            <a:r>
              <a:rPr lang="fr-FR"/>
              <a:t>marge anale</a:t>
            </a:r>
          </a:p>
          <a:p>
            <a:pPr lvl="1">
              <a:lnSpc>
                <a:spcPct val="120000"/>
              </a:lnSpc>
            </a:pPr>
            <a:r>
              <a:rPr lang="fr-FR"/>
              <a:t>urèthre</a:t>
            </a:r>
          </a:p>
          <a:p>
            <a:pPr lvl="1">
              <a:lnSpc>
                <a:spcPct val="120000"/>
              </a:lnSpc>
            </a:pPr>
            <a:r>
              <a:rPr lang="fr-FR"/>
              <a:t>vagin</a:t>
            </a:r>
          </a:p>
        </p:txBody>
      </p:sp>
    </p:spTree>
    <p:extLst>
      <p:ext uri="{BB962C8B-B14F-4D97-AF65-F5344CB8AC3E}">
        <p14:creationId xmlns:p14="http://schemas.microsoft.com/office/powerpoint/2010/main" val="31485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dirty="0" smtClean="0"/>
              <a:t>Signes d’alerte…</a:t>
            </a:r>
            <a:endParaRPr lang="fr-FR" dirty="0"/>
          </a:p>
        </p:txBody>
      </p:sp>
      <p:sp>
        <p:nvSpPr>
          <p:cNvPr id="41987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Prurit </a:t>
            </a:r>
            <a:r>
              <a:rPr lang="fr-FR" dirty="0"/>
              <a:t>localisé (+++)</a:t>
            </a:r>
          </a:p>
          <a:p>
            <a:r>
              <a:rPr lang="fr-FR" dirty="0" smtClean="0"/>
              <a:t>Brûlures </a:t>
            </a:r>
            <a:r>
              <a:rPr lang="fr-FR" dirty="0"/>
              <a:t>(miction ++)</a:t>
            </a:r>
          </a:p>
          <a:p>
            <a:r>
              <a:rPr lang="fr-FR" dirty="0" smtClean="0"/>
              <a:t>Saignements (+)</a:t>
            </a:r>
          </a:p>
          <a:p>
            <a:r>
              <a:rPr lang="fr-FR" dirty="0" smtClean="0"/>
              <a:t>Leucorrhées (+)</a:t>
            </a:r>
          </a:p>
          <a:p>
            <a:r>
              <a:rPr lang="fr-FR" dirty="0" smtClean="0"/>
              <a:t>$ urinaires ou digestifs (formes évoluées)</a:t>
            </a:r>
          </a:p>
          <a:p>
            <a:r>
              <a:rPr lang="fr-FR" dirty="0" smtClean="0"/>
              <a:t>Autopalpation</a:t>
            </a:r>
            <a:endParaRPr lang="fr-FR" dirty="0"/>
          </a:p>
          <a:p>
            <a:r>
              <a:rPr lang="fr-FR" dirty="0"/>
              <a:t>RIEN =&gt; examen </a:t>
            </a:r>
            <a:r>
              <a:rPr lang="fr-FR" dirty="0" smtClean="0"/>
              <a:t>systématique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09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4406900"/>
            <a:ext cx="8784976" cy="1362075"/>
          </a:xfrm>
        </p:spPr>
        <p:txBody>
          <a:bodyPr/>
          <a:lstStyle/>
          <a:p>
            <a:r>
              <a:rPr lang="fr-FR" dirty="0" smtClean="0"/>
              <a:t>Indications </a:t>
            </a:r>
            <a:r>
              <a:rPr lang="fr-FR" dirty="0" err="1" smtClean="0"/>
              <a:t>therapeutiques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525963"/>
          </a:xfrm>
          <a:ln w="6350">
            <a:solidFill>
              <a:srgbClr val="FFFFFF"/>
            </a:solidFill>
          </a:ln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2400" dirty="0" smtClean="0"/>
              <a:t>	Stade IA			    	     Stade IB </a:t>
            </a:r>
            <a:endParaRPr lang="fr-FR" sz="2400" dirty="0" smtClean="0">
              <a:solidFill>
                <a:srgbClr val="00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					LATERAL		MEDIAN *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fr-FR" sz="1800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Excision large radicale	          </a:t>
            </a:r>
            <a:r>
              <a:rPr lang="fr-FR" sz="1800" dirty="0" err="1" smtClean="0"/>
              <a:t>Hémivulvectomie</a:t>
            </a:r>
            <a:r>
              <a:rPr lang="fr-FR" sz="1800" dirty="0" smtClean="0"/>
              <a:t>	        </a:t>
            </a:r>
            <a:r>
              <a:rPr lang="fr-FR" sz="1800" dirty="0" err="1" smtClean="0"/>
              <a:t>Hémivulvectomie</a:t>
            </a:r>
            <a:r>
              <a:rPr lang="fr-FR" sz="1800" dirty="0" smtClean="0"/>
              <a:t>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 Pas de curage ou GIS         	latérale (ou exérèse radicale) 	  </a:t>
            </a:r>
            <a:r>
              <a:rPr lang="fr-FR" sz="1800" dirty="0" err="1" smtClean="0"/>
              <a:t>ant</a:t>
            </a:r>
            <a:r>
              <a:rPr lang="fr-FR" sz="1800" dirty="0" smtClean="0"/>
              <a:t> ou post					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fr-FR" sz="1800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				        1 -  </a:t>
            </a:r>
            <a:r>
              <a:rPr lang="fr-FR" sz="1800" dirty="0" err="1" smtClean="0"/>
              <a:t>GiS</a:t>
            </a:r>
            <a:r>
              <a:rPr lang="fr-FR" sz="1800" dirty="0" smtClean="0"/>
              <a:t> +++ ou curage superficiel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fr-FR" sz="1800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				        2 – si pN1 : curage profond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fr-FR" sz="1800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						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						          si </a:t>
            </a:r>
            <a:r>
              <a:rPr lang="fr-FR" sz="1800" dirty="0" err="1" smtClean="0"/>
              <a:t>pN</a:t>
            </a:r>
            <a:r>
              <a:rPr lang="fr-FR" sz="1800" dirty="0" smtClean="0"/>
              <a:t>+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 smtClean="0"/>
              <a:t>				          HOMOLATERAL	               BILATERAL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fr-FR" sz="1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fr-FR" sz="1800" dirty="0" smtClean="0"/>
              <a:t>Tumeur médiane, ou située &lt; 1cm de la ligne médiane (ou touchant la petite lèvre ou la glande de Bartholin)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fr-FR" sz="1800" dirty="0" smtClean="0"/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fr-FR" sz="1800" dirty="0" smtClean="0"/>
              <a:t>XRT inguinale et pelvienne si </a:t>
            </a:r>
            <a:r>
              <a:rPr lang="fr-FR" sz="1800" dirty="0" err="1" smtClean="0"/>
              <a:t>pN</a:t>
            </a:r>
            <a:r>
              <a:rPr lang="fr-FR" sz="1800" dirty="0" smtClean="0"/>
              <a:t>+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622800" y="2986410"/>
            <a:ext cx="2973536" cy="1810742"/>
            <a:chOff x="4622800" y="2986410"/>
            <a:chExt cx="2973536" cy="1810742"/>
          </a:xfrm>
        </p:grpSpPr>
        <p:sp>
          <p:nvSpPr>
            <p:cNvPr id="283656" name="Line 8"/>
            <p:cNvSpPr>
              <a:spLocks noChangeShapeType="1"/>
            </p:cNvSpPr>
            <p:nvPr/>
          </p:nvSpPr>
          <p:spPr bwMode="auto">
            <a:xfrm>
              <a:off x="4643438" y="3072259"/>
              <a:ext cx="2743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57" name="Line 9"/>
            <p:cNvSpPr>
              <a:spLocks noChangeShapeType="1"/>
            </p:cNvSpPr>
            <p:nvPr/>
          </p:nvSpPr>
          <p:spPr bwMode="auto">
            <a:xfrm>
              <a:off x="5919788" y="3056384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59" name="Line 11"/>
            <p:cNvSpPr>
              <a:spLocks noChangeShapeType="1"/>
            </p:cNvSpPr>
            <p:nvPr/>
          </p:nvSpPr>
          <p:spPr bwMode="auto">
            <a:xfrm>
              <a:off x="4622800" y="2986410"/>
              <a:ext cx="0" cy="8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60" name="Line 12"/>
            <p:cNvSpPr>
              <a:spLocks noChangeShapeType="1"/>
            </p:cNvSpPr>
            <p:nvPr/>
          </p:nvSpPr>
          <p:spPr bwMode="auto">
            <a:xfrm flipH="1">
              <a:off x="7386638" y="2986534"/>
              <a:ext cx="0" cy="69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61" name="Line 13"/>
            <p:cNvSpPr>
              <a:spLocks noChangeShapeType="1"/>
            </p:cNvSpPr>
            <p:nvPr/>
          </p:nvSpPr>
          <p:spPr bwMode="auto">
            <a:xfrm flipV="1">
              <a:off x="4932511" y="4293914"/>
              <a:ext cx="1223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64" name="Line 16"/>
            <p:cNvSpPr>
              <a:spLocks noChangeShapeType="1"/>
            </p:cNvSpPr>
            <p:nvPr/>
          </p:nvSpPr>
          <p:spPr bwMode="auto">
            <a:xfrm flipH="1">
              <a:off x="7596336" y="4295625"/>
              <a:ext cx="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65" name="Line 17"/>
            <p:cNvSpPr>
              <a:spLocks noChangeShapeType="1"/>
            </p:cNvSpPr>
            <p:nvPr/>
          </p:nvSpPr>
          <p:spPr bwMode="auto">
            <a:xfrm>
              <a:off x="5724152" y="4797152"/>
              <a:ext cx="10450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70" name="Line 22"/>
            <p:cNvSpPr>
              <a:spLocks noChangeShapeType="1"/>
            </p:cNvSpPr>
            <p:nvPr/>
          </p:nvSpPr>
          <p:spPr bwMode="auto">
            <a:xfrm>
              <a:off x="4932511" y="4294038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3671" name="Line 23"/>
            <p:cNvSpPr>
              <a:spLocks noChangeShapeType="1"/>
            </p:cNvSpPr>
            <p:nvPr/>
          </p:nvSpPr>
          <p:spPr bwMode="auto">
            <a:xfrm flipV="1">
              <a:off x="6156473" y="4078014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V="1">
              <a:off x="6300936" y="4078014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V="1">
              <a:off x="6300936" y="4293914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Stades IA &amp; IB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31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755576" y="1926555"/>
            <a:ext cx="7920879" cy="4022725"/>
            <a:chOff x="2124075" y="1412875"/>
            <a:chExt cx="5400675" cy="4022725"/>
          </a:xfrm>
        </p:grpSpPr>
        <p:sp>
          <p:nvSpPr>
            <p:cNvPr id="745477" name="Text Box 5"/>
            <p:cNvSpPr txBox="1">
              <a:spLocks noChangeArrowheads="1"/>
            </p:cNvSpPr>
            <p:nvPr/>
          </p:nvSpPr>
          <p:spPr bwMode="auto">
            <a:xfrm>
              <a:off x="2339975" y="1412875"/>
              <a:ext cx="475297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2000" dirty="0" err="1" smtClean="0">
                  <a:latin typeface="+mj-lt"/>
                </a:rPr>
                <a:t>Vulvectomie</a:t>
              </a:r>
              <a:r>
                <a:rPr lang="fr-FR" sz="2000" dirty="0" smtClean="0">
                  <a:latin typeface="+mj-lt"/>
                </a:rPr>
                <a:t> totale radicale  modifiée</a:t>
              </a:r>
            </a:p>
          </p:txBody>
        </p:sp>
        <p:sp>
          <p:nvSpPr>
            <p:cNvPr id="745478" name="Text Box 6"/>
            <p:cNvSpPr txBox="1">
              <a:spLocks noChangeArrowheads="1"/>
            </p:cNvSpPr>
            <p:nvPr/>
          </p:nvSpPr>
          <p:spPr bwMode="auto">
            <a:xfrm>
              <a:off x="2124075" y="3141663"/>
              <a:ext cx="5400675" cy="854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2000" dirty="0" smtClean="0">
                  <a:latin typeface="+mj-lt"/>
                </a:rPr>
                <a:t>Curage inguinal bilatéral superficiel 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2000" dirty="0" smtClean="0">
                  <a:latin typeface="+mj-lt"/>
                </a:rPr>
                <a:t>+/- profond selon extemporané</a:t>
              </a:r>
            </a:p>
          </p:txBody>
        </p:sp>
        <p:sp>
          <p:nvSpPr>
            <p:cNvPr id="745479" name="Text Box 7"/>
            <p:cNvSpPr txBox="1">
              <a:spLocks noChangeArrowheads="1"/>
            </p:cNvSpPr>
            <p:nvPr/>
          </p:nvSpPr>
          <p:spPr bwMode="auto">
            <a:xfrm>
              <a:off x="2124075" y="4581525"/>
              <a:ext cx="5400675" cy="854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2000" dirty="0" smtClean="0">
                  <a:latin typeface="+mj-lt"/>
                </a:rPr>
                <a:t>Radiothérapie externe 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 sz="2000" dirty="0" smtClean="0">
                  <a:latin typeface="+mj-lt"/>
                </a:rPr>
                <a:t>selon  les résultats histologiques</a:t>
              </a: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4716463" y="2276475"/>
              <a:ext cx="0" cy="2305050"/>
              <a:chOff x="4716463" y="2276475"/>
              <a:chExt cx="0" cy="2305050"/>
            </a:xfrm>
          </p:grpSpPr>
          <p:sp>
            <p:nvSpPr>
              <p:cNvPr id="745480" name="Line 8"/>
              <p:cNvSpPr>
                <a:spLocks noChangeShapeType="1"/>
              </p:cNvSpPr>
              <p:nvPr/>
            </p:nvSpPr>
            <p:spPr bwMode="auto">
              <a:xfrm>
                <a:off x="4716463" y="2276475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745481" name="Line 9"/>
              <p:cNvSpPr>
                <a:spLocks noChangeShapeType="1"/>
              </p:cNvSpPr>
              <p:nvPr/>
            </p:nvSpPr>
            <p:spPr bwMode="auto">
              <a:xfrm>
                <a:off x="4716463" y="4076700"/>
                <a:ext cx="0" cy="5048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+mj-lt"/>
                  <a:ea typeface="ＭＳ Ｐゴシック" charset="0"/>
                </a:endParaRPr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ea typeface="ＭＳ Ｐゴシック" charset="0"/>
              </a:rPr>
              <a:t>Stade I </a:t>
            </a:r>
            <a:r>
              <a:rPr lang="fr-FR" sz="3600" dirty="0" smtClean="0">
                <a:ea typeface="ＭＳ Ｐゴシック" charset="0"/>
              </a:rPr>
              <a:t>X-focal </a:t>
            </a:r>
            <a:r>
              <a:rPr lang="fr-FR" sz="3600" dirty="0">
                <a:ea typeface="ＭＳ Ｐゴシック" charset="0"/>
              </a:rPr>
              <a:t>et </a:t>
            </a:r>
            <a:r>
              <a:rPr lang="fr-FR" sz="3600" dirty="0" smtClean="0">
                <a:ea typeface="ＭＳ Ｐゴシック" charset="0"/>
              </a:rPr>
              <a:t>II  </a:t>
            </a:r>
            <a:r>
              <a:rPr lang="fr-FR" sz="3600" dirty="0">
                <a:ea typeface="ＭＳ Ｐゴシック" charset="0"/>
              </a:rPr>
              <a:t>(T1-2 N0 M0)</a:t>
            </a:r>
            <a:br>
              <a:rPr lang="fr-FR" sz="3600" dirty="0">
                <a:ea typeface="ＭＳ Ｐゴシック" charset="0"/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7325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9" name="Text Box 3"/>
          <p:cNvSpPr txBox="1">
            <a:spLocks noChangeArrowheads="1"/>
          </p:cNvSpPr>
          <p:nvPr/>
        </p:nvSpPr>
        <p:spPr bwMode="auto">
          <a:xfrm>
            <a:off x="1979713" y="1496978"/>
            <a:ext cx="57606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2000" dirty="0" err="1" smtClean="0">
                <a:latin typeface="+mj-lt"/>
              </a:rPr>
              <a:t>Vulvectomie</a:t>
            </a:r>
            <a:r>
              <a:rPr lang="fr-FR" sz="2000" dirty="0" smtClean="0">
                <a:latin typeface="+mj-lt"/>
              </a:rPr>
              <a:t> totale radicale  modifiée                  élargie à l’</a:t>
            </a:r>
            <a:r>
              <a:rPr lang="fr-FR" altLang="ja-JP" sz="2000" dirty="0" smtClean="0">
                <a:latin typeface="+mj-lt"/>
              </a:rPr>
              <a:t>urètre inférieur ou à la peau anale </a:t>
            </a:r>
            <a:endParaRPr lang="fr-FR" sz="2000" dirty="0" smtClean="0">
              <a:latin typeface="+mj-lt"/>
            </a:endParaRPr>
          </a:p>
        </p:txBody>
      </p:sp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539750" y="3141663"/>
            <a:ext cx="7993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2000" dirty="0" smtClean="0">
                <a:latin typeface="+mj-lt"/>
              </a:rPr>
              <a:t>Curage inguinal bilatéral superficiel  +/- profond systématique ou selon extemporané  +/- adénectomie pelvienne visible en pré-op</a:t>
            </a:r>
          </a:p>
        </p:txBody>
      </p:sp>
      <p:sp>
        <p:nvSpPr>
          <p:cNvPr id="746501" name="Text Box 5"/>
          <p:cNvSpPr txBox="1">
            <a:spLocks noChangeArrowheads="1"/>
          </p:cNvSpPr>
          <p:nvPr/>
        </p:nvSpPr>
        <p:spPr bwMode="auto">
          <a:xfrm>
            <a:off x="1187450" y="4581525"/>
            <a:ext cx="6840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2000" dirty="0" smtClean="0">
                <a:latin typeface="+mj-lt"/>
              </a:rPr>
              <a:t>Radiothérapie externe selon  les résultats histologiques (ganglions et état des berges)</a:t>
            </a:r>
          </a:p>
        </p:txBody>
      </p:sp>
      <p:sp>
        <p:nvSpPr>
          <p:cNvPr id="746502" name="Line 6"/>
          <p:cNvSpPr>
            <a:spLocks noChangeShapeType="1"/>
          </p:cNvSpPr>
          <p:nvPr/>
        </p:nvSpPr>
        <p:spPr bwMode="auto">
          <a:xfrm>
            <a:off x="4716463" y="2276475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>
            <a:off x="4716463" y="40767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6504" name="Text Box 8"/>
          <p:cNvSpPr txBox="1">
            <a:spLocks noChangeArrowheads="1"/>
          </p:cNvSpPr>
          <p:nvPr/>
        </p:nvSpPr>
        <p:spPr bwMode="auto">
          <a:xfrm>
            <a:off x="468313" y="5734050"/>
            <a:ext cx="8207375" cy="40011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Option</a:t>
            </a:r>
            <a:r>
              <a:rPr lang="fr-FR" sz="2000" dirty="0" smtClean="0">
                <a:solidFill>
                  <a:schemeClr val="tx2"/>
                </a:solidFill>
                <a:latin typeface="+mj-lt"/>
              </a:rPr>
              <a:t> : </a:t>
            </a:r>
            <a:r>
              <a:rPr lang="fr-FR" sz="2000" dirty="0" err="1" smtClean="0">
                <a:solidFill>
                  <a:schemeClr val="tx2"/>
                </a:solidFill>
                <a:latin typeface="+mj-lt"/>
              </a:rPr>
              <a:t>radiochimiothérapie</a:t>
            </a:r>
            <a:r>
              <a:rPr lang="fr-FR" sz="2000" dirty="0" smtClean="0">
                <a:solidFill>
                  <a:schemeClr val="tx2"/>
                </a:solidFill>
                <a:latin typeface="+mj-lt"/>
              </a:rPr>
              <a:t> concomitante +/- chirurgie du résidu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600" dirty="0">
                <a:ea typeface="ＭＳ Ｐゴシック" charset="0"/>
              </a:rPr>
              <a:t>Stade III (T1-2 N0 M0 ; T3, N0 - 1, M0)</a:t>
            </a:r>
          </a:p>
        </p:txBody>
      </p:sp>
    </p:spTree>
    <p:extLst>
      <p:ext uri="{BB962C8B-B14F-4D97-AF65-F5344CB8AC3E}">
        <p14:creationId xmlns:p14="http://schemas.microsoft.com/office/powerpoint/2010/main" val="12700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53" name="Text Box 9"/>
          <p:cNvSpPr txBox="1">
            <a:spLocks noChangeArrowheads="1"/>
          </p:cNvSpPr>
          <p:nvPr/>
        </p:nvSpPr>
        <p:spPr bwMode="auto">
          <a:xfrm>
            <a:off x="755650" y="1700213"/>
            <a:ext cx="3600450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>
                <a:latin typeface="+mj-lt"/>
                <a:ea typeface="ＭＳ Ｐゴシック" charset="0"/>
              </a:rPr>
              <a:t>IVA (T4, N-1, M0 ; N2, M0)</a:t>
            </a:r>
          </a:p>
        </p:txBody>
      </p:sp>
      <p:sp>
        <p:nvSpPr>
          <p:cNvPr id="748554" name="Text Box 10"/>
          <p:cNvSpPr txBox="1">
            <a:spLocks noChangeArrowheads="1"/>
          </p:cNvSpPr>
          <p:nvPr/>
        </p:nvSpPr>
        <p:spPr bwMode="auto">
          <a:xfrm>
            <a:off x="4716463" y="1700213"/>
            <a:ext cx="360045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>
                <a:solidFill>
                  <a:schemeClr val="tx2"/>
                </a:solidFill>
                <a:latin typeface="+mj-lt"/>
                <a:ea typeface="ＭＳ Ｐゴシック" charset="0"/>
              </a:rPr>
              <a:t>IVB (tout M1)</a:t>
            </a:r>
          </a:p>
        </p:txBody>
      </p:sp>
      <p:sp>
        <p:nvSpPr>
          <p:cNvPr id="748555" name="Text Box 11"/>
          <p:cNvSpPr txBox="1">
            <a:spLocks noChangeArrowheads="1"/>
          </p:cNvSpPr>
          <p:nvPr/>
        </p:nvSpPr>
        <p:spPr bwMode="auto">
          <a:xfrm>
            <a:off x="539750" y="2852738"/>
            <a:ext cx="37449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>
                <a:latin typeface="+mj-lt"/>
                <a:ea typeface="ＭＳ Ｐゴシック" charset="0"/>
              </a:rPr>
              <a:t>Examen sous AG                     Avis multidisciplinaire + patiente</a:t>
            </a:r>
          </a:p>
        </p:txBody>
      </p:sp>
      <p:sp>
        <p:nvSpPr>
          <p:cNvPr id="748556" name="Text Box 12"/>
          <p:cNvSpPr txBox="1">
            <a:spLocks noChangeArrowheads="1"/>
          </p:cNvSpPr>
          <p:nvPr/>
        </p:nvSpPr>
        <p:spPr bwMode="auto">
          <a:xfrm>
            <a:off x="179388" y="4581525"/>
            <a:ext cx="2520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smtClean="0">
                <a:latin typeface="+mj-lt"/>
              </a:rPr>
              <a:t>Exentération pelvienne   (si T4, NO – 1, M0)     +/- RTE selon état des berges et ganglions</a:t>
            </a:r>
          </a:p>
        </p:txBody>
      </p:sp>
      <p:sp>
        <p:nvSpPr>
          <p:cNvPr id="748557" name="Text Box 13"/>
          <p:cNvSpPr txBox="1">
            <a:spLocks noChangeArrowheads="1"/>
          </p:cNvSpPr>
          <p:nvPr/>
        </p:nvSpPr>
        <p:spPr bwMode="auto">
          <a:xfrm>
            <a:off x="3059113" y="4581525"/>
            <a:ext cx="2520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smtClean="0">
                <a:latin typeface="+mj-lt"/>
              </a:rPr>
              <a:t>Radiochimiothérapie concomitante               +/- chirurgie du reliquat tumoral</a:t>
            </a:r>
          </a:p>
        </p:txBody>
      </p:sp>
      <p:sp>
        <p:nvSpPr>
          <p:cNvPr id="748558" name="Text Box 14"/>
          <p:cNvSpPr txBox="1">
            <a:spLocks noChangeArrowheads="1"/>
          </p:cNvSpPr>
          <p:nvPr/>
        </p:nvSpPr>
        <p:spPr bwMode="auto">
          <a:xfrm>
            <a:off x="4643438" y="2852738"/>
            <a:ext cx="3744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2000" dirty="0" smtClean="0">
                <a:latin typeface="+mj-lt"/>
              </a:rPr>
              <a:t>Selon symptomatologie                et état général</a:t>
            </a:r>
          </a:p>
        </p:txBody>
      </p:sp>
      <p:sp>
        <p:nvSpPr>
          <p:cNvPr id="748559" name="Text Box 15"/>
          <p:cNvSpPr txBox="1">
            <a:spLocks noChangeArrowheads="1"/>
          </p:cNvSpPr>
          <p:nvPr/>
        </p:nvSpPr>
        <p:spPr bwMode="auto">
          <a:xfrm>
            <a:off x="4859338" y="40767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sz="1800" smtClean="0">
                <a:latin typeface="+mj-lt"/>
              </a:rPr>
              <a:t>Chimiothérapie</a:t>
            </a:r>
          </a:p>
        </p:txBody>
      </p:sp>
      <p:sp>
        <p:nvSpPr>
          <p:cNvPr id="748560" name="Text Box 16"/>
          <p:cNvSpPr txBox="1">
            <a:spLocks noChangeArrowheads="1"/>
          </p:cNvSpPr>
          <p:nvPr/>
        </p:nvSpPr>
        <p:spPr bwMode="auto">
          <a:xfrm>
            <a:off x="6804025" y="4076700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>
                <a:latin typeface="+mj-lt"/>
                <a:ea typeface="ＭＳ Ｐゴシック" charset="0"/>
              </a:rPr>
              <a:t>Soins de support Traitement palliatif</a:t>
            </a:r>
          </a:p>
        </p:txBody>
      </p:sp>
      <p:sp>
        <p:nvSpPr>
          <p:cNvPr id="748561" name="Line 17"/>
          <p:cNvSpPr>
            <a:spLocks noChangeShapeType="1"/>
          </p:cNvSpPr>
          <p:nvPr/>
        </p:nvSpPr>
        <p:spPr bwMode="auto">
          <a:xfrm>
            <a:off x="2339975" y="22764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2" name="Line 18"/>
          <p:cNvSpPr>
            <a:spLocks noChangeShapeType="1"/>
          </p:cNvSpPr>
          <p:nvPr/>
        </p:nvSpPr>
        <p:spPr bwMode="auto">
          <a:xfrm>
            <a:off x="1258888" y="3860800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3" name="Line 19"/>
          <p:cNvSpPr>
            <a:spLocks noChangeShapeType="1"/>
          </p:cNvSpPr>
          <p:nvPr/>
        </p:nvSpPr>
        <p:spPr bwMode="auto">
          <a:xfrm>
            <a:off x="2339975" y="36449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4" name="Line 20"/>
          <p:cNvSpPr>
            <a:spLocks noChangeShapeType="1"/>
          </p:cNvSpPr>
          <p:nvPr/>
        </p:nvSpPr>
        <p:spPr bwMode="auto">
          <a:xfrm>
            <a:off x="1258888" y="38608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5" name="Line 21"/>
          <p:cNvSpPr>
            <a:spLocks noChangeShapeType="1"/>
          </p:cNvSpPr>
          <p:nvPr/>
        </p:nvSpPr>
        <p:spPr bwMode="auto">
          <a:xfrm>
            <a:off x="4211638" y="38608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6" name="Line 22"/>
          <p:cNvSpPr>
            <a:spLocks noChangeShapeType="1"/>
          </p:cNvSpPr>
          <p:nvPr/>
        </p:nvSpPr>
        <p:spPr bwMode="auto">
          <a:xfrm>
            <a:off x="6516688" y="227647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7" name="Line 23"/>
          <p:cNvSpPr>
            <a:spLocks noChangeShapeType="1"/>
          </p:cNvSpPr>
          <p:nvPr/>
        </p:nvSpPr>
        <p:spPr bwMode="auto">
          <a:xfrm>
            <a:off x="5651500" y="3789363"/>
            <a:ext cx="2160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8" name="Line 24"/>
          <p:cNvSpPr>
            <a:spLocks noChangeShapeType="1"/>
          </p:cNvSpPr>
          <p:nvPr/>
        </p:nvSpPr>
        <p:spPr bwMode="auto">
          <a:xfrm>
            <a:off x="6516688" y="35734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69" name="Line 25"/>
          <p:cNvSpPr>
            <a:spLocks noChangeShapeType="1"/>
          </p:cNvSpPr>
          <p:nvPr/>
        </p:nvSpPr>
        <p:spPr bwMode="auto">
          <a:xfrm>
            <a:off x="5651500" y="37893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748570" name="Line 26"/>
          <p:cNvSpPr>
            <a:spLocks noChangeShapeType="1"/>
          </p:cNvSpPr>
          <p:nvPr/>
        </p:nvSpPr>
        <p:spPr bwMode="auto">
          <a:xfrm>
            <a:off x="7812088" y="37893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FR">
              <a:latin typeface="+mj-lt"/>
              <a:ea typeface="ＭＳ Ｐゴシック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Stade IV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71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Surveillance</a:t>
            </a:r>
          </a:p>
        </p:txBody>
      </p:sp>
      <p:sp>
        <p:nvSpPr>
          <p:cNvPr id="38915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fr-FR"/>
              <a:t>Risque de récidive locale +++</a:t>
            </a:r>
          </a:p>
          <a:p>
            <a:pPr lvl="1">
              <a:lnSpc>
                <a:spcPct val="110000"/>
              </a:lnSpc>
            </a:pPr>
            <a:r>
              <a:rPr lang="fr-FR"/>
              <a:t>car lésions multifocales</a:t>
            </a:r>
          </a:p>
          <a:p>
            <a:pPr lvl="1">
              <a:lnSpc>
                <a:spcPct val="110000"/>
              </a:lnSpc>
            </a:pPr>
            <a:r>
              <a:rPr lang="fr-FR"/>
              <a:t>sur terrain prédisposant</a:t>
            </a:r>
          </a:p>
          <a:p>
            <a:pPr>
              <a:lnSpc>
                <a:spcPct val="110000"/>
              </a:lnSpc>
            </a:pPr>
            <a:r>
              <a:rPr lang="fr-FR"/>
              <a:t>Examen clinique:</a:t>
            </a:r>
          </a:p>
          <a:p>
            <a:pPr lvl="1">
              <a:lnSpc>
                <a:spcPct val="110000"/>
              </a:lnSpc>
            </a:pPr>
            <a:r>
              <a:rPr lang="fr-FR"/>
              <a:t>périnée</a:t>
            </a:r>
          </a:p>
          <a:p>
            <a:pPr lvl="1">
              <a:lnSpc>
                <a:spcPct val="110000"/>
              </a:lnSpc>
            </a:pPr>
            <a:r>
              <a:rPr lang="fr-FR"/>
              <a:t>aires ganglionnaires inguinales</a:t>
            </a:r>
          </a:p>
          <a:p>
            <a:pPr>
              <a:lnSpc>
                <a:spcPct val="110000"/>
              </a:lnSpc>
            </a:pPr>
            <a:r>
              <a:rPr lang="fr-FR"/>
              <a:t>Repérer les CPC post-thérapeutiques:</a:t>
            </a:r>
          </a:p>
          <a:p>
            <a:pPr lvl="1">
              <a:lnSpc>
                <a:spcPct val="110000"/>
              </a:lnSpc>
            </a:pPr>
            <a:r>
              <a:rPr lang="fr-FR"/>
              <a:t>lymphoedème du membre inférieur</a:t>
            </a:r>
          </a:p>
          <a:p>
            <a:pPr lvl="1">
              <a:lnSpc>
                <a:spcPct val="110000"/>
              </a:lnSpc>
            </a:pPr>
            <a:r>
              <a:rPr lang="fr-FR"/>
              <a:t>troubles urinaires</a:t>
            </a:r>
          </a:p>
          <a:p>
            <a:pPr lvl="1">
              <a:lnSpc>
                <a:spcPct val="110000"/>
              </a:lnSpc>
            </a:pPr>
            <a:r>
              <a:rPr lang="fr-FR"/>
              <a:t>hernie crurale après curage</a:t>
            </a:r>
          </a:p>
        </p:txBody>
      </p:sp>
    </p:spTree>
    <p:extLst>
      <p:ext uri="{BB962C8B-B14F-4D97-AF65-F5344CB8AC3E}">
        <p14:creationId xmlns:p14="http://schemas.microsoft.com/office/powerpoint/2010/main" val="36004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40963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40000"/>
              </a:lnSpc>
            </a:pPr>
            <a:r>
              <a:rPr lang="fr-FR" dirty="0"/>
              <a:t>Intérêt des TRT préventifs:</a:t>
            </a:r>
          </a:p>
          <a:p>
            <a:pPr lvl="1">
              <a:lnSpc>
                <a:spcPct val="140000"/>
              </a:lnSpc>
            </a:pPr>
            <a:r>
              <a:rPr lang="fr-FR" dirty="0"/>
              <a:t>des VIN</a:t>
            </a:r>
          </a:p>
          <a:p>
            <a:pPr lvl="1">
              <a:lnSpc>
                <a:spcPct val="140000"/>
              </a:lnSpc>
            </a:pPr>
            <a:r>
              <a:rPr lang="fr-FR" dirty="0"/>
              <a:t>corticothérapie dans les LSA</a:t>
            </a:r>
          </a:p>
          <a:p>
            <a:pPr>
              <a:lnSpc>
                <a:spcPct val="140000"/>
              </a:lnSpc>
            </a:pPr>
            <a:r>
              <a:rPr lang="fr-FR" dirty="0"/>
              <a:t>Examen clinique vulvaire: BIOPSIER !</a:t>
            </a:r>
          </a:p>
          <a:p>
            <a:pPr lvl="1">
              <a:lnSpc>
                <a:spcPct val="140000"/>
              </a:lnSpc>
            </a:pPr>
            <a:r>
              <a:rPr lang="fr-FR" dirty="0"/>
              <a:t>trop souvent négligé</a:t>
            </a:r>
          </a:p>
          <a:p>
            <a:pPr lvl="1">
              <a:lnSpc>
                <a:spcPct val="140000"/>
              </a:lnSpc>
            </a:pPr>
            <a:r>
              <a:rPr lang="fr-FR" dirty="0"/>
              <a:t>femmes âgées qui "cachent" leur maladie</a:t>
            </a:r>
          </a:p>
          <a:p>
            <a:pPr>
              <a:lnSpc>
                <a:spcPct val="140000"/>
              </a:lnSpc>
            </a:pPr>
            <a:r>
              <a:rPr lang="fr-FR" dirty="0"/>
              <a:t>Bons résultats si </a:t>
            </a:r>
            <a:r>
              <a:rPr lang="fr-FR" dirty="0" err="1"/>
              <a:t>Dic</a:t>
            </a:r>
            <a:r>
              <a:rPr lang="fr-FR" dirty="0"/>
              <a:t> précoce (</a:t>
            </a:r>
            <a:r>
              <a:rPr lang="fr-FR" dirty="0" err="1"/>
              <a:t>lymphophilie</a:t>
            </a:r>
            <a:r>
              <a:rPr lang="fr-FR" dirty="0"/>
              <a:t>)</a:t>
            </a:r>
          </a:p>
          <a:p>
            <a:pPr>
              <a:lnSpc>
                <a:spcPct val="140000"/>
              </a:lnSpc>
            </a:pPr>
            <a:r>
              <a:rPr lang="fr-FR" dirty="0"/>
              <a:t>TRT lourds sur terrain peu favorable</a:t>
            </a:r>
          </a:p>
          <a:p>
            <a:pPr lvl="1">
              <a:lnSpc>
                <a:spcPct val="14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9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/>
          <a:lstStyle/>
          <a:p>
            <a:r>
              <a:rPr lang="fr-FR" dirty="0" smtClean="0"/>
              <a:t>« </a:t>
            </a:r>
            <a:r>
              <a:rPr lang="fr-FR" dirty="0" err="1" smtClean="0"/>
              <a:t>Bro</a:t>
            </a:r>
            <a:r>
              <a:rPr lang="fr-FR" dirty="0" smtClean="0"/>
              <a:t> </a:t>
            </a:r>
            <a:r>
              <a:rPr lang="fr-FR" dirty="0" err="1"/>
              <a:t>gozh</a:t>
            </a:r>
            <a:r>
              <a:rPr lang="fr-FR" dirty="0"/>
              <a:t> ma </a:t>
            </a:r>
            <a:r>
              <a:rPr lang="fr-FR" dirty="0" err="1"/>
              <a:t>zadoù</a:t>
            </a:r>
            <a:r>
              <a:rPr lang="fr-FR" dirty="0" smtClean="0"/>
              <a:t>… »</a:t>
            </a:r>
            <a:endParaRPr lang="fr-FR" dirty="0"/>
          </a:p>
        </p:txBody>
      </p:sp>
      <p:pic>
        <p:nvPicPr>
          <p:cNvPr id="61456" name="Picture 16" descr="IMG_30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03384" y="2151698"/>
            <a:ext cx="5797574" cy="4349136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008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minimum on jette un…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48" y="2276872"/>
            <a:ext cx="5628900" cy="3384376"/>
          </a:xfrm>
        </p:spPr>
      </p:pic>
    </p:spTree>
    <p:extLst>
      <p:ext uri="{BB962C8B-B14F-4D97-AF65-F5344CB8AC3E}">
        <p14:creationId xmlns:p14="http://schemas.microsoft.com/office/powerpoint/2010/main" val="26037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dirty="0" smtClean="0"/>
              <a:t>Ce qui est difficile</a:t>
            </a:r>
            <a:endParaRPr lang="fr-FR" dirty="0"/>
          </a:p>
        </p:txBody>
      </p:sp>
      <p:sp>
        <p:nvSpPr>
          <p:cNvPr id="43011" name="Rectangle 3" descr="Parchemin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90000"/>
              </a:lnSpc>
            </a:pPr>
            <a:r>
              <a:rPr lang="fr-FR" dirty="0"/>
              <a:t>Aspects débutants:</a:t>
            </a:r>
          </a:p>
          <a:p>
            <a:pPr lvl="1">
              <a:lnSpc>
                <a:spcPct val="190000"/>
              </a:lnSpc>
            </a:pPr>
            <a:r>
              <a:rPr lang="fr-FR" dirty="0"/>
              <a:t>petite tumeur qui persiste</a:t>
            </a:r>
          </a:p>
          <a:p>
            <a:pPr lvl="1">
              <a:lnSpc>
                <a:spcPct val="190000"/>
              </a:lnSpc>
            </a:pPr>
            <a:r>
              <a:rPr lang="fr-FR" dirty="0"/>
              <a:t>excoriation qui </a:t>
            </a:r>
            <a:r>
              <a:rPr lang="fr-FR" dirty="0" smtClean="0"/>
              <a:t>s'étend</a:t>
            </a:r>
          </a:p>
          <a:p>
            <a:pPr lvl="1">
              <a:lnSpc>
                <a:spcPct val="190000"/>
              </a:lnSpc>
            </a:pPr>
            <a:r>
              <a:rPr lang="fr-FR" dirty="0" smtClean="0"/>
              <a:t>plaque </a:t>
            </a:r>
            <a:r>
              <a:rPr lang="fr-FR" dirty="0"/>
              <a:t>blanche (leucoplasie)</a:t>
            </a:r>
          </a:p>
          <a:p>
            <a:pPr>
              <a:lnSpc>
                <a:spcPct val="190000"/>
              </a:lnSpc>
            </a:pPr>
            <a:r>
              <a:rPr lang="fr-FR" dirty="0"/>
              <a:t>Lésions minimes noyées dans lésions vulvaires associées (type </a:t>
            </a:r>
            <a:r>
              <a:rPr lang="fr-FR" dirty="0" smtClean="0"/>
              <a:t>LSV - Paget)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92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Lésions maculaires : micro-invasion</a:t>
            </a:r>
            <a:endParaRPr lang="fr-FR" sz="360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/>
        <p:txBody>
          <a:bodyPr anchor="ctr"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 smtClean="0">
                <a:sym typeface="Wingdings" pitchFamily="2" charset="2"/>
              </a:rPr>
              <a:t> </a:t>
            </a:r>
            <a:r>
              <a:rPr lang="fr-FR" dirty="0" smtClean="0"/>
              <a:t>Craindre l’invasion :</a:t>
            </a:r>
          </a:p>
          <a:p>
            <a:pPr lvl="1">
              <a:lnSpc>
                <a:spcPct val="150000"/>
              </a:lnSpc>
            </a:pPr>
            <a:r>
              <a:rPr lang="fr-FR" dirty="0" smtClean="0"/>
              <a:t>Aspect :</a:t>
            </a:r>
          </a:p>
          <a:p>
            <a:pPr lvl="2">
              <a:lnSpc>
                <a:spcPct val="150000"/>
              </a:lnSpc>
            </a:pPr>
            <a:r>
              <a:rPr lang="fr-FR" dirty="0" smtClean="0"/>
              <a:t>Prolifératif</a:t>
            </a:r>
          </a:p>
          <a:p>
            <a:pPr lvl="2">
              <a:lnSpc>
                <a:spcPct val="150000"/>
              </a:lnSpc>
            </a:pPr>
            <a:r>
              <a:rPr lang="fr-FR" dirty="0" smtClean="0"/>
              <a:t>Creusant</a:t>
            </a:r>
          </a:p>
          <a:p>
            <a:pPr lvl="2">
              <a:lnSpc>
                <a:spcPct val="150000"/>
              </a:lnSpc>
            </a:pPr>
            <a:r>
              <a:rPr lang="fr-FR" dirty="0" smtClean="0"/>
              <a:t>Extensif centrifuge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Bords </a:t>
            </a:r>
            <a:r>
              <a:rPr lang="fr-FR" dirty="0" smtClean="0"/>
              <a:t>irréguliers</a:t>
            </a:r>
          </a:p>
          <a:p>
            <a:pPr lvl="1">
              <a:lnSpc>
                <a:spcPct val="150000"/>
              </a:lnSpc>
            </a:pPr>
            <a:r>
              <a:rPr lang="fr-FR" dirty="0" smtClean="0"/>
              <a:t>Réaction inflammatoire</a:t>
            </a:r>
          </a:p>
          <a:p>
            <a:pPr lvl="1">
              <a:lnSpc>
                <a:spcPct val="150000"/>
              </a:lnSpc>
            </a:pPr>
            <a:r>
              <a:rPr lang="fr-FR" dirty="0" smtClean="0"/>
              <a:t>Age avancé</a:t>
            </a:r>
            <a:endParaRPr lang="fr-FR" dirty="0"/>
          </a:p>
        </p:txBody>
      </p:sp>
      <p:pic>
        <p:nvPicPr>
          <p:cNvPr id="267267" name="Picture 3" descr="C:\Users\Pr Jean LEVEQUE\Pictures\Vulve\06 Néoplasie intraépithéliale différencié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772816"/>
            <a:ext cx="307747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8" name="Picture 4" descr="C:\Users\Pr Jean LEVEQUE\Pictures\Vulve\01 Néoplasie intraépithéliale classique de forme érythroplasiq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76" y="4221088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Lésions noyées : où </a:t>
            </a:r>
            <a:r>
              <a:rPr lang="fr-FR" dirty="0" err="1" smtClean="0"/>
              <a:t>biopsier</a:t>
            </a:r>
            <a:r>
              <a:rPr lang="fr-FR" dirty="0" smtClean="0"/>
              <a:t> ?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2" name="Picture 3" descr="C:\Users\Pr Jean LEVEQUE\Pictures\Vulve\18 Maladie de Page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52237"/>
            <a:ext cx="4038600" cy="30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9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ta Gardasil. JLV">
  <a:themeElements>
    <a:clrScheme name="Data Gardasil. JL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ta Gardasil. JL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ta Gardasil. JL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Gardasil. JL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Gardasil. JL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Gardasil. JL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Gardasil. JL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Gardasil. JL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Gardasil. JL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Gardasil. JL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Gardasil. JL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Gardasil. JL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Gardasil. JL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Gardasil. JL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 Gardasil. JLV</Template>
  <TotalTime>1904</TotalTime>
  <Words>1170</Words>
  <Application>Microsoft Office PowerPoint</Application>
  <PresentationFormat>Affichage à l'écran (4:3)</PresentationFormat>
  <Paragraphs>339</Paragraphs>
  <Slides>57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57</vt:i4>
      </vt:variant>
    </vt:vector>
  </HeadingPairs>
  <TitlesOfParts>
    <vt:vector size="60" baseType="lpstr">
      <vt:lpstr>Data Gardasil. JLV</vt:lpstr>
      <vt:lpstr>Image</vt:lpstr>
      <vt:lpstr>Graphique</vt:lpstr>
      <vt:lpstr>Cancer Invasif de Vulve</vt:lpstr>
      <vt:lpstr>Background</vt:lpstr>
      <vt:lpstr>Diagnostic</vt:lpstr>
      <vt:lpstr>Double diagnostic</vt:lpstr>
      <vt:lpstr>Signes d’alerte…</vt:lpstr>
      <vt:lpstr>Au minimum on jette un…</vt:lpstr>
      <vt:lpstr>Ce qui est difficile</vt:lpstr>
      <vt:lpstr>Lésions maculaires : micro-invasion</vt:lpstr>
      <vt:lpstr>Lésions noyées : où biopsier ?</vt:lpstr>
      <vt:lpstr>Nature : Carcinome épidermoïde</vt:lpstr>
      <vt:lpstr>Nature : Carcinome épidermoïde</vt:lpstr>
      <vt:lpstr>Nature : Carcinome épidermoïde</vt:lpstr>
      <vt:lpstr>Nature : Carcinome épidermoïde</vt:lpstr>
      <vt:lpstr>Nature : ?</vt:lpstr>
      <vt:lpstr>Angiome…</vt:lpstr>
      <vt:lpstr>Nature : mélanome</vt:lpstr>
      <vt:lpstr>Siège des lésions</vt:lpstr>
      <vt:lpstr>Extension</vt:lpstr>
      <vt:lpstr>Risque pN+</vt:lpstr>
      <vt:lpstr>Lésion associée</vt:lpstr>
      <vt:lpstr>VIN différencié</vt:lpstr>
      <vt:lpstr>VIN indifférencié : vérifier col et anus</vt:lpstr>
      <vt:lpstr>Paget : rechercher primitif pelvien</vt:lpstr>
      <vt:lpstr>Bilan</vt:lpstr>
      <vt:lpstr>Classification FIGO</vt:lpstr>
      <vt:lpstr>Moyens therapeutiques</vt:lpstr>
      <vt:lpstr>Chirurgie</vt:lpstr>
      <vt:lpstr>Vulvectomies totales</vt:lpstr>
      <vt:lpstr>Vulvectomie totale radicale modifiée</vt:lpstr>
      <vt:lpstr>Vulvectomie totale radicale modifiée</vt:lpstr>
      <vt:lpstr>Prolapsus post vulvectomie…</vt:lpstr>
      <vt:lpstr>Vulvectomie totale radicale modifiée Tracé en MW</vt:lpstr>
      <vt:lpstr>Vulvectomie totale radicale modifiée : Tips</vt:lpstr>
      <vt:lpstr>Vulvectomie superficielle</vt:lpstr>
      <vt:lpstr>Vulvectomie superficielle</vt:lpstr>
      <vt:lpstr>Présentation PowerPoint</vt:lpstr>
      <vt:lpstr>Vulvopérinéoplastie</vt:lpstr>
      <vt:lpstr>LMC Gracilis</vt:lpstr>
      <vt:lpstr>LMC : Grand Fessier</vt:lpstr>
      <vt:lpstr>LMC de Taylor</vt:lpstr>
      <vt:lpstr>Curage inguinal (droit)</vt:lpstr>
      <vt:lpstr>Installation : chirurgie de surface</vt:lpstr>
      <vt:lpstr>Principes : curage superficiel &amp; profond</vt:lpstr>
      <vt:lpstr>Temps opératoires : curage superficiel</vt:lpstr>
      <vt:lpstr>Temps opératoires : curage profond</vt:lpstr>
      <vt:lpstr>Temps opératoires</vt:lpstr>
      <vt:lpstr>Curage en images</vt:lpstr>
      <vt:lpstr>Ganglion Inguinal Sentinelle</vt:lpstr>
      <vt:lpstr>Radiothérapie</vt:lpstr>
      <vt:lpstr>Indications therapeutiques</vt:lpstr>
      <vt:lpstr>Stades IA &amp; IB</vt:lpstr>
      <vt:lpstr>Stade I X-focal et II  (T1-2 N0 M0) </vt:lpstr>
      <vt:lpstr>Stade III (T1-2 N0 M0 ; T3, N0 - 1, M0)</vt:lpstr>
      <vt:lpstr>Stade IV</vt:lpstr>
      <vt:lpstr>Surveillance</vt:lpstr>
      <vt:lpstr>Conclusion</vt:lpstr>
      <vt:lpstr>« Bro gozh ma zadoù… 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Allo-immunisation érythrocytaire foeto-maternelle</dc:title>
  <dc:creator>celine</dc:creator>
  <cp:lastModifiedBy>Jean-claude Humbert</cp:lastModifiedBy>
  <cp:revision>116</cp:revision>
  <cp:lastPrinted>2004-11-17T07:01:46Z</cp:lastPrinted>
  <dcterms:created xsi:type="dcterms:W3CDTF">2004-11-14T16:12:15Z</dcterms:created>
  <dcterms:modified xsi:type="dcterms:W3CDTF">2012-10-11T08:12:51Z</dcterms:modified>
</cp:coreProperties>
</file>