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2"/>
  </p:notesMasterIdLst>
  <p:sldIdLst>
    <p:sldId id="256" r:id="rId2"/>
    <p:sldId id="257" r:id="rId3"/>
    <p:sldId id="321" r:id="rId4"/>
    <p:sldId id="258" r:id="rId5"/>
    <p:sldId id="261" r:id="rId6"/>
    <p:sldId id="260" r:id="rId7"/>
    <p:sldId id="327" r:id="rId8"/>
    <p:sldId id="291" r:id="rId9"/>
    <p:sldId id="279" r:id="rId10"/>
    <p:sldId id="402" r:id="rId11"/>
    <p:sldId id="306" r:id="rId12"/>
    <p:sldId id="403" r:id="rId13"/>
    <p:sldId id="266" r:id="rId14"/>
    <p:sldId id="308" r:id="rId15"/>
    <p:sldId id="268" r:id="rId16"/>
    <p:sldId id="270" r:id="rId17"/>
    <p:sldId id="272" r:id="rId18"/>
    <p:sldId id="312" r:id="rId19"/>
    <p:sldId id="330" r:id="rId20"/>
    <p:sldId id="275" r:id="rId21"/>
    <p:sldId id="293" r:id="rId22"/>
    <p:sldId id="334" r:id="rId23"/>
    <p:sldId id="401" r:id="rId24"/>
    <p:sldId id="390" r:id="rId25"/>
    <p:sldId id="378" r:id="rId26"/>
    <p:sldId id="379" r:id="rId27"/>
    <p:sldId id="392" r:id="rId28"/>
    <p:sldId id="380" r:id="rId29"/>
    <p:sldId id="381" r:id="rId30"/>
    <p:sldId id="382" r:id="rId31"/>
    <p:sldId id="383" r:id="rId32"/>
    <p:sldId id="384" r:id="rId33"/>
    <p:sldId id="385" r:id="rId34"/>
    <p:sldId id="319" r:id="rId35"/>
    <p:sldId id="369" r:id="rId36"/>
    <p:sldId id="370" r:id="rId37"/>
    <p:sldId id="356" r:id="rId38"/>
    <p:sldId id="358" r:id="rId39"/>
    <p:sldId id="354" r:id="rId40"/>
    <p:sldId id="337" r:id="rId41"/>
    <p:sldId id="338" r:id="rId42"/>
    <p:sldId id="375" r:id="rId43"/>
    <p:sldId id="376" r:id="rId44"/>
    <p:sldId id="386" r:id="rId45"/>
    <p:sldId id="313" r:id="rId46"/>
    <p:sldId id="324" r:id="rId47"/>
    <p:sldId id="325" r:id="rId48"/>
    <p:sldId id="326" r:id="rId49"/>
    <p:sldId id="393" r:id="rId50"/>
    <p:sldId id="349" r:id="rId51"/>
    <p:sldId id="350" r:id="rId52"/>
    <p:sldId id="351" r:id="rId53"/>
    <p:sldId id="352" r:id="rId54"/>
    <p:sldId id="395" r:id="rId55"/>
    <p:sldId id="362" r:id="rId56"/>
    <p:sldId id="359" r:id="rId57"/>
    <p:sldId id="361" r:id="rId58"/>
    <p:sldId id="387" r:id="rId59"/>
    <p:sldId id="301" r:id="rId60"/>
    <p:sldId id="287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>
        <p:scale>
          <a:sx n="72" d="100"/>
          <a:sy n="72" d="100"/>
        </p:scale>
        <p:origin x="-156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EM\Mes%20documents\Epid&#233;mio%20descript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EM\Mes%20documents\Epid&#233;mio%20descripti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EM\Mes%20documents\Epid&#233;mio%20descriptiv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EM\Mes%20documents\Epid&#233;mio%20descript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14178088851"/>
          <c:y val="7.4074074074074098E-2"/>
          <c:w val="0.86185355302809796"/>
          <c:h val="0.8488136116004509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'[Epidémio descriptive.xlsx]Feuil1'!$A$1:$A$11</c:f>
              <c:strCache>
                <c:ptCount val="11"/>
                <c:pt idx="0">
                  <c:v>sein</c:v>
                </c:pt>
                <c:pt idx="1">
                  <c:v>colon rectum</c:v>
                </c:pt>
                <c:pt idx="2">
                  <c:v>col utérin</c:v>
                </c:pt>
                <c:pt idx="3">
                  <c:v>estomac</c:v>
                </c:pt>
                <c:pt idx="4">
                  <c:v>poumons</c:v>
                </c:pt>
                <c:pt idx="5">
                  <c:v>vessie</c:v>
                </c:pt>
                <c:pt idx="6">
                  <c:v>utérus</c:v>
                </c:pt>
                <c:pt idx="7">
                  <c:v>lmnh</c:v>
                </c:pt>
                <c:pt idx="8">
                  <c:v>mélanome</c:v>
                </c:pt>
                <c:pt idx="9">
                  <c:v>ovaire</c:v>
                </c:pt>
                <c:pt idx="10">
                  <c:v>thyroïde</c:v>
                </c:pt>
              </c:strCache>
            </c:strRef>
          </c:cat>
          <c:val>
            <c:numRef>
              <c:f>'[Epidémio descriptive.xlsx]Feuil1'!$B$1:$B$11</c:f>
              <c:numCache>
                <c:formatCode>General</c:formatCode>
                <c:ptCount val="11"/>
                <c:pt idx="0">
                  <c:v>3860</c:v>
                </c:pt>
                <c:pt idx="1">
                  <c:v>1133</c:v>
                </c:pt>
                <c:pt idx="2">
                  <c:v>1401</c:v>
                </c:pt>
                <c:pt idx="3">
                  <c:v>496</c:v>
                </c:pt>
                <c:pt idx="4">
                  <c:v>380</c:v>
                </c:pt>
                <c:pt idx="5">
                  <c:v>220</c:v>
                </c:pt>
                <c:pt idx="6">
                  <c:v>716</c:v>
                </c:pt>
                <c:pt idx="7">
                  <c:v>291</c:v>
                </c:pt>
                <c:pt idx="8">
                  <c:v>277</c:v>
                </c:pt>
                <c:pt idx="9">
                  <c:v>507</c:v>
                </c:pt>
                <c:pt idx="10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66976"/>
        <c:axId val="46691840"/>
      </c:barChart>
      <c:catAx>
        <c:axId val="41966976"/>
        <c:scaling>
          <c:orientation val="minMax"/>
        </c:scaling>
        <c:delete val="0"/>
        <c:axPos val="l"/>
        <c:majorTickMark val="out"/>
        <c:minorTickMark val="none"/>
        <c:tickLblPos val="nextTo"/>
        <c:crossAx val="46691840"/>
        <c:crosses val="autoZero"/>
        <c:auto val="1"/>
        <c:lblAlgn val="ctr"/>
        <c:lblOffset val="100"/>
        <c:noMultiLvlLbl val="0"/>
      </c:catAx>
      <c:valAx>
        <c:axId val="466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66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Feuil1!$D$15:$D$26</c:f>
              <c:strCache>
                <c:ptCount val="12"/>
                <c:pt idx="0">
                  <c:v>sein</c:v>
                </c:pt>
                <c:pt idx="1">
                  <c:v>col uterin</c:v>
                </c:pt>
                <c:pt idx="2">
                  <c:v>colon rectum</c:v>
                </c:pt>
                <c:pt idx="3">
                  <c:v>poumons</c:v>
                </c:pt>
                <c:pt idx="4">
                  <c:v>estomac</c:v>
                </c:pt>
                <c:pt idx="5">
                  <c:v>ovaire</c:v>
                </c:pt>
                <c:pt idx="6">
                  <c:v>uterus</c:v>
                </c:pt>
                <c:pt idx="7">
                  <c:v>foie</c:v>
                </c:pt>
                <c:pt idx="8">
                  <c:v>œsophage</c:v>
                </c:pt>
                <c:pt idx="9">
                  <c:v>lmnh</c:v>
                </c:pt>
                <c:pt idx="10">
                  <c:v>cavité buccale</c:v>
                </c:pt>
                <c:pt idx="11">
                  <c:v>vessie</c:v>
                </c:pt>
              </c:strCache>
            </c:strRef>
          </c:cat>
          <c:val>
            <c:numRef>
              <c:f>Feuil1!$E$15:$E$26</c:f>
              <c:numCache>
                <c:formatCode>General</c:formatCode>
                <c:ptCount val="12"/>
                <c:pt idx="0">
                  <c:v>579</c:v>
                </c:pt>
                <c:pt idx="1">
                  <c:v>91</c:v>
                </c:pt>
                <c:pt idx="2">
                  <c:v>291</c:v>
                </c:pt>
                <c:pt idx="3">
                  <c:v>175</c:v>
                </c:pt>
                <c:pt idx="4">
                  <c:v>192</c:v>
                </c:pt>
                <c:pt idx="5">
                  <c:v>91</c:v>
                </c:pt>
                <c:pt idx="6">
                  <c:v>113</c:v>
                </c:pt>
                <c:pt idx="7">
                  <c:v>33</c:v>
                </c:pt>
                <c:pt idx="8">
                  <c:v>16</c:v>
                </c:pt>
                <c:pt idx="9">
                  <c:v>66</c:v>
                </c:pt>
                <c:pt idx="10">
                  <c:v>24</c:v>
                </c:pt>
                <c:pt idx="1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05024"/>
        <c:axId val="47776896"/>
      </c:barChart>
      <c:catAx>
        <c:axId val="88305024"/>
        <c:scaling>
          <c:orientation val="minMax"/>
        </c:scaling>
        <c:delete val="0"/>
        <c:axPos val="l"/>
        <c:majorTickMark val="out"/>
        <c:minorTickMark val="none"/>
        <c:tickLblPos val="nextTo"/>
        <c:crossAx val="47776896"/>
        <c:crosses val="autoZero"/>
        <c:auto val="1"/>
        <c:lblAlgn val="ctr"/>
        <c:lblOffset val="100"/>
        <c:noMultiLvlLbl val="0"/>
      </c:catAx>
      <c:valAx>
        <c:axId val="477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30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Feuil1!$A$15:$A$26</c:f>
              <c:strCache>
                <c:ptCount val="12"/>
                <c:pt idx="0">
                  <c:v>sein</c:v>
                </c:pt>
                <c:pt idx="1">
                  <c:v>col uterin</c:v>
                </c:pt>
                <c:pt idx="2">
                  <c:v>colon rectum</c:v>
                </c:pt>
                <c:pt idx="3">
                  <c:v>poumons</c:v>
                </c:pt>
                <c:pt idx="4">
                  <c:v>estomac</c:v>
                </c:pt>
                <c:pt idx="5">
                  <c:v>ovaire</c:v>
                </c:pt>
                <c:pt idx="6">
                  <c:v>uterus</c:v>
                </c:pt>
                <c:pt idx="7">
                  <c:v>foie</c:v>
                </c:pt>
                <c:pt idx="8">
                  <c:v>œsophage</c:v>
                </c:pt>
                <c:pt idx="9">
                  <c:v>lmnh</c:v>
                </c:pt>
                <c:pt idx="10">
                  <c:v>cavité buccale</c:v>
                </c:pt>
                <c:pt idx="11">
                  <c:v>vessie</c:v>
                </c:pt>
              </c:strCache>
            </c:strRef>
          </c:cat>
          <c:val>
            <c:numRef>
              <c:f>Feuil1!$B$15:$B$26</c:f>
              <c:numCache>
                <c:formatCode>General</c:formatCode>
                <c:ptCount val="12"/>
                <c:pt idx="0">
                  <c:v>471</c:v>
                </c:pt>
                <c:pt idx="1">
                  <c:v>379</c:v>
                </c:pt>
                <c:pt idx="2">
                  <c:v>164</c:v>
                </c:pt>
                <c:pt idx="3">
                  <c:v>161</c:v>
                </c:pt>
                <c:pt idx="4">
                  <c:v>192</c:v>
                </c:pt>
                <c:pt idx="5">
                  <c:v>101</c:v>
                </c:pt>
                <c:pt idx="6">
                  <c:v>75</c:v>
                </c:pt>
                <c:pt idx="7">
                  <c:v>132</c:v>
                </c:pt>
                <c:pt idx="8">
                  <c:v>117</c:v>
                </c:pt>
                <c:pt idx="9">
                  <c:v>54</c:v>
                </c:pt>
                <c:pt idx="10">
                  <c:v>72</c:v>
                </c:pt>
                <c:pt idx="1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09984"/>
        <c:axId val="88411520"/>
      </c:barChart>
      <c:catAx>
        <c:axId val="88409984"/>
        <c:scaling>
          <c:orientation val="minMax"/>
        </c:scaling>
        <c:delete val="0"/>
        <c:axPos val="l"/>
        <c:majorTickMark val="out"/>
        <c:minorTickMark val="none"/>
        <c:tickLblPos val="nextTo"/>
        <c:crossAx val="88411520"/>
        <c:crosses val="autoZero"/>
        <c:auto val="1"/>
        <c:lblAlgn val="ctr"/>
        <c:lblOffset val="100"/>
        <c:noMultiLvlLbl val="0"/>
      </c:catAx>
      <c:valAx>
        <c:axId val="884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0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Feuil1!$D$30:$D$38</c:f>
              <c:strCache>
                <c:ptCount val="9"/>
                <c:pt idx="0">
                  <c:v>col utérin</c:v>
                </c:pt>
                <c:pt idx="1">
                  <c:v>sein </c:v>
                </c:pt>
                <c:pt idx="2">
                  <c:v>foie</c:v>
                </c:pt>
                <c:pt idx="3">
                  <c:v>estomac</c:v>
                </c:pt>
                <c:pt idx="4">
                  <c:v>lmnh</c:v>
                </c:pt>
                <c:pt idx="5">
                  <c:v>colon rectum</c:v>
                </c:pt>
                <c:pt idx="6">
                  <c:v>œsophage</c:v>
                </c:pt>
                <c:pt idx="7">
                  <c:v>cavité buccale</c:v>
                </c:pt>
                <c:pt idx="8">
                  <c:v>poumons</c:v>
                </c:pt>
              </c:strCache>
            </c:strRef>
          </c:cat>
          <c:val>
            <c:numRef>
              <c:f>Feuil1!$E$30:$E$38</c:f>
              <c:numCache>
                <c:formatCode>General</c:formatCode>
                <c:ptCount val="9"/>
                <c:pt idx="0">
                  <c:v>31</c:v>
                </c:pt>
                <c:pt idx="1">
                  <c:v>22</c:v>
                </c:pt>
                <c:pt idx="2">
                  <c:v>6.7</c:v>
                </c:pt>
                <c:pt idx="3">
                  <c:v>6.5</c:v>
                </c:pt>
                <c:pt idx="4">
                  <c:v>4.5</c:v>
                </c:pt>
                <c:pt idx="5">
                  <c:v>4.5999999999999996</c:v>
                </c:pt>
                <c:pt idx="6">
                  <c:v>3.1</c:v>
                </c:pt>
                <c:pt idx="7">
                  <c:v>3.6</c:v>
                </c:pt>
                <c:pt idx="8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54784"/>
        <c:axId val="100456320"/>
      </c:barChart>
      <c:catAx>
        <c:axId val="100454784"/>
        <c:scaling>
          <c:orientation val="minMax"/>
        </c:scaling>
        <c:delete val="0"/>
        <c:axPos val="l"/>
        <c:majorTickMark val="out"/>
        <c:minorTickMark val="none"/>
        <c:tickLblPos val="nextTo"/>
        <c:crossAx val="100456320"/>
        <c:crosses val="autoZero"/>
        <c:auto val="1"/>
        <c:lblAlgn val="ctr"/>
        <c:lblOffset val="100"/>
        <c:noMultiLvlLbl val="0"/>
      </c:catAx>
      <c:valAx>
        <c:axId val="1004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45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323D9-848C-4B76-B34D-2370544E5F9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4F104C-1EED-4E6A-BD67-045F9B7A5801}">
      <dgm:prSet phldrT="[Texte]" custT="1"/>
      <dgm:spPr/>
      <dgm:t>
        <a:bodyPr/>
        <a:lstStyle/>
        <a:p>
          <a:r>
            <a:rPr lang="fr-FR" sz="2000" dirty="0" smtClean="0"/>
            <a:t>Infection à HPV oncogène</a:t>
          </a:r>
          <a:endParaRPr lang="fr-FR" sz="2000" dirty="0"/>
        </a:p>
      </dgm:t>
    </dgm:pt>
    <dgm:pt modelId="{58ECF635-8612-4A06-B285-8BB578849875}" type="parTrans" cxnId="{7A90A158-18C6-4BFF-9F11-5C114F8EAA42}">
      <dgm:prSet/>
      <dgm:spPr/>
      <dgm:t>
        <a:bodyPr/>
        <a:lstStyle/>
        <a:p>
          <a:endParaRPr lang="fr-FR"/>
        </a:p>
      </dgm:t>
    </dgm:pt>
    <dgm:pt modelId="{30E5A538-175D-43B2-B8B2-98A865DB07C3}" type="sibTrans" cxnId="{7A90A158-18C6-4BFF-9F11-5C114F8EAA42}">
      <dgm:prSet/>
      <dgm:spPr/>
      <dgm:t>
        <a:bodyPr/>
        <a:lstStyle/>
        <a:p>
          <a:endParaRPr lang="fr-FR"/>
        </a:p>
      </dgm:t>
    </dgm:pt>
    <dgm:pt modelId="{D2365549-08E5-45FC-B99C-1178211304B0}">
      <dgm:prSet phldrT="[Texte]" custT="1"/>
      <dgm:spPr/>
      <dgm:t>
        <a:bodyPr/>
        <a:lstStyle/>
        <a:p>
          <a:r>
            <a:rPr lang="fr-FR" sz="2000" dirty="0" smtClean="0"/>
            <a:t>Néoplasies vulvaires intra-épithéliales (VINIII)-CIS</a:t>
          </a:r>
          <a:endParaRPr lang="fr-FR" sz="2000" dirty="0"/>
        </a:p>
      </dgm:t>
    </dgm:pt>
    <dgm:pt modelId="{F7D88448-2EC6-45F6-AD00-88240AF28941}" type="parTrans" cxnId="{816AB1E9-A649-4BC7-9110-DD6EA469CC13}">
      <dgm:prSet/>
      <dgm:spPr/>
      <dgm:t>
        <a:bodyPr/>
        <a:lstStyle/>
        <a:p>
          <a:endParaRPr lang="fr-FR"/>
        </a:p>
      </dgm:t>
    </dgm:pt>
    <dgm:pt modelId="{7B2BCB2B-458C-4825-98CB-C2172AD53C99}" type="sibTrans" cxnId="{816AB1E9-A649-4BC7-9110-DD6EA469CC13}">
      <dgm:prSet/>
      <dgm:spPr/>
      <dgm:t>
        <a:bodyPr/>
        <a:lstStyle/>
        <a:p>
          <a:endParaRPr lang="fr-FR"/>
        </a:p>
      </dgm:t>
    </dgm:pt>
    <dgm:pt modelId="{9846C1F1-63C7-4B4F-9FF1-635F74574B7B}">
      <dgm:prSet custT="1"/>
      <dgm:spPr/>
      <dgm:t>
        <a:bodyPr/>
        <a:lstStyle/>
        <a:p>
          <a:r>
            <a:rPr lang="fr-FR" sz="2000" dirty="0" smtClean="0"/>
            <a:t>Cancer invasif?</a:t>
          </a:r>
          <a:endParaRPr lang="fr-FR" sz="2000" dirty="0"/>
        </a:p>
      </dgm:t>
    </dgm:pt>
    <dgm:pt modelId="{D59AA704-9E61-43B5-A9BB-7CF043BA9FFD}" type="parTrans" cxnId="{DBEC3502-15F5-4304-8AFD-D6729F72133E}">
      <dgm:prSet/>
      <dgm:spPr/>
      <dgm:t>
        <a:bodyPr/>
        <a:lstStyle/>
        <a:p>
          <a:endParaRPr lang="fr-FR"/>
        </a:p>
      </dgm:t>
    </dgm:pt>
    <dgm:pt modelId="{B0C693D9-8DD2-4B75-BC92-99878E9B6E9F}" type="sibTrans" cxnId="{DBEC3502-15F5-4304-8AFD-D6729F72133E}">
      <dgm:prSet/>
      <dgm:spPr/>
      <dgm:t>
        <a:bodyPr/>
        <a:lstStyle/>
        <a:p>
          <a:endParaRPr lang="fr-FR"/>
        </a:p>
      </dgm:t>
    </dgm:pt>
    <dgm:pt modelId="{94FCF020-8E05-48BD-A1F9-F184FA3EE6B4}">
      <dgm:prSet phldrT="[Texte]" custT="1"/>
      <dgm:spPr/>
      <dgm:t>
        <a:bodyPr/>
        <a:lstStyle/>
        <a:p>
          <a:r>
            <a:rPr lang="fr-FR" sz="2000" dirty="0" smtClean="0"/>
            <a:t>Maladie de Bowen </a:t>
          </a:r>
        </a:p>
        <a:p>
          <a:r>
            <a:rPr lang="fr-FR" sz="2000" dirty="0" err="1" smtClean="0"/>
            <a:t>Papulose</a:t>
          </a:r>
          <a:r>
            <a:rPr lang="fr-FR" sz="2000" dirty="0" smtClean="0"/>
            <a:t> </a:t>
          </a:r>
          <a:r>
            <a:rPr lang="fr-FR" sz="2000" dirty="0" err="1" smtClean="0"/>
            <a:t>Bowénoïde</a:t>
          </a:r>
          <a:r>
            <a:rPr lang="fr-FR" sz="2000" dirty="0" smtClean="0"/>
            <a:t> (PB)</a:t>
          </a:r>
          <a:endParaRPr lang="fr-FR" sz="2000" dirty="0"/>
        </a:p>
      </dgm:t>
    </dgm:pt>
    <dgm:pt modelId="{9184D96D-2EA9-45F5-8294-24125C2B3268}" type="parTrans" cxnId="{03B6F845-EC1B-4748-B72A-98EF44FBC73C}">
      <dgm:prSet/>
      <dgm:spPr/>
      <dgm:t>
        <a:bodyPr/>
        <a:lstStyle/>
        <a:p>
          <a:endParaRPr lang="fr-FR"/>
        </a:p>
      </dgm:t>
    </dgm:pt>
    <dgm:pt modelId="{D7A3EE64-3842-4DFD-9849-56C81BDB508E}" type="sibTrans" cxnId="{03B6F845-EC1B-4748-B72A-98EF44FBC73C}">
      <dgm:prSet/>
      <dgm:spPr/>
      <dgm:t>
        <a:bodyPr/>
        <a:lstStyle/>
        <a:p>
          <a:endParaRPr lang="fr-FR"/>
        </a:p>
      </dgm:t>
    </dgm:pt>
    <dgm:pt modelId="{3599C997-C414-4F40-B547-A20D0F776697}" type="pres">
      <dgm:prSet presAssocID="{171323D9-848C-4B76-B34D-2370544E5F99}" presName="linearFlow" presStyleCnt="0">
        <dgm:presLayoutVars>
          <dgm:resizeHandles val="exact"/>
        </dgm:presLayoutVars>
      </dgm:prSet>
      <dgm:spPr/>
    </dgm:pt>
    <dgm:pt modelId="{D32FE0E2-0F72-4DEC-9E3A-01115C78B734}" type="pres">
      <dgm:prSet presAssocID="{284F104C-1EED-4E6A-BD67-045F9B7A58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53E2F6-44C1-4E69-A62E-1EDDF91001AB}" type="pres">
      <dgm:prSet presAssocID="{30E5A538-175D-43B2-B8B2-98A865DB07C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F618811A-4768-4692-8995-E510C64B3234}" type="pres">
      <dgm:prSet presAssocID="{30E5A538-175D-43B2-B8B2-98A865DB07C3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74C97F47-AF15-4DC5-9D5B-8A20A7F24289}" type="pres">
      <dgm:prSet presAssocID="{94FCF020-8E05-48BD-A1F9-F184FA3EE6B4}" presName="node" presStyleLbl="node1" presStyleIdx="1" presStyleCnt="4" custScaleY="1959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2A5AEF-6E31-4B35-8EB2-A66121D1F06B}" type="pres">
      <dgm:prSet presAssocID="{D7A3EE64-3842-4DFD-9849-56C81BDB508E}" presName="sibTrans" presStyleLbl="sibTrans2D1" presStyleIdx="1" presStyleCnt="3"/>
      <dgm:spPr/>
      <dgm:t>
        <a:bodyPr/>
        <a:lstStyle/>
        <a:p>
          <a:endParaRPr lang="fr-FR"/>
        </a:p>
      </dgm:t>
    </dgm:pt>
    <dgm:pt modelId="{203353E4-E2EB-4186-B461-1799A415BEBE}" type="pres">
      <dgm:prSet presAssocID="{D7A3EE64-3842-4DFD-9849-56C81BDB508E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8BE455B5-F4CE-4B9E-B7A2-5FCBA44A07A4}" type="pres">
      <dgm:prSet presAssocID="{D2365549-08E5-45FC-B99C-1178211304B0}" presName="node" presStyleLbl="node1" presStyleIdx="2" presStyleCnt="4" custScaleY="1562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295228-6DA2-48D8-9DF8-44F70A364A5C}" type="pres">
      <dgm:prSet presAssocID="{7B2BCB2B-458C-4825-98CB-C2172AD53C99}" presName="sibTrans" presStyleLbl="sibTrans2D1" presStyleIdx="2" presStyleCnt="3"/>
      <dgm:spPr/>
      <dgm:t>
        <a:bodyPr/>
        <a:lstStyle/>
        <a:p>
          <a:endParaRPr lang="fr-FR"/>
        </a:p>
      </dgm:t>
    </dgm:pt>
    <dgm:pt modelId="{70E9D585-D47D-4FB5-BB89-F37B4B9A0D61}" type="pres">
      <dgm:prSet presAssocID="{7B2BCB2B-458C-4825-98CB-C2172AD53C99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4A810FBD-854A-4C10-A93C-30E6F5D83356}" type="pres">
      <dgm:prSet presAssocID="{9846C1F1-63C7-4B4F-9FF1-635F74574B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87E32B-9288-4EE2-963B-A780A44DCA31}" type="presOf" srcId="{7B2BCB2B-458C-4825-98CB-C2172AD53C99}" destId="{6B295228-6DA2-48D8-9DF8-44F70A364A5C}" srcOrd="0" destOrd="0" presId="urn:microsoft.com/office/officeart/2005/8/layout/process2"/>
    <dgm:cxn modelId="{816AB1E9-A649-4BC7-9110-DD6EA469CC13}" srcId="{171323D9-848C-4B76-B34D-2370544E5F99}" destId="{D2365549-08E5-45FC-B99C-1178211304B0}" srcOrd="2" destOrd="0" parTransId="{F7D88448-2EC6-45F6-AD00-88240AF28941}" sibTransId="{7B2BCB2B-458C-4825-98CB-C2172AD53C99}"/>
    <dgm:cxn modelId="{5BE170E4-2ABC-4BDE-8891-30F6C34FFA06}" type="presOf" srcId="{9846C1F1-63C7-4B4F-9FF1-635F74574B7B}" destId="{4A810FBD-854A-4C10-A93C-30E6F5D83356}" srcOrd="0" destOrd="0" presId="urn:microsoft.com/office/officeart/2005/8/layout/process2"/>
    <dgm:cxn modelId="{7A90A158-18C6-4BFF-9F11-5C114F8EAA42}" srcId="{171323D9-848C-4B76-B34D-2370544E5F99}" destId="{284F104C-1EED-4E6A-BD67-045F9B7A5801}" srcOrd="0" destOrd="0" parTransId="{58ECF635-8612-4A06-B285-8BB578849875}" sibTransId="{30E5A538-175D-43B2-B8B2-98A865DB07C3}"/>
    <dgm:cxn modelId="{798A37C4-E6E6-4E29-9C95-28D52AE950C0}" type="presOf" srcId="{30E5A538-175D-43B2-B8B2-98A865DB07C3}" destId="{BC53E2F6-44C1-4E69-A62E-1EDDF91001AB}" srcOrd="0" destOrd="0" presId="urn:microsoft.com/office/officeart/2005/8/layout/process2"/>
    <dgm:cxn modelId="{65E7FF97-5F2B-477D-BC30-43068551C18C}" type="presOf" srcId="{7B2BCB2B-458C-4825-98CB-C2172AD53C99}" destId="{70E9D585-D47D-4FB5-BB89-F37B4B9A0D61}" srcOrd="1" destOrd="0" presId="urn:microsoft.com/office/officeart/2005/8/layout/process2"/>
    <dgm:cxn modelId="{84A5BCE5-E308-4AE8-9435-538CCF9AE310}" type="presOf" srcId="{284F104C-1EED-4E6A-BD67-045F9B7A5801}" destId="{D32FE0E2-0F72-4DEC-9E3A-01115C78B734}" srcOrd="0" destOrd="0" presId="urn:microsoft.com/office/officeart/2005/8/layout/process2"/>
    <dgm:cxn modelId="{95BB73B1-CBA4-4C97-B89A-77572AB89B6A}" type="presOf" srcId="{171323D9-848C-4B76-B34D-2370544E5F99}" destId="{3599C997-C414-4F40-B547-A20D0F776697}" srcOrd="0" destOrd="0" presId="urn:microsoft.com/office/officeart/2005/8/layout/process2"/>
    <dgm:cxn modelId="{03B6F845-EC1B-4748-B72A-98EF44FBC73C}" srcId="{171323D9-848C-4B76-B34D-2370544E5F99}" destId="{94FCF020-8E05-48BD-A1F9-F184FA3EE6B4}" srcOrd="1" destOrd="0" parTransId="{9184D96D-2EA9-45F5-8294-24125C2B3268}" sibTransId="{D7A3EE64-3842-4DFD-9849-56C81BDB508E}"/>
    <dgm:cxn modelId="{FA52252D-01CC-4316-B874-F561C3241685}" type="presOf" srcId="{D7A3EE64-3842-4DFD-9849-56C81BDB508E}" destId="{203353E4-E2EB-4186-B461-1799A415BEBE}" srcOrd="1" destOrd="0" presId="urn:microsoft.com/office/officeart/2005/8/layout/process2"/>
    <dgm:cxn modelId="{C40E3BC2-A6B6-4D40-A5FB-50C42B48D562}" type="presOf" srcId="{94FCF020-8E05-48BD-A1F9-F184FA3EE6B4}" destId="{74C97F47-AF15-4DC5-9D5B-8A20A7F24289}" srcOrd="0" destOrd="0" presId="urn:microsoft.com/office/officeart/2005/8/layout/process2"/>
    <dgm:cxn modelId="{53664880-B8A2-42EB-91D6-7F41D3BE2CC2}" type="presOf" srcId="{30E5A538-175D-43B2-B8B2-98A865DB07C3}" destId="{F618811A-4768-4692-8995-E510C64B3234}" srcOrd="1" destOrd="0" presId="urn:microsoft.com/office/officeart/2005/8/layout/process2"/>
    <dgm:cxn modelId="{A83339FF-8044-49DA-A19F-2B99C3443431}" type="presOf" srcId="{D2365549-08E5-45FC-B99C-1178211304B0}" destId="{8BE455B5-F4CE-4B9E-B7A2-5FCBA44A07A4}" srcOrd="0" destOrd="0" presId="urn:microsoft.com/office/officeart/2005/8/layout/process2"/>
    <dgm:cxn modelId="{DBEC3502-15F5-4304-8AFD-D6729F72133E}" srcId="{171323D9-848C-4B76-B34D-2370544E5F99}" destId="{9846C1F1-63C7-4B4F-9FF1-635F74574B7B}" srcOrd="3" destOrd="0" parTransId="{D59AA704-9E61-43B5-A9BB-7CF043BA9FFD}" sibTransId="{B0C693D9-8DD2-4B75-BC92-99878E9B6E9F}"/>
    <dgm:cxn modelId="{9BCAC965-7325-4B3A-89CD-F91071A7CCC0}" type="presOf" srcId="{D7A3EE64-3842-4DFD-9849-56C81BDB508E}" destId="{592A5AEF-6E31-4B35-8EB2-A66121D1F06B}" srcOrd="0" destOrd="0" presId="urn:microsoft.com/office/officeart/2005/8/layout/process2"/>
    <dgm:cxn modelId="{4023583C-05BF-42D3-B7D4-D99DE17E5A1D}" type="presParOf" srcId="{3599C997-C414-4F40-B547-A20D0F776697}" destId="{D32FE0E2-0F72-4DEC-9E3A-01115C78B734}" srcOrd="0" destOrd="0" presId="urn:microsoft.com/office/officeart/2005/8/layout/process2"/>
    <dgm:cxn modelId="{281CCF2E-5376-4574-B30B-4814A2AE1755}" type="presParOf" srcId="{3599C997-C414-4F40-B547-A20D0F776697}" destId="{BC53E2F6-44C1-4E69-A62E-1EDDF91001AB}" srcOrd="1" destOrd="0" presId="urn:microsoft.com/office/officeart/2005/8/layout/process2"/>
    <dgm:cxn modelId="{2F036062-F39D-40F8-B715-AF608CF57407}" type="presParOf" srcId="{BC53E2F6-44C1-4E69-A62E-1EDDF91001AB}" destId="{F618811A-4768-4692-8995-E510C64B3234}" srcOrd="0" destOrd="0" presId="urn:microsoft.com/office/officeart/2005/8/layout/process2"/>
    <dgm:cxn modelId="{5DD49A9B-3D1A-4FF7-8B1C-32D841DE5D11}" type="presParOf" srcId="{3599C997-C414-4F40-B547-A20D0F776697}" destId="{74C97F47-AF15-4DC5-9D5B-8A20A7F24289}" srcOrd="2" destOrd="0" presId="urn:microsoft.com/office/officeart/2005/8/layout/process2"/>
    <dgm:cxn modelId="{6003E911-D8AC-4BA3-A5DE-48B317704C51}" type="presParOf" srcId="{3599C997-C414-4F40-B547-A20D0F776697}" destId="{592A5AEF-6E31-4B35-8EB2-A66121D1F06B}" srcOrd="3" destOrd="0" presId="urn:microsoft.com/office/officeart/2005/8/layout/process2"/>
    <dgm:cxn modelId="{B3FFA5BC-C0C4-42D4-AF0B-83495C52D169}" type="presParOf" srcId="{592A5AEF-6E31-4B35-8EB2-A66121D1F06B}" destId="{203353E4-E2EB-4186-B461-1799A415BEBE}" srcOrd="0" destOrd="0" presId="urn:microsoft.com/office/officeart/2005/8/layout/process2"/>
    <dgm:cxn modelId="{4F2109CB-FA41-4DAE-979D-412EFC319039}" type="presParOf" srcId="{3599C997-C414-4F40-B547-A20D0F776697}" destId="{8BE455B5-F4CE-4B9E-B7A2-5FCBA44A07A4}" srcOrd="4" destOrd="0" presId="urn:microsoft.com/office/officeart/2005/8/layout/process2"/>
    <dgm:cxn modelId="{5CA28EE5-EEF2-4842-93E0-CFBF1143F48A}" type="presParOf" srcId="{3599C997-C414-4F40-B547-A20D0F776697}" destId="{6B295228-6DA2-48D8-9DF8-44F70A364A5C}" srcOrd="5" destOrd="0" presId="urn:microsoft.com/office/officeart/2005/8/layout/process2"/>
    <dgm:cxn modelId="{DE4ABE33-3F0B-499A-A9DD-9742FD4DB512}" type="presParOf" srcId="{6B295228-6DA2-48D8-9DF8-44F70A364A5C}" destId="{70E9D585-D47D-4FB5-BB89-F37B4B9A0D61}" srcOrd="0" destOrd="0" presId="urn:microsoft.com/office/officeart/2005/8/layout/process2"/>
    <dgm:cxn modelId="{5EA6D36F-551E-48AF-9EED-E755C80780D8}" type="presParOf" srcId="{3599C997-C414-4F40-B547-A20D0F776697}" destId="{4A810FBD-854A-4C10-A93C-30E6F5D833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323D9-848C-4B76-B34D-2370544E5F9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4F104C-1EED-4E6A-BD67-045F9B7A5801}">
      <dgm:prSet phldrT="[Texte]"/>
      <dgm:spPr/>
      <dgm:t>
        <a:bodyPr/>
        <a:lstStyle/>
        <a:p>
          <a:r>
            <a:rPr lang="fr-FR" dirty="0" smtClean="0"/>
            <a:t>Lichen scléreux</a:t>
          </a:r>
          <a:endParaRPr lang="fr-FR" dirty="0"/>
        </a:p>
      </dgm:t>
    </dgm:pt>
    <dgm:pt modelId="{58ECF635-8612-4A06-B285-8BB578849875}" type="parTrans" cxnId="{7A90A158-18C6-4BFF-9F11-5C114F8EAA42}">
      <dgm:prSet/>
      <dgm:spPr/>
      <dgm:t>
        <a:bodyPr/>
        <a:lstStyle/>
        <a:p>
          <a:endParaRPr lang="fr-FR"/>
        </a:p>
      </dgm:t>
    </dgm:pt>
    <dgm:pt modelId="{30E5A538-175D-43B2-B8B2-98A865DB07C3}" type="sibTrans" cxnId="{7A90A158-18C6-4BFF-9F11-5C114F8EAA42}">
      <dgm:prSet/>
      <dgm:spPr/>
      <dgm:t>
        <a:bodyPr/>
        <a:lstStyle/>
        <a:p>
          <a:endParaRPr lang="fr-FR"/>
        </a:p>
      </dgm:t>
    </dgm:pt>
    <dgm:pt modelId="{9846C1F1-63C7-4B4F-9FF1-635F74574B7B}">
      <dgm:prSet/>
      <dgm:spPr/>
      <dgm:t>
        <a:bodyPr/>
        <a:lstStyle/>
        <a:p>
          <a:r>
            <a:rPr lang="fr-FR" dirty="0" smtClean="0"/>
            <a:t>Cancer de la vulve invasif</a:t>
          </a:r>
          <a:endParaRPr lang="fr-FR" dirty="0"/>
        </a:p>
      </dgm:t>
    </dgm:pt>
    <dgm:pt modelId="{D59AA704-9E61-43B5-A9BB-7CF043BA9FFD}" type="parTrans" cxnId="{DBEC3502-15F5-4304-8AFD-D6729F72133E}">
      <dgm:prSet/>
      <dgm:spPr/>
      <dgm:t>
        <a:bodyPr/>
        <a:lstStyle/>
        <a:p>
          <a:endParaRPr lang="fr-FR"/>
        </a:p>
      </dgm:t>
    </dgm:pt>
    <dgm:pt modelId="{B0C693D9-8DD2-4B75-BC92-99878E9B6E9F}" type="sibTrans" cxnId="{DBEC3502-15F5-4304-8AFD-D6729F72133E}">
      <dgm:prSet/>
      <dgm:spPr/>
      <dgm:t>
        <a:bodyPr/>
        <a:lstStyle/>
        <a:p>
          <a:endParaRPr lang="fr-FR"/>
        </a:p>
      </dgm:t>
    </dgm:pt>
    <dgm:pt modelId="{C74DEC68-3302-4913-8A38-977B4751B115}">
      <dgm:prSet phldrT="[Texte]"/>
      <dgm:spPr/>
      <dgm:t>
        <a:bodyPr/>
        <a:lstStyle/>
        <a:p>
          <a:r>
            <a:rPr lang="fr-FR" dirty="0" smtClean="0"/>
            <a:t>Lichen scléreux + hyperplasie épithéliale (VIN I-II différenciées)</a:t>
          </a:r>
          <a:endParaRPr lang="fr-FR" dirty="0"/>
        </a:p>
      </dgm:t>
    </dgm:pt>
    <dgm:pt modelId="{FACD0009-CB57-45A4-8BB2-F0A181DA6781}" type="parTrans" cxnId="{ABAF0B37-EA44-481B-B793-D5BF6FB47F0B}">
      <dgm:prSet/>
      <dgm:spPr/>
      <dgm:t>
        <a:bodyPr/>
        <a:lstStyle/>
        <a:p>
          <a:endParaRPr lang="fr-FR"/>
        </a:p>
      </dgm:t>
    </dgm:pt>
    <dgm:pt modelId="{711609DC-E6E4-4E48-A489-A89C9D1FE710}" type="sibTrans" cxnId="{ABAF0B37-EA44-481B-B793-D5BF6FB47F0B}">
      <dgm:prSet/>
      <dgm:spPr/>
      <dgm:t>
        <a:bodyPr/>
        <a:lstStyle/>
        <a:p>
          <a:endParaRPr lang="fr-FR"/>
        </a:p>
      </dgm:t>
    </dgm:pt>
    <dgm:pt modelId="{3599C997-C414-4F40-B547-A20D0F776697}" type="pres">
      <dgm:prSet presAssocID="{171323D9-848C-4B76-B34D-2370544E5F99}" presName="linearFlow" presStyleCnt="0">
        <dgm:presLayoutVars>
          <dgm:resizeHandles val="exact"/>
        </dgm:presLayoutVars>
      </dgm:prSet>
      <dgm:spPr/>
    </dgm:pt>
    <dgm:pt modelId="{D32FE0E2-0F72-4DEC-9E3A-01115C78B734}" type="pres">
      <dgm:prSet presAssocID="{284F104C-1EED-4E6A-BD67-045F9B7A58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53E2F6-44C1-4E69-A62E-1EDDF91001AB}" type="pres">
      <dgm:prSet presAssocID="{30E5A538-175D-43B2-B8B2-98A865DB07C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F618811A-4768-4692-8995-E510C64B3234}" type="pres">
      <dgm:prSet presAssocID="{30E5A538-175D-43B2-B8B2-98A865DB07C3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5399F82C-455E-42DF-973F-A3C87453DDEB}" type="pres">
      <dgm:prSet presAssocID="{C74DEC68-3302-4913-8A38-977B4751B115}" presName="node" presStyleLbl="node1" presStyleIdx="1" presStyleCnt="3" custScaleX="1484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9684C-55AD-4606-AC01-C1931486B5C2}" type="pres">
      <dgm:prSet presAssocID="{711609DC-E6E4-4E48-A489-A89C9D1FE710}" presName="sibTrans" presStyleLbl="sibTrans2D1" presStyleIdx="1" presStyleCnt="2"/>
      <dgm:spPr/>
      <dgm:t>
        <a:bodyPr/>
        <a:lstStyle/>
        <a:p>
          <a:endParaRPr lang="fr-FR"/>
        </a:p>
      </dgm:t>
    </dgm:pt>
    <dgm:pt modelId="{EA525BDE-33C3-4E0C-BDEA-A246A88592A4}" type="pres">
      <dgm:prSet presAssocID="{711609DC-E6E4-4E48-A489-A89C9D1FE710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4A810FBD-854A-4C10-A93C-30E6F5D83356}" type="pres">
      <dgm:prSet presAssocID="{9846C1F1-63C7-4B4F-9FF1-635F74574B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D6BDDA-6F31-4910-A5F4-D7A0CB0B7A44}" type="presOf" srcId="{30E5A538-175D-43B2-B8B2-98A865DB07C3}" destId="{F618811A-4768-4692-8995-E510C64B3234}" srcOrd="1" destOrd="0" presId="urn:microsoft.com/office/officeart/2005/8/layout/process2"/>
    <dgm:cxn modelId="{E4DAC4EA-DBFE-42C4-B7D4-36EC9E083DEC}" type="presOf" srcId="{9846C1F1-63C7-4B4F-9FF1-635F74574B7B}" destId="{4A810FBD-854A-4C10-A93C-30E6F5D83356}" srcOrd="0" destOrd="0" presId="urn:microsoft.com/office/officeart/2005/8/layout/process2"/>
    <dgm:cxn modelId="{ABAF0B37-EA44-481B-B793-D5BF6FB47F0B}" srcId="{171323D9-848C-4B76-B34D-2370544E5F99}" destId="{C74DEC68-3302-4913-8A38-977B4751B115}" srcOrd="1" destOrd="0" parTransId="{FACD0009-CB57-45A4-8BB2-F0A181DA6781}" sibTransId="{711609DC-E6E4-4E48-A489-A89C9D1FE710}"/>
    <dgm:cxn modelId="{7A90A158-18C6-4BFF-9F11-5C114F8EAA42}" srcId="{171323D9-848C-4B76-B34D-2370544E5F99}" destId="{284F104C-1EED-4E6A-BD67-045F9B7A5801}" srcOrd="0" destOrd="0" parTransId="{58ECF635-8612-4A06-B285-8BB578849875}" sibTransId="{30E5A538-175D-43B2-B8B2-98A865DB07C3}"/>
    <dgm:cxn modelId="{39943373-6550-48C3-9D68-925484A4719E}" type="presOf" srcId="{711609DC-E6E4-4E48-A489-A89C9D1FE710}" destId="{EA525BDE-33C3-4E0C-BDEA-A246A88592A4}" srcOrd="1" destOrd="0" presId="urn:microsoft.com/office/officeart/2005/8/layout/process2"/>
    <dgm:cxn modelId="{65619910-357E-4841-85A7-60B3EC9ECD5A}" type="presOf" srcId="{C74DEC68-3302-4913-8A38-977B4751B115}" destId="{5399F82C-455E-42DF-973F-A3C87453DDEB}" srcOrd="0" destOrd="0" presId="urn:microsoft.com/office/officeart/2005/8/layout/process2"/>
    <dgm:cxn modelId="{ECDC182F-AAE9-4C4F-9E68-D14FB4AB96FE}" type="presOf" srcId="{30E5A538-175D-43B2-B8B2-98A865DB07C3}" destId="{BC53E2F6-44C1-4E69-A62E-1EDDF91001AB}" srcOrd="0" destOrd="0" presId="urn:microsoft.com/office/officeart/2005/8/layout/process2"/>
    <dgm:cxn modelId="{3D645747-4667-478A-8642-0164212CD46E}" type="presOf" srcId="{284F104C-1EED-4E6A-BD67-045F9B7A5801}" destId="{D32FE0E2-0F72-4DEC-9E3A-01115C78B734}" srcOrd="0" destOrd="0" presId="urn:microsoft.com/office/officeart/2005/8/layout/process2"/>
    <dgm:cxn modelId="{DCB1FAFB-7A09-43CC-AA76-F346DC55F363}" type="presOf" srcId="{711609DC-E6E4-4E48-A489-A89C9D1FE710}" destId="{85D9684C-55AD-4606-AC01-C1931486B5C2}" srcOrd="0" destOrd="0" presId="urn:microsoft.com/office/officeart/2005/8/layout/process2"/>
    <dgm:cxn modelId="{A9697BB3-487D-4AA8-A7B6-C1270BC49FE6}" type="presOf" srcId="{171323D9-848C-4B76-B34D-2370544E5F99}" destId="{3599C997-C414-4F40-B547-A20D0F776697}" srcOrd="0" destOrd="0" presId="urn:microsoft.com/office/officeart/2005/8/layout/process2"/>
    <dgm:cxn modelId="{DBEC3502-15F5-4304-8AFD-D6729F72133E}" srcId="{171323D9-848C-4B76-B34D-2370544E5F99}" destId="{9846C1F1-63C7-4B4F-9FF1-635F74574B7B}" srcOrd="2" destOrd="0" parTransId="{D59AA704-9E61-43B5-A9BB-7CF043BA9FFD}" sibTransId="{B0C693D9-8DD2-4B75-BC92-99878E9B6E9F}"/>
    <dgm:cxn modelId="{EE4CE464-F648-45C8-87D2-C814E45D953A}" type="presParOf" srcId="{3599C997-C414-4F40-B547-A20D0F776697}" destId="{D32FE0E2-0F72-4DEC-9E3A-01115C78B734}" srcOrd="0" destOrd="0" presId="urn:microsoft.com/office/officeart/2005/8/layout/process2"/>
    <dgm:cxn modelId="{AE1B0E03-D91F-4345-A762-308654F54872}" type="presParOf" srcId="{3599C997-C414-4F40-B547-A20D0F776697}" destId="{BC53E2F6-44C1-4E69-A62E-1EDDF91001AB}" srcOrd="1" destOrd="0" presId="urn:microsoft.com/office/officeart/2005/8/layout/process2"/>
    <dgm:cxn modelId="{4BB5DB4A-CF24-4817-A08A-BBC83BA2B10D}" type="presParOf" srcId="{BC53E2F6-44C1-4E69-A62E-1EDDF91001AB}" destId="{F618811A-4768-4692-8995-E510C64B3234}" srcOrd="0" destOrd="0" presId="urn:microsoft.com/office/officeart/2005/8/layout/process2"/>
    <dgm:cxn modelId="{31935B70-1261-44F2-814D-5A743E2C9EA9}" type="presParOf" srcId="{3599C997-C414-4F40-B547-A20D0F776697}" destId="{5399F82C-455E-42DF-973F-A3C87453DDEB}" srcOrd="2" destOrd="0" presId="urn:microsoft.com/office/officeart/2005/8/layout/process2"/>
    <dgm:cxn modelId="{00334FEC-BC06-4633-81ED-1ABE50694AA6}" type="presParOf" srcId="{3599C997-C414-4F40-B547-A20D0F776697}" destId="{85D9684C-55AD-4606-AC01-C1931486B5C2}" srcOrd="3" destOrd="0" presId="urn:microsoft.com/office/officeart/2005/8/layout/process2"/>
    <dgm:cxn modelId="{CE8FA3CD-B90B-4D49-943D-0A1B5BA056F2}" type="presParOf" srcId="{85D9684C-55AD-4606-AC01-C1931486B5C2}" destId="{EA525BDE-33C3-4E0C-BDEA-A246A88592A4}" srcOrd="0" destOrd="0" presId="urn:microsoft.com/office/officeart/2005/8/layout/process2"/>
    <dgm:cxn modelId="{CDDA1E49-DB0D-48F3-8DA1-3A8862D83C63}" type="presParOf" srcId="{3599C997-C414-4F40-B547-A20D0F776697}" destId="{4A810FBD-854A-4C10-A93C-30E6F5D833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FE0E2-0F72-4DEC-9E3A-01115C78B734}">
      <dsp:nvSpPr>
        <dsp:cNvPr id="0" name=""/>
        <dsp:cNvSpPr/>
      </dsp:nvSpPr>
      <dsp:spPr>
        <a:xfrm>
          <a:off x="2640358" y="3607"/>
          <a:ext cx="2948882" cy="737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Infection à HPV oncogène</a:t>
          </a:r>
          <a:endParaRPr lang="fr-FR" sz="2000" kern="1200" dirty="0"/>
        </a:p>
      </dsp:txBody>
      <dsp:txXfrm>
        <a:off x="2661950" y="25199"/>
        <a:ext cx="2905698" cy="694036"/>
      </dsp:txXfrm>
    </dsp:sp>
    <dsp:sp modelId="{BC53E2F6-44C1-4E69-A62E-1EDDF91001AB}">
      <dsp:nvSpPr>
        <dsp:cNvPr id="0" name=""/>
        <dsp:cNvSpPr/>
      </dsp:nvSpPr>
      <dsp:spPr>
        <a:xfrm rot="5400000">
          <a:off x="3976571" y="759258"/>
          <a:ext cx="276457" cy="33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-5400000">
        <a:off x="4015276" y="786904"/>
        <a:ext cx="199049" cy="193520"/>
      </dsp:txXfrm>
    </dsp:sp>
    <dsp:sp modelId="{74C97F47-AF15-4DC5-9D5B-8A20A7F24289}">
      <dsp:nvSpPr>
        <dsp:cNvPr id="0" name=""/>
        <dsp:cNvSpPr/>
      </dsp:nvSpPr>
      <dsp:spPr>
        <a:xfrm>
          <a:off x="2640358" y="1109438"/>
          <a:ext cx="2948882" cy="1444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Maladie de Bowen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Papulose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Bowénoïde</a:t>
          </a:r>
          <a:r>
            <a:rPr lang="fr-FR" sz="2000" kern="1200" dirty="0" smtClean="0"/>
            <a:t> (PB)</a:t>
          </a:r>
          <a:endParaRPr lang="fr-FR" sz="2000" kern="1200" dirty="0"/>
        </a:p>
      </dsp:txBody>
      <dsp:txXfrm>
        <a:off x="2682678" y="1151758"/>
        <a:ext cx="2864242" cy="1360268"/>
      </dsp:txXfrm>
    </dsp:sp>
    <dsp:sp modelId="{592A5AEF-6E31-4B35-8EB2-A66121D1F06B}">
      <dsp:nvSpPr>
        <dsp:cNvPr id="0" name=""/>
        <dsp:cNvSpPr/>
      </dsp:nvSpPr>
      <dsp:spPr>
        <a:xfrm rot="5400000">
          <a:off x="3976571" y="2572777"/>
          <a:ext cx="276457" cy="33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-5400000">
        <a:off x="4015276" y="2600423"/>
        <a:ext cx="199049" cy="193520"/>
      </dsp:txXfrm>
    </dsp:sp>
    <dsp:sp modelId="{8BE455B5-F4CE-4B9E-B7A2-5FCBA44A07A4}">
      <dsp:nvSpPr>
        <dsp:cNvPr id="0" name=""/>
        <dsp:cNvSpPr/>
      </dsp:nvSpPr>
      <dsp:spPr>
        <a:xfrm>
          <a:off x="2640358" y="2922957"/>
          <a:ext cx="2948882" cy="1152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Néoplasies vulvaires intra-épithéliales (VINIII)-CIS</a:t>
          </a:r>
          <a:endParaRPr lang="fr-FR" sz="2000" kern="1200" dirty="0"/>
        </a:p>
      </dsp:txBody>
      <dsp:txXfrm>
        <a:off x="2674104" y="2956703"/>
        <a:ext cx="2881390" cy="1084688"/>
      </dsp:txXfrm>
    </dsp:sp>
    <dsp:sp modelId="{6B295228-6DA2-48D8-9DF8-44F70A364A5C}">
      <dsp:nvSpPr>
        <dsp:cNvPr id="0" name=""/>
        <dsp:cNvSpPr/>
      </dsp:nvSpPr>
      <dsp:spPr>
        <a:xfrm rot="5400000">
          <a:off x="3976571" y="4093567"/>
          <a:ext cx="276457" cy="33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-5400000">
        <a:off x="4015276" y="4121213"/>
        <a:ext cx="199049" cy="193520"/>
      </dsp:txXfrm>
    </dsp:sp>
    <dsp:sp modelId="{4A810FBD-854A-4C10-A93C-30E6F5D83356}">
      <dsp:nvSpPr>
        <dsp:cNvPr id="0" name=""/>
        <dsp:cNvSpPr/>
      </dsp:nvSpPr>
      <dsp:spPr>
        <a:xfrm>
          <a:off x="2640358" y="4443747"/>
          <a:ext cx="2948882" cy="737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Cancer invasif?</a:t>
          </a:r>
          <a:endParaRPr lang="fr-FR" sz="2000" kern="1200" dirty="0"/>
        </a:p>
      </dsp:txBody>
      <dsp:txXfrm>
        <a:off x="2661950" y="4465339"/>
        <a:ext cx="2905698" cy="694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FE0E2-0F72-4DEC-9E3A-01115C78B734}">
      <dsp:nvSpPr>
        <dsp:cNvPr id="0" name=""/>
        <dsp:cNvSpPr/>
      </dsp:nvSpPr>
      <dsp:spPr>
        <a:xfrm>
          <a:off x="30964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Lichen scléreux</a:t>
          </a:r>
          <a:endParaRPr lang="fr-FR" sz="2000" kern="1200" dirty="0"/>
        </a:p>
      </dsp:txBody>
      <dsp:txXfrm>
        <a:off x="3129598" y="33140"/>
        <a:ext cx="1970403" cy="1065210"/>
      </dsp:txXfrm>
    </dsp:sp>
    <dsp:sp modelId="{BC53E2F6-44C1-4E69-A62E-1EDDF91001AB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3962049" y="1202209"/>
        <a:ext cx="305502" cy="297016"/>
      </dsp:txXfrm>
    </dsp:sp>
    <dsp:sp modelId="{5399F82C-455E-42DF-973F-A3C87453DDEB}">
      <dsp:nvSpPr>
        <dsp:cNvPr id="0" name=""/>
        <dsp:cNvSpPr/>
      </dsp:nvSpPr>
      <dsp:spPr>
        <a:xfrm>
          <a:off x="2602633" y="1697236"/>
          <a:ext cx="3024332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Lichen scléreux + hyperplasie épithéliale (VIN I-II différenciées)</a:t>
          </a:r>
          <a:endParaRPr lang="fr-FR" sz="2000" kern="1200" dirty="0"/>
        </a:p>
      </dsp:txBody>
      <dsp:txXfrm>
        <a:off x="2635773" y="1730376"/>
        <a:ext cx="2958052" cy="1065210"/>
      </dsp:txXfrm>
    </dsp:sp>
    <dsp:sp modelId="{85D9684C-55AD-4606-AC01-C1931486B5C2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3962049" y="2899445"/>
        <a:ext cx="305502" cy="297016"/>
      </dsp:txXfrm>
    </dsp:sp>
    <dsp:sp modelId="{4A810FBD-854A-4C10-A93C-30E6F5D83356}">
      <dsp:nvSpPr>
        <dsp:cNvPr id="0" name=""/>
        <dsp:cNvSpPr/>
      </dsp:nvSpPr>
      <dsp:spPr>
        <a:xfrm>
          <a:off x="30964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Cancer de la vulve invasif</a:t>
          </a:r>
          <a:endParaRPr lang="fr-FR" sz="2000" kern="1200" dirty="0"/>
        </a:p>
      </dsp:txBody>
      <dsp:txXfrm>
        <a:off x="3129598" y="3427612"/>
        <a:ext cx="1970403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1F5D-F829-4112-9E5E-B1EA84CD797B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A027-8C66-405E-A43F-5102BA9CFB0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7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027-8C66-405E-A43F-5102BA9CFB0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41500" y="1597025"/>
            <a:ext cx="3186113" cy="2389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84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D03758-ACE9-4307-BEB6-B1BBA3E5B902}" type="slidenum">
              <a:rPr lang="fr-FR" smtClean="0"/>
              <a:pPr/>
              <a:t>44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Cancers primitifs invasifs de la vulve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2F1E9-C588-44D5-A05C-6226D9A9EE53}" type="slidenum">
              <a:rPr lang="fr-FR"/>
              <a:pPr/>
              <a:t>45</a:t>
            </a:fld>
            <a:endParaRPr lang="fr-FR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Auteurs hollandais (Pays-Bas).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Cancers primitifs invasifs de la vulve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6DAC2-5B4A-4258-B8B0-7DADC2658DEE}" type="slidenum">
              <a:rPr lang="fr-FR"/>
              <a:pPr/>
              <a:t>47</a:t>
            </a:fld>
            <a:endParaRPr lang="fr-FR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Etude française (Lyon). 1</a:t>
            </a:r>
            <a:r>
              <a:rPr lang="fr-FR" baseline="30000"/>
              <a:t>er</a:t>
            </a:r>
            <a:r>
              <a:rPr lang="fr-FR"/>
              <a:t> auteur : Vanessa Rémy.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E52B-1254-4862-BDDD-AE6B2235FE3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E52B-1254-4862-BDDD-AE6B2235FE3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7052C483-E671-46AF-ABAF-AFCC2F1A2BA0}" type="slidenum">
              <a:rPr lang="fr-FR"/>
              <a:pPr/>
              <a:t>19</a:t>
            </a:fld>
            <a:endParaRPr lang="fr-FR"/>
          </a:p>
        </p:txBody>
      </p:sp>
      <p:sp>
        <p:nvSpPr>
          <p:cNvPr id="1320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862" y="4344467"/>
            <a:ext cx="5030278" cy="41132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90" tIns="45345" rIns="90690" bIns="45345"/>
          <a:lstStyle/>
          <a:p>
            <a:pPr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027-8C66-405E-A43F-5102BA9CFB0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7052C483-E671-46AF-ABAF-AFCC2F1A2BA0}" type="slidenum">
              <a:rPr lang="fr-FR"/>
              <a:pPr/>
              <a:t>22</a:t>
            </a:fld>
            <a:endParaRPr lang="fr-FR"/>
          </a:p>
        </p:txBody>
      </p:sp>
      <p:sp>
        <p:nvSpPr>
          <p:cNvPr id="1320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862" y="4344467"/>
            <a:ext cx="5030278" cy="411325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90" tIns="45345" rIns="90690" bIns="45345"/>
          <a:lstStyle/>
          <a:p>
            <a:pPr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82DE4-1FF9-4F89-ABDE-B2C13A073C2E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543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19D98-9DFE-440F-A15E-821A2C349BC8}" type="slidenum">
              <a:rPr lang="fr-FR">
                <a:latin typeface="Arial" pitchFamily="34" charset="0"/>
                <a:cs typeface="Arial" pitchFamily="34" charset="0"/>
              </a:rPr>
              <a:pPr/>
              <a:t>39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41500" y="1597025"/>
            <a:ext cx="3186113" cy="2389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1AEC3-B151-4B79-B7BA-363A309FC7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2984-5F63-4E4A-AE86-5B4E2C7FB851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B09D-712B-43C4-A472-3DBBB1FD1C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cien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89248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Cancer de la vulve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Epidémiologie et Lésions précancéreuses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1760" y="2636912"/>
            <a:ext cx="3960440" cy="108012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Pr Jean François MEYE</a:t>
            </a:r>
          </a:p>
          <a:p>
            <a:r>
              <a:rPr lang="fr-FR" sz="2400" i="1" dirty="0" smtClean="0"/>
              <a:t> </a:t>
            </a:r>
            <a:r>
              <a:rPr lang="fr-FR" sz="1700" i="1" dirty="0" smtClean="0"/>
              <a:t>Faculté de Médecine de Libreville</a:t>
            </a:r>
            <a:endParaRPr lang="fr-FR" sz="1700" i="1" dirty="0"/>
          </a:p>
        </p:txBody>
      </p:sp>
      <p:pic>
        <p:nvPicPr>
          <p:cNvPr id="4" name="Picture 2" descr="C:\Users\SPI_CERIMES\Desktop\bandeau 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922175" cy="104355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071802" y="6357958"/>
            <a:ext cx="2613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Libreville: 26-29 Septembre 2012</a:t>
            </a:r>
            <a:endParaRPr lang="fr-FR" sz="14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411760" y="3861048"/>
            <a:ext cx="4248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4"/>
            <a:ext cx="26989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8718" y="5214925"/>
            <a:ext cx="269528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Incidence cancers chez la femmes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dans Pays développés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6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Incidence cancers chez la femmes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dans Pays en Développement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Incidence cancer chez la femme en Afrique sub-saharienne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9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PREVALANCE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472518" cy="4214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b="1" dirty="0" smtClean="0"/>
              <a:t>Cancer de la vulve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Cancer rare.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4</a:t>
            </a:r>
            <a:r>
              <a:rPr lang="fr-FR" baseline="30000" dirty="0" smtClean="0"/>
              <a:t>ième</a:t>
            </a:r>
            <a:r>
              <a:rPr lang="fr-FR" dirty="0" smtClean="0"/>
              <a:t> cancer gynécologique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Col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Corps utérin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ovaire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PREVALENCE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0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Cancer de la vulve: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3 à 5% des cancers gynécologiques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Afrique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Libéria: 0,48%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RDC: 1,49%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Gabon: 2,21% (</a:t>
            </a:r>
            <a:r>
              <a:rPr lang="fr-FR" dirty="0" err="1" smtClean="0"/>
              <a:t>Meyé</a:t>
            </a:r>
            <a:r>
              <a:rPr lang="fr-FR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Sénégal: 2,7% ( </a:t>
            </a:r>
            <a:r>
              <a:rPr lang="fr-FR" dirty="0" err="1" smtClean="0"/>
              <a:t>Dem</a:t>
            </a:r>
            <a:r>
              <a:rPr lang="fr-FR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Cameroun: 4% (</a:t>
            </a:r>
            <a:r>
              <a:rPr lang="fr-FR" dirty="0" err="1" smtClean="0"/>
              <a:t>Doh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INCIDENCE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1484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dirty="0" smtClean="0">
                <a:solidFill>
                  <a:srgbClr val="FF9900"/>
                </a:solidFill>
              </a:rPr>
              <a:t> </a:t>
            </a:r>
            <a:r>
              <a:rPr lang="fr-FR" dirty="0" smtClean="0"/>
              <a:t>Incidence  mal connue.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1-2/100000 femmes en France (</a:t>
            </a:r>
            <a:r>
              <a:rPr lang="fr-FR" sz="2400" dirty="0" err="1" smtClean="0"/>
              <a:t>Douay</a:t>
            </a:r>
            <a:r>
              <a:rPr lang="fr-FR" sz="2400" dirty="0" smtClean="0"/>
              <a:t>-Hauser)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1,6-1,9/100000 femmes au USA (Young)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2-2,6/100000 femmes au Canada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2,5/100000 femmes au Pérou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2,3/100000 femmes au brésil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0,17/100000 femmes au Gabon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3900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99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Cancer de la vulve= un cancer de la femme âgée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Âge moyen: 63-76 ans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Gabon: 52 ans (extrêmes: 49 ans et 72 ans)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Âge et incidence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2357430"/>
            <a:ext cx="4281518" cy="23288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cancers invasifs: augmente Incidence à partir de 50 ans.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600399" cy="461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Lésions précancéreuses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340546" y="41433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fr-FR" b="0">
              <a:latin typeface="Verdana" pitchFamily="34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429446" y="41433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fr-FR" b="0">
              <a:latin typeface="Verdana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928926" y="5357826"/>
            <a:ext cx="3671711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Verdana" pitchFamily="34" charset="0"/>
              </a:rPr>
              <a:t>Cancer de la vulve</a:t>
            </a:r>
            <a:endParaRPr lang="fr-F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930400" y="52911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b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000628" y="1214422"/>
            <a:ext cx="24242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Verdana" pitchFamily="34" charset="0"/>
              </a:rPr>
              <a:t>Lésions préexistantes</a:t>
            </a:r>
            <a:endParaRPr lang="fr-FR" sz="1800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699478" y="52911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b="0">
              <a:latin typeface="Verdana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756878" y="59896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b="0">
              <a:latin typeface="Verdana" pitchFamily="34" charset="0"/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3428992" y="3429000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fr-FR" b="1" dirty="0" smtClean="0">
                <a:solidFill>
                  <a:schemeClr val="tx2"/>
                </a:solidFill>
                <a:latin typeface="Verdana" pitchFamily="34" charset="0"/>
              </a:rPr>
              <a:t>lésions </a:t>
            </a:r>
            <a:endParaRPr lang="fr-FR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fr-FR" b="1" dirty="0" err="1" smtClean="0">
                <a:solidFill>
                  <a:schemeClr val="tx2"/>
                </a:solidFill>
                <a:latin typeface="Verdana" pitchFamily="34" charset="0"/>
              </a:rPr>
              <a:t>pré-cancéreuses</a:t>
            </a:r>
            <a:endParaRPr lang="fr-FR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fr-FR" b="1" dirty="0" smtClean="0">
                <a:solidFill>
                  <a:schemeClr val="tx2"/>
                </a:solidFill>
                <a:latin typeface="Verdana" pitchFamily="34" charset="0"/>
              </a:rPr>
              <a:t>VIN 1,2,3</a:t>
            </a:r>
            <a:endParaRPr lang="fr-FR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4724400" y="3603625"/>
            <a:ext cx="0" cy="439738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>
            <a:off x="2928926" y="1785926"/>
            <a:ext cx="1214446" cy="1571636"/>
          </a:xfrm>
          <a:prstGeom prst="line">
            <a:avLst/>
          </a:prstGeom>
          <a:noFill/>
          <a:ln w="34925">
            <a:solidFill>
              <a:srgbClr val="FF65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 lIns="97200" tIns="50400" rIns="97200" bIns="50400" anchorCtr="1">
            <a:spAutoFit/>
          </a:bodyPr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1412213" y="1357298"/>
            <a:ext cx="15949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Infection à HPV</a:t>
            </a:r>
            <a:endParaRPr lang="fr-FR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1095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776310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>
                <a:solidFill>
                  <a:srgbClr val="FF0000"/>
                </a:solidFill>
              </a:rPr>
              <a:t>Facteurs de risque </a:t>
            </a:r>
            <a:endParaRPr lang="en-US" sz="3600" b="1" dirty="0" smtClean="0">
              <a:solidFill>
                <a:srgbClr val="FF0000"/>
              </a:solidFill>
              <a:latin typeface="Verdana" charset="0"/>
              <a:ea typeface="+mj-ea"/>
              <a:cs typeface="+mj-cs"/>
            </a:endParaRPr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4724400" y="4746625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4929190" y="1857364"/>
            <a:ext cx="928694" cy="1428760"/>
          </a:xfrm>
          <a:prstGeom prst="line">
            <a:avLst/>
          </a:prstGeom>
          <a:noFill/>
          <a:ln w="34925">
            <a:solidFill>
              <a:srgbClr val="FF65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 lIns="97200" tIns="50400" rIns="97200" bIns="50400" anchorCtr="1">
            <a:spAutoFit/>
          </a:bodyPr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4572000" y="4643446"/>
            <a:ext cx="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Cancer de la vulve</a:t>
            </a:r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Épidémiologie pauvre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rgbClr val="002060"/>
                </a:solidFill>
              </a:rPr>
              <a:t>pathologie rare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rgbClr val="002060"/>
                </a:solidFill>
              </a:rPr>
              <a:t>prédominance chez la femme très âge</a:t>
            </a:r>
            <a:r>
              <a:rPr lang="fr-FR" dirty="0" smtClean="0"/>
              <a:t>. </a:t>
            </a:r>
          </a:p>
          <a:p>
            <a:pPr lvl="1"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Données souvent présentées lors de la description générale des cancers gynécologiques.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Incidence en augmentation:  femmes jeunes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Facteurs de risque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3757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>
                <a:solidFill>
                  <a:srgbClr val="C00000"/>
                </a:solidFill>
              </a:rPr>
              <a:t>HPV oncogène (16 et 18): </a:t>
            </a:r>
            <a:r>
              <a:rPr lang="fr-FR" dirty="0" smtClean="0"/>
              <a:t>30-40% des cas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600" dirty="0" smtClean="0"/>
              <a:t>Femmes&lt; 60 ans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600" dirty="0" smtClean="0"/>
              <a:t>Situation socio-économique faible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600" dirty="0" smtClean="0"/>
              <a:t>Comportement sexuel risqué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Facteurs de risque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39005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C00000"/>
                </a:solidFill>
              </a:rPr>
              <a:t>Lésions préexistantes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 err="1" smtClean="0"/>
              <a:t>Lichène</a:t>
            </a:r>
            <a:r>
              <a:rPr lang="fr-FR" dirty="0" smtClean="0"/>
              <a:t> scléreux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 err="1" smtClean="0">
                <a:solidFill>
                  <a:srgbClr val="C00000"/>
                </a:solidFill>
              </a:rPr>
              <a:t>Co-</a:t>
            </a:r>
            <a:r>
              <a:rPr lang="fr-FR" sz="2800" b="1" dirty="0" err="1" smtClean="0">
                <a:solidFill>
                  <a:srgbClr val="C00000"/>
                </a:solidFill>
              </a:rPr>
              <a:t>facteurs</a:t>
            </a:r>
            <a:r>
              <a:rPr lang="fr-FR" sz="2800" b="1" dirty="0" smtClean="0">
                <a:solidFill>
                  <a:srgbClr val="C00000"/>
                </a:solidFill>
              </a:rPr>
              <a:t> de risque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/>
              <a:t>Infection par le VIH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/>
              <a:t>Tabagisme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/>
              <a:t>Diabète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/>
              <a:t>Hypertension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/>
              <a:t>Athérosclérose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340546" y="41433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fr-FR" b="0">
              <a:latin typeface="Verdana" pitchFamily="34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429446" y="41433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fr-FR" b="0">
              <a:latin typeface="Verdana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571736" y="1142984"/>
            <a:ext cx="3671711" cy="427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Verdana" pitchFamily="34" charset="0"/>
              </a:rPr>
              <a:t>Infection à HPV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930400" y="52911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b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928662" y="2857496"/>
            <a:ext cx="2424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Verdana" pitchFamily="34" charset="0"/>
              </a:rPr>
              <a:t>Régression</a:t>
            </a:r>
            <a:r>
              <a:rPr lang="fr-FR" sz="1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endParaRPr lang="fr-FR" sz="1800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699478" y="52911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b="0">
              <a:latin typeface="Verdana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756878" y="59896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b="0">
              <a:latin typeface="Verdana" pitchFamily="34" charset="0"/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5214942" y="2786058"/>
            <a:ext cx="1899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Verdana" pitchFamily="34" charset="0"/>
              </a:rPr>
              <a:t>Évolution vers </a:t>
            </a:r>
          </a:p>
          <a:p>
            <a:pPr algn="ctr"/>
            <a:r>
              <a:rPr lang="fr-FR" sz="1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fr-FR" sz="1400" b="1" dirty="0">
                <a:solidFill>
                  <a:schemeClr val="tx2"/>
                </a:solidFill>
                <a:latin typeface="Verdana" pitchFamily="34" charset="0"/>
              </a:rPr>
              <a:t>lésions </a:t>
            </a:r>
          </a:p>
          <a:p>
            <a:pPr algn="ctr"/>
            <a:r>
              <a:rPr lang="fr-FR" sz="1400" b="1" dirty="0" err="1">
                <a:solidFill>
                  <a:schemeClr val="tx2"/>
                </a:solidFill>
                <a:latin typeface="Verdana" pitchFamily="34" charset="0"/>
              </a:rPr>
              <a:t>pré-cancéreuses</a:t>
            </a:r>
            <a:endParaRPr lang="fr-FR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5857884" y="4857760"/>
            <a:ext cx="8912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Verdana" pitchFamily="34" charset="0"/>
              </a:rPr>
              <a:t>Cancer</a:t>
            </a:r>
          </a:p>
          <a:p>
            <a:r>
              <a:rPr lang="fr-FR" b="1" dirty="0">
                <a:solidFill>
                  <a:srgbClr val="FF0000"/>
                </a:solidFill>
                <a:latin typeface="Verdana" pitchFamily="34" charset="0"/>
              </a:rPr>
              <a:t>invasif</a:t>
            </a: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4724400" y="3603625"/>
            <a:ext cx="0" cy="439738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H="1">
            <a:off x="2500298" y="1785926"/>
            <a:ext cx="642942" cy="928694"/>
          </a:xfrm>
          <a:prstGeom prst="line">
            <a:avLst/>
          </a:prstGeom>
          <a:noFill/>
          <a:ln w="34925">
            <a:solidFill>
              <a:srgbClr val="FF65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 lIns="97200" tIns="50400" rIns="97200" bIns="50400" anchorCtr="1">
            <a:spAutoFit/>
          </a:bodyPr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2071670" y="2000240"/>
            <a:ext cx="48683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Verdana" pitchFamily="34" charset="0"/>
              </a:rPr>
              <a:t>80%</a:t>
            </a:r>
            <a:endParaRPr lang="fr-FR" sz="1600" dirty="0">
              <a:solidFill>
                <a:srgbClr val="FF655A"/>
              </a:solidFill>
              <a:latin typeface="Verdana" pitchFamily="34" charset="0"/>
            </a:endParaRP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1571604" y="1714488"/>
            <a:ext cx="13898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  <a:latin typeface="Verdana" pitchFamily="34" charset="0"/>
              </a:rPr>
              <a:t>Clairance virale</a:t>
            </a:r>
            <a:endParaRPr lang="fr-FR" sz="1400" i="1" dirty="0">
              <a:solidFill>
                <a:srgbClr val="FF655A"/>
              </a:solidFill>
              <a:latin typeface="Verdana" pitchFamily="34" charset="0"/>
            </a:endParaRPr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5715008" y="200024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  <a:latin typeface="Verdana" pitchFamily="34" charset="0"/>
              </a:rPr>
              <a:t>Persistance virale </a:t>
            </a:r>
          </a:p>
          <a:p>
            <a:pPr algn="ctr"/>
            <a:r>
              <a:rPr lang="fr-FR" sz="1800" dirty="0">
                <a:solidFill>
                  <a:srgbClr val="FF0000"/>
                </a:solidFill>
                <a:latin typeface="Verdana" pitchFamily="34" charset="0"/>
              </a:rPr>
              <a:t>20%</a:t>
            </a:r>
            <a:endParaRPr lang="fr-F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1279752" y="4857760"/>
            <a:ext cx="11333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Guérison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des lésions</a:t>
            </a:r>
            <a:endParaRPr lang="fr-FR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>
            <a:off x="1928794" y="4000504"/>
            <a:ext cx="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131095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776310"/>
          </a:xfrm>
        </p:spPr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rgbClr val="FF0000"/>
                </a:solidFill>
                <a:latin typeface="Verdana" charset="0"/>
              </a:rPr>
              <a:t>Facteurs de risque</a:t>
            </a:r>
            <a:r>
              <a:rPr lang="fr-FR" sz="3600" dirty="0" smtClean="0">
                <a:solidFill>
                  <a:srgbClr val="FF0000"/>
                </a:solidFill>
                <a:latin typeface="Verdana" charset="0"/>
                <a:ea typeface="+mj-ea"/>
                <a:cs typeface="+mj-cs"/>
              </a:rPr>
              <a:t> </a:t>
            </a:r>
            <a:endParaRPr lang="en-US" sz="3600" dirty="0" smtClean="0">
              <a:solidFill>
                <a:srgbClr val="FF0000"/>
              </a:solidFill>
              <a:latin typeface="Verdana" charset="0"/>
              <a:ea typeface="+mj-ea"/>
              <a:cs typeface="+mj-cs"/>
            </a:endParaRPr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4724400" y="4746625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5286380" y="1500174"/>
            <a:ext cx="785818" cy="1285884"/>
          </a:xfrm>
          <a:prstGeom prst="line">
            <a:avLst/>
          </a:prstGeom>
          <a:noFill/>
          <a:ln w="34925">
            <a:solidFill>
              <a:srgbClr val="FF65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 lIns="97200" tIns="50400" rIns="97200" bIns="50400" anchorCtr="1">
            <a:spAutoFit/>
          </a:bodyPr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215074" y="3786190"/>
            <a:ext cx="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b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Histoire naturelle des VIN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714488"/>
            <a:ext cx="70723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8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Facteurs de risque</a:t>
            </a:r>
            <a:endParaRPr lang="fr-FR" sz="3100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03656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rgbClr val="FF0000"/>
                </a:solidFill>
              </a:rPr>
              <a:t>MALADIE DE BOWEN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Femme ménopausée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Signes cliniques: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Prurit, brûlure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Lésion </a:t>
            </a:r>
            <a:r>
              <a:rPr lang="fr-FR" u="sng" dirty="0" err="1" smtClean="0"/>
              <a:t>unifocale</a:t>
            </a:r>
            <a:endParaRPr lang="fr-FR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err="1" smtClean="0"/>
              <a:t>leucoplasiques</a:t>
            </a:r>
            <a:r>
              <a:rPr lang="fr-FR" dirty="0" smtClean="0"/>
              <a:t> et/ou Plaques rouges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En relief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Polycyclique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dirty="0" smtClean="0"/>
              <a:t>Diagnostic= histologique</a:t>
            </a:r>
          </a:p>
          <a:p>
            <a:pPr eaLnBrk="1" hangingPunct="1">
              <a:lnSpc>
                <a:spcPct val="90000"/>
              </a:lnSpc>
            </a:pPr>
            <a:endParaRPr lang="fr-F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rgbClr val="FF0000"/>
                </a:solidFill>
              </a:rPr>
              <a:t>MALADIE DE BOWEN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800" dirty="0" smtClean="0"/>
              <a:t>Evolution : 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dirty="0" smtClean="0"/>
              <a:t>Extension en surface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dirty="0" smtClean="0"/>
              <a:t>Carcinome </a:t>
            </a:r>
            <a:r>
              <a:rPr lang="fr-FR" sz="2400" dirty="0" err="1" smtClean="0"/>
              <a:t>épidermoïde</a:t>
            </a:r>
            <a:r>
              <a:rPr lang="fr-FR" sz="2400" dirty="0" smtClean="0"/>
              <a:t> +++ (20 à 30 %), corrélée à l’âge</a:t>
            </a: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742950" y="1412875"/>
            <a:ext cx="282575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3200">
                <a:latin typeface="Times New Roman" pitchFamily="18" charset="0"/>
              </a:rPr>
              <a:t> </a:t>
            </a:r>
          </a:p>
          <a:p>
            <a:pPr defTabSz="762000" eaLnBrk="0" hangingPunct="0"/>
            <a:endParaRPr lang="fr-FR" sz="3200">
              <a:latin typeface="Times New Roman" pitchFamily="18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1950" y="1198563"/>
            <a:ext cx="257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400">
                <a:latin typeface="Times New Roman" pitchFamily="18" charset="0"/>
              </a:rPr>
              <a:t>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2786058"/>
            <a:ext cx="4876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3200" dirty="0">
                <a:latin typeface="Times New Roman" pitchFamily="18" charset="0"/>
              </a:rPr>
              <a:t>MALADIE de BOWEN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/>
          <a:srcRect l="9207" b="2754"/>
          <a:stretch>
            <a:fillRect/>
          </a:stretch>
        </p:blipFill>
        <p:spPr bwMode="auto">
          <a:xfrm>
            <a:off x="4883150" y="0"/>
            <a:ext cx="437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MALADIE DE BOWEN</a:t>
            </a:r>
          </a:p>
        </p:txBody>
      </p:sp>
      <p:pic>
        <p:nvPicPr>
          <p:cNvPr id="71683" name="Picture 4" descr="DE0508g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2788" y="2017713"/>
            <a:ext cx="6172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MALADIE DE BOWEN</a:t>
            </a:r>
          </a:p>
        </p:txBody>
      </p:sp>
      <p:pic>
        <p:nvPicPr>
          <p:cNvPr id="72707" name="Picture 6" descr="DSCN26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060575"/>
            <a:ext cx="4859337" cy="3644900"/>
          </a:xfrm>
        </p:spPr>
      </p:pic>
      <p:pic>
        <p:nvPicPr>
          <p:cNvPr id="72708" name="Picture 7" descr="DSCN26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916113"/>
            <a:ext cx="3706812" cy="4941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Objectifs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286808" cy="5094328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Décrire l’incidence des cancers de la vulve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Déterminer les facteurs favorisants le cancer de la </a:t>
            </a:r>
            <a:r>
              <a:rPr lang="fr-FR" sz="2400" b="1" dirty="0" err="1" smtClean="0">
                <a:solidFill>
                  <a:schemeClr val="tx1"/>
                </a:solidFill>
              </a:rPr>
              <a:t>vulv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indiquer les moyens de prévention du cancer de la vulve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9301-3388-4F9F-9F29-AC67A036706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MALADIE DE BOWEN</a:t>
            </a:r>
          </a:p>
        </p:txBody>
      </p:sp>
      <p:pic>
        <p:nvPicPr>
          <p:cNvPr id="73731" name="Picture 4" descr="DSCN099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16113"/>
            <a:ext cx="3795712" cy="4579937"/>
          </a:xfrm>
          <a:noFill/>
        </p:spPr>
      </p:pic>
      <p:pic>
        <p:nvPicPr>
          <p:cNvPr id="737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916113"/>
            <a:ext cx="3671887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rgbClr val="FF0000"/>
                </a:solidFill>
              </a:rPr>
              <a:t>PAPULOSE BOWENOIDE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b="1" dirty="0" smtClean="0"/>
              <a:t>Femme jeune / tabagique (9O%) +/- Immunodéprimée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fr-FR" sz="2400" b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/>
              <a:t>Signes cliniques: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 smtClean="0"/>
              <a:t>Aspect polymorphe 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b="1" dirty="0" smtClean="0"/>
              <a:t>papules grises ou </a:t>
            </a:r>
            <a:r>
              <a:rPr lang="fr-FR" sz="1400" b="1" dirty="0" err="1" smtClean="0"/>
              <a:t>brûnatres</a:t>
            </a:r>
            <a:r>
              <a:rPr lang="fr-FR" sz="1400" b="1" dirty="0" smtClean="0"/>
              <a:t>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b="1" dirty="0" smtClean="0"/>
              <a:t>pigmentées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b="1" dirty="0" smtClean="0"/>
              <a:t>ou formations </a:t>
            </a:r>
            <a:r>
              <a:rPr lang="fr-FR" sz="1400" b="1" dirty="0" err="1" smtClean="0"/>
              <a:t>exophitiques</a:t>
            </a:r>
            <a:r>
              <a:rPr lang="fr-FR" sz="1400" b="1" dirty="0" smtClean="0"/>
              <a:t> verruqueuses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 smtClean="0"/>
              <a:t>Prurit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 smtClean="0"/>
              <a:t>parfois asymptomatique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 smtClean="0"/>
              <a:t>souvent </a:t>
            </a:r>
            <a:r>
              <a:rPr lang="fr-FR" sz="1800" b="1" u="sng" dirty="0" smtClean="0"/>
              <a:t>multifocal </a:t>
            </a:r>
            <a:r>
              <a:rPr lang="fr-FR" sz="1800" b="1" dirty="0" smtClean="0"/>
              <a:t>(70 %) (vulve et périnée)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endParaRPr lang="fr-FR" sz="1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rgbClr val="FF0000"/>
                </a:solidFill>
              </a:rPr>
              <a:t>PAPULOSE BOWENOIDE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 smtClean="0"/>
              <a:t>Evolution 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/>
              <a:t>Bénigne dans 90% des cas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/>
              <a:t>Guérison spontanée ou après traitement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/>
              <a:t>Récidive dans 50% des cas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/>
              <a:t>Invasion exceptionnelle, chez immunodéprimés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fr-FR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000" dirty="0" smtClean="0"/>
              <a:t>Associée à HPV  dans 80 % cas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000" dirty="0" smtClean="0">
                <a:sym typeface="Wingdings" pitchFamily="2" charset="2"/>
              </a:rPr>
              <a:t></a:t>
            </a:r>
            <a:r>
              <a:rPr lang="fr-FR" sz="2000" dirty="0" smtClean="0"/>
              <a:t>   Rechercher 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1800" dirty="0" smtClean="0"/>
              <a:t>Lésions </a:t>
            </a:r>
            <a:r>
              <a:rPr lang="fr-FR" sz="1800" dirty="0" err="1" smtClean="0"/>
              <a:t>condylomateuses</a:t>
            </a:r>
            <a:r>
              <a:rPr lang="fr-FR" sz="1800" dirty="0" smtClean="0"/>
              <a:t>,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1800" dirty="0" smtClean="0"/>
              <a:t>Atteintes cervicales (FCV, colposcopie),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1800" dirty="0" smtClean="0"/>
              <a:t>Lésions </a:t>
            </a:r>
            <a:r>
              <a:rPr lang="fr-FR" sz="1800" dirty="0" err="1" smtClean="0"/>
              <a:t>périanales</a:t>
            </a:r>
            <a:r>
              <a:rPr lang="fr-FR" sz="1800" dirty="0" smtClean="0"/>
              <a:t> et canal anal. </a:t>
            </a: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pPr eaLnBrk="1" hangingPunct="1"/>
            <a:r>
              <a:rPr lang="fr-FR" smtClean="0"/>
              <a:t>PAPULOSE BOWENOIDE</a:t>
            </a:r>
          </a:p>
        </p:txBody>
      </p:sp>
      <p:pic>
        <p:nvPicPr>
          <p:cNvPr id="68611" name="Picture 4" descr="00-25787-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44675"/>
            <a:ext cx="3252788" cy="4535488"/>
          </a:xfrm>
          <a:noFill/>
        </p:spPr>
      </p:pic>
      <p:pic>
        <p:nvPicPr>
          <p:cNvPr id="6861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844675"/>
            <a:ext cx="3379788" cy="442912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66800"/>
          </a:xfrm>
        </p:spPr>
        <p:txBody>
          <a:bodyPr/>
          <a:lstStyle/>
          <a:p>
            <a:r>
              <a:rPr lang="fr-FR" dirty="0" smtClean="0">
                <a:solidFill>
                  <a:srgbClr val="FF9900"/>
                </a:solidFill>
              </a:rPr>
              <a:t>Lésions précancéreuses</a:t>
            </a:r>
            <a:endParaRPr lang="fr-FR" dirty="0">
              <a:solidFill>
                <a:srgbClr val="FF99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23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Lichen scléreux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459787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r-FR" sz="2400" b="1" dirty="0" smtClean="0"/>
              <a:t>Contexte</a:t>
            </a:r>
            <a:r>
              <a:rPr lang="fr-FR" sz="2400" dirty="0" smtClean="0"/>
              <a:t>: surtout </a:t>
            </a:r>
            <a:r>
              <a:rPr lang="fr-FR" sz="2400" b="1" dirty="0" smtClean="0"/>
              <a:t>péri et </a:t>
            </a:r>
            <a:r>
              <a:rPr lang="fr-FR" sz="2400" b="1" dirty="0" err="1" smtClean="0"/>
              <a:t>postménopause</a:t>
            </a: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Clinique</a:t>
            </a:r>
            <a:r>
              <a:rPr lang="fr-FR" sz="2400" b="1" u="sng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plaques blanc nacré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disparition des reliefs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synéchie des petites lèvres,  +/- érosions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érythème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Prurit,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brûlures,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dyspareunie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Parfois asymptomatique</a:t>
            </a:r>
          </a:p>
          <a:p>
            <a:pPr lvl="1" eaLnBrk="1" hangingPunct="1"/>
            <a:endParaRPr lang="fr-FR" sz="2400" dirty="0" smtClean="0"/>
          </a:p>
          <a:p>
            <a:pPr lvl="1" eaLnBrk="1" hangingPunct="1"/>
            <a:endParaRPr lang="fr-FR" sz="2400" dirty="0" smtClean="0"/>
          </a:p>
          <a:p>
            <a:pPr lvl="1" eaLnBrk="1" hangingPunct="1"/>
            <a:endParaRPr lang="fr-FR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Lichen scléreux</a:t>
            </a:r>
            <a:endParaRPr lang="fr-FR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8128000" cy="411480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/>
              <a:t>Biopsie nécessaire au diagnostic </a:t>
            </a:r>
            <a:endParaRPr lang="fr-FR" sz="2400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/>
              <a:t>Évolution</a:t>
            </a:r>
            <a:r>
              <a:rPr lang="fr-FR" sz="2400" dirty="0" smtClean="0"/>
              <a:t>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récidives;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lésions précancéreuses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/>
              <a:t>5% carcinome </a:t>
            </a:r>
            <a:r>
              <a:rPr lang="fr-FR" sz="2000" b="1" dirty="0" err="1" smtClean="0"/>
              <a:t>épidermoïde</a:t>
            </a:r>
            <a:endParaRPr lang="fr-FR" sz="2000" dirty="0" smtClean="0"/>
          </a:p>
          <a:p>
            <a:pPr eaLnBrk="1" hangingPunct="1"/>
            <a:endParaRPr lang="fr-FR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Lichen scléreux vulvaire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Photos lichen à archiver 2006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72067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Lichen scléreux vulvaire</a:t>
            </a:r>
            <a:endParaRPr lang="fr-FR" dirty="0"/>
          </a:p>
        </p:txBody>
      </p:sp>
      <p:pic>
        <p:nvPicPr>
          <p:cNvPr id="4" name="Picture 2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00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tx1"/>
                </a:solidFill>
              </a:rPr>
              <a:t>Lichen scléreux vulvaire</a:t>
            </a:r>
          </a:p>
        </p:txBody>
      </p:sp>
      <p:pic>
        <p:nvPicPr>
          <p:cNvPr id="6147" name="Picture 3" descr="DSCN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12925" y="5576888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Times New Roman" pitchFamily="18" charset="0"/>
              </a:rPr>
              <a:t>(84 ans)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Définition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4718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800" b="1" dirty="0" smtClean="0"/>
              <a:t>Le cancer de la vulve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 smtClean="0"/>
              <a:t>prolifération néoplasique maligne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 smtClean="0"/>
              <a:t>développé sur l’ensemble des formations génitales externes de la femme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98764"/>
            <a:ext cx="7619999" cy="428625"/>
          </a:xfrm>
        </p:spPr>
        <p:txBody>
          <a:bodyPr lIns="69824" tIns="34912" rIns="69824" bIns="34912">
            <a:normAutofit fontScale="90000"/>
          </a:bodyPr>
          <a:lstStyle/>
          <a:p>
            <a:pPr marL="484632" indent="0" fontAlgn="auto">
              <a:lnSpc>
                <a:spcPct val="86000"/>
              </a:lnSpc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LICHEN SCLEREUX VULVAIRE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265238" y="1839913"/>
            <a:ext cx="914400" cy="404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9824" tIns="34912" rIns="69824" bIns="34912" anchor="ctr"/>
          <a:lstStyle/>
          <a:p>
            <a:endParaRPr lang="fr-FR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3908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04800" y="1752600"/>
            <a:ext cx="3155950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489" tIns="19395" rIns="48489" bIns="19395">
            <a:spAutoFit/>
          </a:bodyPr>
          <a:lstStyle/>
          <a:p>
            <a:pPr algn="ctr" defTabSz="581025">
              <a:lnSpc>
                <a:spcPct val="86000"/>
              </a:lnSpc>
            </a:pPr>
            <a:r>
              <a:rPr lang="fr-FR" sz="3100">
                <a:latin typeface="Helvetica" charset="0"/>
              </a:rPr>
              <a:t>aspect blanc</a:t>
            </a:r>
            <a:endParaRPr lang="fr-FR" sz="3700">
              <a:latin typeface="Helvetica" charset="0"/>
            </a:endParaRP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4800600" y="1219200"/>
            <a:ext cx="3155950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489" tIns="19395" rIns="48489" bIns="19395">
            <a:spAutoFit/>
          </a:bodyPr>
          <a:lstStyle/>
          <a:p>
            <a:pPr algn="ctr" defTabSz="581025">
              <a:lnSpc>
                <a:spcPct val="86000"/>
              </a:lnSpc>
            </a:pPr>
            <a:r>
              <a:rPr lang="fr-FR" sz="3100">
                <a:latin typeface="Helvetica" charset="0"/>
              </a:rPr>
              <a:t>hémorragies</a:t>
            </a:r>
            <a:endParaRPr lang="fr-FR" sz="3700">
              <a:latin typeface="Helvetica" charset="0"/>
            </a:endParaRPr>
          </a:p>
        </p:txBody>
      </p:sp>
      <p:pic>
        <p:nvPicPr>
          <p:cNvPr id="5427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19050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143372" y="593467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Pr Roman </a:t>
            </a:r>
            <a:r>
              <a:rPr lang="fr-FR" dirty="0" err="1" smtClean="0"/>
              <a:t>Rouzier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Hôpital Tenon</a:t>
            </a:r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98764"/>
            <a:ext cx="7619999" cy="428625"/>
          </a:xfrm>
        </p:spPr>
        <p:txBody>
          <a:bodyPr lIns="69824" tIns="34912" rIns="69824" bIns="34912">
            <a:normAutofit fontScale="90000"/>
          </a:bodyPr>
          <a:lstStyle/>
          <a:p>
            <a:pPr marL="484632" indent="0" fontAlgn="auto">
              <a:lnSpc>
                <a:spcPct val="86000"/>
              </a:lnSpc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LICHEN SCLEREUX VULVAIRE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65238" y="1839913"/>
            <a:ext cx="914400" cy="404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9824" tIns="34912" rIns="69824" bIns="34912" anchor="ctr"/>
          <a:lstStyle/>
          <a:p>
            <a:endParaRPr lang="fr-FR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04800" y="1752600"/>
            <a:ext cx="3155950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489" tIns="19395" rIns="48489" bIns="19395">
            <a:spAutoFit/>
          </a:bodyPr>
          <a:lstStyle/>
          <a:p>
            <a:pPr algn="ctr" defTabSz="581025">
              <a:lnSpc>
                <a:spcPct val="86000"/>
              </a:lnSpc>
            </a:pPr>
            <a:r>
              <a:rPr lang="fr-FR" sz="3100">
                <a:latin typeface="Helvetica" charset="0"/>
              </a:rPr>
              <a:t>Disparition relief</a:t>
            </a:r>
            <a:endParaRPr lang="fr-FR" sz="3700">
              <a:latin typeface="Helvetica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800600" y="1828800"/>
            <a:ext cx="3155950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8489" tIns="19395" rIns="48489" bIns="19395">
            <a:spAutoFit/>
          </a:bodyPr>
          <a:lstStyle/>
          <a:p>
            <a:pPr algn="ctr" defTabSz="581025">
              <a:lnSpc>
                <a:spcPct val="86000"/>
              </a:lnSpc>
            </a:pPr>
            <a:r>
              <a:rPr lang="fr-FR" sz="3100">
                <a:latin typeface="Helvetica" charset="0"/>
              </a:rPr>
              <a:t>leucoplasie</a:t>
            </a:r>
            <a:endParaRPr lang="fr-FR" sz="3700">
              <a:latin typeface="Helvetica" charset="0"/>
            </a:endParaRP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4267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590800"/>
            <a:ext cx="491172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71736" y="6211669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Pr Roman </a:t>
            </a:r>
            <a:r>
              <a:rPr lang="fr-FR" dirty="0" err="1" smtClean="0"/>
              <a:t>RouzierHôpital</a:t>
            </a:r>
            <a:r>
              <a:rPr lang="fr-FR" dirty="0" smtClean="0"/>
              <a:t> Tenon</a:t>
            </a:r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Lichen scléreux vulvaire</a:t>
            </a:r>
          </a:p>
        </p:txBody>
      </p:sp>
      <p:pic>
        <p:nvPicPr>
          <p:cNvPr id="44035" name="Picture 4" descr="00-929292-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133600"/>
            <a:ext cx="2786063" cy="4111625"/>
          </a:xfrm>
          <a:noFill/>
        </p:spPr>
      </p:pic>
      <p:pic>
        <p:nvPicPr>
          <p:cNvPr id="4403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205038"/>
            <a:ext cx="3240088" cy="3960812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pPr eaLnBrk="1" hangingPunct="1"/>
            <a:r>
              <a:rPr lang="fr-FR" smtClean="0"/>
              <a:t>Lichen érosif</a:t>
            </a:r>
          </a:p>
        </p:txBody>
      </p:sp>
      <p:pic>
        <p:nvPicPr>
          <p:cNvPr id="45059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360863" y="1982788"/>
            <a:ext cx="4679950" cy="4114800"/>
          </a:xfrm>
          <a:noFill/>
        </p:spPr>
      </p:pic>
      <p:pic>
        <p:nvPicPr>
          <p:cNvPr id="4506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49225" y="1947863"/>
            <a:ext cx="4752975" cy="41148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fr-F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3731" name="Picture 4" descr="DSCN0058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9" y="0"/>
            <a:ext cx="4143372" cy="4613275"/>
          </a:xfrm>
          <a:noFill/>
        </p:spPr>
      </p:pic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-973138" y="950913"/>
            <a:ext cx="6507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37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96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Rectangle 14"/>
          <p:cNvSpPr>
            <a:spLocks noChangeArrowheads="1"/>
          </p:cNvSpPr>
          <p:nvPr/>
        </p:nvSpPr>
        <p:spPr bwMode="auto">
          <a:xfrm>
            <a:off x="0" y="3071810"/>
            <a:ext cx="4884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3200" dirty="0">
                <a:latin typeface="Times New Roman" pitchFamily="18" charset="0"/>
              </a:rPr>
              <a:t>LICHEN HYPERPLASIQUE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Pointe à Pitre                     18 - 20 novembre 2009</a:t>
            </a:r>
          </a:p>
        </p:txBody>
      </p:sp>
      <p:sp>
        <p:nvSpPr>
          <p:cNvPr id="2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xvèmes Journées de Gynécologie Obstétrique et Périnatalogie</a:t>
            </a:r>
          </a:p>
        </p:txBody>
      </p:sp>
      <p:sp>
        <p:nvSpPr>
          <p:cNvPr id="2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35A-DF39-4CC3-A17D-EC8A72DD9EDB}" type="slidenum">
              <a:rPr lang="fr-FR"/>
              <a:pPr/>
              <a:t>45</a:t>
            </a:fld>
            <a:endParaRPr lang="fr-FR"/>
          </a:p>
        </p:txBody>
      </p:sp>
      <p:pic>
        <p:nvPicPr>
          <p:cNvPr id="858145" name="Picture 33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44675"/>
            <a:ext cx="1584325" cy="1033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673225" y="13414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latin typeface="Tahoma" pitchFamily="34" charset="0"/>
              </a:rPr>
              <a:t>Normal</a:t>
            </a:r>
          </a:p>
        </p:txBody>
      </p:sp>
      <p:sp>
        <p:nvSpPr>
          <p:cNvPr id="858117" name="Text Box 5"/>
          <p:cNvSpPr txBox="1">
            <a:spLocks noChangeArrowheads="1"/>
          </p:cNvSpPr>
          <p:nvPr/>
        </p:nvSpPr>
        <p:spPr bwMode="auto">
          <a:xfrm>
            <a:off x="6445250" y="13414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latin typeface="Tahoma" pitchFamily="34" charset="0"/>
              </a:rPr>
              <a:t>Normal</a:t>
            </a:r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1403350" y="3933825"/>
            <a:ext cx="118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66FFFF"/>
                </a:solidFill>
                <a:latin typeface="Tahoma" pitchFamily="34" charset="0"/>
              </a:rPr>
              <a:t>Usual VIN</a:t>
            </a:r>
          </a:p>
        </p:txBody>
      </p:sp>
      <p:sp>
        <p:nvSpPr>
          <p:cNvPr id="858119" name="Text Box 7"/>
          <p:cNvSpPr txBox="1">
            <a:spLocks noChangeArrowheads="1"/>
          </p:cNvSpPr>
          <p:nvPr/>
        </p:nvSpPr>
        <p:spPr bwMode="auto">
          <a:xfrm>
            <a:off x="3883025" y="3933825"/>
            <a:ext cx="633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Tahoma" pitchFamily="34" charset="0"/>
              </a:rPr>
              <a:t>SCC</a:t>
            </a:r>
          </a:p>
        </p:txBody>
      </p:sp>
      <p:sp>
        <p:nvSpPr>
          <p:cNvPr id="858120" name="Text Box 8"/>
          <p:cNvSpPr txBox="1">
            <a:spLocks noChangeArrowheads="1"/>
          </p:cNvSpPr>
          <p:nvPr/>
        </p:nvSpPr>
        <p:spPr bwMode="auto">
          <a:xfrm>
            <a:off x="5940425" y="3933825"/>
            <a:ext cx="200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66FFFF"/>
                </a:solidFill>
                <a:latin typeface="Tahoma" pitchFamily="34" charset="0"/>
              </a:rPr>
              <a:t>Differentiated VIN</a:t>
            </a:r>
          </a:p>
        </p:txBody>
      </p:sp>
      <p:sp>
        <p:nvSpPr>
          <p:cNvPr id="858122" name="Text Box 10"/>
          <p:cNvSpPr txBox="1">
            <a:spLocks noChangeArrowheads="1"/>
          </p:cNvSpPr>
          <p:nvPr/>
        </p:nvSpPr>
        <p:spPr bwMode="auto">
          <a:xfrm>
            <a:off x="5632450" y="236537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latin typeface="Tahoma" pitchFamily="34" charset="0"/>
              </a:rPr>
              <a:t>LS</a:t>
            </a:r>
          </a:p>
        </p:txBody>
      </p:sp>
      <p:sp>
        <p:nvSpPr>
          <p:cNvPr id="858123" name="Line 11"/>
          <p:cNvSpPr>
            <a:spLocks noChangeShapeType="1"/>
          </p:cNvSpPr>
          <p:nvPr/>
        </p:nvSpPr>
        <p:spPr bwMode="auto">
          <a:xfrm>
            <a:off x="6877050" y="177482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24" name="Line 12"/>
          <p:cNvSpPr>
            <a:spLocks noChangeShapeType="1"/>
          </p:cNvSpPr>
          <p:nvPr/>
        </p:nvSpPr>
        <p:spPr bwMode="auto">
          <a:xfrm>
            <a:off x="2052638" y="177482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26" name="Line 14"/>
          <p:cNvSpPr>
            <a:spLocks noChangeShapeType="1"/>
          </p:cNvSpPr>
          <p:nvPr/>
        </p:nvSpPr>
        <p:spPr bwMode="auto">
          <a:xfrm>
            <a:off x="2628900" y="4149725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27" name="Line 15"/>
          <p:cNvSpPr>
            <a:spLocks noChangeShapeType="1"/>
          </p:cNvSpPr>
          <p:nvPr/>
        </p:nvSpPr>
        <p:spPr bwMode="auto">
          <a:xfrm flipH="1">
            <a:off x="4500563" y="4149725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28" name="Line 16"/>
          <p:cNvSpPr>
            <a:spLocks noChangeShapeType="1"/>
          </p:cNvSpPr>
          <p:nvPr/>
        </p:nvSpPr>
        <p:spPr bwMode="auto">
          <a:xfrm flipH="1">
            <a:off x="5940425" y="177482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29" name="Line 17"/>
          <p:cNvSpPr>
            <a:spLocks noChangeShapeType="1"/>
          </p:cNvSpPr>
          <p:nvPr/>
        </p:nvSpPr>
        <p:spPr bwMode="auto">
          <a:xfrm>
            <a:off x="6011863" y="2709863"/>
            <a:ext cx="5762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30" name="Line 18"/>
          <p:cNvSpPr>
            <a:spLocks noChangeShapeType="1"/>
          </p:cNvSpPr>
          <p:nvPr/>
        </p:nvSpPr>
        <p:spPr bwMode="auto">
          <a:xfrm flipH="1">
            <a:off x="4500563" y="2709863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858132" name="Picture 20" descr="HPV1"/>
          <p:cNvPicPr>
            <a:picLocks noChangeAspect="1" noChangeArrowheads="1"/>
          </p:cNvPicPr>
          <p:nvPr/>
        </p:nvPicPr>
        <p:blipFill>
          <a:blip r:embed="rId4" cstate="print"/>
          <a:srcRect l="591" t="2023" r="49548" b="1617"/>
          <a:stretch>
            <a:fillRect/>
          </a:stretch>
        </p:blipFill>
        <p:spPr bwMode="auto">
          <a:xfrm>
            <a:off x="684213" y="2493963"/>
            <a:ext cx="1079500" cy="547687"/>
          </a:xfrm>
          <a:prstGeom prst="rect">
            <a:avLst/>
          </a:prstGeom>
          <a:noFill/>
        </p:spPr>
      </p:pic>
      <p:pic>
        <p:nvPicPr>
          <p:cNvPr id="858133" name="Picture 21" descr="HPV1"/>
          <p:cNvPicPr>
            <a:picLocks noChangeAspect="1" noChangeArrowheads="1"/>
          </p:cNvPicPr>
          <p:nvPr/>
        </p:nvPicPr>
        <p:blipFill>
          <a:blip r:embed="rId4" cstate="print"/>
          <a:srcRect l="591" t="2023" r="49548" b="1617"/>
          <a:stretch>
            <a:fillRect/>
          </a:stretch>
        </p:blipFill>
        <p:spPr bwMode="auto">
          <a:xfrm>
            <a:off x="7237413" y="2422525"/>
            <a:ext cx="1079500" cy="547688"/>
          </a:xfrm>
          <a:prstGeom prst="rect">
            <a:avLst/>
          </a:prstGeom>
          <a:noFill/>
        </p:spPr>
      </p:pic>
      <p:sp>
        <p:nvSpPr>
          <p:cNvPr id="858134" name="Line 22"/>
          <p:cNvSpPr>
            <a:spLocks noChangeShapeType="1"/>
          </p:cNvSpPr>
          <p:nvPr/>
        </p:nvSpPr>
        <p:spPr bwMode="auto">
          <a:xfrm>
            <a:off x="7019925" y="2206625"/>
            <a:ext cx="1512888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35" name="Line 23"/>
          <p:cNvSpPr>
            <a:spLocks noChangeShapeType="1"/>
          </p:cNvSpPr>
          <p:nvPr/>
        </p:nvSpPr>
        <p:spPr bwMode="auto">
          <a:xfrm flipH="1">
            <a:off x="7019925" y="2133600"/>
            <a:ext cx="1512888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8136" name="Oval 24"/>
          <p:cNvSpPr>
            <a:spLocks noChangeArrowheads="1"/>
          </p:cNvSpPr>
          <p:nvPr/>
        </p:nvSpPr>
        <p:spPr bwMode="auto">
          <a:xfrm>
            <a:off x="828675" y="2062163"/>
            <a:ext cx="792163" cy="3603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Tahoma" pitchFamily="34" charset="0"/>
              </a:rPr>
              <a:t>HPV +</a:t>
            </a:r>
          </a:p>
        </p:txBody>
      </p:sp>
      <p:sp>
        <p:nvSpPr>
          <p:cNvPr id="858138" name="Oval 26"/>
          <p:cNvSpPr>
            <a:spLocks noChangeArrowheads="1"/>
          </p:cNvSpPr>
          <p:nvPr/>
        </p:nvSpPr>
        <p:spPr bwMode="auto">
          <a:xfrm>
            <a:off x="7308850" y="1990725"/>
            <a:ext cx="863600" cy="3603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>
                <a:latin typeface="Tahoma" pitchFamily="34" charset="0"/>
              </a:rPr>
              <a:t>HPV -</a:t>
            </a:r>
          </a:p>
        </p:txBody>
      </p:sp>
      <p:pic>
        <p:nvPicPr>
          <p:cNvPr id="858140" name="Picture 28" descr="Noel 2003 4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437063"/>
            <a:ext cx="1800225" cy="1349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58141" name="Picture 29" descr="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437063"/>
            <a:ext cx="2087563" cy="1358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58142" name="Picture 30" descr="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437063"/>
            <a:ext cx="1800225" cy="1357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58146" name="Text Box 34"/>
          <p:cNvSpPr txBox="1">
            <a:spLocks noChangeArrowheads="1"/>
          </p:cNvSpPr>
          <p:nvPr/>
        </p:nvSpPr>
        <p:spPr bwMode="auto">
          <a:xfrm>
            <a:off x="323850" y="476250"/>
            <a:ext cx="8589963" cy="619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>
                <a:latin typeface="Tahoma" pitchFamily="34" charset="0"/>
              </a:rPr>
              <a:t>Les deux voies pouvant conduire au carcinome épidermoïde (SCC)</a:t>
            </a:r>
          </a:p>
          <a:p>
            <a:pPr algn="ctr"/>
            <a:r>
              <a:rPr lang="fr-FR" sz="1400" i="1">
                <a:latin typeface="Tahoma" pitchFamily="34" charset="0"/>
              </a:rPr>
              <a:t>Van de Nieuwenhof HP et al. Clin Rev Oncol Hematol 2008 ; 68 : 131-56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Pointe à Pitre                     18 - 20 novembre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xvèmes Journées de Gynécologie Obstétrique et Périnatalogie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A801-F2A7-4181-BC59-954091D0F8F2}" type="slidenum">
              <a:rPr lang="fr-FR"/>
              <a:pPr/>
              <a:t>46</a:t>
            </a:fld>
            <a:endParaRPr lang="fr-FR"/>
          </a:p>
        </p:txBody>
      </p:sp>
      <p:pic>
        <p:nvPicPr>
          <p:cNvPr id="794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916113"/>
            <a:ext cx="6029325" cy="4181475"/>
          </a:xfrm>
          <a:noFill/>
          <a:ln/>
        </p:spPr>
      </p:pic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179388" y="77788"/>
            <a:ext cx="8642350" cy="17986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2400">
                <a:latin typeface="Tahoma" pitchFamily="34" charset="0"/>
              </a:rPr>
              <a:t>Incidence des néoplasies intra- épithéliales vulvaires en fonction de l’âge et de l’année de diagnostic :</a:t>
            </a:r>
            <a:r>
              <a:rPr lang="fr-FR" sz="2800">
                <a:latin typeface="Tahoma" pitchFamily="34" charset="0"/>
              </a:rPr>
              <a:t> </a:t>
            </a:r>
          </a:p>
          <a:p>
            <a:pPr algn="ctr"/>
            <a:r>
              <a:rPr lang="fr-FR" sz="2800" b="1">
                <a:solidFill>
                  <a:srgbClr val="66FFFF"/>
                </a:solidFill>
                <a:latin typeface="Tahoma" pitchFamily="34" charset="0"/>
              </a:rPr>
              <a:t>+ 411%</a:t>
            </a:r>
            <a:endParaRPr lang="fr-FR" sz="1400">
              <a:solidFill>
                <a:srgbClr val="66FFFF"/>
              </a:solidFill>
              <a:latin typeface="Tahoma" pitchFamily="34" charset="0"/>
            </a:endParaRPr>
          </a:p>
          <a:p>
            <a:endParaRPr lang="fr-FR" sz="1400"/>
          </a:p>
          <a:p>
            <a:pPr algn="ctr"/>
            <a:r>
              <a:rPr lang="fr-FR" sz="1400"/>
              <a:t>SEER database, 1973–2000.</a:t>
            </a:r>
            <a:r>
              <a:rPr lang="fr-FR" sz="1400">
                <a:latin typeface="Arial" charset="0"/>
              </a:rPr>
              <a:t> Judson: Obstet Gynecol 2006,107:1018-1022</a:t>
            </a:r>
            <a:r>
              <a:rPr lang="fr-FR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Pointe à Pitre                     18 - 20 novembre 2009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xvèmes Journées de Gynécologie Obstétrique et Périnatalogie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CFDA-9912-4DCC-97F5-65BA569130D7}" type="slidenum">
              <a:rPr lang="fr-FR"/>
              <a:pPr/>
              <a:t>47</a:t>
            </a:fld>
            <a:endParaRPr lang="fr-FR"/>
          </a:p>
        </p:txBody>
      </p:sp>
      <p:pic>
        <p:nvPicPr>
          <p:cNvPr id="894980" name="Picture 7" descr="High-quality image (229K) - Opens new window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341438"/>
            <a:ext cx="65532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879475" y="466725"/>
            <a:ext cx="7653338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>
                <a:latin typeface="Tahoma" pitchFamily="34" charset="0"/>
              </a:rPr>
              <a:t>Répartition en fonction de l’âge des VIN de bas grade (VIN 1), de haut grade (VIN 2, VIN 3) et des cancers invasifs</a:t>
            </a:r>
          </a:p>
        </p:txBody>
      </p:sp>
      <p:sp>
        <p:nvSpPr>
          <p:cNvPr id="894982" name="Text Box 6"/>
          <p:cNvSpPr txBox="1">
            <a:spLocks noChangeArrowheads="1"/>
          </p:cNvSpPr>
          <p:nvPr/>
        </p:nvSpPr>
        <p:spPr bwMode="auto">
          <a:xfrm>
            <a:off x="663575" y="5627688"/>
            <a:ext cx="794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400" i="1">
                <a:latin typeface="Tahoma" pitchFamily="34" charset="0"/>
              </a:rPr>
              <a:t>Rémy V, Mathevet P, Vainchtock A. Eur J Obstet Gynecol Reprod Biol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404813"/>
            <a:ext cx="86375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Incidence des VIN et des cancers invasifs de la vulve en fonction de l’année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t="7158"/>
          <a:stretch>
            <a:fillRect/>
          </a:stretch>
        </p:blipFill>
        <p:spPr bwMode="auto">
          <a:xfrm>
            <a:off x="1042988" y="1844675"/>
            <a:ext cx="7104062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79613" y="5734050"/>
            <a:ext cx="4628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Judson</a:t>
            </a:r>
            <a:r>
              <a:rPr lang="fr-FR" dirty="0">
                <a:solidFill>
                  <a:srgbClr val="C00000"/>
                </a:solidFill>
              </a:rPr>
              <a:t>: </a:t>
            </a:r>
            <a:r>
              <a:rPr lang="fr-FR" dirty="0" err="1">
                <a:solidFill>
                  <a:srgbClr val="C00000"/>
                </a:solidFill>
              </a:rPr>
              <a:t>Obstet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Gynecol</a:t>
            </a:r>
            <a:r>
              <a:rPr lang="fr-FR" dirty="0">
                <a:solidFill>
                  <a:srgbClr val="C00000"/>
                </a:solidFill>
              </a:rPr>
              <a:t> 2006,107:1018-1022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43213" y="5300663"/>
            <a:ext cx="284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</a:rPr>
              <a:t>SEER database, 1973–2000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Evolution des VIN et cancers invasif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99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Augmentation de l’incidence de 2,4% par an.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USA (1973 et 2000)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VIN: 411%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Cancers invasifs: 20%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Chiffres similaires ont été rapportés en Europe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En Afrique: pas de données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solidFill>
                  <a:srgbClr val="FF0000"/>
                </a:solidFill>
              </a:rPr>
              <a:t>Rappel anatomique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300" b="1" dirty="0" smtClean="0"/>
              <a:t>Vulve=plusieurs organes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C00000"/>
                </a:solidFill>
              </a:rPr>
              <a:t>formations labiales </a:t>
            </a:r>
          </a:p>
          <a:p>
            <a:pPr lvl="1"/>
            <a:r>
              <a:rPr lang="fr-FR" dirty="0" smtClean="0"/>
              <a:t>Grandes lèvres</a:t>
            </a:r>
          </a:p>
          <a:p>
            <a:pPr lvl="1"/>
            <a:r>
              <a:rPr lang="fr-FR" dirty="0" smtClean="0"/>
              <a:t>Petites lèvres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C00000"/>
                </a:solidFill>
              </a:rPr>
              <a:t>organes érectiles</a:t>
            </a:r>
          </a:p>
          <a:p>
            <a:pPr lvl="1"/>
            <a:r>
              <a:rPr lang="fr-FR" dirty="0" smtClean="0"/>
              <a:t>Clitoris</a:t>
            </a:r>
          </a:p>
          <a:p>
            <a:pPr lvl="1"/>
            <a:r>
              <a:rPr lang="fr-FR" dirty="0" smtClean="0"/>
              <a:t>Bulbes vestibulaires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C00000"/>
                </a:solidFill>
              </a:rPr>
              <a:t>glandes vulvaires</a:t>
            </a:r>
          </a:p>
          <a:p>
            <a:pPr lvl="1"/>
            <a:r>
              <a:rPr lang="fr-FR" dirty="0" smtClean="0"/>
              <a:t>Majeures ou glande de Bartholin</a:t>
            </a:r>
          </a:p>
          <a:p>
            <a:pPr lvl="1"/>
            <a:r>
              <a:rPr lang="fr-FR" dirty="0" smtClean="0"/>
              <a:t>Mineures ou glandes de </a:t>
            </a:r>
            <a:r>
              <a:rPr lang="fr-FR" dirty="0" err="1" smtClean="0"/>
              <a:t>Skène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C00000"/>
                </a:solidFill>
              </a:rPr>
              <a:t>vestibule ou espace inter labial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1785926"/>
            <a:ext cx="46434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93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04813"/>
            <a:ext cx="8027987" cy="5656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003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60350"/>
            <a:ext cx="7634287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013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620713"/>
            <a:ext cx="7632700" cy="5876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024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404813"/>
            <a:ext cx="7489825" cy="6048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Prise en charge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rgbClr val="FF0000"/>
                </a:solidFill>
              </a:rPr>
              <a:t>MALADIE DE BOWEN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800" dirty="0" smtClean="0"/>
              <a:t>Traitement :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dirty="0" smtClean="0"/>
              <a:t>Exérèse dans tous les cas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dirty="0" err="1" smtClean="0"/>
              <a:t>Histo</a:t>
            </a:r>
            <a:r>
              <a:rPr lang="fr-FR" sz="2400" dirty="0" smtClean="0"/>
              <a:t> : Contrôle berges et invasion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800" dirty="0" smtClean="0"/>
              <a:t>Surveillance de la récidive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b="1" dirty="0" smtClean="0">
                <a:solidFill>
                  <a:srgbClr val="FF0000"/>
                </a:solidFill>
              </a:rPr>
              <a:t>PAPULOSE BOWENOIDE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dirty="0" smtClean="0"/>
              <a:t>Traitement :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000" dirty="0" smtClean="0"/>
              <a:t>Peu nombreuses et peu étendues: Exérèse chirurgicale marge 5mm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000" dirty="0" smtClean="0"/>
              <a:t>Nombreuses et étendues : 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1600" dirty="0" smtClean="0"/>
              <a:t>Bruler au bistouri électrique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1600" dirty="0" smtClean="0"/>
              <a:t>Vaporiser au laser </a:t>
            </a:r>
          </a:p>
          <a:p>
            <a:pPr marL="914400" lvl="2" indent="0">
              <a:lnSpc>
                <a:spcPct val="200000"/>
              </a:lnSpc>
              <a:buNone/>
            </a:pPr>
            <a:endParaRPr lang="fr-FR" sz="1600" dirty="0" smtClean="0"/>
          </a:p>
          <a:p>
            <a:pPr lvl="1"/>
            <a:r>
              <a:rPr lang="fr-FR" sz="2000" dirty="0"/>
              <a:t>Surveillance tous les 6 mois minimum </a:t>
            </a:r>
            <a:r>
              <a:rPr lang="fr-FR" sz="2000" dirty="0" smtClean="0"/>
              <a:t>2 ans </a:t>
            </a:r>
            <a:r>
              <a:rPr lang="fr-FR" sz="2000" dirty="0"/>
              <a:t>puis tous les ans si pas de récidives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§"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après laser</a:t>
            </a:r>
          </a:p>
        </p:txBody>
      </p:sp>
      <p:pic>
        <p:nvPicPr>
          <p:cNvPr id="696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052513"/>
            <a:ext cx="3933825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Lichen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2"/>
            <a:ext cx="8128000" cy="465164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dirty="0" smtClean="0"/>
              <a:t>Traitement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corticoïdes locaux  pendant 3 mois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puis d’entretien si nécessaire (2 à 3 applications/ semaine)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traitement chirurgical </a:t>
            </a:r>
            <a:r>
              <a:rPr lang="fr-FR" sz="2000" dirty="0" err="1" smtClean="0"/>
              <a:t>vuvectomie</a:t>
            </a:r>
            <a:r>
              <a:rPr lang="fr-FR" sz="2000" dirty="0" smtClean="0"/>
              <a:t> partielle superficielle des séquelles anatomiques avec marge de 5mm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Surveillance </a:t>
            </a:r>
            <a:r>
              <a:rPr lang="fr-FR" sz="2000" dirty="0"/>
              <a:t>tous les 4 mois pendant </a:t>
            </a:r>
            <a:r>
              <a:rPr lang="fr-FR" sz="2000" dirty="0" smtClean="0"/>
              <a:t>1 an </a:t>
            </a:r>
            <a:r>
              <a:rPr lang="fr-FR" sz="2000" dirty="0"/>
              <a:t>puis tous les 6 mois pendant 2 </a:t>
            </a:r>
            <a:r>
              <a:rPr lang="fr-FR" sz="2000" dirty="0" smtClean="0"/>
              <a:t>ans puis </a:t>
            </a:r>
            <a:r>
              <a:rPr lang="fr-FR" sz="2000" dirty="0"/>
              <a:t>tous les ans.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/>
              <a:t>Risque de récidive +++++ </a:t>
            </a:r>
            <a:endParaRPr lang="fr-FR" sz="20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 smtClean="0"/>
          </a:p>
          <a:p>
            <a:pPr eaLnBrk="1" hangingPunct="1"/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Conclusion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solidFill>
                  <a:srgbClr val="FF0000"/>
                </a:solidFill>
              </a:rPr>
              <a:t>Rappel histologique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4116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3000" b="1" dirty="0" smtClean="0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fr-FR" dirty="0" smtClean="0"/>
              <a:t>Vulve = plusieurs types de tissus</a:t>
            </a:r>
            <a:endParaRPr lang="fr-FR" b="1" dirty="0" smtClean="0"/>
          </a:p>
          <a:p>
            <a:pPr lvl="2">
              <a:lnSpc>
                <a:spcPct val="160000"/>
              </a:lnSpc>
              <a:buFont typeface="Wingdings" pitchFamily="2" charset="2"/>
              <a:buChar char="§"/>
            </a:pPr>
            <a:r>
              <a:rPr lang="fr-FR" dirty="0" smtClean="0"/>
              <a:t>revêtement cutané 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§"/>
            </a:pPr>
            <a:r>
              <a:rPr lang="fr-FR" dirty="0" smtClean="0"/>
              <a:t>Tissu glandulaire 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§"/>
            </a:pPr>
            <a:r>
              <a:rPr lang="fr-FR" dirty="0" smtClean="0"/>
              <a:t>tissu </a:t>
            </a:r>
            <a:r>
              <a:rPr lang="fr-FR" dirty="0" err="1" smtClean="0"/>
              <a:t>cellulo</a:t>
            </a:r>
            <a:r>
              <a:rPr lang="fr-FR" dirty="0" smtClean="0"/>
              <a:t>-graisseux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§"/>
            </a:pPr>
            <a:r>
              <a:rPr lang="fr-FR" dirty="0" smtClean="0"/>
              <a:t>Tissu musculaire 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§"/>
            </a:pPr>
            <a:r>
              <a:rPr lang="fr-FR" dirty="0" smtClean="0"/>
              <a:t>muqueuse</a:t>
            </a:r>
          </a:p>
          <a:p>
            <a:pPr lvl="2">
              <a:buFont typeface="Wingdings" pitchFamily="2" charset="2"/>
              <a:buChar char="§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Conclusion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C00000"/>
                </a:solidFill>
              </a:rPr>
              <a:t>Cancer de la vulve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 smtClean="0"/>
              <a:t>Cancer rare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 smtClean="0"/>
              <a:t>Incidence en augmentation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 smtClean="0"/>
              <a:t>Abaissement de l’âge moyen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 smtClean="0"/>
              <a:t>Facteur de risque infectieux par l’HPV oncogène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C00000"/>
                </a:solidFill>
              </a:rPr>
              <a:t>Prévention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Auto-surveillance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Surveillance clinique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Traitement des lésions préexistantes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Couverture vaccinale par le vaccin HPV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9900"/>
                </a:solidFill>
              </a:rPr>
              <a:t>Type histologique</a:t>
            </a:r>
            <a:endParaRPr lang="fr-FR" dirty="0">
              <a:solidFill>
                <a:srgbClr val="FF99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714348" y="1714488"/>
          <a:ext cx="6758006" cy="440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786"/>
                <a:gridCol w="1918220"/>
              </a:tblGrid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Types histologiques des cancers de la vulve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Cancer </a:t>
                      </a:r>
                      <a:r>
                        <a:rPr lang="fr-FR" dirty="0" err="1" smtClean="0"/>
                        <a:t>épidermoïde</a:t>
                      </a:r>
                      <a:r>
                        <a:rPr lang="fr-FR" dirty="0" smtClean="0"/>
                        <a:t> ou </a:t>
                      </a:r>
                      <a:r>
                        <a:rPr lang="fr-FR" dirty="0" err="1" smtClean="0"/>
                        <a:t>spinocellulaire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Carcinomes verruqueux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&lt;1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mélanome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sarcome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Cancer </a:t>
                      </a:r>
                      <a:r>
                        <a:rPr lang="fr-FR" dirty="0" err="1" smtClean="0"/>
                        <a:t>basocellulaire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Maladie de Paget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&lt;1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adénocarcinome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&lt;1</a:t>
                      </a:r>
                      <a:endParaRPr lang="fr-FR" dirty="0"/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autres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Epidémiologie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Fréquence des Cancers chez la femme dans le monde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9"/>
  <p:tag name="NAME" val="LICHEN SCLEREUX VULVAI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9"/>
  <p:tag name="NAME" val="LICHEN SCLEREUX VULVAIR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1154</Words>
  <Application>Microsoft Office PowerPoint</Application>
  <PresentationFormat>Affichage à l'écran (4:3)</PresentationFormat>
  <Paragraphs>319</Paragraphs>
  <Slides>60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Thème Office</vt:lpstr>
      <vt:lpstr>Cancer de la vulve  Epidémiologie et Lésions précancéreuses</vt:lpstr>
      <vt:lpstr> </vt:lpstr>
      <vt:lpstr>Objectifs</vt:lpstr>
      <vt:lpstr>Définition </vt:lpstr>
      <vt:lpstr>Rappel anatomique</vt:lpstr>
      <vt:lpstr>Rappel histologique</vt:lpstr>
      <vt:lpstr>Type histologique</vt:lpstr>
      <vt:lpstr>Epidémiologie</vt:lpstr>
      <vt:lpstr>Fréquence des Cancers chez la femme dans le monde </vt:lpstr>
      <vt:lpstr>Incidence cancers chez la femmes dans Pays développés</vt:lpstr>
      <vt:lpstr>Incidence cancers chez la femmes dans Pays en Développement</vt:lpstr>
      <vt:lpstr>Incidence cancer chez la femme en Afrique sub-saharienne</vt:lpstr>
      <vt:lpstr>PREVALANCE </vt:lpstr>
      <vt:lpstr>PREVALENCE   </vt:lpstr>
      <vt:lpstr>INCIDENCE</vt:lpstr>
      <vt:lpstr>AGE</vt:lpstr>
      <vt:lpstr>Âge et incidence </vt:lpstr>
      <vt:lpstr>Lésions précancéreuses</vt:lpstr>
      <vt:lpstr>Facteurs de risque </vt:lpstr>
      <vt:lpstr>Facteurs de risque </vt:lpstr>
      <vt:lpstr>Facteurs de risque </vt:lpstr>
      <vt:lpstr>Facteurs de risque </vt:lpstr>
      <vt:lpstr>Histoire naturelle des VIN</vt:lpstr>
      <vt:lpstr>Facteurs de risque</vt:lpstr>
      <vt:lpstr>MALADIE DE BOWEN</vt:lpstr>
      <vt:lpstr>MALADIE DE BOWEN</vt:lpstr>
      <vt:lpstr>Présentation PowerPoint</vt:lpstr>
      <vt:lpstr>MALADIE DE BOWEN</vt:lpstr>
      <vt:lpstr>MALADIE DE BOWEN</vt:lpstr>
      <vt:lpstr>MALADIE DE BOWEN</vt:lpstr>
      <vt:lpstr>PAPULOSE BOWENOIDE</vt:lpstr>
      <vt:lpstr>PAPULOSE BOWENOIDE</vt:lpstr>
      <vt:lpstr>PAPULOSE BOWENOIDE</vt:lpstr>
      <vt:lpstr>Lésions précancéreuses</vt:lpstr>
      <vt:lpstr>Lichen scléreux</vt:lpstr>
      <vt:lpstr>Lichen scléreux</vt:lpstr>
      <vt:lpstr>Lichen scléreux vulvaire</vt:lpstr>
      <vt:lpstr>Lichen scléreux vulvaire</vt:lpstr>
      <vt:lpstr>Lichen scléreux vulvaire</vt:lpstr>
      <vt:lpstr>LICHEN SCLEREUX VULVAIRE</vt:lpstr>
      <vt:lpstr>LICHEN SCLEREUX VULVAIRE</vt:lpstr>
      <vt:lpstr>Lichen scléreux vulvaire</vt:lpstr>
      <vt:lpstr>Lichen érosif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des VIN et cancers invasif </vt:lpstr>
      <vt:lpstr>Présentation PowerPoint</vt:lpstr>
      <vt:lpstr>Présentation PowerPoint</vt:lpstr>
      <vt:lpstr>Présentation PowerPoint</vt:lpstr>
      <vt:lpstr>Présentation PowerPoint</vt:lpstr>
      <vt:lpstr>Prise en charge</vt:lpstr>
      <vt:lpstr>MALADIE DE BOWEN</vt:lpstr>
      <vt:lpstr>PAPULOSE BOWENOIDE</vt:lpstr>
      <vt:lpstr>après laser</vt:lpstr>
      <vt:lpstr>Lichen  </vt:lpstr>
      <vt:lpstr>Conclusion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de la vulve:  Epidémiologie et Histoire Naturelle</dc:title>
  <dc:creator>ACER</dc:creator>
  <cp:lastModifiedBy>Jean-claude Humbert</cp:lastModifiedBy>
  <cp:revision>245</cp:revision>
  <dcterms:created xsi:type="dcterms:W3CDTF">2011-06-04T18:31:27Z</dcterms:created>
  <dcterms:modified xsi:type="dcterms:W3CDTF">2012-10-11T07:25:47Z</dcterms:modified>
</cp:coreProperties>
</file>