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</p:sldMasterIdLst>
  <p:notesMasterIdLst>
    <p:notesMasterId r:id="rId84"/>
  </p:notesMasterIdLst>
  <p:sldIdLst>
    <p:sldId id="486" r:id="rId2"/>
    <p:sldId id="439" r:id="rId3"/>
    <p:sldId id="258" r:id="rId4"/>
    <p:sldId id="295" r:id="rId5"/>
    <p:sldId id="417" r:id="rId6"/>
    <p:sldId id="419" r:id="rId7"/>
    <p:sldId id="418" r:id="rId8"/>
    <p:sldId id="298" r:id="rId9"/>
    <p:sldId id="415" r:id="rId10"/>
    <p:sldId id="409" r:id="rId11"/>
    <p:sldId id="329" r:id="rId12"/>
    <p:sldId id="414" r:id="rId13"/>
    <p:sldId id="435" r:id="rId14"/>
    <p:sldId id="423" r:id="rId15"/>
    <p:sldId id="300" r:id="rId16"/>
    <p:sldId id="336" r:id="rId17"/>
    <p:sldId id="416" r:id="rId18"/>
    <p:sldId id="263" r:id="rId19"/>
    <p:sldId id="337" r:id="rId20"/>
    <p:sldId id="424" r:id="rId21"/>
    <p:sldId id="338" r:id="rId22"/>
    <p:sldId id="420" r:id="rId23"/>
    <p:sldId id="412" r:id="rId24"/>
    <p:sldId id="443" r:id="rId25"/>
    <p:sldId id="427" r:id="rId26"/>
    <p:sldId id="428" r:id="rId27"/>
    <p:sldId id="430" r:id="rId28"/>
    <p:sldId id="445" r:id="rId29"/>
    <p:sldId id="433" r:id="rId30"/>
    <p:sldId id="434" r:id="rId31"/>
    <p:sldId id="431" r:id="rId32"/>
    <p:sldId id="429" r:id="rId33"/>
    <p:sldId id="444" r:id="rId34"/>
    <p:sldId id="410" r:id="rId35"/>
    <p:sldId id="421" r:id="rId36"/>
    <p:sldId id="425" r:id="rId37"/>
    <p:sldId id="432" r:id="rId38"/>
    <p:sldId id="376" r:id="rId39"/>
    <p:sldId id="411" r:id="rId40"/>
    <p:sldId id="446" r:id="rId41"/>
    <p:sldId id="447" r:id="rId42"/>
    <p:sldId id="448" r:id="rId43"/>
    <p:sldId id="452" r:id="rId44"/>
    <p:sldId id="453" r:id="rId45"/>
    <p:sldId id="449" r:id="rId46"/>
    <p:sldId id="450" r:id="rId47"/>
    <p:sldId id="454" r:id="rId48"/>
    <p:sldId id="455" r:id="rId49"/>
    <p:sldId id="456" r:id="rId50"/>
    <p:sldId id="457" r:id="rId51"/>
    <p:sldId id="458" r:id="rId52"/>
    <p:sldId id="459" r:id="rId53"/>
    <p:sldId id="460" r:id="rId54"/>
    <p:sldId id="461" r:id="rId55"/>
    <p:sldId id="462" r:id="rId56"/>
    <p:sldId id="463" r:id="rId57"/>
    <p:sldId id="464" r:id="rId58"/>
    <p:sldId id="465" r:id="rId59"/>
    <p:sldId id="466" r:id="rId60"/>
    <p:sldId id="467" r:id="rId61"/>
    <p:sldId id="468" r:id="rId62"/>
    <p:sldId id="469" r:id="rId63"/>
    <p:sldId id="470" r:id="rId64"/>
    <p:sldId id="471" r:id="rId65"/>
    <p:sldId id="472" r:id="rId66"/>
    <p:sldId id="473" r:id="rId67"/>
    <p:sldId id="474" r:id="rId68"/>
    <p:sldId id="475" r:id="rId69"/>
    <p:sldId id="476" r:id="rId70"/>
    <p:sldId id="477" r:id="rId71"/>
    <p:sldId id="478" r:id="rId72"/>
    <p:sldId id="479" r:id="rId73"/>
    <p:sldId id="481" r:id="rId74"/>
    <p:sldId id="484" r:id="rId75"/>
    <p:sldId id="482" r:id="rId76"/>
    <p:sldId id="483" r:id="rId77"/>
    <p:sldId id="485" r:id="rId78"/>
    <p:sldId id="403" r:id="rId79"/>
    <p:sldId id="442" r:id="rId80"/>
    <p:sldId id="404" r:id="rId81"/>
    <p:sldId id="426" r:id="rId82"/>
    <p:sldId id="436" r:id="rId83"/>
  </p:sldIdLst>
  <p:sldSz cx="9144000" cy="6858000" type="screen4x3"/>
  <p:notesSz cx="6858000" cy="9144000"/>
  <p:custDataLst>
    <p:tags r:id="rId8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76344" autoAdjust="0"/>
  </p:normalViewPr>
  <p:slideViewPr>
    <p:cSldViewPr>
      <p:cViewPr>
        <p:scale>
          <a:sx n="55" d="100"/>
          <a:sy n="55" d="100"/>
        </p:scale>
        <p:origin x="-2028" y="-528"/>
      </p:cViewPr>
      <p:guideLst>
        <p:guide orient="horz" pos="26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CC7DAF9-C40F-46A2-9ECB-743F90839A3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092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650FA2-EEBD-47C0-8DCE-D54022C2B3D1}" type="slidenum">
              <a:rPr lang="fr-FR" smtClean="0"/>
              <a:pPr>
                <a:defRPr/>
              </a:pPr>
              <a:t>3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254BC-54BD-408A-B9D0-F2BBEB4ED772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FD451-C2F0-43A8-B7D5-E1F1F30A0CEE}" type="slidenum">
              <a:rPr lang="fr-FR" smtClean="0"/>
              <a:pPr>
                <a:defRPr/>
              </a:pPr>
              <a:t>38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D19B7-34FA-4F3F-A9D3-106A34332ECF}" type="slidenum">
              <a:rPr lang="fr-FR" smtClean="0"/>
              <a:pPr>
                <a:defRPr/>
              </a:pPr>
              <a:t>45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9B9537-2F10-4671-9F1A-33B8FDD9324D}" type="slidenum">
              <a:rPr lang="fr-FR" smtClean="0"/>
              <a:pPr>
                <a:defRPr/>
              </a:pPr>
              <a:t>49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619B2-A701-4C03-AE31-02F2D545CDA6}" type="slidenum">
              <a:rPr lang="fr-FR">
                <a:latin typeface="Times New Roman" pitchFamily="18" charset="0"/>
              </a:rPr>
              <a:pPr/>
              <a:t>68</a:t>
            </a:fld>
            <a:endParaRPr lang="fr-FR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latin typeface="Arial" pitchFamily="34" charset="0"/>
              </a:rPr>
              <a:t>Ovaire gh mixte: kyste avec cloisons et végétations endo-kystiques</a:t>
            </a:r>
          </a:p>
          <a:p>
            <a:pPr eaLnBrk="1" hangingPunct="1"/>
            <a:r>
              <a:rPr lang="fr-FR" smtClean="0">
                <a:latin typeface="Arial" pitchFamily="34" charset="0"/>
              </a:rPr>
              <a:t>EV: cloisons épaisses, végétations</a:t>
            </a:r>
          </a:p>
          <a:p>
            <a:pPr eaLnBrk="1" hangingPunct="1"/>
            <a:r>
              <a:rPr lang="fr-FR" smtClean="0">
                <a:latin typeface="Arial" pitchFamily="34" charset="0"/>
              </a:rPr>
              <a:t>ascite péri-hépatique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0AF031-CAE4-4A9A-82F1-101CEBABAF24}" type="slidenum">
              <a:rPr lang="fr-FR" smtClean="0"/>
              <a:pPr>
                <a:defRPr/>
              </a:pPr>
              <a:t>78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E9D3F-51A1-4835-A271-3A7C918D6F75}" type="slidenum">
              <a:rPr lang="fr-FR" smtClean="0"/>
              <a:pPr>
                <a:defRPr/>
              </a:pPr>
              <a:t>80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E11F37-CDFC-4767-8CEB-E066D2915F46}" type="slidenum">
              <a:rPr lang="fr-FR" smtClean="0"/>
              <a:pPr>
                <a:defRPr/>
              </a:pPr>
              <a:t>4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ET CE N’EST PAS TOUT!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594E15-19E2-4006-8E9B-7576D55F4CFD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7BCFC3-748D-41A2-9F57-CC5596F82C05}" type="slidenum">
              <a:rPr lang="fr-FR" smtClean="0"/>
              <a:pPr>
                <a:defRPr/>
              </a:pPr>
              <a:t>8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F4637-AA59-4417-B2F6-7646ACC923E3}" type="slidenum">
              <a:rPr lang="fr-FR" smtClean="0"/>
              <a:pPr>
                <a:defRPr/>
              </a:pPr>
              <a:t>11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133A63-A728-4600-824D-4C98ABEA344E}" type="slidenum">
              <a:rPr lang="fr-FR" smtClean="0"/>
              <a:pPr>
                <a:defRPr/>
              </a:pPr>
              <a:t>15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E0E38-DC4F-4A83-BC8B-D13A20670E66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1DEFD-0235-4AB6-AA1F-84A2592BDFB3}" type="slidenum">
              <a:rPr lang="fr-FR" smtClean="0"/>
              <a:pPr>
                <a:defRPr/>
              </a:pPr>
              <a:t>18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B0D3B-086A-4E03-8733-9041CAAE7B04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7F3DE3-45B3-4EB9-9595-2111BEF727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2567-EE79-4B57-A631-F6ADED8AF75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EC6BF-E8DF-41CA-846E-97DCD5F95D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1173163" y="18288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35563" y="18288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C842-9D92-477F-B1F3-C1D53B8E58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E0A1-C7EA-4007-AAAF-061E17F147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680D35-8C52-478E-9BA9-C6F70C0075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D519D-F2F5-4187-B008-48D75D27FC3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7C9EB9-208A-4200-B786-1F36631E371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ADEF-ACD0-4070-9EFF-5B5986C8EB6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AACCFE-AD19-4179-8179-7AB85CCF3F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321E-74EE-4DF5-939F-7850A970ACC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96C60D9-2487-4CBD-8279-AB847CDFD5C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2051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339478-0F1E-4CF4-A63E-06F8D70AE59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6" r:id="rId2"/>
    <p:sldLayoutId id="2147483992" r:id="rId3"/>
    <p:sldLayoutId id="2147483993" r:id="rId4"/>
    <p:sldLayoutId id="2147483994" r:id="rId5"/>
    <p:sldLayoutId id="2147483987" r:id="rId6"/>
    <p:sldLayoutId id="2147483995" r:id="rId7"/>
    <p:sldLayoutId id="2147483988" r:id="rId8"/>
    <p:sldLayoutId id="2147483996" r:id="rId9"/>
    <p:sldLayoutId id="2147483989" r:id="rId10"/>
    <p:sldLayoutId id="2147483997" r:id="rId11"/>
    <p:sldLayoutId id="21474839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r.wikipedia.org/wiki/Fichier:Thomas_Bresson_-_Ovaire-lapin_(by)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CANCER DE L’OVAIRE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endParaRPr lang="fr-FR" sz="3200" b="1" dirty="0" smtClean="0"/>
          </a:p>
          <a:p>
            <a:pPr algn="ctr">
              <a:buNone/>
            </a:pPr>
            <a:r>
              <a:rPr lang="fr-FR" sz="4400" dirty="0" smtClean="0"/>
              <a:t>  EPIDEMIOLOGIE</a:t>
            </a:r>
          </a:p>
          <a:p>
            <a:pPr algn="ctr">
              <a:buNone/>
            </a:pPr>
            <a:r>
              <a:rPr lang="fr-FR" sz="4400" dirty="0" smtClean="0"/>
              <a:t>        HISTOIRE NATURELLE</a:t>
            </a:r>
          </a:p>
          <a:p>
            <a:pPr algn="ctr">
              <a:buNone/>
            </a:pPr>
            <a:r>
              <a:rPr lang="fr-FR" sz="4400" dirty="0" smtClean="0"/>
              <a:t>  ETUDE CLINIQUE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FFE0A1-C7EA-4007-AAAF-061E17F1471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928794" y="5286388"/>
            <a:ext cx="550072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Pr. Antoine LOKOSSOU</a:t>
            </a:r>
          </a:p>
          <a:p>
            <a:pPr algn="ctr"/>
            <a:r>
              <a:rPr lang="fr-FR" sz="2400" b="1" dirty="0" smtClean="0"/>
              <a:t>Université d’Abomey-</a:t>
            </a:r>
            <a:r>
              <a:rPr lang="fr-FR" sz="2400" b="1" dirty="0" err="1" smtClean="0"/>
              <a:t>Calavi</a:t>
            </a:r>
            <a:endParaRPr lang="fr-FR" sz="2400" b="1" dirty="0" smtClean="0"/>
          </a:p>
          <a:p>
            <a:pPr algn="ctr"/>
            <a:r>
              <a:rPr lang="fr-FR" sz="2400" b="1" dirty="0" smtClean="0"/>
              <a:t>République du Bénin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3200" b="1" dirty="0" smtClean="0"/>
              <a:t>ANATOMIE MICROSCOPIQUE DE L’OVAIRE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FR" smtClean="0"/>
              <a:t>Du « charmant kyste de l’ovaire » versus le fibrome utérin aux « méchantes tumeurs ovariennes »</a:t>
            </a:r>
          </a:p>
          <a:p>
            <a:pPr eaLnBrk="1" hangingPunct="1"/>
            <a:endParaRPr lang="fr-FR" smtClean="0"/>
          </a:p>
        </p:txBody>
      </p:sp>
      <p:pic>
        <p:nvPicPr>
          <p:cNvPr id="19460" name="Picture 5" descr="http://upload.wikimedia.org/wikipedia/commons/thumb/7/75/Thomas_Bresson_-_Ovaire-lapin_%28by%29.jpg/220px-Thomas_Bresson_-_Ovaire-lapin_%28by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49275"/>
            <a:ext cx="7915302" cy="863600"/>
          </a:xfrm>
        </p:spPr>
        <p:txBody>
          <a:bodyPr/>
          <a:lstStyle/>
          <a:p>
            <a:pPr eaLnBrk="1" hangingPunct="1"/>
            <a:r>
              <a:rPr lang="fr-FR" dirty="0" smtClean="0"/>
              <a:t>RAPPEL ANATOMIQUE </a:t>
            </a:r>
            <a:endParaRPr lang="fr-FR" baseline="30000" dirty="0" smtClean="0"/>
          </a:p>
        </p:txBody>
      </p:sp>
      <p:sp>
        <p:nvSpPr>
          <p:cNvPr id="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1B57C1F-5D6B-4E9F-B226-8D5E0AF4F131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785938"/>
            <a:ext cx="8858250" cy="4786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200" u="sng" smtClean="0"/>
              <a:t>Anatomie microscopique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3200" u="sng" smtClean="0"/>
          </a:p>
          <a:p>
            <a:pPr eaLnBrk="1" hangingPunct="1">
              <a:buFont typeface="Wingdings" pitchFamily="2" charset="2"/>
              <a:buChar char="§"/>
            </a:pPr>
            <a:r>
              <a:rPr lang="fr-FR" sz="3200" smtClean="0"/>
              <a:t>Epithélium cubique simple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3200" smtClean="0"/>
              <a:t>Albuginée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3200" smtClean="0"/>
              <a:t>Zone corticale, épaisse, située à la périphérie:  follicules + stroma ovarien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3200" smtClean="0"/>
              <a:t>Zone médullaire située au centre: tissu conjonctif lâche, nerfs, vaisseaux sanguins et lymphatiques</a:t>
            </a:r>
          </a:p>
          <a:p>
            <a:pPr lvl="1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mtClean="0"/>
              <a:t>SCHEMA D’UNE COUPE D’OVAIRE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9CD8CB6-4A3B-47C8-A41A-AC6908042C9B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21508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21509" name="Image 2" descr="Image coupov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2238" y="1071563"/>
            <a:ext cx="92662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609600" y="1857375"/>
            <a:ext cx="8153400" cy="2643188"/>
          </a:xfrm>
        </p:spPr>
        <p:txBody>
          <a:bodyPr/>
          <a:lstStyle/>
          <a:p>
            <a:pPr algn="ctr"/>
            <a:r>
              <a:rPr lang="fr-FR" b="1" smtClean="0"/>
              <a:t>EPIDEMIOLOGIE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5E5610F-80EA-4B38-9364-D1207722858A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EPIDEMIOLOGIE - 1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6E1511C-A610-4A1A-BF34-59A9C2778CB2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23556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FR" smtClean="0"/>
              <a:t>Des chiffres et des questions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GLOBOCAN 2008?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Des informations parcellaires: une pathologie sous évaluée</a:t>
            </a:r>
          </a:p>
          <a:p>
            <a:pPr eaLnBrk="1" hangingPunct="1"/>
            <a:r>
              <a:rPr lang="fr-FR" smtClean="0"/>
              <a:t>Pas de population à risque individualisée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8115300" cy="739775"/>
          </a:xfrm>
        </p:spPr>
        <p:txBody>
          <a:bodyPr/>
          <a:lstStyle/>
          <a:p>
            <a:pPr eaLnBrk="1" hangingPunct="1"/>
            <a:r>
              <a:rPr lang="fr-FR" sz="3200" smtClean="0"/>
              <a:t> </a:t>
            </a:r>
            <a:r>
              <a:rPr lang="fr-FR" b="1" smtClean="0"/>
              <a:t>EPIDEMIOLOGIE  - 2</a:t>
            </a:r>
            <a:endParaRPr lang="fr-FR" b="1" baseline="30000" smtClean="0"/>
          </a:p>
        </p:txBody>
      </p:sp>
      <p:sp>
        <p:nvSpPr>
          <p:cNvPr id="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8C7E74D-0504-41A7-8AC8-1489191A313A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412875"/>
            <a:ext cx="8258175" cy="5230835"/>
          </a:xfrm>
        </p:spPr>
        <p:txBody>
          <a:bodyPr/>
          <a:lstStyle/>
          <a:p>
            <a:pPr eaLnBrk="1" hangingPunct="1"/>
            <a:endParaRPr lang="fr-FR" sz="2400" dirty="0" smtClean="0"/>
          </a:p>
          <a:p>
            <a:pPr eaLnBrk="1" hangingPunct="1"/>
            <a:r>
              <a:rPr lang="fr-FR" sz="2400" dirty="0" smtClean="0"/>
              <a:t> </a:t>
            </a:r>
            <a:r>
              <a:rPr lang="fr-FR" dirty="0" smtClean="0"/>
              <a:t>Collège National des Gynécologues Obstétriciens de France: 45 000 femmes portent une tumeur apparemment bénigne par an et 32 000 seraient opérées (années 1998 et 1999).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75% des kystes opérés sont organiques, 25% sont fonctionnels.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571500" y="571500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dirty="0"/>
              <a:t>1 à 4 % des kystes, a priori, bénins se sont révélés malins à l'intervention </a:t>
            </a:r>
            <a:r>
              <a:rPr lang="fr-FR" b="1" baseline="30000" dirty="0"/>
              <a:t>(2)</a:t>
            </a:r>
            <a:r>
              <a:rPr lang="fr-FR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3600" smtClean="0"/>
              <a:t> </a:t>
            </a:r>
            <a:r>
              <a:rPr lang="fr-FR" b="1" smtClean="0"/>
              <a:t>EPIDEMIOLOGIE - 4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482E5D-4CB5-4B69-B55A-0515BE940279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2662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857375"/>
            <a:ext cx="8153400" cy="4238625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Au Bénin (1986-1996): 218 cas de kystes opérés et documentés, 66,5% de pseudo-T (kystes), 27,5% de T bénignes et 6% de T malignes.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L’âge moyen des T malignes est de 40,9 ans, celui des T bénignes de 30 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EPIDEMIOLOGIE - 5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F0B4B6C-B07E-4B3F-8E52-4B20B6CB0D68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27652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24425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En Guinée, les cystadénocarcinomes séreux représentent 6,13% des tumeurs ovariennes opérées</a:t>
            </a:r>
          </a:p>
          <a:p>
            <a:pPr eaLnBrk="1" hangingPunct="1"/>
            <a:r>
              <a:rPr lang="fr-FR" smtClean="0"/>
              <a:t>Au Niger, les cancers ovariens représentent 12% des cancers gynécologiques</a:t>
            </a:r>
          </a:p>
          <a:p>
            <a:pPr eaLnBrk="1" hangingPunct="1"/>
            <a:r>
              <a:rPr lang="fr-FR" smtClean="0"/>
              <a:t>Au Sénégal, le cancer de l’ovaire représente 6,9% des cancers féminins, ces patientes ont en moyenne 49,5 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80400" cy="963612"/>
          </a:xfrm>
        </p:spPr>
        <p:txBody>
          <a:bodyPr/>
          <a:lstStyle/>
          <a:p>
            <a:pPr eaLnBrk="1" hangingPunct="1"/>
            <a:r>
              <a:rPr lang="fr-FR" smtClean="0"/>
              <a:t>     </a:t>
            </a:r>
            <a:r>
              <a:rPr lang="fr-FR" sz="3600" smtClean="0"/>
              <a:t> </a:t>
            </a:r>
            <a:r>
              <a:rPr lang="fr-FR" b="1" smtClean="0"/>
              <a:t>EPIDEMIOLOGIE - 6 </a:t>
            </a:r>
            <a:endParaRPr lang="fr-FR" b="1" baseline="30000" smtClean="0"/>
          </a:p>
        </p:txBody>
      </p:sp>
      <p:sp>
        <p:nvSpPr>
          <p:cNvPr id="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C87B8AB-B078-4787-9B6A-2C05D9C5226F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714500"/>
            <a:ext cx="8486775" cy="4929188"/>
          </a:xfrm>
        </p:spPr>
        <p:txBody>
          <a:bodyPr rtlCol="0">
            <a:normAutofit fontScale="2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2800" b="1" dirty="0" smtClean="0"/>
              <a:t>FACTEURS DE RISQUE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800" dirty="0" smtClean="0"/>
          </a:p>
          <a:p>
            <a:pPr eaLnBrk="1" hangingPunct="1">
              <a:defRPr/>
            </a:pPr>
            <a:r>
              <a:rPr lang="fr-FR" sz="12800" dirty="0" smtClean="0"/>
              <a:t>Liés à la vie reproductive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Age &gt; 50 ans (50% des cas après 50 ans)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 Infertilité.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 Nulliparité.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 La puberté précoce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 Une ménopause tardive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800" dirty="0" smtClean="0"/>
              <a:t> Première grossesse après 35 ans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2800" b="1" dirty="0" smtClean="0">
                <a:solidFill>
                  <a:srgbClr val="00B0F0"/>
                </a:solidFill>
              </a:rPr>
              <a:t>Presque les mêmes facteurs de risque que le sein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2800" b="1" dirty="0" smtClean="0">
                <a:solidFill>
                  <a:srgbClr val="00B0F0"/>
                </a:solidFill>
              </a:rPr>
              <a:t>et de l’endomètre?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dirty="0" smtClean="0"/>
              <a:t>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3600" smtClean="0"/>
              <a:t> </a:t>
            </a:r>
            <a:r>
              <a:rPr lang="fr-FR" b="1" smtClean="0"/>
              <a:t>EPIDEMIOLOGIE - 7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0DA9C59-6382-4918-AB71-EAD4ED476AB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2970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43915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/>
              <a:t>Pas de cause spécifique à l’exception des cancers génétiques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/>
              <a:t>Facteurs familiaux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3200" smtClean="0"/>
              <a:t>Risque 5% si 1 parent  (mère, sœur, fille)  atteint 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3200" smtClean="0"/>
              <a:t>Peut atteindre 40% si association de cancer de l’ovaire et du sein dans la famille soit dans le cadre d’un syndrome de Lynch de type II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3200" smtClean="0"/>
              <a:t> ou lié à une mutation du gène BCR A1 porté par le bras long du chromosome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INTRODUCTION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800" b="1" smtClean="0"/>
              <a:t>CANCER DE L’OVAIRE</a:t>
            </a:r>
          </a:p>
          <a:p>
            <a:pPr eaLnBrk="1" hangingPunct="1">
              <a:buFont typeface="Wingdings" pitchFamily="2" charset="2"/>
              <a:buNone/>
            </a:pPr>
            <a:endParaRPr lang="fr-FR" sz="2800" b="1" smtClean="0"/>
          </a:p>
          <a:p>
            <a:pPr eaLnBrk="1" hangingPunct="1"/>
            <a:r>
              <a:rPr lang="fr-FR" sz="3200" smtClean="0"/>
              <a:t>Un des problèmes les plus difficiles de la pathologie gynécologique  au plan clinique, histologique et pronostique</a:t>
            </a:r>
          </a:p>
          <a:p>
            <a:pPr eaLnBrk="1" hangingPunct="1"/>
            <a:endParaRPr lang="fr-FR" sz="3200" smtClean="0"/>
          </a:p>
          <a:p>
            <a:pPr eaLnBrk="1" hangingPunct="1"/>
            <a:r>
              <a:rPr lang="fr-FR" sz="3200" smtClean="0"/>
              <a:t>Dominé par les stades avancées (III/IV ) du cancer de l’ovaire dans nos régions (70%  en milieu CHU à Cotonou)</a:t>
            </a:r>
          </a:p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0D413D5-0792-4664-B068-C2B3189CDF79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EPIDEMIOLOGIE - 8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1E95C02-196D-4061-8D23-573CCCFB969B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3072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715375" cy="52578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Facteurs familiaux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/>
              <a:t> Risque associé à la mutation du gène BRCA1de 65% à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/>
              <a:t>70ans (Lynch 1977) BRCA2 accroit aussi le risque (RRx18)</a:t>
            </a:r>
            <a:endParaRPr lang="fr-FR" sz="2800" b="1" dirty="0" smtClean="0">
              <a:solidFill>
                <a:srgbClr val="00B0F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00B0F0"/>
                </a:solidFill>
              </a:rPr>
              <a:t>Prédisposition héréditaire à développer un cancer de</a:t>
            </a:r>
          </a:p>
          <a:p>
            <a:pPr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00B0F0"/>
                </a:solidFill>
              </a:rPr>
              <a:t>l’ovaire concerne = 10 % des cancers de l’ovaire.</a:t>
            </a:r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Dans la population </a:t>
            </a:r>
            <a:r>
              <a:rPr lang="fr-FR" sz="2800" b="1" dirty="0" smtClean="0"/>
              <a:t>générale de cancer de l’ovaire =</a:t>
            </a:r>
          </a:p>
          <a:p>
            <a:pPr>
              <a:buFont typeface="Wingdings" pitchFamily="2" charset="2"/>
              <a:buNone/>
            </a:pPr>
            <a:r>
              <a:rPr lang="fr-FR" sz="2800" b="1" dirty="0" smtClean="0"/>
              <a:t>1,4 à 1,7 %</a:t>
            </a:r>
          </a:p>
          <a:p>
            <a:pPr eaLnBrk="1" hangingPunct="1"/>
            <a:r>
              <a:rPr lang="fr-FR" sz="3600" dirty="0" smtClean="0"/>
              <a:t>Traitement inducteur de l’ovulation </a:t>
            </a:r>
            <a:r>
              <a:rPr lang="fr-FR" sz="2800" dirty="0" smtClean="0"/>
              <a:t>augmenterait ce risque (</a:t>
            </a:r>
            <a:r>
              <a:rPr lang="fr-FR" sz="2800" dirty="0" err="1" smtClean="0"/>
              <a:t>Whittemore</a:t>
            </a:r>
            <a:r>
              <a:rPr lang="fr-FR" sz="2800" dirty="0" smtClean="0"/>
              <a:t> 1994)</a:t>
            </a:r>
          </a:p>
          <a:p>
            <a:pPr eaLnBrk="1" hangingPunct="1"/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3600" smtClean="0"/>
              <a:t> </a:t>
            </a:r>
            <a:r>
              <a:rPr lang="fr-FR" b="1" smtClean="0"/>
              <a:t>EPIDEMIOLOGIE - 9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E9ADE08-11AF-4BD0-901B-D12BE30B67DE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3174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Facteurs protecteurs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3200" dirty="0" smtClean="0"/>
              <a:t>Sont évoqués: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3200" dirty="0" smtClean="0"/>
              <a:t> multiparité, </a:t>
            </a:r>
          </a:p>
          <a:p>
            <a:pPr eaLnBrk="1" hangingPunct="1">
              <a:buFont typeface="Wingdings" pitchFamily="2" charset="2"/>
              <a:buNone/>
            </a:pPr>
            <a:endParaRPr lang="fr-FR" sz="3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fr-FR" sz="3200" dirty="0" smtClean="0"/>
              <a:t> prise de contraceptifs oraux (la prise d’un </a:t>
            </a:r>
            <a:r>
              <a:rPr lang="fr-FR" sz="3200" dirty="0" err="1" smtClean="0"/>
              <a:t>oestro</a:t>
            </a:r>
            <a:r>
              <a:rPr lang="fr-FR" sz="3200" dirty="0" smtClean="0"/>
              <a:t>-progestatif pendant 5 à 10 ans diminue le risque de moitié)</a:t>
            </a:r>
          </a:p>
          <a:p>
            <a:pPr eaLnBrk="1" hangingPunct="1">
              <a:buFont typeface="Wingdings" pitchFamily="2" charset="2"/>
              <a:buChar char="§"/>
            </a:pPr>
            <a:endParaRPr lang="fr-FR" sz="3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fr-FR" sz="3200" dirty="0" smtClean="0"/>
              <a:t> alimentation riche en végétaux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EPIDEMIOLOGIE - 10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4FFFE-6B6B-4F34-B5AB-68C906C3D16F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32772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571612"/>
            <a:ext cx="8153400" cy="5257800"/>
          </a:xfrm>
        </p:spPr>
        <p:txBody>
          <a:bodyPr/>
          <a:lstStyle/>
          <a:p>
            <a:pPr eaLnBrk="1" hangingPunct="1"/>
            <a:endParaRPr lang="fr-FR" sz="2800" dirty="0" smtClean="0"/>
          </a:p>
          <a:p>
            <a:pPr eaLnBrk="1" hangingPunct="1"/>
            <a:r>
              <a:rPr lang="fr-FR" sz="3200" dirty="0" smtClean="0"/>
              <a:t>Mécanismes évoqués dans l’induction du cancer de l’ovaire:</a:t>
            </a:r>
          </a:p>
          <a:p>
            <a:pPr eaLnBrk="1" hangingPunct="1"/>
            <a:endParaRPr lang="fr-F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>
                <a:sym typeface="Symbol" pitchFamily="18" charset="2"/>
              </a:rPr>
              <a:t></a:t>
            </a:r>
            <a:r>
              <a:rPr lang="fr-FR" sz="2800" dirty="0" smtClean="0"/>
              <a:t>Traumatisme répété de l’ovaire par le nombre d’ovulations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>
                <a:sym typeface="Symbol" pitchFamily="18" charset="2"/>
              </a:rPr>
              <a:t></a:t>
            </a:r>
            <a:r>
              <a:rPr lang="fr-FR" sz="2800" dirty="0" smtClean="0"/>
              <a:t>Rôle de la sécrétion des hormones gonadotropes 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>
                <a:sym typeface="Symbol" pitchFamily="18" charset="2"/>
              </a:rPr>
              <a:t> </a:t>
            </a:r>
            <a:r>
              <a:rPr lang="fr-FR" sz="2800" dirty="0" smtClean="0"/>
              <a:t>Inflammation chronique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EPIDEMIOLOGIE - 11</a:t>
            </a:r>
          </a:p>
        </p:txBody>
      </p:sp>
      <p:sp>
        <p:nvSpPr>
          <p:cNvPr id="921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F34BAB-19D2-4C94-8C60-44C7C9BDE5DB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500188"/>
            <a:ext cx="8286750" cy="4367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200" b="1" dirty="0" smtClean="0"/>
              <a:t>RR = 1.2 à 3.0</a:t>
            </a:r>
          </a:p>
          <a:p>
            <a:pPr eaLnBrk="1" hangingPunct="1">
              <a:lnSpc>
                <a:spcPct val="90000"/>
              </a:lnSpc>
            </a:pPr>
            <a:endParaRPr lang="fr-F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fr-FR" sz="2800" b="1" dirty="0" smtClean="0"/>
              <a:t>Vie reproductive</a:t>
            </a:r>
            <a:r>
              <a:rPr lang="fr-FR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800" dirty="0" smtClean="0"/>
              <a:t>pauci parité</a:t>
            </a:r>
          </a:p>
          <a:p>
            <a:pPr lvl="1" eaLnBrk="1" hangingPunct="1">
              <a:lnSpc>
                <a:spcPct val="90000"/>
              </a:lnSpc>
            </a:pPr>
            <a:endParaRPr lang="fr-FR" sz="2800" dirty="0" smtClean="0"/>
          </a:p>
          <a:p>
            <a:pPr eaLnBrk="1" hangingPunct="1">
              <a:lnSpc>
                <a:spcPct val="90000"/>
              </a:lnSpc>
            </a:pPr>
            <a:r>
              <a:rPr lang="fr-FR" sz="2800" b="1" dirty="0" smtClean="0"/>
              <a:t>Traitement hormonal substitutif de la ménopause</a:t>
            </a:r>
            <a:endParaRPr lang="fr-FR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800" dirty="0" smtClean="0"/>
              <a:t>RR = 1,3 pour THS pendant 10 ans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800" dirty="0" smtClean="0"/>
              <a:t>RR = 3,2 pour THS pendant 20 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>
          <a:xfrm>
            <a:off x="609600" y="3286125"/>
            <a:ext cx="8153400" cy="1500188"/>
          </a:xfrm>
        </p:spPr>
        <p:txBody>
          <a:bodyPr/>
          <a:lstStyle/>
          <a:p>
            <a:r>
              <a:rPr lang="fr-FR" b="1" smtClean="0"/>
              <a:t>CANCEROGENESE OVARIENNE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629F2C-F807-4F09-9394-2F2E7C36722D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OVARIENNE- 1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/>
              <a:t>Plusieurs théories sont proposées (CHENE 2011)</a:t>
            </a:r>
          </a:p>
          <a:p>
            <a:r>
              <a:rPr lang="fr-FR" smtClean="0"/>
              <a:t>Risque génétique</a:t>
            </a:r>
          </a:p>
          <a:p>
            <a:r>
              <a:rPr lang="fr-FR" smtClean="0"/>
              <a:t>Théorie de l’ovulation incessante</a:t>
            </a:r>
          </a:p>
          <a:p>
            <a:r>
              <a:rPr lang="fr-FR" smtClean="0"/>
              <a:t>Hypothèse hormonale</a:t>
            </a:r>
          </a:p>
          <a:p>
            <a:r>
              <a:rPr lang="fr-FR" smtClean="0"/>
              <a:t>Théorie de l’inflammation pelvienne chronique</a:t>
            </a:r>
          </a:p>
          <a:p>
            <a:r>
              <a:rPr lang="fr-FR" smtClean="0"/>
              <a:t>Théorie de l’hyperactivité stromale</a:t>
            </a:r>
          </a:p>
          <a:p>
            <a:r>
              <a:rPr lang="fr-FR" smtClean="0"/>
              <a:t>Théorie des résidus Mullériens</a:t>
            </a:r>
          </a:p>
          <a:p>
            <a:pPr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9866B1-1BC0-4E90-B135-711A3A4D5576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OVARIENNE- 2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72050"/>
          </a:xfrm>
        </p:spPr>
        <p:txBody>
          <a:bodyPr/>
          <a:lstStyle/>
          <a:p>
            <a:r>
              <a:rPr lang="fr-FR" sz="3200" b="1" smtClean="0"/>
              <a:t>Risque génétique (10% des cancers ovariens)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    Evoqué sur des facteurs épidémiologiques    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ym typeface="Symbol" pitchFamily="18" charset="2"/>
              </a:rPr>
              <a:t>    </a:t>
            </a:r>
            <a:r>
              <a:rPr lang="fr-FR" smtClean="0"/>
              <a:t>Mutations génétiques BRCA1 et BRCA2 (gènes suppresseurs de tumeur ou anti oncogènes)    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ym typeface="Symbol" pitchFamily="18" charset="2"/>
              </a:rPr>
              <a:t>    </a:t>
            </a:r>
            <a:r>
              <a:rPr lang="fr-FR" smtClean="0"/>
              <a:t>Syndrome de LYNCH (perte de gènes du système  de réparation) 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ym typeface="Symbol" pitchFamily="18" charset="2"/>
              </a:rPr>
              <a:t>    </a:t>
            </a:r>
            <a:r>
              <a:rPr lang="fr-FR" smtClean="0"/>
              <a:t>Femmes jeunes (moins de 50ans)               </a:t>
            </a:r>
            <a:r>
              <a:rPr lang="fr-FR" smtClean="0">
                <a:sym typeface="Symbol" pitchFamily="18" charset="2"/>
              </a:rPr>
              <a:t></a:t>
            </a:r>
            <a:r>
              <a:rPr lang="fr-FR" smtClean="0"/>
              <a:t>Tumeurs épithéliales (séreuses)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F943C8-AF06-4DAF-A32B-4D55F1A3F9E2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OVARIENNE- 3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00613"/>
          </a:xfrm>
        </p:spPr>
        <p:txBody>
          <a:bodyPr/>
          <a:lstStyle/>
          <a:p>
            <a:r>
              <a:rPr lang="fr-FR" sz="3200" b="1" smtClean="0"/>
              <a:t>Théorie de l’ovulation incessante       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Traumatisme de l’épithélium ovarien lié à l’ovulation :</a:t>
            </a:r>
            <a:endParaRPr lang="fr-FR" b="1" smtClean="0"/>
          </a:p>
          <a:p>
            <a:pPr>
              <a:buFont typeface="Wingdings" pitchFamily="2" charset="2"/>
              <a:buNone/>
            </a:pPr>
            <a:r>
              <a:rPr lang="fr-FR" b="1" smtClean="0">
                <a:sym typeface="Symbol" pitchFamily="18" charset="2"/>
              </a:rPr>
              <a:t> </a:t>
            </a:r>
            <a:r>
              <a:rPr lang="fr-FR" b="1" smtClean="0"/>
              <a:t>arguments épidémiologiques </a:t>
            </a:r>
          </a:p>
          <a:p>
            <a:pPr>
              <a:buFont typeface="Wingdings" pitchFamily="2" charset="2"/>
              <a:buNone/>
            </a:pPr>
            <a:endParaRPr lang="fr-FR" smtClean="0"/>
          </a:p>
          <a:p>
            <a:pPr>
              <a:buFont typeface="Wingdings" pitchFamily="2" charset="2"/>
              <a:buNone/>
            </a:pPr>
            <a:r>
              <a:rPr lang="fr-FR" smtClean="0"/>
              <a:t>* rôle protecteur de la contraception orale, de la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grossesse et de l’allaitement, </a:t>
            </a:r>
          </a:p>
          <a:p>
            <a:pPr>
              <a:buFont typeface="Wingdings" pitchFamily="2" charset="2"/>
              <a:buNone/>
            </a:pPr>
            <a:endParaRPr lang="fr-FR" smtClean="0"/>
          </a:p>
          <a:p>
            <a:pPr>
              <a:buFont typeface="Wingdings" pitchFamily="2" charset="2"/>
              <a:buNone/>
            </a:pPr>
            <a:r>
              <a:rPr lang="fr-FR" smtClean="0"/>
              <a:t>* rôle néfaste de durée d’ovulation: puberté précoce et ménopause tardive)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2F2C2E9-B06C-42E2-994E-396DE1D51FB5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OVARIENNE- 4</a:t>
            </a:r>
            <a:endParaRPr lang="fr-FR" smtClean="0"/>
          </a:p>
        </p:txBody>
      </p:sp>
      <p:sp>
        <p:nvSpPr>
          <p:cNvPr id="399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smtClean="0"/>
          </a:p>
          <a:p>
            <a:r>
              <a:rPr lang="fr-FR" sz="3200" b="1" smtClean="0"/>
              <a:t>Théorie de l’ovulation incessante       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Traumatisme de l’épithélium ovarien lié à l’ovulation :</a:t>
            </a:r>
          </a:p>
          <a:p>
            <a:endParaRPr lang="fr-FR" smtClean="0"/>
          </a:p>
          <a:p>
            <a:pPr>
              <a:buFont typeface="Wingdings" pitchFamily="2" charset="2"/>
              <a:buNone/>
            </a:pPr>
            <a:r>
              <a:rPr lang="fr-FR" b="1" smtClean="0">
                <a:sym typeface="Symbol" pitchFamily="18" charset="2"/>
              </a:rPr>
              <a:t> </a:t>
            </a:r>
            <a:r>
              <a:rPr lang="fr-FR" b="1" smtClean="0"/>
              <a:t>arguments expérimentaux </a:t>
            </a:r>
            <a:r>
              <a:rPr lang="fr-FR" smtClean="0"/>
              <a:t>(volaille, rat)          </a:t>
            </a:r>
          </a:p>
          <a:p>
            <a:pPr>
              <a:buFont typeface="Arial" pitchFamily="34" charset="0"/>
              <a:buChar char="•"/>
            </a:pPr>
            <a:endParaRPr lang="fr-FR" b="1" smtClean="0"/>
          </a:p>
          <a:p>
            <a:pPr>
              <a:buFont typeface="Wingdings" pitchFamily="2" charset="2"/>
              <a:buNone/>
            </a:pPr>
            <a:r>
              <a:rPr lang="fr-FR" b="1" smtClean="0">
                <a:sym typeface="Symbol" pitchFamily="18" charset="2"/>
              </a:rPr>
              <a:t> </a:t>
            </a:r>
            <a:r>
              <a:rPr lang="fr-FR" b="1" smtClean="0"/>
              <a:t>Phénomènes enzymatiques             </a:t>
            </a:r>
          </a:p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E52AE83-1905-4181-BA6F-5B431ED1FC1E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OVARIENNE- 4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643938" cy="4972050"/>
          </a:xfrm>
        </p:spPr>
        <p:txBody>
          <a:bodyPr/>
          <a:lstStyle/>
          <a:p>
            <a:r>
              <a:rPr lang="fr-FR" sz="3200" b="1" smtClean="0"/>
              <a:t>Hypothèse hormonale                            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*Théorie des gonadotrophines (discutée)     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*Théorie des androgènes (favorisant)            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*Théorie des oestroprogestatifs (protecteurs)</a:t>
            </a:r>
          </a:p>
          <a:p>
            <a:endParaRPr lang="fr-FR" smtClean="0"/>
          </a:p>
          <a:p>
            <a:r>
              <a:rPr lang="fr-FR" b="1" smtClean="0"/>
              <a:t>Inflammation pelvienne chronique </a:t>
            </a:r>
            <a:r>
              <a:rPr lang="fr-FR" smtClean="0"/>
              <a:t>(rôle de Chlamydia, Mycoplasme, HPV) </a:t>
            </a:r>
            <a:r>
              <a:rPr lang="fr-FR" b="1" smtClean="0"/>
              <a:t>Etiologie ou cofacteur?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B7D84E6-FE7C-4E8E-9495-365F2916E2D1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</a:t>
            </a:r>
            <a:endParaRPr lang="fr-FR" dirty="0"/>
          </a:p>
        </p:txBody>
      </p:sp>
      <p:sp>
        <p:nvSpPr>
          <p:cNvPr id="819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246B1E5-1550-47CB-9E18-B89E1F5D11C0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28750"/>
            <a:ext cx="9144000" cy="5429250"/>
          </a:xfrm>
        </p:spPr>
        <p:txBody>
          <a:bodyPr rtlCol="0">
            <a:normAutofit fontScale="4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/>
              <a:t>   </a:t>
            </a:r>
            <a:r>
              <a:rPr lang="fr-FR" sz="5900" b="1" dirty="0" smtClean="0"/>
              <a:t>CANCER DE L’OVAIRE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/>
              <a:t>  </a:t>
            </a:r>
            <a:r>
              <a:rPr lang="fr-FR" sz="7000" b="1" dirty="0" smtClean="0"/>
              <a:t>- </a:t>
            </a:r>
            <a:r>
              <a:rPr lang="fr-FR" sz="7000" dirty="0" smtClean="0"/>
              <a:t>Fréquence en augmentation :10 pour 100.000 hts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7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7000" dirty="0" smtClean="0"/>
              <a:t>   - 5</a:t>
            </a:r>
            <a:r>
              <a:rPr lang="fr-FR" sz="7000" baseline="30000" dirty="0" smtClean="0"/>
              <a:t>ème</a:t>
            </a:r>
            <a:r>
              <a:rPr lang="fr-FR" sz="7000" dirty="0" smtClean="0"/>
              <a:t> rang après les tumeurs du sein, du côlon, du col et du corps de l ’utérus.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7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7000" dirty="0" smtClean="0"/>
              <a:t>   - 3</a:t>
            </a:r>
            <a:r>
              <a:rPr lang="fr-FR" sz="7000" baseline="30000" dirty="0" smtClean="0"/>
              <a:t>ème</a:t>
            </a:r>
            <a:r>
              <a:rPr lang="fr-FR" sz="7000" dirty="0" smtClean="0"/>
              <a:t> cause de décès par cancer (taux global de survie&lt;40% à 5ans)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b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OVARIENNE- 5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sz="3200" b="1" smtClean="0"/>
              <a:t>Théorie de l’hyperactivité stromale</a:t>
            </a:r>
          </a:p>
          <a:p>
            <a:endParaRPr lang="fr-FR" smtClean="0"/>
          </a:p>
          <a:p>
            <a:r>
              <a:rPr lang="fr-FR" sz="3200" b="1" smtClean="0"/>
              <a:t>Théorie des résidus Mullériens </a:t>
            </a:r>
            <a:r>
              <a:rPr lang="fr-FR" smtClean="0"/>
              <a:t>(Deuxième système Mullérien près du hile de l’ovaire)                      Origine probable, mais importance faible.</a:t>
            </a:r>
          </a:p>
          <a:p>
            <a:endParaRPr lang="fr-FR" smtClean="0"/>
          </a:p>
          <a:p>
            <a:pPr>
              <a:buFont typeface="Wingdings" pitchFamily="2" charset="2"/>
              <a:buNone/>
            </a:pPr>
            <a:r>
              <a:rPr lang="fr-FR" sz="4400" smtClean="0"/>
              <a:t>  Proposition de synthèse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7E172A9-E487-4E54-A92D-84B852389AF0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6286500" y="4786313"/>
            <a:ext cx="157162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 OVARIENNE- 6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B00064-E059-4F4D-B278-EB2CA13796DA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  <p:pic>
        <p:nvPicPr>
          <p:cNvPr id="4301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484313"/>
            <a:ext cx="6481762" cy="5373687"/>
          </a:xfrm>
          <a:noFill/>
        </p:spPr>
      </p:pic>
      <p:sp>
        <p:nvSpPr>
          <p:cNvPr id="43013" name="ZoneTexte 5"/>
          <p:cNvSpPr txBox="1">
            <a:spLocks noChangeArrowheads="1"/>
          </p:cNvSpPr>
          <p:nvPr/>
        </p:nvSpPr>
        <p:spPr bwMode="auto">
          <a:xfrm>
            <a:off x="179388" y="2636838"/>
            <a:ext cx="3006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/>
              <a:t>Proposition de synthèse</a:t>
            </a:r>
          </a:p>
          <a:p>
            <a:r>
              <a:rPr lang="fr-FR" sz="2000" b="1"/>
              <a:t>FLEMING et al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CANCEROGENESE</a:t>
            </a:r>
            <a:r>
              <a:rPr lang="fr-FR" smtClean="0"/>
              <a:t> </a:t>
            </a:r>
            <a:r>
              <a:rPr lang="fr-FR" b="1" smtClean="0"/>
              <a:t>OVARIENNE- 7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/>
              <a:t>   AUTRES HYPOTHESES</a:t>
            </a:r>
          </a:p>
          <a:p>
            <a:endParaRPr lang="fr-FR" smtClean="0"/>
          </a:p>
          <a:p>
            <a:r>
              <a:rPr lang="fr-FR" smtClean="0"/>
              <a:t>Origine tubaire</a:t>
            </a:r>
          </a:p>
          <a:p>
            <a:endParaRPr lang="fr-FR" smtClean="0"/>
          </a:p>
          <a:p>
            <a:r>
              <a:rPr lang="fr-FR" smtClean="0"/>
              <a:t>Schéma moléculaire d’oncogénie ovarienne (tentative de simplification en deux modèles)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C800E81-7374-4D3E-814C-8149A9C7F522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>
          <a:xfrm>
            <a:off x="609600" y="2643188"/>
            <a:ext cx="8153400" cy="2571750"/>
          </a:xfrm>
        </p:spPr>
        <p:txBody>
          <a:bodyPr/>
          <a:lstStyle/>
          <a:p>
            <a:pPr algn="ctr"/>
            <a:r>
              <a:rPr lang="fr-FR" b="1" smtClean="0"/>
              <a:t>HISTOIRE DE LA MALADIE </a:t>
            </a:r>
            <a:br>
              <a:rPr lang="fr-FR" b="1" smtClean="0"/>
            </a:br>
            <a:r>
              <a:rPr lang="fr-FR" b="1" smtClean="0"/>
              <a:t>ET DE SA PROGRESSION</a:t>
            </a:r>
            <a:endParaRPr lang="fr-FR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B52FEA-7C42-4662-A501-E31E03669733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31163" cy="914400"/>
          </a:xfrm>
        </p:spPr>
        <p:txBody>
          <a:bodyPr/>
          <a:lstStyle/>
          <a:p>
            <a:pPr eaLnBrk="1" hangingPunct="1"/>
            <a:r>
              <a:rPr lang="fr-FR" b="1" smtClean="0"/>
              <a:t>Histoire de la maladie et de sa progression - 1</a:t>
            </a:r>
          </a:p>
        </p:txBody>
      </p:sp>
      <p:sp>
        <p:nvSpPr>
          <p:cNvPr id="614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0F4D8DE-3487-4F43-82EE-6ABB622BD5F4}" type="slidenum">
              <a:rPr lang="fr-FR"/>
              <a:pPr>
                <a:defRPr/>
              </a:pPr>
              <a:t>34</a:t>
            </a:fld>
            <a:endParaRPr lang="fr-FR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371600"/>
            <a:ext cx="8659843" cy="5272110"/>
          </a:xfrm>
        </p:spPr>
        <p:txBody>
          <a:bodyPr>
            <a:normAutofit/>
          </a:bodyPr>
          <a:lstStyle/>
          <a:p>
            <a:pPr lvl="8">
              <a:defRPr/>
            </a:pPr>
            <a:endParaRPr lang="fr-FR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r-FR" sz="3200" dirty="0" smtClean="0"/>
              <a:t>Revêtement ovarien: épithélium monocouche aux propriétés de réparation</a:t>
            </a:r>
            <a:endParaRPr lang="fr-FR" sz="36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200" dirty="0" smtClean="0"/>
              <a:t>               adhésion intercellulaire</a:t>
            </a:r>
            <a:endParaRPr lang="fr-FR" sz="36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3200" dirty="0" smtClean="0"/>
              <a:t>            Prolifération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r-FR" sz="3600" dirty="0" smtClean="0"/>
              <a:t>Circulation du liquide péritonéal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fr-FR" sz="3200" dirty="0" smtClean="0"/>
              <a:t>respiration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fr-FR" sz="3200" dirty="0" smtClean="0"/>
              <a:t>péristaltisme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mtClean="0"/>
              <a:t>SCHEMA D’UNE COUPE D’OVAIRE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6BD959E-B853-4C55-A343-8611A17C2750}" type="slidenum">
              <a:rPr lang="fr-FR"/>
              <a:pPr>
                <a:defRPr/>
              </a:pPr>
              <a:t>35</a:t>
            </a:fld>
            <a:endParaRPr lang="fr-FR" dirty="0"/>
          </a:p>
        </p:txBody>
      </p:sp>
      <p:sp>
        <p:nvSpPr>
          <p:cNvPr id="47108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47109" name="Image 2" descr="Image coupov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2238" y="1000125"/>
            <a:ext cx="92662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Histoire de la maladie et de sa progression - 2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C263695-DFC0-40A5-A286-FAC066606600}" type="slidenum">
              <a:rPr lang="fr-FR"/>
              <a:pPr>
                <a:defRPr/>
              </a:pPr>
              <a:t>36</a:t>
            </a:fld>
            <a:endParaRPr lang="fr-FR" dirty="0"/>
          </a:p>
        </p:txBody>
      </p:sp>
      <p:sp>
        <p:nvSpPr>
          <p:cNvPr id="48132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fr-FR" sz="3200" smtClean="0"/>
          </a:p>
          <a:p>
            <a:pPr eaLnBrk="1" hangingPunct="1"/>
            <a:r>
              <a:rPr lang="fr-FR" sz="3200" smtClean="0"/>
              <a:t>Desquamation tumorale</a:t>
            </a:r>
          </a:p>
          <a:p>
            <a:pPr eaLnBrk="1" hangingPunct="1"/>
            <a:endParaRPr lang="fr-FR" sz="3200" smtClean="0"/>
          </a:p>
          <a:p>
            <a:pPr eaLnBrk="1" hangingPunct="1"/>
            <a:r>
              <a:rPr lang="fr-FR" sz="3200" smtClean="0"/>
              <a:t>Diffusion métastatique</a:t>
            </a:r>
          </a:p>
          <a:p>
            <a:pPr lvl="1" eaLnBrk="1" hangingPunct="1"/>
            <a:r>
              <a:rPr lang="fr-FR" sz="3200" smtClean="0"/>
              <a:t>lymphatique</a:t>
            </a:r>
          </a:p>
          <a:p>
            <a:pPr lvl="1" eaLnBrk="1" hangingPunct="1"/>
            <a:r>
              <a:rPr lang="fr-FR" sz="3200" smtClean="0"/>
              <a:t>sanguine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Histoire de la maladie et de sa progression - 3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B3EA27-39AE-4E1F-8DFB-3EDCCB2CA00B}" type="slidenum">
              <a:rPr lang="fr-FR" smtClean="0"/>
              <a:pPr>
                <a:defRPr/>
              </a:pPr>
              <a:t>37</a:t>
            </a:fld>
            <a:endParaRPr lang="fr-FR" dirty="0"/>
          </a:p>
        </p:txBody>
      </p:sp>
      <p:pic>
        <p:nvPicPr>
          <p:cNvPr id="4915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628775"/>
            <a:ext cx="6767513" cy="4968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Histoire de la maladie et de sa progression - 4</a:t>
            </a:r>
            <a:endParaRPr lang="fr-FR" dirty="0" smtClean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B36CCC-61CC-43F9-BFCF-E3C77F9671EA}" type="slidenum">
              <a:rPr lang="fr-FR"/>
              <a:pPr>
                <a:defRPr/>
              </a:pPr>
              <a:t>38</a:t>
            </a:fld>
            <a:endParaRPr lang="fr-FR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785938"/>
            <a:ext cx="7859712" cy="4786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smtClean="0"/>
              <a:t>Extension et voie de diffusion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smtClean="0"/>
              <a:t>Diffusion péritonéale par contiguïté et par l’intermédiaire du liquide péritonéal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smtClean="0"/>
              <a:t>Diffusion par voie lymphatique rétro péritonéale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smtClean="0"/>
              <a:t>Diffusion par voie lymphatique transdiaphragmatique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smtClean="0"/>
              <a:t>Diffusion par voie hématogène : d’importance moindre.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smtClean="0"/>
              <a:t>Métastases au poumon, foie et parfois au cerveau 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5219700" cy="914400"/>
          </a:xfrm>
        </p:spPr>
        <p:txBody>
          <a:bodyPr/>
          <a:lstStyle/>
          <a:p>
            <a:pPr eaLnBrk="1" hangingPunct="1"/>
            <a:r>
              <a:rPr lang="fr-FR" sz="4000" b="1" smtClean="0"/>
              <a:t>Mode de progression- 5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362200" y="1371600"/>
            <a:ext cx="51054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2400" smtClean="0"/>
          </a:p>
          <a:p>
            <a:pPr eaLnBrk="1" hangingPunct="1"/>
            <a:r>
              <a:rPr lang="fr-FR" sz="2400" b="1" smtClean="0"/>
              <a:t>Carcinose péritonéale:</a:t>
            </a:r>
          </a:p>
          <a:p>
            <a:pPr lvl="1" eaLnBrk="1" hangingPunct="1"/>
            <a:r>
              <a:rPr lang="fr-FR" sz="2000" smtClean="0"/>
              <a:t>liquide péritonéal</a:t>
            </a:r>
          </a:p>
          <a:p>
            <a:pPr lvl="1" eaLnBrk="1" hangingPunct="1"/>
            <a:r>
              <a:rPr lang="fr-FR" sz="2000" smtClean="0"/>
              <a:t>ascite inflammatoire</a:t>
            </a:r>
          </a:p>
          <a:p>
            <a:pPr lvl="1" eaLnBrk="1" hangingPunct="1">
              <a:buFontTx/>
              <a:buNone/>
            </a:pPr>
            <a:endParaRPr lang="fr-FR" sz="2000" smtClean="0"/>
          </a:p>
        </p:txBody>
      </p:sp>
      <p:sp>
        <p:nvSpPr>
          <p:cNvPr id="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69E6DB-439D-4320-B323-331F730385EC}" type="slidenum">
              <a:rPr lang="fr-FR"/>
              <a:pPr>
                <a:defRPr/>
              </a:pPr>
              <a:t>39</a:t>
            </a:fld>
            <a:endParaRPr lang="fr-FR" dirty="0"/>
          </a:p>
        </p:txBody>
      </p:sp>
      <p:grpSp>
        <p:nvGrpSpPr>
          <p:cNvPr id="1030" name="Group 37"/>
          <p:cNvGrpSpPr>
            <a:grpSpLocks/>
          </p:cNvGrpSpPr>
          <p:nvPr/>
        </p:nvGrpSpPr>
        <p:grpSpPr bwMode="auto">
          <a:xfrm>
            <a:off x="990600" y="2667000"/>
            <a:ext cx="1981200" cy="3657600"/>
            <a:chOff x="768" y="1536"/>
            <a:chExt cx="1680" cy="2640"/>
          </a:xfrm>
        </p:grpSpPr>
        <p:sp>
          <p:nvSpPr>
            <p:cNvPr id="1034" name="AutoShape 8"/>
            <p:cNvSpPr>
              <a:spLocks noChangeArrowheads="1"/>
            </p:cNvSpPr>
            <p:nvPr/>
          </p:nvSpPr>
          <p:spPr bwMode="auto">
            <a:xfrm>
              <a:off x="768" y="1536"/>
              <a:ext cx="1680" cy="249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5" name="AutoShape 9"/>
            <p:cNvSpPr>
              <a:spLocks noChangeArrowheads="1"/>
            </p:cNvSpPr>
            <p:nvPr/>
          </p:nvSpPr>
          <p:spPr bwMode="auto">
            <a:xfrm rot="-10775240">
              <a:off x="1392" y="3504"/>
              <a:ext cx="480" cy="527"/>
            </a:xfrm>
            <a:prstGeom prst="flowChartOffpageConnector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1200" y="3360"/>
              <a:ext cx="144" cy="336"/>
            </a:xfrm>
            <a:prstGeom prst="ellipse">
              <a:avLst/>
            </a:prstGeom>
            <a:solidFill>
              <a:srgbClr val="96969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1920" y="3360"/>
              <a:ext cx="144" cy="336"/>
            </a:xfrm>
            <a:prstGeom prst="ellipse">
              <a:avLst/>
            </a:prstGeom>
            <a:solidFill>
              <a:srgbClr val="96969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>
              <a:off x="1776" y="3456"/>
              <a:ext cx="240" cy="144"/>
            </a:xfrm>
            <a:prstGeom prst="curvedDown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9" name="AutoShape 14"/>
            <p:cNvSpPr>
              <a:spLocks noChangeArrowheads="1"/>
            </p:cNvSpPr>
            <p:nvPr/>
          </p:nvSpPr>
          <p:spPr bwMode="auto">
            <a:xfrm flipH="1">
              <a:off x="1248" y="3456"/>
              <a:ext cx="240" cy="144"/>
            </a:xfrm>
            <a:prstGeom prst="curvedDown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7" name="Cloud"/>
            <p:cNvSpPr>
              <a:spLocks noChangeAspect="1" noEditPoints="1" noChangeArrowheads="1"/>
            </p:cNvSpPr>
            <p:nvPr/>
          </p:nvSpPr>
          <p:spPr bwMode="auto">
            <a:xfrm>
              <a:off x="1056" y="1920"/>
              <a:ext cx="1094" cy="139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 dirty="0">
                <a:latin typeface="Arial" charset="0"/>
                <a:cs typeface="Arial" charset="0"/>
              </a:endParaRPr>
            </a:p>
          </p:txBody>
        </p:sp>
        <p:sp>
          <p:nvSpPr>
            <p:cNvPr id="1041" name="AutoShape 23"/>
            <p:cNvSpPr>
              <a:spLocks noChangeArrowheads="1"/>
            </p:cNvSpPr>
            <p:nvPr/>
          </p:nvSpPr>
          <p:spPr bwMode="auto">
            <a:xfrm rot="-6972639">
              <a:off x="1456" y="3108"/>
              <a:ext cx="770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6 w 21600"/>
                <a:gd name="T13" fmla="*/ 5520 h 21600"/>
                <a:gd name="T14" fmla="*/ 18907 w 21600"/>
                <a:gd name="T15" fmla="*/ 163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42" name="Line 25"/>
            <p:cNvSpPr>
              <a:spLocks noChangeShapeType="1"/>
            </p:cNvSpPr>
            <p:nvPr/>
          </p:nvSpPr>
          <p:spPr bwMode="auto">
            <a:xfrm flipH="1">
              <a:off x="864" y="3648"/>
              <a:ext cx="576" cy="52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3" name="Line 26"/>
            <p:cNvSpPr>
              <a:spLocks noChangeShapeType="1"/>
            </p:cNvSpPr>
            <p:nvPr/>
          </p:nvSpPr>
          <p:spPr bwMode="auto">
            <a:xfrm flipH="1" flipV="1">
              <a:off x="1056" y="3504"/>
              <a:ext cx="38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4" name="Line 27"/>
            <p:cNvSpPr>
              <a:spLocks noChangeShapeType="1"/>
            </p:cNvSpPr>
            <p:nvPr/>
          </p:nvSpPr>
          <p:spPr bwMode="auto">
            <a:xfrm flipV="1">
              <a:off x="1344" y="2352"/>
              <a:ext cx="288" cy="1200"/>
            </a:xfrm>
            <a:prstGeom prst="line">
              <a:avLst/>
            </a:prstGeom>
            <a:noFill/>
            <a:ln w="76200" cap="rnd">
              <a:solidFill>
                <a:srgbClr val="FF3300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auto">
            <a:xfrm flipH="1">
              <a:off x="1152" y="3648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6" name="Freeform 32"/>
            <p:cNvSpPr>
              <a:spLocks/>
            </p:cNvSpPr>
            <p:nvPr/>
          </p:nvSpPr>
          <p:spPr bwMode="auto">
            <a:xfrm>
              <a:off x="1248" y="1728"/>
              <a:ext cx="1027" cy="1696"/>
            </a:xfrm>
            <a:custGeom>
              <a:avLst/>
              <a:gdLst>
                <a:gd name="T0" fmla="*/ 816 w 1027"/>
                <a:gd name="T1" fmla="*/ 1694 h 1696"/>
                <a:gd name="T2" fmla="*/ 840 w 1027"/>
                <a:gd name="T3" fmla="*/ 1670 h 1696"/>
                <a:gd name="T4" fmla="*/ 864 w 1027"/>
                <a:gd name="T5" fmla="*/ 1634 h 1696"/>
                <a:gd name="T6" fmla="*/ 894 w 1027"/>
                <a:gd name="T7" fmla="*/ 1550 h 1696"/>
                <a:gd name="T8" fmla="*/ 936 w 1027"/>
                <a:gd name="T9" fmla="*/ 1454 h 1696"/>
                <a:gd name="T10" fmla="*/ 990 w 1027"/>
                <a:gd name="T11" fmla="*/ 1280 h 1696"/>
                <a:gd name="T12" fmla="*/ 1020 w 1027"/>
                <a:gd name="T13" fmla="*/ 1172 h 1696"/>
                <a:gd name="T14" fmla="*/ 1026 w 1027"/>
                <a:gd name="T15" fmla="*/ 1148 h 1696"/>
                <a:gd name="T16" fmla="*/ 996 w 1027"/>
                <a:gd name="T17" fmla="*/ 770 h 1696"/>
                <a:gd name="T18" fmla="*/ 936 w 1027"/>
                <a:gd name="T19" fmla="*/ 524 h 1696"/>
                <a:gd name="T20" fmla="*/ 876 w 1027"/>
                <a:gd name="T21" fmla="*/ 344 h 1696"/>
                <a:gd name="T22" fmla="*/ 792 w 1027"/>
                <a:gd name="T23" fmla="*/ 224 h 1696"/>
                <a:gd name="T24" fmla="*/ 492 w 1027"/>
                <a:gd name="T25" fmla="*/ 74 h 1696"/>
                <a:gd name="T26" fmla="*/ 300 w 1027"/>
                <a:gd name="T27" fmla="*/ 32 h 1696"/>
                <a:gd name="T28" fmla="*/ 0 w 1027"/>
                <a:gd name="T29" fmla="*/ 38 h 16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27"/>
                <a:gd name="T46" fmla="*/ 0 h 1696"/>
                <a:gd name="T47" fmla="*/ 1027 w 1027"/>
                <a:gd name="T48" fmla="*/ 1696 h 16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27" h="1696">
                  <a:moveTo>
                    <a:pt x="816" y="1694"/>
                  </a:moveTo>
                  <a:cubicBezTo>
                    <a:pt x="847" y="1684"/>
                    <a:pt x="825" y="1696"/>
                    <a:pt x="840" y="1670"/>
                  </a:cubicBezTo>
                  <a:cubicBezTo>
                    <a:pt x="847" y="1657"/>
                    <a:pt x="859" y="1648"/>
                    <a:pt x="864" y="1634"/>
                  </a:cubicBezTo>
                  <a:cubicBezTo>
                    <a:pt x="874" y="1605"/>
                    <a:pt x="877" y="1576"/>
                    <a:pt x="894" y="1550"/>
                  </a:cubicBezTo>
                  <a:cubicBezTo>
                    <a:pt x="903" y="1516"/>
                    <a:pt x="922" y="1486"/>
                    <a:pt x="936" y="1454"/>
                  </a:cubicBezTo>
                  <a:cubicBezTo>
                    <a:pt x="960" y="1399"/>
                    <a:pt x="971" y="1337"/>
                    <a:pt x="990" y="1280"/>
                  </a:cubicBezTo>
                  <a:cubicBezTo>
                    <a:pt x="1002" y="1245"/>
                    <a:pt x="1011" y="1208"/>
                    <a:pt x="1020" y="1172"/>
                  </a:cubicBezTo>
                  <a:cubicBezTo>
                    <a:pt x="1022" y="1164"/>
                    <a:pt x="1026" y="1148"/>
                    <a:pt x="1026" y="1148"/>
                  </a:cubicBezTo>
                  <a:cubicBezTo>
                    <a:pt x="1023" y="1019"/>
                    <a:pt x="1027" y="895"/>
                    <a:pt x="996" y="770"/>
                  </a:cubicBezTo>
                  <a:cubicBezTo>
                    <a:pt x="986" y="684"/>
                    <a:pt x="960" y="607"/>
                    <a:pt x="936" y="524"/>
                  </a:cubicBezTo>
                  <a:cubicBezTo>
                    <a:pt x="918" y="463"/>
                    <a:pt x="904" y="401"/>
                    <a:pt x="876" y="344"/>
                  </a:cubicBezTo>
                  <a:cubicBezTo>
                    <a:pt x="856" y="303"/>
                    <a:pt x="831" y="250"/>
                    <a:pt x="792" y="224"/>
                  </a:cubicBezTo>
                  <a:cubicBezTo>
                    <a:pt x="723" y="120"/>
                    <a:pt x="601" y="110"/>
                    <a:pt x="492" y="74"/>
                  </a:cubicBezTo>
                  <a:cubicBezTo>
                    <a:pt x="426" y="52"/>
                    <a:pt x="371" y="38"/>
                    <a:pt x="300" y="32"/>
                  </a:cubicBezTo>
                  <a:cubicBezTo>
                    <a:pt x="204" y="0"/>
                    <a:pt x="99" y="38"/>
                    <a:pt x="0" y="38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7" name="Line 33"/>
            <p:cNvSpPr>
              <a:spLocks noChangeShapeType="1"/>
            </p:cNvSpPr>
            <p:nvPr/>
          </p:nvSpPr>
          <p:spPr bwMode="auto">
            <a:xfrm rot="35809" flipV="1">
              <a:off x="2208" y="3024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8" name="Line 35"/>
            <p:cNvSpPr>
              <a:spLocks noChangeShapeType="1"/>
            </p:cNvSpPr>
            <p:nvPr/>
          </p:nvSpPr>
          <p:spPr bwMode="auto">
            <a:xfrm rot="16576206" flipV="1">
              <a:off x="1944" y="1848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9" name="Line 36"/>
            <p:cNvSpPr>
              <a:spLocks noChangeShapeType="1"/>
            </p:cNvSpPr>
            <p:nvPr/>
          </p:nvSpPr>
          <p:spPr bwMode="auto">
            <a:xfrm rot="15045958" flipV="1">
              <a:off x="1224" y="1704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</p:grpSp>
      <p:grpSp>
        <p:nvGrpSpPr>
          <p:cNvPr id="1031" name="Group 39"/>
          <p:cNvGrpSpPr>
            <a:grpSpLocks/>
          </p:cNvGrpSpPr>
          <p:nvPr/>
        </p:nvGrpSpPr>
        <p:grpSpPr bwMode="auto">
          <a:xfrm>
            <a:off x="6019800" y="304800"/>
            <a:ext cx="2895600" cy="3733800"/>
            <a:chOff x="1680" y="1488"/>
            <a:chExt cx="1824" cy="2352"/>
          </a:xfrm>
        </p:grpSpPr>
        <p:graphicFrame>
          <p:nvGraphicFramePr>
            <p:cNvPr id="1026" name="Object 40"/>
            <p:cNvGraphicFramePr>
              <a:graphicFrameLocks/>
            </p:cNvGraphicFramePr>
            <p:nvPr/>
          </p:nvGraphicFramePr>
          <p:xfrm>
            <a:off x="1680" y="1680"/>
            <a:ext cx="1680" cy="2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Document" r:id="rId3" imgW="2158920" imgH="2705040" progId="Word.Document.8">
                    <p:embed/>
                  </p:oleObj>
                </mc:Choice>
                <mc:Fallback>
                  <p:oleObj name="Document" r:id="rId3" imgW="2158920" imgH="2705040" progId="Word.Document.8">
                    <p:embed/>
                    <p:pic>
                      <p:nvPicPr>
                        <p:cNvPr id="0" name="Object 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680"/>
                          <a:ext cx="1680" cy="2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Rectangle 41"/>
            <p:cNvSpPr>
              <a:spLocks noChangeArrowheads="1"/>
            </p:cNvSpPr>
            <p:nvPr/>
          </p:nvSpPr>
          <p:spPr bwMode="auto">
            <a:xfrm>
              <a:off x="1728" y="1488"/>
              <a:ext cx="1776" cy="23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071813" y="4071938"/>
            <a:ext cx="4714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FR" sz="3200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sz="2000" b="1" dirty="0">
                <a:latin typeface="+mj-lt"/>
              </a:rPr>
              <a:t>Diffusion métastatique:</a:t>
            </a:r>
          </a:p>
          <a:p>
            <a:pPr lvl="1">
              <a:defRPr/>
            </a:pPr>
            <a:r>
              <a:rPr lang="fr-FR" dirty="0"/>
              <a:t>hile ovarien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err="1">
                <a:sym typeface="Wingdings" pitchFamily="2" charset="2"/>
              </a:rPr>
              <a:t>lombo</a:t>
            </a:r>
            <a:r>
              <a:rPr lang="fr-FR" dirty="0">
                <a:sym typeface="Wingdings" pitchFamily="2" charset="2"/>
              </a:rPr>
              <a:t>-aortique</a:t>
            </a:r>
          </a:p>
          <a:p>
            <a:pPr lvl="1">
              <a:defRPr/>
            </a:pPr>
            <a:r>
              <a:rPr lang="fr-FR" dirty="0" err="1">
                <a:sym typeface="Wingdings" pitchFamily="2" charset="2"/>
              </a:rPr>
              <a:t>ligt</a:t>
            </a:r>
            <a:r>
              <a:rPr lang="fr-FR" dirty="0">
                <a:sym typeface="Wingdings" pitchFamily="2" charset="2"/>
              </a:rPr>
              <a:t> large  obturatrice</a:t>
            </a:r>
          </a:p>
          <a:p>
            <a:pPr lvl="1">
              <a:defRPr/>
            </a:pPr>
            <a:r>
              <a:rPr lang="fr-FR" dirty="0" err="1">
                <a:sym typeface="Wingdings" pitchFamily="2" charset="2"/>
              </a:rPr>
              <a:t>ligt</a:t>
            </a:r>
            <a:r>
              <a:rPr lang="fr-FR" dirty="0">
                <a:sym typeface="Wingdings" pitchFamily="2" charset="2"/>
              </a:rPr>
              <a:t> rond  iliaque externe inguinale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57200"/>
            <a:ext cx="7972425" cy="739775"/>
          </a:xfrm>
        </p:spPr>
        <p:txBody>
          <a:bodyPr/>
          <a:lstStyle/>
          <a:p>
            <a:pPr eaLnBrk="1" hangingPunct="1"/>
            <a:r>
              <a:rPr lang="fr-FR" b="1" smtClean="0"/>
              <a:t>DEFINITION</a:t>
            </a:r>
          </a:p>
        </p:txBody>
      </p:sp>
      <p:sp>
        <p:nvSpPr>
          <p:cNvPr id="1126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E4380B-8E18-4309-9705-9DA2F060E730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38" y="1428750"/>
            <a:ext cx="7775575" cy="4895850"/>
          </a:xfrm>
        </p:spPr>
        <p:txBody>
          <a:bodyPr rtlCol="0"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6300" b="1" dirty="0" smtClean="0"/>
              <a:t>La tumeur ovarienne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400" dirty="0" smtClean="0"/>
              <a:t>    </a:t>
            </a:r>
            <a:r>
              <a:rPr lang="fr-FR" sz="5700" dirty="0" smtClean="0"/>
              <a:t>Processus prolifératif primitif ou secondaire, bénin ou malin(CANCER), d’aspect kystique, solide ou  végétant, siégeant au niveau de l’ovaire et dont la croissance n’est pas directement liée à un dysfonctionnement hormonal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71810"/>
            <a:ext cx="8153400" cy="1571636"/>
          </a:xfrm>
        </p:spPr>
        <p:txBody>
          <a:bodyPr/>
          <a:lstStyle/>
          <a:p>
            <a:pPr algn="ctr"/>
            <a:r>
              <a:rPr lang="fr-FR" b="1" dirty="0" smtClean="0"/>
              <a:t>ETUDE CLINIQUE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51ADEF-ACD0-4070-9EFF-5B5986C8EB6E}" type="slidenum">
              <a:rPr lang="fr-FR" smtClean="0"/>
              <a:pPr>
                <a:defRPr/>
              </a:pPr>
              <a:t>40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3200" dirty="0" smtClean="0"/>
          </a:p>
          <a:p>
            <a:r>
              <a:rPr lang="fr-FR" sz="2800" b="1" dirty="0" smtClean="0"/>
              <a:t>Le diagnostic des cancers de l’ovaire…</a:t>
            </a:r>
            <a:r>
              <a:rPr lang="fr-FR" sz="2800" dirty="0" smtClean="0"/>
              <a:t>un des</a:t>
            </a:r>
          </a:p>
          <a:p>
            <a:pPr>
              <a:buNone/>
            </a:pPr>
            <a:r>
              <a:rPr lang="fr-FR" sz="2800" dirty="0" smtClean="0"/>
              <a:t>problèmes les plus difficiles.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Dominé par les stades avancées (III/IV, 70%  en </a:t>
            </a:r>
          </a:p>
          <a:p>
            <a:pPr>
              <a:buNone/>
            </a:pPr>
            <a:r>
              <a:rPr lang="fr-FR" sz="2800" dirty="0" smtClean="0"/>
              <a:t>milieu CHU à Cotonou)</a:t>
            </a:r>
          </a:p>
          <a:p>
            <a:pPr>
              <a:buNone/>
            </a:pPr>
            <a:endParaRPr lang="fr-FR" sz="3200" dirty="0" smtClean="0"/>
          </a:p>
          <a:p>
            <a:endParaRPr lang="fr-FR" sz="3200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57147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257800"/>
          </a:xfrm>
        </p:spPr>
        <p:txBody>
          <a:bodyPr>
            <a:normAutofit lnSpcReduction="10000"/>
          </a:bodyPr>
          <a:lstStyle/>
          <a:p>
            <a:endParaRPr lang="fr-FR" sz="3200" b="1" dirty="0" smtClean="0"/>
          </a:p>
          <a:p>
            <a:r>
              <a:rPr lang="fr-FR" sz="2800" b="1" dirty="0" smtClean="0"/>
              <a:t>Ces cancers découverts à un stade avancé </a:t>
            </a:r>
          </a:p>
          <a:p>
            <a:pPr>
              <a:buNone/>
            </a:pPr>
            <a:r>
              <a:rPr lang="fr-FR" sz="2800" dirty="0" smtClean="0"/>
              <a:t>nécessitent des curages pelviens et </a:t>
            </a:r>
            <a:r>
              <a:rPr lang="fr-FR" sz="2800" dirty="0" err="1" smtClean="0"/>
              <a:t>lombo</a:t>
            </a:r>
            <a:r>
              <a:rPr lang="fr-FR" sz="2800" dirty="0" smtClean="0"/>
              <a:t> aortiques</a:t>
            </a:r>
          </a:p>
          <a:p>
            <a:pPr>
              <a:buNone/>
            </a:pPr>
            <a:r>
              <a:rPr lang="fr-FR" sz="2800" dirty="0" smtClean="0"/>
              <a:t>parfois étendus 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Les lymphocèles (entre 0 % et plus de 50 %) représentent les complications les plus fréquentes de cette chirurgie. </a:t>
            </a:r>
          </a:p>
          <a:p>
            <a:endParaRPr lang="fr-FR" sz="2800" dirty="0" smtClean="0"/>
          </a:p>
          <a:p>
            <a:r>
              <a:rPr lang="fr-FR" sz="2800" dirty="0" smtClean="0"/>
              <a:t> La diffusion et le mode de progression de ces cancers peuvent expliquer ces complications </a:t>
            </a:r>
          </a:p>
          <a:p>
            <a:endParaRPr lang="fr-FR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9144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71525"/>
          </a:xfrm>
        </p:spPr>
        <p:txBody>
          <a:bodyPr/>
          <a:lstStyle/>
          <a:p>
            <a:r>
              <a:rPr lang="fr-FR" b="1" smtClean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63" y="1500188"/>
            <a:ext cx="8358187" cy="5214937"/>
          </a:xfrm>
        </p:spPr>
        <p:txBody>
          <a:bodyPr>
            <a:normAutofit/>
          </a:bodyPr>
          <a:lstStyle/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CEPENDANT UN ESPOIR POUR CES FORMES AVANCEES </a:t>
            </a:r>
            <a:r>
              <a:rPr lang="fr-FR" b="1" dirty="0" smtClean="0"/>
              <a:t>…AVEC</a:t>
            </a:r>
            <a:endParaRPr lang="fr-FR" sz="2400" b="1" dirty="0" smtClean="0"/>
          </a:p>
          <a:p>
            <a:pPr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800" b="1" dirty="0" smtClean="0">
                <a:solidFill>
                  <a:srgbClr val="0070C0"/>
                </a:solidFill>
              </a:rPr>
              <a:t>L’essai allemand LION </a:t>
            </a:r>
            <a:r>
              <a:rPr lang="fr-FR" sz="2800" dirty="0" smtClean="0"/>
              <a:t>(</a:t>
            </a:r>
            <a:r>
              <a:rPr lang="fr-FR" sz="2800" dirty="0" err="1" smtClean="0"/>
              <a:t>Lymphadenectomy</a:t>
            </a:r>
            <a:r>
              <a:rPr lang="fr-FR" sz="2800" dirty="0" smtClean="0"/>
              <a:t> In </a:t>
            </a:r>
            <a:r>
              <a:rPr lang="fr-FR" sz="2800" dirty="0" err="1" smtClean="0"/>
              <a:t>Ovarian</a:t>
            </a:r>
            <a:endParaRPr lang="fr-FR" sz="28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800" dirty="0" smtClean="0"/>
              <a:t> </a:t>
            </a:r>
            <a:r>
              <a:rPr lang="fr-FR" sz="2800" dirty="0" err="1" smtClean="0"/>
              <a:t>Neoplasm</a:t>
            </a:r>
            <a:r>
              <a:rPr lang="fr-FR" sz="2800" dirty="0" smtClean="0"/>
              <a:t>) et </a:t>
            </a:r>
            <a:r>
              <a:rPr lang="fr-FR" sz="2800" b="1" dirty="0" smtClean="0">
                <a:solidFill>
                  <a:srgbClr val="0070C0"/>
                </a:solidFill>
              </a:rPr>
              <a:t>l’essai français CARACO </a:t>
            </a:r>
            <a:r>
              <a:rPr lang="fr-FR" sz="2800" dirty="0" smtClean="0"/>
              <a:t>(Cancer de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800" dirty="0" smtClean="0"/>
              <a:t>l’ovaire Avancé avec Randomisation des Curages pelviens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800" dirty="0" smtClean="0"/>
              <a:t>et </a:t>
            </a:r>
            <a:r>
              <a:rPr lang="fr-FR" sz="2800" dirty="0" err="1" smtClean="0"/>
              <a:t>aortico</a:t>
            </a:r>
            <a:r>
              <a:rPr lang="fr-FR" sz="2800" dirty="0" smtClean="0"/>
              <a:t>-caves)</a:t>
            </a:r>
            <a:endParaRPr lang="fr-FR" sz="2800" i="1" dirty="0" smtClean="0"/>
          </a:p>
          <a:p>
            <a:pPr>
              <a:buFont typeface="Wingdings" pitchFamily="2" charset="2"/>
              <a:buNone/>
              <a:defRPr/>
            </a:pPr>
            <a:endParaRPr lang="fr-FR" sz="2000" i="1" dirty="0" smtClean="0"/>
          </a:p>
          <a:p>
            <a:pPr>
              <a:buFont typeface="Wingdings" pitchFamily="2" charset="2"/>
              <a:buNone/>
              <a:defRPr/>
            </a:pPr>
            <a:endParaRPr lang="fr-FR" sz="2000" dirty="0" smtClean="0"/>
          </a:p>
          <a:p>
            <a:pPr>
              <a:buFont typeface="Wingdings" pitchFamily="2" charset="2"/>
              <a:buNone/>
              <a:defRPr/>
            </a:pP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1285875"/>
            <a:ext cx="71437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45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551862" cy="5043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/>
              <a:t>CEPENDANT UN ESPOIR…</a:t>
            </a:r>
            <a:endParaRPr lang="fr-FR" sz="2600" i="1" dirty="0" smtClean="0"/>
          </a:p>
          <a:p>
            <a:pPr>
              <a:buFont typeface="Wingdings" pitchFamily="2" charset="2"/>
              <a:buNone/>
              <a:defRPr/>
            </a:pPr>
            <a:endParaRPr lang="fr-FR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fr-FR" sz="2600" b="1" dirty="0" smtClean="0">
                <a:solidFill>
                  <a:srgbClr val="0070C0"/>
                </a:solidFill>
              </a:rPr>
              <a:t>« L’essai français CARACO, de Phase III, apportera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600" b="1" dirty="0" smtClean="0">
                <a:solidFill>
                  <a:srgbClr val="0070C0"/>
                </a:solidFill>
              </a:rPr>
              <a:t>probablement les réponses attendues concernant le bénéfice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600" b="1" dirty="0" smtClean="0">
                <a:solidFill>
                  <a:srgbClr val="0070C0"/>
                </a:solidFill>
              </a:rPr>
              <a:t>thérapeutique potentiel dans le contexte des cancers au </a:t>
            </a:r>
          </a:p>
          <a:p>
            <a:pPr>
              <a:buNone/>
              <a:defRPr/>
            </a:pPr>
            <a:r>
              <a:rPr lang="fr-FR" sz="2600" b="1" dirty="0" smtClean="0">
                <a:solidFill>
                  <a:srgbClr val="0070C0"/>
                </a:solidFill>
              </a:rPr>
              <a:t>stade avancé (70 premières inclusions atteintes en 2011).</a:t>
            </a:r>
          </a:p>
          <a:p>
            <a:pPr>
              <a:buNone/>
              <a:defRPr/>
            </a:pPr>
            <a:r>
              <a:rPr lang="fr-FR" sz="2800" b="1" i="1" dirty="0" smtClean="0"/>
              <a:t>L’objectif principal est la survie globale</a:t>
            </a:r>
          </a:p>
          <a:p>
            <a:pPr>
              <a:buFont typeface="Wingdings" pitchFamily="2" charset="2"/>
              <a:buNone/>
              <a:defRPr/>
            </a:pPr>
            <a:endParaRPr lang="fr-FR" sz="26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3600" b="1" dirty="0" smtClean="0">
                <a:solidFill>
                  <a:srgbClr val="0070C0"/>
                </a:solidFill>
              </a:rPr>
              <a:t>Mais beaucoup de débats  pour et contre</a:t>
            </a:r>
          </a:p>
          <a:p>
            <a:pPr>
              <a:defRPr/>
            </a:pPr>
            <a:endParaRPr lang="fr-FR" sz="2000" i="1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1214422"/>
            <a:ext cx="71434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46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EXTENSION ET VOIES DE DIFFUSION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r-FR" dirty="0" smtClean="0"/>
              <a:t>47</a:t>
            </a:r>
            <a:endParaRPr lang="fr-FR" dirty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fr-FR" dirty="0" smtClean="0"/>
              <a:t>Diffusion péritonéale par contiguïté et par l’intermédiaire du liquide péritonéal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dirty="0" smtClean="0"/>
              <a:t>Diffusion par voie lymphatique rétro péritonéale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dirty="0" smtClean="0"/>
              <a:t>Diffusion par voie lymphatique </a:t>
            </a:r>
            <a:r>
              <a:rPr lang="fr-FR" dirty="0" err="1" smtClean="0"/>
              <a:t>trans</a:t>
            </a:r>
            <a:r>
              <a:rPr lang="fr-FR" dirty="0" smtClean="0"/>
              <a:t> diaphragmatique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dirty="0" smtClean="0"/>
              <a:t>Diffusion par voie hématogène : d’importance moindre.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dirty="0" smtClean="0"/>
              <a:t>Métastases au poumon, foie et parfois au cerveau </a:t>
            </a:r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4618037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smtClean="0"/>
              <a:t>Mode de progression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362200" y="1371600"/>
            <a:ext cx="5105400" cy="1524000"/>
          </a:xfrm>
        </p:spPr>
        <p:txBody>
          <a:bodyPr/>
          <a:lstStyle/>
          <a:p>
            <a:pPr eaLnBrk="1" hangingPunct="1">
              <a:buNone/>
            </a:pPr>
            <a:r>
              <a:rPr lang="fr-FR" sz="2800" dirty="0" smtClean="0">
                <a:sym typeface="Symbol"/>
              </a:rPr>
              <a:t>   </a:t>
            </a:r>
            <a:r>
              <a:rPr lang="fr-FR" sz="2800" dirty="0" err="1" smtClean="0"/>
              <a:t>Carcinose</a:t>
            </a:r>
            <a:r>
              <a:rPr lang="fr-FR" sz="2800" dirty="0" smtClean="0"/>
              <a:t> péritonéale</a:t>
            </a:r>
            <a:r>
              <a:rPr lang="fr-FR" sz="2400" dirty="0" smtClean="0"/>
              <a:t>:</a:t>
            </a:r>
          </a:p>
          <a:p>
            <a:pPr lvl="1" eaLnBrk="1" hangingPunct="1">
              <a:buNone/>
            </a:pPr>
            <a:r>
              <a:rPr lang="fr-FR" sz="2000" dirty="0" smtClean="0"/>
              <a:t>* liquide péritonéal</a:t>
            </a:r>
          </a:p>
          <a:p>
            <a:pPr lvl="1" eaLnBrk="1" hangingPunct="1">
              <a:buNone/>
            </a:pPr>
            <a:r>
              <a:rPr lang="fr-FR" sz="2000" dirty="0" smtClean="0"/>
              <a:t>* ascite inflammatoire</a:t>
            </a:r>
          </a:p>
          <a:p>
            <a:pPr lvl="1" eaLnBrk="1" hangingPunct="1">
              <a:buFontTx/>
              <a:buNone/>
            </a:pPr>
            <a:endParaRPr lang="fr-FR" sz="2000" dirty="0" smtClean="0"/>
          </a:p>
        </p:txBody>
      </p:sp>
      <p:sp>
        <p:nvSpPr>
          <p:cNvPr id="102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r-FR" dirty="0" smtClean="0"/>
              <a:t>48</a:t>
            </a:r>
            <a:endParaRPr lang="fr-FR" dirty="0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90600" y="2667000"/>
            <a:ext cx="1981200" cy="3657600"/>
            <a:chOff x="768" y="1536"/>
            <a:chExt cx="1680" cy="2640"/>
          </a:xfrm>
        </p:grpSpPr>
        <p:sp>
          <p:nvSpPr>
            <p:cNvPr id="1034" name="AutoShape 8"/>
            <p:cNvSpPr>
              <a:spLocks noChangeArrowheads="1"/>
            </p:cNvSpPr>
            <p:nvPr/>
          </p:nvSpPr>
          <p:spPr bwMode="auto">
            <a:xfrm>
              <a:off x="768" y="1536"/>
              <a:ext cx="1680" cy="249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5" name="AutoShape 9"/>
            <p:cNvSpPr>
              <a:spLocks noChangeArrowheads="1"/>
            </p:cNvSpPr>
            <p:nvPr/>
          </p:nvSpPr>
          <p:spPr bwMode="auto">
            <a:xfrm rot="-10775240">
              <a:off x="1392" y="3504"/>
              <a:ext cx="480" cy="527"/>
            </a:xfrm>
            <a:prstGeom prst="flowChartOffpageConnector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1200" y="3360"/>
              <a:ext cx="144" cy="336"/>
            </a:xfrm>
            <a:prstGeom prst="ellipse">
              <a:avLst/>
            </a:prstGeom>
            <a:solidFill>
              <a:srgbClr val="96969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1920" y="3360"/>
              <a:ext cx="144" cy="336"/>
            </a:xfrm>
            <a:prstGeom prst="ellipse">
              <a:avLst/>
            </a:prstGeom>
            <a:solidFill>
              <a:srgbClr val="96969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>
              <a:off x="1776" y="3456"/>
              <a:ext cx="240" cy="144"/>
            </a:xfrm>
            <a:prstGeom prst="curvedDown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9" name="AutoShape 14"/>
            <p:cNvSpPr>
              <a:spLocks noChangeArrowheads="1"/>
            </p:cNvSpPr>
            <p:nvPr/>
          </p:nvSpPr>
          <p:spPr bwMode="auto">
            <a:xfrm flipH="1">
              <a:off x="1248" y="3456"/>
              <a:ext cx="240" cy="144"/>
            </a:xfrm>
            <a:prstGeom prst="curvedDown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7" name="Cloud"/>
            <p:cNvSpPr>
              <a:spLocks noChangeAspect="1" noEditPoints="1" noChangeArrowheads="1"/>
            </p:cNvSpPr>
            <p:nvPr/>
          </p:nvSpPr>
          <p:spPr bwMode="auto">
            <a:xfrm>
              <a:off x="1056" y="1920"/>
              <a:ext cx="1094" cy="139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 dirty="0">
                <a:latin typeface="Arial" charset="0"/>
                <a:cs typeface="Arial" charset="0"/>
              </a:endParaRPr>
            </a:p>
          </p:txBody>
        </p:sp>
        <p:sp>
          <p:nvSpPr>
            <p:cNvPr id="1041" name="AutoShape 23"/>
            <p:cNvSpPr>
              <a:spLocks noChangeArrowheads="1"/>
            </p:cNvSpPr>
            <p:nvPr/>
          </p:nvSpPr>
          <p:spPr bwMode="auto">
            <a:xfrm rot="-6972639">
              <a:off x="1456" y="3108"/>
              <a:ext cx="770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6 w 21600"/>
                <a:gd name="T13" fmla="*/ 5520 h 21600"/>
                <a:gd name="T14" fmla="*/ 18907 w 21600"/>
                <a:gd name="T15" fmla="*/ 163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42" name="Line 25"/>
            <p:cNvSpPr>
              <a:spLocks noChangeShapeType="1"/>
            </p:cNvSpPr>
            <p:nvPr/>
          </p:nvSpPr>
          <p:spPr bwMode="auto">
            <a:xfrm flipH="1">
              <a:off x="864" y="3648"/>
              <a:ext cx="576" cy="52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3" name="Line 26"/>
            <p:cNvSpPr>
              <a:spLocks noChangeShapeType="1"/>
            </p:cNvSpPr>
            <p:nvPr/>
          </p:nvSpPr>
          <p:spPr bwMode="auto">
            <a:xfrm flipH="1" flipV="1">
              <a:off x="1056" y="3504"/>
              <a:ext cx="38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4" name="Line 27"/>
            <p:cNvSpPr>
              <a:spLocks noChangeShapeType="1"/>
            </p:cNvSpPr>
            <p:nvPr/>
          </p:nvSpPr>
          <p:spPr bwMode="auto">
            <a:xfrm flipV="1">
              <a:off x="1344" y="2352"/>
              <a:ext cx="288" cy="1200"/>
            </a:xfrm>
            <a:prstGeom prst="line">
              <a:avLst/>
            </a:prstGeom>
            <a:noFill/>
            <a:ln w="76200" cap="rnd">
              <a:solidFill>
                <a:srgbClr val="FF3300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auto">
            <a:xfrm flipH="1">
              <a:off x="1152" y="3648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6" name="Freeform 32"/>
            <p:cNvSpPr>
              <a:spLocks/>
            </p:cNvSpPr>
            <p:nvPr/>
          </p:nvSpPr>
          <p:spPr bwMode="auto">
            <a:xfrm>
              <a:off x="1248" y="1728"/>
              <a:ext cx="1027" cy="1696"/>
            </a:xfrm>
            <a:custGeom>
              <a:avLst/>
              <a:gdLst>
                <a:gd name="T0" fmla="*/ 816 w 1027"/>
                <a:gd name="T1" fmla="*/ 1694 h 1696"/>
                <a:gd name="T2" fmla="*/ 840 w 1027"/>
                <a:gd name="T3" fmla="*/ 1670 h 1696"/>
                <a:gd name="T4" fmla="*/ 864 w 1027"/>
                <a:gd name="T5" fmla="*/ 1634 h 1696"/>
                <a:gd name="T6" fmla="*/ 894 w 1027"/>
                <a:gd name="T7" fmla="*/ 1550 h 1696"/>
                <a:gd name="T8" fmla="*/ 936 w 1027"/>
                <a:gd name="T9" fmla="*/ 1454 h 1696"/>
                <a:gd name="T10" fmla="*/ 990 w 1027"/>
                <a:gd name="T11" fmla="*/ 1280 h 1696"/>
                <a:gd name="T12" fmla="*/ 1020 w 1027"/>
                <a:gd name="T13" fmla="*/ 1172 h 1696"/>
                <a:gd name="T14" fmla="*/ 1026 w 1027"/>
                <a:gd name="T15" fmla="*/ 1148 h 1696"/>
                <a:gd name="T16" fmla="*/ 996 w 1027"/>
                <a:gd name="T17" fmla="*/ 770 h 1696"/>
                <a:gd name="T18" fmla="*/ 936 w 1027"/>
                <a:gd name="T19" fmla="*/ 524 h 1696"/>
                <a:gd name="T20" fmla="*/ 876 w 1027"/>
                <a:gd name="T21" fmla="*/ 344 h 1696"/>
                <a:gd name="T22" fmla="*/ 792 w 1027"/>
                <a:gd name="T23" fmla="*/ 224 h 1696"/>
                <a:gd name="T24" fmla="*/ 492 w 1027"/>
                <a:gd name="T25" fmla="*/ 74 h 1696"/>
                <a:gd name="T26" fmla="*/ 300 w 1027"/>
                <a:gd name="T27" fmla="*/ 32 h 1696"/>
                <a:gd name="T28" fmla="*/ 0 w 1027"/>
                <a:gd name="T29" fmla="*/ 38 h 16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27"/>
                <a:gd name="T46" fmla="*/ 0 h 1696"/>
                <a:gd name="T47" fmla="*/ 1027 w 1027"/>
                <a:gd name="T48" fmla="*/ 1696 h 16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27" h="1696">
                  <a:moveTo>
                    <a:pt x="816" y="1694"/>
                  </a:moveTo>
                  <a:cubicBezTo>
                    <a:pt x="847" y="1684"/>
                    <a:pt x="825" y="1696"/>
                    <a:pt x="840" y="1670"/>
                  </a:cubicBezTo>
                  <a:cubicBezTo>
                    <a:pt x="847" y="1657"/>
                    <a:pt x="859" y="1648"/>
                    <a:pt x="864" y="1634"/>
                  </a:cubicBezTo>
                  <a:cubicBezTo>
                    <a:pt x="874" y="1605"/>
                    <a:pt x="877" y="1576"/>
                    <a:pt x="894" y="1550"/>
                  </a:cubicBezTo>
                  <a:cubicBezTo>
                    <a:pt x="903" y="1516"/>
                    <a:pt x="922" y="1486"/>
                    <a:pt x="936" y="1454"/>
                  </a:cubicBezTo>
                  <a:cubicBezTo>
                    <a:pt x="960" y="1399"/>
                    <a:pt x="971" y="1337"/>
                    <a:pt x="990" y="1280"/>
                  </a:cubicBezTo>
                  <a:cubicBezTo>
                    <a:pt x="1002" y="1245"/>
                    <a:pt x="1011" y="1208"/>
                    <a:pt x="1020" y="1172"/>
                  </a:cubicBezTo>
                  <a:cubicBezTo>
                    <a:pt x="1022" y="1164"/>
                    <a:pt x="1026" y="1148"/>
                    <a:pt x="1026" y="1148"/>
                  </a:cubicBezTo>
                  <a:cubicBezTo>
                    <a:pt x="1023" y="1019"/>
                    <a:pt x="1027" y="895"/>
                    <a:pt x="996" y="770"/>
                  </a:cubicBezTo>
                  <a:cubicBezTo>
                    <a:pt x="986" y="684"/>
                    <a:pt x="960" y="607"/>
                    <a:pt x="936" y="524"/>
                  </a:cubicBezTo>
                  <a:cubicBezTo>
                    <a:pt x="918" y="463"/>
                    <a:pt x="904" y="401"/>
                    <a:pt x="876" y="344"/>
                  </a:cubicBezTo>
                  <a:cubicBezTo>
                    <a:pt x="856" y="303"/>
                    <a:pt x="831" y="250"/>
                    <a:pt x="792" y="224"/>
                  </a:cubicBezTo>
                  <a:cubicBezTo>
                    <a:pt x="723" y="120"/>
                    <a:pt x="601" y="110"/>
                    <a:pt x="492" y="74"/>
                  </a:cubicBezTo>
                  <a:cubicBezTo>
                    <a:pt x="426" y="52"/>
                    <a:pt x="371" y="38"/>
                    <a:pt x="300" y="32"/>
                  </a:cubicBezTo>
                  <a:cubicBezTo>
                    <a:pt x="204" y="0"/>
                    <a:pt x="99" y="38"/>
                    <a:pt x="0" y="38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7" name="Line 33"/>
            <p:cNvSpPr>
              <a:spLocks noChangeShapeType="1"/>
            </p:cNvSpPr>
            <p:nvPr/>
          </p:nvSpPr>
          <p:spPr bwMode="auto">
            <a:xfrm rot="35809" flipV="1">
              <a:off x="2208" y="3024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8" name="Line 35"/>
            <p:cNvSpPr>
              <a:spLocks noChangeShapeType="1"/>
            </p:cNvSpPr>
            <p:nvPr/>
          </p:nvSpPr>
          <p:spPr bwMode="auto">
            <a:xfrm rot="16576206" flipV="1">
              <a:off x="1944" y="1848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049" name="Line 36"/>
            <p:cNvSpPr>
              <a:spLocks noChangeShapeType="1"/>
            </p:cNvSpPr>
            <p:nvPr/>
          </p:nvSpPr>
          <p:spPr bwMode="auto">
            <a:xfrm rot="15045958" flipV="1">
              <a:off x="1224" y="1704"/>
              <a:ext cx="48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019800" y="304800"/>
            <a:ext cx="2895600" cy="3733800"/>
            <a:chOff x="1680" y="1488"/>
            <a:chExt cx="1824" cy="2352"/>
          </a:xfrm>
        </p:grpSpPr>
        <p:graphicFrame>
          <p:nvGraphicFramePr>
            <p:cNvPr id="1026" name="Object 40"/>
            <p:cNvGraphicFramePr>
              <a:graphicFrameLocks/>
            </p:cNvGraphicFramePr>
            <p:nvPr/>
          </p:nvGraphicFramePr>
          <p:xfrm>
            <a:off x="1680" y="1680"/>
            <a:ext cx="1680" cy="2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19" name="Document" r:id="rId3" imgW="2158920" imgH="2705040" progId="Word.Document.8">
                    <p:embed/>
                  </p:oleObj>
                </mc:Choice>
                <mc:Fallback>
                  <p:oleObj name="Document" r:id="rId3" imgW="2158920" imgH="2705040" progId="Word.Document.8">
                    <p:embed/>
                    <p:pic>
                      <p:nvPicPr>
                        <p:cNvPr id="0" name="Object 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680"/>
                          <a:ext cx="1680" cy="2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Rectangle 41"/>
            <p:cNvSpPr>
              <a:spLocks noChangeArrowheads="1"/>
            </p:cNvSpPr>
            <p:nvPr/>
          </p:nvSpPr>
          <p:spPr bwMode="auto">
            <a:xfrm>
              <a:off x="1728" y="1488"/>
              <a:ext cx="1776" cy="23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276600" y="4343400"/>
            <a:ext cx="4214167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Diffusion métastatique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* hile ovarien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lombo</a:t>
            </a:r>
            <a:r>
              <a:rPr lang="fr-FR" dirty="0" smtClean="0">
                <a:sym typeface="Wingdings" pitchFamily="2" charset="2"/>
              </a:rPr>
              <a:t>-aortique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* </a:t>
            </a:r>
            <a:r>
              <a:rPr lang="fr-FR" dirty="0" err="1" smtClean="0">
                <a:sym typeface="Wingdings" pitchFamily="2" charset="2"/>
              </a:rPr>
              <a:t>ligt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large  obturatrice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* </a:t>
            </a:r>
            <a:r>
              <a:rPr lang="fr-FR" dirty="0" err="1" smtClean="0">
                <a:sym typeface="Wingdings" pitchFamily="2" charset="2"/>
              </a:rPr>
              <a:t>ligt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rond  iliaque externe inguinale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571744"/>
            <a:ext cx="8153400" cy="2571768"/>
          </a:xfrm>
        </p:spPr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92866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49</a:t>
            </a: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2400" dirty="0" smtClean="0"/>
          </a:p>
          <a:p>
            <a:pPr>
              <a:lnSpc>
                <a:spcPct val="110000"/>
              </a:lnSpc>
              <a:buNone/>
              <a:defRPr/>
            </a:pPr>
            <a:r>
              <a:rPr lang="fr-FR" sz="3000" dirty="0" smtClean="0">
                <a:latin typeface="+mj-lt"/>
              </a:rPr>
              <a:t>L’examen anatomopathologique, absolument nécessaire,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fr-FR" sz="3000" dirty="0" smtClean="0">
                <a:latin typeface="+mj-lt"/>
              </a:rPr>
              <a:t>chaque forme histologique ayant son évolution propre</a:t>
            </a:r>
            <a:r>
              <a:rPr lang="fr-FR" sz="3000" b="1" i="1" dirty="0" smtClean="0">
                <a:latin typeface="+mj-lt"/>
              </a:rPr>
              <a:t>. </a:t>
            </a:r>
          </a:p>
          <a:p>
            <a:pPr>
              <a:lnSpc>
                <a:spcPct val="110000"/>
              </a:lnSpc>
              <a:buNone/>
              <a:defRPr/>
            </a:pPr>
            <a:endParaRPr lang="fr-FR" b="1" i="1" dirty="0" smtClean="0">
              <a:latin typeface="+mj-lt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fr-FR" sz="3000" dirty="0" smtClean="0">
                <a:latin typeface="+mj-lt"/>
              </a:rPr>
              <a:t>De nombreuses classifications</a:t>
            </a:r>
            <a:r>
              <a:rPr lang="fr-FR" dirty="0" smtClean="0">
                <a:latin typeface="+mj-lt"/>
              </a:rPr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fr-FR" dirty="0" smtClean="0"/>
              <a:t>macroscopique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fr-FR" dirty="0" smtClean="0"/>
              <a:t>microscopique,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fr-FR" dirty="0" smtClean="0"/>
              <a:t>opératoire,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fr-FR" dirty="0" smtClean="0"/>
              <a:t>histologique</a:t>
            </a:r>
            <a:endParaRPr lang="fr-FR" dirty="0" smtClean="0">
              <a:latin typeface="+mj-lt"/>
            </a:endParaRPr>
          </a:p>
          <a:p>
            <a:pPr>
              <a:lnSpc>
                <a:spcPct val="110000"/>
              </a:lnSpc>
              <a:buNone/>
              <a:defRPr/>
            </a:pPr>
            <a:r>
              <a:rPr lang="fr-FR" dirty="0" smtClean="0">
                <a:latin typeface="+mj-lt"/>
                <a:sym typeface="Symbol"/>
              </a:rPr>
              <a:t>     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8572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972452" cy="92869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 </a:t>
            </a:r>
            <a:r>
              <a:rPr lang="fr-FR" b="1" dirty="0" smtClean="0"/>
              <a:t>ANATOMIE PATHOLOGIQUE</a:t>
            </a:r>
            <a:endParaRPr lang="fr-FR" b="1" baseline="30000" dirty="0" smtClean="0"/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r-FR" dirty="0" smtClean="0"/>
              <a:t>51</a:t>
            </a:r>
            <a:endParaRPr lang="fr-FR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2275" y="1484313"/>
            <a:ext cx="6983413" cy="4827587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fr-FR" sz="3200" dirty="0" smtClean="0"/>
              <a:t>Classification microscopique</a:t>
            </a:r>
            <a:endParaRPr lang="fr-FR" dirty="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dirty="0" smtClean="0"/>
              <a:t>Les tumeurs du revêtement épithélial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dirty="0" smtClean="0"/>
              <a:t>Les tumeurs des cellules germinales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dirty="0" smtClean="0"/>
              <a:t>Les tumeurs endocrines (tumeurs du mésenchyme et des cordons sexuels</a:t>
            </a:r>
            <a:r>
              <a:rPr lang="fr-FR" u="sng" dirty="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dirty="0" smtClean="0"/>
              <a:t>Tumeurs conjonctives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dirty="0" smtClean="0"/>
              <a:t>Autres tumeurs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DEFINITION</a:t>
            </a:r>
          </a:p>
        </p:txBody>
      </p:sp>
      <p:sp>
        <p:nvSpPr>
          <p:cNvPr id="14339" name="Espace réservé du contenu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fr-FR" smtClean="0"/>
              <a:t>Kystes Séreux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Kystes muqueux ou mucineux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r-FR" dirty="0" smtClean="0"/>
              <a:t>Cystadénomes séreux (bénin) et cystadénocarcinomes (malin)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r-F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r-FR" dirty="0" smtClean="0"/>
              <a:t>Cystadénomes mucineux (bénin) et cystadénocarcinomes (malin)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DE5BDB3-E3A2-4DD6-A775-F773B814A8E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14342" name="Espace réservé du texte 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eaLnBrk="1" hangingPunct="1"/>
            <a:r>
              <a:rPr lang="fr-FR" smtClean="0"/>
              <a:t>KYSTES (SEMIOLOGIE)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TUMEURS OVARIENNES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3200" dirty="0" smtClean="0"/>
              <a:t>Tumeurs du revêtement épithélial</a:t>
            </a:r>
          </a:p>
          <a:p>
            <a:endParaRPr lang="fr-FR" dirty="0" smtClean="0"/>
          </a:p>
          <a:p>
            <a:pPr lvl="1"/>
            <a:r>
              <a:rPr lang="fr-FR" b="1" i="1" dirty="0" smtClean="0"/>
              <a:t>Tumeurs séreuses</a:t>
            </a:r>
            <a:r>
              <a:rPr lang="fr-FR" b="1" dirty="0" smtClean="0"/>
              <a:t> : </a:t>
            </a:r>
          </a:p>
          <a:p>
            <a:pPr lvl="2">
              <a:buFontTx/>
              <a:buChar char="o"/>
            </a:pPr>
            <a:r>
              <a:rPr lang="fr-FR" sz="2800" dirty="0" smtClean="0"/>
              <a:t>malignes :  </a:t>
            </a:r>
            <a:r>
              <a:rPr lang="fr-FR" sz="2800" dirty="0" err="1" smtClean="0"/>
              <a:t>cystadénocarcinomes</a:t>
            </a:r>
            <a:r>
              <a:rPr lang="fr-FR" sz="2800" dirty="0" smtClean="0"/>
              <a:t> séreux (42%)</a:t>
            </a:r>
          </a:p>
          <a:p>
            <a:pPr lvl="2">
              <a:buFontTx/>
              <a:buChar char="o"/>
            </a:pPr>
            <a:endParaRPr lang="fr-FR" sz="2800" dirty="0" smtClean="0"/>
          </a:p>
          <a:p>
            <a:pPr lvl="1"/>
            <a:r>
              <a:rPr lang="fr-FR" b="1" i="1" dirty="0" smtClean="0"/>
              <a:t>Tumeurs </a:t>
            </a:r>
            <a:r>
              <a:rPr lang="fr-FR" b="1" i="1" dirty="0" err="1" smtClean="0"/>
              <a:t>mucineuses</a:t>
            </a:r>
            <a:r>
              <a:rPr lang="fr-FR" b="1" dirty="0" smtClean="0"/>
              <a:t> :</a:t>
            </a:r>
          </a:p>
          <a:p>
            <a:pPr lvl="2">
              <a:buFontTx/>
              <a:buChar char="o"/>
            </a:pPr>
            <a:r>
              <a:rPr lang="fr-FR" sz="2800" dirty="0" err="1" smtClean="0"/>
              <a:t>cystadénocarcinome</a:t>
            </a:r>
            <a:r>
              <a:rPr lang="fr-FR" sz="2800" dirty="0" smtClean="0"/>
              <a:t> </a:t>
            </a:r>
            <a:r>
              <a:rPr lang="fr-FR" sz="2800" dirty="0" err="1" smtClean="0"/>
              <a:t>mucineux</a:t>
            </a:r>
            <a:r>
              <a:rPr lang="fr-FR" sz="2800" dirty="0" smtClean="0"/>
              <a:t>  : malin (12%)</a:t>
            </a:r>
          </a:p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142984"/>
            <a:ext cx="78578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3200" dirty="0" smtClean="0"/>
              <a:t>Tumeur du revêtement épithélial</a:t>
            </a:r>
          </a:p>
          <a:p>
            <a:endParaRPr lang="fr-FR" dirty="0" smtClean="0"/>
          </a:p>
          <a:p>
            <a:pPr lvl="1"/>
            <a:r>
              <a:rPr lang="fr-FR" b="1" i="1" dirty="0" smtClean="0"/>
              <a:t>Tumeurs  </a:t>
            </a:r>
            <a:r>
              <a:rPr lang="fr-FR" b="1" i="1" dirty="0" err="1" smtClean="0"/>
              <a:t>endométrioïdes</a:t>
            </a:r>
            <a:endParaRPr lang="fr-FR" dirty="0" smtClean="0"/>
          </a:p>
          <a:p>
            <a:pPr lvl="2">
              <a:buFontTx/>
              <a:buChar char="o"/>
              <a:defRPr/>
            </a:pPr>
            <a:r>
              <a:rPr lang="fr-FR" sz="2800" dirty="0" err="1" smtClean="0"/>
              <a:t>Cystadénocarcinomes</a:t>
            </a:r>
            <a:r>
              <a:rPr lang="fr-FR" sz="2800" dirty="0" smtClean="0"/>
              <a:t> </a:t>
            </a:r>
            <a:r>
              <a:rPr lang="fr-FR" sz="2800" dirty="0" err="1" smtClean="0"/>
              <a:t>endométrioïdes</a:t>
            </a:r>
            <a:r>
              <a:rPr lang="fr-FR" sz="2800" dirty="0" smtClean="0"/>
              <a:t> (15%)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b="1" i="1" dirty="0" smtClean="0"/>
              <a:t>Tumeurs  de Brenner</a:t>
            </a:r>
            <a:r>
              <a:rPr lang="fr-FR" i="1" dirty="0" smtClean="0"/>
              <a:t>   </a:t>
            </a:r>
            <a:endParaRPr lang="fr-FR" dirty="0" smtClean="0"/>
          </a:p>
          <a:p>
            <a:pPr lvl="2">
              <a:buFontTx/>
              <a:buChar char="o"/>
              <a:defRPr/>
            </a:pPr>
            <a:r>
              <a:rPr lang="fr-FR" i="1" dirty="0" smtClean="0"/>
              <a:t>Malignes</a:t>
            </a:r>
            <a:r>
              <a:rPr lang="fr-FR" dirty="0" smtClean="0"/>
              <a:t> </a:t>
            </a:r>
          </a:p>
          <a:p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92866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Tumeurs du revêtement épithélial</a:t>
            </a:r>
          </a:p>
          <a:p>
            <a:endParaRPr lang="fr-FR" dirty="0" smtClean="0"/>
          </a:p>
          <a:p>
            <a:pPr lvl="1"/>
            <a:r>
              <a:rPr lang="fr-FR" i="1" dirty="0" smtClean="0"/>
              <a:t>Tumeurs à cellules claires (</a:t>
            </a:r>
            <a:r>
              <a:rPr lang="fr-FR" i="1" dirty="0" err="1" smtClean="0"/>
              <a:t>mésonéphromes</a:t>
            </a:r>
            <a:r>
              <a:rPr lang="fr-FR" i="1" dirty="0" smtClean="0"/>
              <a:t>)(6%)</a:t>
            </a:r>
            <a:r>
              <a:rPr lang="fr-FR" dirty="0" smtClean="0"/>
              <a:t>   </a:t>
            </a:r>
          </a:p>
          <a:p>
            <a:pPr lvl="2">
              <a:buFontTx/>
              <a:buChar char="o"/>
              <a:defRPr/>
            </a:pPr>
            <a:r>
              <a:rPr lang="fr-FR" dirty="0" smtClean="0"/>
              <a:t>Cancers </a:t>
            </a:r>
            <a:r>
              <a:rPr lang="fr-FR" dirty="0" err="1" smtClean="0"/>
              <a:t>mésonéphroïdes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i="1" dirty="0" smtClean="0"/>
              <a:t>Tumeurs mixtes épithéliales</a:t>
            </a:r>
            <a:r>
              <a:rPr lang="fr-FR" b="1" dirty="0" smtClean="0"/>
              <a:t> : </a:t>
            </a:r>
            <a:r>
              <a:rPr lang="fr-FR" dirty="0" smtClean="0"/>
              <a:t>composées de différents groupes de cellules:</a:t>
            </a:r>
          </a:p>
          <a:p>
            <a:pPr lvl="2">
              <a:buFontTx/>
              <a:buChar char="o"/>
              <a:defRPr/>
            </a:pPr>
            <a:r>
              <a:rPr lang="fr-FR" dirty="0" smtClean="0"/>
              <a:t>Carcinomes indifférenciés (ou </a:t>
            </a:r>
            <a:r>
              <a:rPr lang="fr-FR" dirty="0" err="1" smtClean="0"/>
              <a:t>anaplasiques</a:t>
            </a:r>
            <a:r>
              <a:rPr lang="fr-FR" dirty="0" smtClean="0"/>
              <a:t>)</a:t>
            </a:r>
          </a:p>
          <a:p>
            <a:pPr>
              <a:buFont typeface="Courier New" pitchFamily="49" charset="0"/>
              <a:buChar char="o"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8572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sz="4000" dirty="0" smtClean="0"/>
              <a:t>Tumeurs des cellules germinales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sz="3000" b="1" i="1" dirty="0" err="1" smtClean="0"/>
              <a:t>D</a:t>
            </a:r>
            <a:r>
              <a:rPr lang="fr-FR" sz="3000" dirty="0" err="1" smtClean="0"/>
              <a:t>ysgerminomes</a:t>
            </a:r>
            <a:r>
              <a:rPr lang="fr-FR" sz="3000" dirty="0" smtClean="0"/>
              <a:t> ou séminomes (3%)</a:t>
            </a:r>
          </a:p>
          <a:p>
            <a:pPr lvl="1"/>
            <a:r>
              <a:rPr lang="fr-FR" sz="3000" b="1" i="1" dirty="0" smtClean="0"/>
              <a:t>D</a:t>
            </a:r>
            <a:r>
              <a:rPr lang="fr-FR" sz="3000" dirty="0" smtClean="0"/>
              <a:t>ysembryomes ou tératomes</a:t>
            </a:r>
            <a:endParaRPr lang="fr-FR" dirty="0" smtClean="0"/>
          </a:p>
          <a:p>
            <a:pPr lvl="2">
              <a:buFontTx/>
              <a:buChar char="o"/>
              <a:defRPr/>
            </a:pPr>
            <a:r>
              <a:rPr lang="fr-FR" sz="2800" dirty="0" smtClean="0"/>
              <a:t>Matures et bénins</a:t>
            </a:r>
          </a:p>
          <a:p>
            <a:pPr lvl="2">
              <a:buFontTx/>
              <a:buChar char="o"/>
              <a:defRPr/>
            </a:pPr>
            <a:r>
              <a:rPr lang="fr-FR" sz="2800" dirty="0" smtClean="0"/>
              <a:t>Immatures et malins</a:t>
            </a:r>
          </a:p>
          <a:p>
            <a:pPr>
              <a:buNone/>
            </a:pPr>
            <a:endParaRPr lang="fr-FR" dirty="0" smtClean="0"/>
          </a:p>
          <a:p>
            <a:r>
              <a:rPr lang="fr-FR" sz="4100" dirty="0" smtClean="0"/>
              <a:t>Tumeurs conjonctives</a:t>
            </a:r>
          </a:p>
          <a:p>
            <a:pPr lvl="1">
              <a:buNone/>
            </a:pPr>
            <a:endParaRPr lang="fr-FR" b="1" dirty="0" smtClean="0"/>
          </a:p>
          <a:p>
            <a:pPr lvl="2">
              <a:buSzPct val="90000"/>
              <a:buFontTx/>
              <a:buChar char="o"/>
            </a:pPr>
            <a:r>
              <a:rPr lang="fr-FR" sz="3100" dirty="0" smtClean="0"/>
              <a:t>Fibromes : bénins</a:t>
            </a:r>
          </a:p>
          <a:p>
            <a:pPr lvl="2">
              <a:buSzPct val="90000"/>
              <a:buFontTx/>
              <a:buChar char="o"/>
            </a:pPr>
            <a:r>
              <a:rPr lang="fr-FR" sz="3100" dirty="0" smtClean="0"/>
              <a:t>Sarcomes</a:t>
            </a:r>
          </a:p>
          <a:p>
            <a:endParaRPr lang="fr-FR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214422"/>
            <a:ext cx="114297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ANATOMIE PATHOLOGIQUE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3200" dirty="0" smtClean="0"/>
              <a:t>Autres cancers</a:t>
            </a:r>
          </a:p>
          <a:p>
            <a:pPr>
              <a:buNone/>
            </a:pPr>
            <a:endParaRPr lang="fr-FR" sz="2800" dirty="0" smtClean="0"/>
          </a:p>
          <a:p>
            <a:pPr lvl="1"/>
            <a:r>
              <a:rPr lang="fr-FR" sz="2800" dirty="0" smtClean="0"/>
              <a:t>Les tumeurs secondaires ou métastasiques </a:t>
            </a:r>
            <a:endParaRPr lang="fr-FR" b="1" dirty="0" smtClean="0"/>
          </a:p>
          <a:p>
            <a:pPr lvl="2">
              <a:buSzPct val="90000"/>
              <a:buFontTx/>
              <a:buChar char="o"/>
            </a:pPr>
            <a:r>
              <a:rPr lang="fr-FR" sz="2800" dirty="0" smtClean="0"/>
              <a:t>sein:15%, </a:t>
            </a:r>
          </a:p>
          <a:p>
            <a:pPr lvl="2">
              <a:buSzPct val="90000"/>
              <a:buFontTx/>
              <a:buChar char="o"/>
            </a:pPr>
            <a:r>
              <a:rPr lang="fr-FR" sz="2800" dirty="0" smtClean="0"/>
              <a:t>endomètre: 12%, </a:t>
            </a:r>
          </a:p>
          <a:p>
            <a:pPr lvl="2">
              <a:buSzPct val="90000"/>
              <a:buFontTx/>
              <a:buChar char="o"/>
            </a:pPr>
            <a:r>
              <a:rPr lang="fr-FR" sz="2800" dirty="0" smtClean="0"/>
              <a:t>cancer digestif: tumeur de </a:t>
            </a:r>
            <a:r>
              <a:rPr lang="fr-FR" sz="2800" dirty="0" err="1" smtClean="0"/>
              <a:t>Krukenberg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10001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00372"/>
            <a:ext cx="8153400" cy="1643074"/>
          </a:xfrm>
        </p:spPr>
        <p:txBody>
          <a:bodyPr/>
          <a:lstStyle/>
          <a:p>
            <a:pPr algn="ctr"/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0" y="1285860"/>
            <a:ext cx="10001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57</a:t>
            </a:r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153400" cy="44958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Difficile au début: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ym typeface="Symbol"/>
              </a:rPr>
              <a:t> Les cancers ovariens:</a:t>
            </a:r>
            <a:endParaRPr lang="fr-FR" sz="24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Sont silencieux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Les symptômes variés, non spécifiques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Les signes cliniques apparaissent à un stade avancé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12001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sz="5100" dirty="0" smtClean="0"/>
              <a:t>BILAN CLINIQUE</a:t>
            </a:r>
          </a:p>
          <a:p>
            <a:pPr>
              <a:buNone/>
            </a:pPr>
            <a:r>
              <a:rPr lang="fr-FR" sz="5100" b="1" dirty="0" smtClean="0"/>
              <a:t>Circonstances de découvertes</a:t>
            </a:r>
          </a:p>
          <a:p>
            <a:pPr>
              <a:lnSpc>
                <a:spcPct val="90000"/>
              </a:lnSpc>
              <a:buNone/>
            </a:pPr>
            <a:endParaRPr lang="fr-FR" sz="24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4500" dirty="0" smtClean="0"/>
              <a:t>Troubles des règles : </a:t>
            </a:r>
            <a:r>
              <a:rPr lang="fr-FR" sz="4500" b="1" dirty="0" smtClean="0">
                <a:solidFill>
                  <a:srgbClr val="0070C0"/>
                </a:solidFill>
              </a:rPr>
              <a:t>aménorrhée, dysménorrhée, métrorragies.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4500" dirty="0" smtClean="0"/>
              <a:t>Métrorragies chez une femme ménopausée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4500" dirty="0" smtClean="0"/>
              <a:t>Douleurs ou gènes  pelviennes.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3800" dirty="0" smtClean="0"/>
              <a:t>Sensation de pesanteur abdominale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3800" dirty="0" smtClean="0"/>
              <a:t>Augmentation récente du volume de l’abdomen</a:t>
            </a:r>
          </a:p>
          <a:p>
            <a:endParaRPr lang="fr-FR" sz="38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1285860"/>
            <a:ext cx="107153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BILAN CLINIQUE</a:t>
            </a:r>
          </a:p>
          <a:p>
            <a:pPr>
              <a:buNone/>
            </a:pPr>
            <a:r>
              <a:rPr lang="fr-FR" b="1" dirty="0" smtClean="0"/>
              <a:t>Circonstances de découverte…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/>
              <a:t>Découverte fortuite :</a:t>
            </a:r>
            <a:endParaRPr lang="fr-FR" sz="24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lors d’un examen gynécologique systématique,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d’une échographie pelvienne,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 d’une intervention 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ou lors de l’apparition d’une complication. </a:t>
            </a:r>
          </a:p>
          <a:p>
            <a:pPr>
              <a:lnSpc>
                <a:spcPct val="150000"/>
              </a:lnSpc>
              <a:buNone/>
            </a:pPr>
            <a:endParaRPr lang="fr-F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100010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990600"/>
          </a:xfrm>
        </p:spPr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BILAN CLINIQUE</a:t>
            </a:r>
          </a:p>
          <a:p>
            <a:pPr>
              <a:buNone/>
            </a:pPr>
            <a:r>
              <a:rPr lang="fr-FR" b="1" dirty="0" smtClean="0"/>
              <a:t>Interrogatoire…recherche</a:t>
            </a:r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Symptômes, la date et leur mode de survenue,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leur évolution, les signes fonctionnels associés.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Facteurs de risques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800" dirty="0" smtClean="0"/>
              <a:t>Antécédents: gynécologiques ,obstétricaux, médicaux, familiaux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DEFINITION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9932B58-8BF5-44BF-9C21-09CF3157E81F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5364" name="Espace réservé du contenu 1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ENTRE LES DEUX: Tumeurs Borderline </a:t>
            </a:r>
            <a:r>
              <a:rPr lang="fr-FR" sz="3600" dirty="0" smtClean="0"/>
              <a:t>(tumeurs frontières)                                                            </a:t>
            </a:r>
            <a:r>
              <a:rPr lang="fr-FR" sz="3600" dirty="0" smtClean="0">
                <a:sym typeface="Wingdings"/>
              </a:rPr>
              <a:t></a:t>
            </a:r>
            <a:r>
              <a:rPr lang="fr-FR" sz="3600" dirty="0" smtClean="0"/>
              <a:t>15 à 20% des tumeurs épithéliales malignes                                                </a:t>
            </a:r>
            <a:r>
              <a:rPr lang="fr-FR" sz="3600" dirty="0" smtClean="0">
                <a:sym typeface="Wingdings"/>
              </a:rPr>
              <a:t></a:t>
            </a:r>
            <a:r>
              <a:rPr lang="fr-FR" sz="3600" dirty="0" smtClean="0"/>
              <a:t>deux caractéristiques:                                 * surviennent dix ans plus tôt que les cancers                                              *sont de bien meilleur pronostic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r>
              <a:rPr lang="fr-FR" sz="3300" dirty="0" smtClean="0"/>
              <a:t>BILAN CLINIQUE</a:t>
            </a:r>
          </a:p>
          <a:p>
            <a:pPr>
              <a:lnSpc>
                <a:spcPct val="90000"/>
              </a:lnSpc>
              <a:buNone/>
            </a:pPr>
            <a:r>
              <a:rPr lang="fr-FR" sz="3800" b="1" dirty="0" smtClean="0"/>
              <a:t>Examen</a:t>
            </a:r>
          </a:p>
          <a:p>
            <a:pPr>
              <a:lnSpc>
                <a:spcPct val="90000"/>
              </a:lnSpc>
              <a:buNone/>
            </a:pPr>
            <a:endParaRPr lang="fr-FR" sz="3000" b="1" dirty="0" smtClean="0">
              <a:sym typeface="Symbol"/>
            </a:endParaRPr>
          </a:p>
          <a:p>
            <a:pPr>
              <a:lnSpc>
                <a:spcPct val="90000"/>
              </a:lnSpc>
              <a:buNone/>
            </a:pPr>
            <a:r>
              <a:rPr lang="fr-FR" sz="3300" b="1" dirty="0" smtClean="0">
                <a:sym typeface="Symbol"/>
              </a:rPr>
              <a:t></a:t>
            </a:r>
            <a:r>
              <a:rPr lang="fr-FR" sz="3300" dirty="0" smtClean="0"/>
              <a:t>Examen général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3300" dirty="0" smtClean="0"/>
              <a:t>S’intéresser à une altération récente de </a:t>
            </a:r>
          </a:p>
          <a:p>
            <a:pPr>
              <a:lnSpc>
                <a:spcPct val="90000"/>
              </a:lnSpc>
              <a:buNone/>
            </a:pPr>
            <a:r>
              <a:rPr lang="fr-FR" sz="3300" dirty="0" smtClean="0"/>
              <a:t>       l’état général</a:t>
            </a:r>
          </a:p>
          <a:p>
            <a:pPr>
              <a:lnSpc>
                <a:spcPct val="90000"/>
              </a:lnSpc>
              <a:buNone/>
            </a:pPr>
            <a:endParaRPr lang="fr-FR" sz="3000" dirty="0" smtClean="0">
              <a:sym typeface="Symbol"/>
            </a:endParaRPr>
          </a:p>
          <a:p>
            <a:pPr>
              <a:lnSpc>
                <a:spcPct val="90000"/>
              </a:lnSpc>
              <a:buNone/>
            </a:pPr>
            <a:r>
              <a:rPr lang="fr-FR" sz="3300" dirty="0" smtClean="0">
                <a:sym typeface="Symbol"/>
              </a:rPr>
              <a:t> </a:t>
            </a:r>
            <a:r>
              <a:rPr lang="fr-FR" sz="3300" dirty="0" smtClean="0"/>
              <a:t>Examen gynécologique</a:t>
            </a:r>
          </a:p>
          <a:p>
            <a:pPr lvl="1">
              <a:lnSpc>
                <a:spcPct val="90000"/>
              </a:lnSpc>
            </a:pPr>
            <a:endParaRPr lang="fr-FR" sz="3300" dirty="0" smtClean="0"/>
          </a:p>
          <a:p>
            <a:pPr lvl="1">
              <a:lnSpc>
                <a:spcPct val="90000"/>
              </a:lnSpc>
            </a:pPr>
            <a:r>
              <a:rPr lang="fr-FR" sz="3300" dirty="0" smtClean="0"/>
              <a:t>Examen  sein: tumeur mammaire associée?</a:t>
            </a:r>
          </a:p>
          <a:p>
            <a:pPr lvl="1">
              <a:lnSpc>
                <a:spcPct val="90000"/>
              </a:lnSpc>
              <a:buNone/>
            </a:pPr>
            <a:endParaRPr lang="fr-FR" sz="3300" dirty="0" smtClean="0"/>
          </a:p>
          <a:p>
            <a:pPr>
              <a:lnSpc>
                <a:spcPct val="90000"/>
              </a:lnSpc>
              <a:buNone/>
            </a:pPr>
            <a:r>
              <a:rPr lang="fr-FR" sz="3300" dirty="0" smtClean="0"/>
              <a:t>        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9144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BILAN CLINIQUE</a:t>
            </a:r>
          </a:p>
          <a:p>
            <a:pPr>
              <a:buNone/>
            </a:pPr>
            <a:r>
              <a:rPr lang="fr-FR" sz="3500" b="1" dirty="0" smtClean="0"/>
              <a:t>Examen…</a:t>
            </a:r>
          </a:p>
          <a:p>
            <a:pPr>
              <a:buNone/>
            </a:pPr>
            <a:r>
              <a:rPr lang="fr-FR" sz="3000" b="1" dirty="0" smtClean="0">
                <a:sym typeface="Symbol"/>
              </a:rPr>
              <a:t></a:t>
            </a:r>
            <a:r>
              <a:rPr lang="fr-FR" sz="3000" dirty="0" smtClean="0"/>
              <a:t>Examen gynécologique…</a:t>
            </a:r>
          </a:p>
          <a:p>
            <a:pPr>
              <a:buNone/>
            </a:pPr>
            <a:endParaRPr lang="fr-FR" sz="3000" dirty="0" smtClean="0"/>
          </a:p>
          <a:p>
            <a:pPr lvl="1">
              <a:lnSpc>
                <a:spcPct val="90000"/>
              </a:lnSpc>
            </a:pPr>
            <a:r>
              <a:rPr lang="fr-FR" sz="3000" dirty="0" smtClean="0"/>
              <a:t>Examen abdomino-pelvien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augmentation de volume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tumeur  irrégulière, bilatérale, fixée,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parfois douleur</a:t>
            </a:r>
          </a:p>
          <a:p>
            <a:pPr>
              <a:lnSpc>
                <a:spcPct val="90000"/>
              </a:lnSpc>
              <a:buNone/>
            </a:pPr>
            <a:r>
              <a:rPr lang="fr-FR" sz="2600" dirty="0" smtClean="0"/>
              <a:t>       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504351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BILAN CLINIQUE</a:t>
            </a:r>
          </a:p>
          <a:p>
            <a:pPr>
              <a:buNone/>
            </a:pPr>
            <a:r>
              <a:rPr lang="fr-FR" sz="3200" b="1" dirty="0" smtClean="0"/>
              <a:t>Spéculum : </a:t>
            </a:r>
            <a:endParaRPr lang="fr-FR" sz="26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Col dévié d’un côté ou attiré vers le haut.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Cytologie d’une </a:t>
            </a:r>
            <a:r>
              <a:rPr lang="fr-FR" sz="2600" dirty="0" err="1" smtClean="0"/>
              <a:t>culdocentèse</a:t>
            </a:r>
            <a:r>
              <a:rPr lang="fr-FR" sz="2600" dirty="0" smtClean="0"/>
              <a:t> = peut retrouver des cellules maligne</a:t>
            </a:r>
            <a:r>
              <a:rPr lang="fr-FR" sz="2400" dirty="0" smtClean="0"/>
              <a:t>s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 Ne pas oublier :FCV , IVA/IVL/Colposcopie + Biopsie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b="1" dirty="0" smtClean="0"/>
              <a:t>Touchers pelviens</a:t>
            </a:r>
            <a:endParaRPr lang="fr-FR" sz="28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Classique masse </a:t>
            </a:r>
            <a:r>
              <a:rPr lang="fr-FR" sz="2600" dirty="0" err="1" smtClean="0"/>
              <a:t>latéro</a:t>
            </a:r>
            <a:r>
              <a:rPr lang="fr-FR" sz="2600" dirty="0" smtClean="0"/>
              <a:t> utérine, séparé de l’utérus par un sillon,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Rechercher souplesse cloison recto vaginale et paramètres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78578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/>
          <a:lstStyle/>
          <a:p>
            <a:r>
              <a:rPr lang="fr-FR" dirty="0" smtClean="0"/>
              <a:t>BILAN CLINIQUE</a:t>
            </a:r>
          </a:p>
          <a:p>
            <a:pPr>
              <a:buNone/>
            </a:pPr>
            <a:endParaRPr lang="fr-FR" b="1" i="1" dirty="0" smtClean="0"/>
          </a:p>
          <a:p>
            <a:pPr>
              <a:buNone/>
            </a:pPr>
            <a:r>
              <a:rPr lang="fr-FR" b="1" i="1" dirty="0" smtClean="0"/>
              <a:t>Examen de tous les appareils</a:t>
            </a:r>
            <a:r>
              <a:rPr lang="fr-FR" dirty="0" smtClean="0"/>
              <a:t> </a:t>
            </a:r>
            <a:endParaRPr lang="fr-FR" sz="26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CV,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pleuro pulmonaire, 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foie, rate, squelette, ganglions  </a:t>
            </a:r>
          </a:p>
          <a:p>
            <a:pPr lvl="2">
              <a:lnSpc>
                <a:spcPct val="150000"/>
              </a:lnSpc>
              <a:buNone/>
            </a:pPr>
            <a:endParaRPr lang="fr-FR" dirty="0" smtClean="0"/>
          </a:p>
          <a:p>
            <a:pPr lvl="2">
              <a:lnSpc>
                <a:spcPct val="150000"/>
              </a:lnSpc>
              <a:buNone/>
            </a:pPr>
            <a:r>
              <a:rPr lang="fr-FR" sz="2800" b="1" dirty="0" smtClean="0"/>
              <a:t>Recherche de retentissement de la tumeur.</a:t>
            </a:r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BILAN PARA CLINIQUE</a:t>
            </a:r>
          </a:p>
          <a:p>
            <a:pPr>
              <a:buNone/>
            </a:pPr>
            <a:r>
              <a:rPr lang="fr-FR" b="1" dirty="0" smtClean="0"/>
              <a:t>IMAGERIE, UTILE</a:t>
            </a:r>
          </a:p>
          <a:p>
            <a:pPr>
              <a:buNone/>
            </a:pPr>
            <a:r>
              <a:rPr lang="fr-FR" sz="2200" dirty="0" smtClean="0">
                <a:sym typeface="Symbol"/>
              </a:rPr>
              <a:t></a:t>
            </a:r>
            <a:r>
              <a:rPr lang="fr-FR" sz="2200" dirty="0" smtClean="0"/>
              <a:t>ÉCHOGRAPHIE PELVIENNE, SUS PUBIENNE ET ENDO VAGINALE (critères…de malignité?)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Masses bilatérales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/>
              <a:t>Dimensions </a:t>
            </a:r>
            <a:r>
              <a:rPr lang="fr-FR" sz="2600" dirty="0" smtClean="0">
                <a:sym typeface="Symbol"/>
              </a:rPr>
              <a:t> 60 mm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>
                <a:sym typeface="Symbol"/>
              </a:rPr>
              <a:t>Masse hétérogène mixte avec composante tissulaire et liquidienne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600" dirty="0" smtClean="0">
                <a:sym typeface="Symbol"/>
              </a:rPr>
              <a:t>Cloisons épaisses ( 3mm) irrégulières, rigides et vascularisées</a:t>
            </a:r>
          </a:p>
          <a:p>
            <a:pPr lvl="2">
              <a:lnSpc>
                <a:spcPct val="150000"/>
              </a:lnSpc>
              <a:buFontTx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sz="2800" dirty="0" smtClean="0"/>
              <a:t>BILAN PARA CLINIQUE</a:t>
            </a:r>
          </a:p>
          <a:p>
            <a:pPr>
              <a:buNone/>
            </a:pPr>
            <a:r>
              <a:rPr lang="fr-FR" sz="2800" b="1" dirty="0" smtClean="0"/>
              <a:t>IMAGERIE UTILE</a:t>
            </a:r>
          </a:p>
          <a:p>
            <a:pPr>
              <a:buNone/>
            </a:pPr>
            <a:r>
              <a:rPr lang="fr-FR" sz="2000" dirty="0" smtClean="0">
                <a:sym typeface="Symbol"/>
              </a:rPr>
              <a:t> </a:t>
            </a:r>
            <a:r>
              <a:rPr lang="fr-FR" sz="2000" dirty="0" smtClean="0"/>
              <a:t>ÉCHOGRAPHIE PELVIENNE, SUS PUBIENNE, ENDO VAGINALE (critères…de malignité?)…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Végétations </a:t>
            </a:r>
            <a:r>
              <a:rPr lang="fr-FR" sz="2400" dirty="0" err="1" smtClean="0"/>
              <a:t>endo</a:t>
            </a:r>
            <a:r>
              <a:rPr lang="fr-FR" sz="2400" dirty="0" smtClean="0"/>
              <a:t>- et extra-kystiques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Hyper vascularisation au Doppler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2400" dirty="0" smtClean="0"/>
              <a:t>Indice de </a:t>
            </a:r>
            <a:r>
              <a:rPr lang="fr-FR" sz="2400" dirty="0" err="1" smtClean="0"/>
              <a:t>pulsatilité</a:t>
            </a:r>
            <a:r>
              <a:rPr lang="fr-FR" sz="2400" dirty="0" smtClean="0"/>
              <a:t> bas</a:t>
            </a:r>
          </a:p>
          <a:p>
            <a:pPr lvl="2">
              <a:lnSpc>
                <a:spcPct val="150000"/>
              </a:lnSpc>
              <a:buNone/>
            </a:pPr>
            <a:endParaRPr lang="fr-FR" sz="3400" b="1" dirty="0" smtClean="0">
              <a:sym typeface="Symbol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11286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9006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sz="2400" dirty="0" smtClean="0"/>
          </a:p>
          <a:p>
            <a:r>
              <a:rPr lang="fr-FR" sz="5100" dirty="0" smtClean="0"/>
              <a:t>BILAN PARA CLINIQUE</a:t>
            </a:r>
          </a:p>
          <a:p>
            <a:pPr>
              <a:buNone/>
            </a:pPr>
            <a:r>
              <a:rPr lang="fr-FR" sz="5100" b="1" dirty="0" smtClean="0"/>
              <a:t>IMAGERIE UTILE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3600" dirty="0" smtClean="0">
                <a:sym typeface="Symbol"/>
              </a:rPr>
              <a:t> </a:t>
            </a:r>
            <a:r>
              <a:rPr lang="fr-FR" sz="3600" dirty="0" smtClean="0"/>
              <a:t>ÉCHOGRAPHIE PELVIENNE, SUS PUBIENNE, ENDO VAGINALE (critères…de malignité?)…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4500" dirty="0" smtClean="0"/>
              <a:t>Indice de résistance bas au Doppler pulsé </a:t>
            </a:r>
            <a:r>
              <a:rPr lang="fr-FR" sz="4500" dirty="0" smtClean="0">
                <a:sym typeface="Symbol"/>
              </a:rPr>
              <a:t> 0,4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4500" dirty="0" smtClean="0">
                <a:sym typeface="Symbol"/>
              </a:rPr>
              <a:t>Présence d’une ascite…</a:t>
            </a:r>
          </a:p>
          <a:p>
            <a:pPr lvl="2">
              <a:lnSpc>
                <a:spcPct val="150000"/>
              </a:lnSpc>
              <a:buFontTx/>
              <a:buChar char="•"/>
            </a:pPr>
            <a:endParaRPr lang="fr-FR" sz="2600" dirty="0" smtClean="0">
              <a:sym typeface="Symbol"/>
            </a:endParaRPr>
          </a:p>
          <a:p>
            <a:pPr lvl="2">
              <a:lnSpc>
                <a:spcPct val="150000"/>
              </a:lnSpc>
              <a:buNone/>
            </a:pPr>
            <a:r>
              <a:rPr lang="fr-FR" sz="5100" b="1" dirty="0" smtClean="0">
                <a:sym typeface="Symbol"/>
              </a:rPr>
              <a:t>Tout le contraire d’un kyste d’allure fonctionnelle. Mais rien n’est définitif</a:t>
            </a:r>
            <a:endParaRPr lang="fr-FR" sz="51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b="1" dirty="0" smtClean="0"/>
              <a:t>La cartographie Doppler confirme la</a:t>
            </a:r>
          </a:p>
          <a:p>
            <a:pPr>
              <a:buNone/>
            </a:pPr>
            <a:r>
              <a:rPr lang="fr-FR" dirty="0" smtClean="0"/>
              <a:t>    suspicion morphologique de malignité par la présence d’un flux dans un composant solide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Mais seul le caractère central d’un flux vasculaire a une valeur statistique.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Ricaud\DES gynobs\Images\ascite foie ova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352800"/>
            <a:ext cx="3429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Ricaud\Images ovaire\t mixte ov K ech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685800"/>
            <a:ext cx="28956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714356"/>
            <a:ext cx="428628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000100" y="3857627"/>
            <a:ext cx="33575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Echographie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- cloisons épaisses          </a:t>
            </a:r>
          </a:p>
          <a:p>
            <a:endParaRPr lang="fr-FR" dirty="0" smtClean="0"/>
          </a:p>
          <a:p>
            <a:r>
              <a:rPr lang="fr-FR" dirty="0" smtClean="0"/>
              <a:t>- végétations </a:t>
            </a:r>
            <a:r>
              <a:rPr lang="fr-FR" dirty="0" err="1" smtClean="0"/>
              <a:t>endo</a:t>
            </a:r>
            <a:r>
              <a:rPr lang="fr-FR" dirty="0" smtClean="0"/>
              <a:t>-kystiques</a:t>
            </a:r>
          </a:p>
          <a:p>
            <a:endParaRPr lang="fr-FR" dirty="0" smtClean="0"/>
          </a:p>
          <a:p>
            <a:r>
              <a:rPr lang="fr-FR" dirty="0" smtClean="0"/>
              <a:t>- Ascite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1857356" y="4572008"/>
            <a:ext cx="600079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sz="7000" dirty="0" smtClean="0"/>
              <a:t>BILAN  PARA CLINIQUE</a:t>
            </a:r>
          </a:p>
          <a:p>
            <a:pPr>
              <a:buNone/>
            </a:pPr>
            <a:r>
              <a:rPr lang="fr-FR" sz="7000" b="1" dirty="0" smtClean="0"/>
              <a:t>IMAGERIE UTILE…</a:t>
            </a:r>
          </a:p>
          <a:p>
            <a:pPr>
              <a:buNone/>
            </a:pPr>
            <a:endParaRPr lang="fr-FR" sz="5100" dirty="0" smtClean="0"/>
          </a:p>
          <a:p>
            <a:pPr>
              <a:buNone/>
            </a:pPr>
            <a:r>
              <a:rPr lang="fr-FR" sz="7000" dirty="0" smtClean="0"/>
              <a:t>TDM / IRM: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6000" dirty="0" smtClean="0"/>
              <a:t>pas systématique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6000" dirty="0" smtClean="0"/>
              <a:t>masse </a:t>
            </a:r>
            <a:r>
              <a:rPr lang="fr-FR" sz="6000" dirty="0" err="1" smtClean="0"/>
              <a:t>latéro</a:t>
            </a:r>
            <a:r>
              <a:rPr lang="fr-FR" sz="6000" dirty="0" smtClean="0"/>
              <a:t> utérine, nodules de </a:t>
            </a:r>
            <a:r>
              <a:rPr lang="fr-FR" sz="6000" dirty="0" err="1" smtClean="0"/>
              <a:t>carcinose</a:t>
            </a:r>
            <a:endParaRPr lang="fr-FR" sz="6000" dirty="0" smtClean="0"/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6000" dirty="0" smtClean="0"/>
              <a:t>ni très spécifique ni très sensible</a:t>
            </a:r>
          </a:p>
          <a:p>
            <a:pPr>
              <a:buFont typeface="Monotype Sorts"/>
              <a:buNone/>
            </a:pPr>
            <a:endParaRPr lang="fr-FR" sz="2400" dirty="0" smtClean="0"/>
          </a:p>
          <a:p>
            <a:pPr>
              <a:buNone/>
            </a:pPr>
            <a:r>
              <a:rPr lang="fr-FR" sz="7000" dirty="0" smtClean="0"/>
              <a:t>RXP</a:t>
            </a:r>
          </a:p>
          <a:p>
            <a:pPr lvl="2">
              <a:lnSpc>
                <a:spcPct val="150000"/>
              </a:lnSpc>
              <a:buFontTx/>
              <a:buChar char="•"/>
            </a:pPr>
            <a:r>
              <a:rPr lang="fr-FR" sz="6000" dirty="0" smtClean="0"/>
              <a:t>recherche d ’un épanchement pleural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214422"/>
            <a:ext cx="120012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DEFINITION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fr-FR" smtClean="0"/>
              <a:t>Kystes dermoides</a:t>
            </a:r>
          </a:p>
        </p:txBody>
      </p:sp>
      <p:sp>
        <p:nvSpPr>
          <p:cNvPr id="16388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572000" y="2428875"/>
            <a:ext cx="3886200" cy="3581400"/>
          </a:xfrm>
        </p:spPr>
        <p:txBody>
          <a:bodyPr/>
          <a:lstStyle/>
          <a:p>
            <a:pPr eaLnBrk="1" hangingPunct="1"/>
            <a:r>
              <a:rPr lang="fr-FR" smtClean="0"/>
              <a:t>Dysembryomes ou tératomes matures (bénin)          immatures (malin)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85514FA-F65B-4201-AC5D-4B13E760CF38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16390" name="Espace réservé du texte 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eaLnBrk="1" hangingPunct="1"/>
            <a:r>
              <a:rPr lang="fr-FR" smtClean="0"/>
              <a:t>KYSTES (SEMIOLOGIE)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TUMEURS OVARIENNES</a:t>
            </a:r>
            <a:endParaRPr lang="fr-FR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143125" y="4714875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ET CE N’EST PAS TOUT!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2578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BILAN  PARA CLINIQUE</a:t>
            </a:r>
          </a:p>
          <a:p>
            <a:pPr>
              <a:buNone/>
            </a:pPr>
            <a:r>
              <a:rPr lang="fr-FR" sz="2000" b="1" dirty="0" smtClean="0"/>
              <a:t>IMAGERIE UTILE…Evaluation pré thérapeutique :</a:t>
            </a:r>
          </a:p>
          <a:p>
            <a:pPr>
              <a:buNone/>
            </a:pPr>
            <a:r>
              <a:rPr lang="fr-FR" sz="2000" b="1" dirty="0" smtClean="0"/>
              <a:t>IRM versus TDM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TDM: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 localisations péritonéales ou </a:t>
            </a:r>
            <a:r>
              <a:rPr lang="fr-FR" sz="2400" dirty="0" err="1" smtClean="0"/>
              <a:t>épiploïques</a:t>
            </a:r>
            <a:r>
              <a:rPr lang="fr-FR" sz="2400" dirty="0" smtClean="0"/>
              <a:t> ( implants péritonéaux infra centimétriques non détectables),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des ganglions rétro péritonéaux,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atteinte de l ’utérus ou du recto sigmoïde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IRM: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supérieure à la TDM pour l ’extension locorégionale, utérus et recto-sigmoïde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Intérêt comparable à la TDM pour ADP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92866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BILAN PARA CLINIQUE</a:t>
            </a:r>
          </a:p>
          <a:p>
            <a:pPr lvl="1">
              <a:lnSpc>
                <a:spcPct val="90000"/>
              </a:lnSpc>
              <a:buNone/>
            </a:pPr>
            <a:endParaRPr lang="fr-FR" dirty="0" smtClean="0"/>
          </a:p>
          <a:p>
            <a:pPr lvl="1">
              <a:lnSpc>
                <a:spcPct val="90000"/>
              </a:lnSpc>
              <a:buNone/>
            </a:pPr>
            <a:r>
              <a:rPr lang="fr-FR" b="1" dirty="0" smtClean="0"/>
              <a:t>BIOLOGIE UTILE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CA 125: 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diagnostic (non spécifique)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Tr séreuse mais 15% ne secrètent pas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CA 125 élevé: cycle, grossesse, endométriose, pelvipéritonite, ascite, autres cancers digestifs…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pas d ’intérêt / pronostic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évaluation de l ’efficacité du traitement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surveillance post thérapeutique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dirty="0" smtClean="0"/>
              <a:t>si CA 125 normal </a:t>
            </a:r>
            <a:r>
              <a:rPr lang="fr-FR" dirty="0" smtClean="0">
                <a:sym typeface="Wingdings" pitchFamily="2" charset="2"/>
              </a:rPr>
              <a:t> CA 19-9 (</a:t>
            </a:r>
            <a:r>
              <a:rPr lang="fr-FR" dirty="0" err="1" smtClean="0">
                <a:sym typeface="Wingdings" pitchFamily="2" charset="2"/>
              </a:rPr>
              <a:t>mucineux</a:t>
            </a:r>
            <a:r>
              <a:rPr lang="fr-FR" dirty="0" smtClean="0">
                <a:sym typeface="Wingdings" pitchFamily="2" charset="2"/>
              </a:rPr>
              <a:t>) ACE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071546"/>
            <a:ext cx="8572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BILAN PARA CLINIQUE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Exploration chirurgicale: triple objectif</a:t>
            </a:r>
          </a:p>
          <a:p>
            <a:r>
              <a:rPr lang="fr-FR" dirty="0" smtClean="0"/>
              <a:t>Diagnostique: anatomopathologique</a:t>
            </a:r>
          </a:p>
          <a:p>
            <a:endParaRPr lang="fr-FR" dirty="0" smtClean="0"/>
          </a:p>
          <a:p>
            <a:r>
              <a:rPr lang="fr-FR" dirty="0" err="1" smtClean="0"/>
              <a:t>Stadification</a:t>
            </a:r>
            <a:r>
              <a:rPr lang="fr-FR" dirty="0" smtClean="0"/>
              <a:t>: </a:t>
            </a:r>
            <a:r>
              <a:rPr lang="fr-FR" dirty="0" err="1" smtClean="0">
                <a:sym typeface="Wingdings" pitchFamily="2" charset="2"/>
              </a:rPr>
              <a:t>stadification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b="1" u="sng" dirty="0" smtClean="0">
                <a:sym typeface="Wingdings" pitchFamily="2" charset="2"/>
              </a:rPr>
              <a:t>Chirurgicale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Thérapeutique: réduction tumorale</a:t>
            </a:r>
            <a:endParaRPr lang="fr-FR" sz="2000" i="1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10715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endParaRPr lang="fr-FR" b="1" dirty="0" smtClean="0"/>
          </a:p>
          <a:p>
            <a:pPr>
              <a:lnSpc>
                <a:spcPct val="90000"/>
              </a:lnSpc>
            </a:pPr>
            <a:r>
              <a:rPr lang="fr-FR" sz="5100" b="1" dirty="0" smtClean="0"/>
              <a:t>Exploration chirurgicale…</a:t>
            </a:r>
          </a:p>
          <a:p>
            <a:pPr>
              <a:lnSpc>
                <a:spcPct val="90000"/>
              </a:lnSpc>
              <a:buNone/>
            </a:pPr>
            <a:endParaRPr lang="fr-FR" sz="5100" b="1" dirty="0" smtClean="0"/>
          </a:p>
          <a:p>
            <a:pPr>
              <a:lnSpc>
                <a:spcPct val="90000"/>
              </a:lnSpc>
              <a:buNone/>
            </a:pPr>
            <a:r>
              <a:rPr lang="fr-FR" sz="5100" b="1" dirty="0" smtClean="0"/>
              <a:t>Premier objectif: L’étude anatomie pathologique</a:t>
            </a:r>
          </a:p>
          <a:p>
            <a:pPr>
              <a:lnSpc>
                <a:spcPct val="90000"/>
              </a:lnSpc>
            </a:pPr>
            <a:endParaRPr lang="fr-FR" b="1" dirty="0" smtClean="0"/>
          </a:p>
          <a:p>
            <a:pPr>
              <a:lnSpc>
                <a:spcPct val="90000"/>
              </a:lnSpc>
            </a:pPr>
            <a:r>
              <a:rPr lang="fr-FR" sz="4400" b="1" dirty="0" smtClean="0"/>
              <a:t>Extemporanée ? (Seulement 3 Anatomopathologistes pour 8M d’habitants au BENIN)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sz="4400" dirty="0" smtClean="0"/>
              <a:t>difficile surtout:</a:t>
            </a:r>
          </a:p>
          <a:p>
            <a:pPr lvl="2">
              <a:lnSpc>
                <a:spcPct val="90000"/>
              </a:lnSpc>
            </a:pPr>
            <a:r>
              <a:rPr lang="fr-FR" sz="4400" dirty="0" smtClean="0"/>
              <a:t>tumeurs Border Line</a:t>
            </a:r>
          </a:p>
          <a:p>
            <a:pPr lvl="2">
              <a:lnSpc>
                <a:spcPct val="90000"/>
              </a:lnSpc>
            </a:pPr>
            <a:r>
              <a:rPr lang="fr-FR" sz="4400" dirty="0" smtClean="0"/>
              <a:t>grosses tumeurs</a:t>
            </a:r>
          </a:p>
          <a:p>
            <a:pPr lvl="2">
              <a:lnSpc>
                <a:spcPct val="90000"/>
              </a:lnSpc>
            </a:pPr>
            <a:r>
              <a:rPr lang="fr-FR" sz="4400" dirty="0" smtClean="0"/>
              <a:t>contexte </a:t>
            </a:r>
            <a:r>
              <a:rPr lang="fr-FR" sz="4400" dirty="0" err="1" smtClean="0"/>
              <a:t>anatomo</a:t>
            </a:r>
            <a:r>
              <a:rPr lang="fr-FR" sz="4400" dirty="0" smtClean="0"/>
              <a:t>-clinique peu évocateur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fr-FR" sz="3800" dirty="0" smtClean="0"/>
          </a:p>
          <a:p>
            <a:pPr>
              <a:lnSpc>
                <a:spcPct val="90000"/>
              </a:lnSpc>
            </a:pPr>
            <a:r>
              <a:rPr lang="fr-FR" sz="4400" b="1" dirty="0" smtClean="0"/>
              <a:t>Mieux vaut réopérer que trop opérer:</a:t>
            </a:r>
          </a:p>
          <a:p>
            <a:pPr lvl="1">
              <a:lnSpc>
                <a:spcPct val="90000"/>
              </a:lnSpc>
            </a:pPr>
            <a:r>
              <a:rPr lang="fr-FR" sz="3800" dirty="0" smtClean="0"/>
              <a:t>Femmes jeunes</a:t>
            </a:r>
          </a:p>
          <a:p>
            <a:pPr lvl="1">
              <a:lnSpc>
                <a:spcPct val="90000"/>
              </a:lnSpc>
            </a:pPr>
            <a:r>
              <a:rPr lang="fr-FR" sz="3800" dirty="0" smtClean="0"/>
              <a:t>Tumeurs non épithéliales ou Border Line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613887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4214818"/>
            <a:ext cx="61436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b="1" dirty="0" smtClean="0"/>
              <a:t>Exploration chirurgicale…</a:t>
            </a:r>
          </a:p>
          <a:p>
            <a:pPr>
              <a:lnSpc>
                <a:spcPct val="90000"/>
              </a:lnSpc>
              <a:buNone/>
            </a:pPr>
            <a:r>
              <a:rPr lang="fr-FR" b="1" dirty="0" smtClean="0"/>
              <a:t> Deuxième objectif: La </a:t>
            </a:r>
            <a:r>
              <a:rPr lang="fr-FR" b="1" dirty="0" err="1" smtClean="0"/>
              <a:t>stadification</a:t>
            </a:r>
            <a:r>
              <a:rPr lang="fr-FR" b="1" dirty="0" smtClean="0"/>
              <a:t> chirurgicale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Voie d'abord: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médiane sus et sous ombilicale (standard)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dirty="0" err="1" smtClean="0"/>
              <a:t>coelioscopie</a:t>
            </a:r>
            <a:r>
              <a:rPr lang="fr-FR" dirty="0" smtClean="0"/>
              <a:t> (non standard): 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bonne exposition mais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CO</a:t>
            </a:r>
            <a:r>
              <a:rPr lang="fr-FR" baseline="-25000" dirty="0" smtClean="0"/>
              <a:t>2</a:t>
            </a:r>
            <a:r>
              <a:rPr lang="fr-FR" dirty="0" smtClean="0"/>
              <a:t> =&gt; diffusion </a:t>
            </a:r>
            <a:r>
              <a:rPr lang="fr-FR" dirty="0" err="1" smtClean="0"/>
              <a:t>intrapéritonéale</a:t>
            </a:r>
            <a:r>
              <a:rPr lang="fr-FR" dirty="0" smtClean="0"/>
              <a:t> cellules k?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greffes métastatiques sur orifices de </a:t>
            </a:r>
            <a:r>
              <a:rPr lang="fr-FR" dirty="0" err="1" smtClean="0"/>
              <a:t>trocards</a:t>
            </a:r>
            <a:r>
              <a:rPr lang="fr-FR" dirty="0" smtClean="0"/>
              <a:t>?</a:t>
            </a:r>
          </a:p>
          <a:p>
            <a:pPr lvl="2">
              <a:lnSpc>
                <a:spcPct val="90000"/>
              </a:lnSpc>
            </a:pPr>
            <a:r>
              <a:rPr lang="fr-FR" dirty="0" smtClean="0"/>
              <a:t>limite technique / compétences +++</a:t>
            </a:r>
          </a:p>
          <a:p>
            <a:pPr>
              <a:lnSpc>
                <a:spcPct val="90000"/>
              </a:lnSpc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8572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b="1" dirty="0" smtClean="0"/>
              <a:t>Exploration chirurgicale…</a:t>
            </a:r>
          </a:p>
          <a:p>
            <a:pPr>
              <a:lnSpc>
                <a:spcPct val="90000"/>
              </a:lnSpc>
              <a:buNone/>
            </a:pPr>
            <a:endParaRPr lang="fr-FR" b="1" dirty="0" smtClean="0"/>
          </a:p>
          <a:p>
            <a:pPr>
              <a:lnSpc>
                <a:spcPct val="90000"/>
              </a:lnSpc>
              <a:buNone/>
            </a:pPr>
            <a:r>
              <a:rPr lang="fr-FR" b="1" dirty="0" smtClean="0"/>
              <a:t>Troisième objectif: La réduction tumorale</a:t>
            </a:r>
          </a:p>
          <a:p>
            <a:pPr>
              <a:lnSpc>
                <a:spcPct val="90000"/>
              </a:lnSpc>
              <a:buNone/>
            </a:pPr>
            <a:endParaRPr lang="fr-FR" b="1" dirty="0" smtClean="0"/>
          </a:p>
          <a:p>
            <a:pPr>
              <a:lnSpc>
                <a:spcPct val="90000"/>
              </a:lnSpc>
              <a:buNone/>
            </a:pPr>
            <a:r>
              <a:rPr lang="fr-FR" sz="3200" dirty="0" smtClean="0">
                <a:sym typeface="Wingdings" pitchFamily="2" charset="2"/>
              </a:rPr>
              <a:t>Améliore la réponse /chimiothérapie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142984"/>
          </a:xfrm>
        </p:spPr>
        <p:txBody>
          <a:bodyPr>
            <a:no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DIAGNOSTIC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/>
              <a:buNone/>
            </a:pPr>
            <a:r>
              <a:rPr lang="fr-FR" sz="2400" b="1" dirty="0" smtClean="0">
                <a:solidFill>
                  <a:srgbClr val="000099"/>
                </a:solidFill>
                <a:cs typeface="Arial" pitchFamily="34" charset="0"/>
              </a:rPr>
              <a:t>FIGO</a:t>
            </a:r>
            <a:r>
              <a:rPr lang="fr-FR" sz="2000" dirty="0" smtClean="0">
                <a:solidFill>
                  <a:srgbClr val="000099"/>
                </a:solidFill>
                <a:cs typeface="Arial" pitchFamily="34" charset="0"/>
              </a:rPr>
              <a:t>							</a:t>
            </a:r>
            <a:r>
              <a:rPr lang="fr-FR" sz="2400" b="1" dirty="0" smtClean="0">
                <a:solidFill>
                  <a:srgbClr val="000099"/>
                </a:solidFill>
                <a:cs typeface="Arial" pitchFamily="34" charset="0"/>
              </a:rPr>
              <a:t>TNM</a:t>
            </a:r>
            <a:endParaRPr lang="fr-FR" sz="2400" b="1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fr-FR" sz="2000" b="1" dirty="0" smtClean="0">
                <a:solidFill>
                  <a:srgbClr val="FF3300"/>
                </a:solidFill>
                <a:cs typeface="Arial" pitchFamily="34" charset="0"/>
              </a:rPr>
              <a:t>I	 			limité aux ovaires		T1</a:t>
            </a:r>
            <a:endParaRPr lang="fr-FR" sz="20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IA	1 ovaire, intact			T1a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IB	2 ovaires, intacts			T1b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IC	rupture, végét</a:t>
            </a:r>
            <a:r>
              <a:rPr lang="fr-FR" sz="1800" baseline="30000" dirty="0" smtClean="0">
                <a:cs typeface="Arial" pitchFamily="34" charset="0"/>
              </a:rPr>
              <a:t>ons</a:t>
            </a:r>
            <a:r>
              <a:rPr lang="fr-FR" sz="1800" dirty="0" smtClean="0">
                <a:cs typeface="Arial" pitchFamily="34" charset="0"/>
              </a:rPr>
              <a:t>, </a:t>
            </a:r>
            <a:r>
              <a:rPr lang="fr-FR" sz="1800" dirty="0" err="1" smtClean="0">
                <a:cs typeface="Arial" pitchFamily="34" charset="0"/>
              </a:rPr>
              <a:t>cyto</a:t>
            </a:r>
            <a:r>
              <a:rPr lang="fr-FR" sz="1800" dirty="0" smtClean="0">
                <a:cs typeface="Arial" pitchFamily="34" charset="0"/>
              </a:rPr>
              <a:t> péritonéale +	T1c</a:t>
            </a:r>
            <a:endParaRPr lang="fr-F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fr-FR" sz="2000" b="1" dirty="0" smtClean="0">
                <a:solidFill>
                  <a:srgbClr val="FF3300"/>
                </a:solidFill>
                <a:cs typeface="Arial" pitchFamily="34" charset="0"/>
              </a:rPr>
              <a:t>II				pelvis				T2</a:t>
            </a:r>
            <a:endParaRPr lang="fr-FR" sz="20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IIA	utérus ± trompes	 		T2a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IIB	autres	 			T2b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IIC  	cytologie péritonéale +	 	T2c	</a:t>
            </a:r>
            <a:endParaRPr lang="fr-F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fr-FR" sz="2000" b="1" dirty="0" smtClean="0">
                <a:solidFill>
                  <a:srgbClr val="FF3300"/>
                </a:solidFill>
                <a:cs typeface="Arial" pitchFamily="34" charset="0"/>
              </a:rPr>
              <a:t>III  			péritoine, N régionaux	 	T3</a:t>
            </a:r>
            <a:r>
              <a:rPr lang="fr-FR" sz="2000" dirty="0" smtClean="0">
                <a:solidFill>
                  <a:srgbClr val="FF3300"/>
                </a:solidFill>
                <a:cs typeface="Arial" pitchFamily="34" charset="0"/>
              </a:rPr>
              <a:t>	</a:t>
            </a:r>
            <a:endParaRPr lang="fr-FR" sz="2000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IIIA	péritoine microscopique	 	T3a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IIIB	péritoine &lt; 2 cm			T3b	</a:t>
            </a:r>
            <a:endParaRPr lang="fr-FR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1800" dirty="0" smtClean="0">
                <a:cs typeface="Arial" pitchFamily="34" charset="0"/>
              </a:rPr>
              <a:t>IIIC 	péritoine &gt; 2cm ± ADP </a:t>
            </a:r>
            <a:r>
              <a:rPr lang="fr-FR" sz="1800" dirty="0" err="1" smtClean="0">
                <a:cs typeface="Arial" pitchFamily="34" charset="0"/>
              </a:rPr>
              <a:t>rétropérit</a:t>
            </a:r>
            <a:r>
              <a:rPr lang="fr-FR" sz="1800" dirty="0" smtClean="0">
                <a:cs typeface="Arial" pitchFamily="34" charset="0"/>
              </a:rPr>
              <a:t>.	T3c	</a:t>
            </a:r>
            <a:endParaRPr lang="fr-F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fr-FR" sz="2000" b="1" dirty="0" smtClean="0">
                <a:cs typeface="Arial" pitchFamily="34" charset="0"/>
              </a:rPr>
              <a:t> </a:t>
            </a:r>
            <a:r>
              <a:rPr lang="fr-FR" sz="2000" b="1" dirty="0" smtClean="0">
                <a:solidFill>
                  <a:srgbClr val="FF3300"/>
                </a:solidFill>
                <a:cs typeface="Times New Roman" pitchFamily="18" charset="0"/>
              </a:rPr>
              <a:t>IV				métastase			T4	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CONCLUSION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1C2E528-79E3-43CC-B052-47661D773256}" type="slidenum">
              <a:rPr lang="fr-FR"/>
              <a:pPr>
                <a:defRPr/>
              </a:pPr>
              <a:t>78</a:t>
            </a:fld>
            <a:endParaRPr lang="fr-FR" dirty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43063"/>
            <a:ext cx="8915400" cy="48339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Monotype Sorts"/>
              <a:buNone/>
            </a:pPr>
            <a:r>
              <a:rPr lang="fr-FR" b="1" smtClean="0">
                <a:latin typeface="Arial" pitchFamily="34" charset="0"/>
              </a:rPr>
              <a:t>CANCER DE L’OVAIRE</a:t>
            </a:r>
            <a:endParaRPr lang="fr-FR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3200" smtClean="0"/>
              <a:t>3</a:t>
            </a:r>
            <a:r>
              <a:rPr lang="fr-FR" sz="3200" baseline="30000" smtClean="0"/>
              <a:t>ème</a:t>
            </a:r>
            <a:r>
              <a:rPr lang="fr-FR" sz="3200" smtClean="0"/>
              <a:t> rang des cancers gynécologiques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fr-FR" sz="32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3200" smtClean="0"/>
              <a:t>Diagnostic tardif de l’affection du fait de la situation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3200" smtClean="0"/>
              <a:t>profonde de l’ovaire,  d’où un pronostic sombre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fr-FR" sz="32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3200" smtClean="0"/>
              <a:t>Peu de facteurs de risques établis donc absence de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3200" smtClean="0"/>
              <a:t>bases pour la prévention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BIBLIOGRAPHIE</a:t>
            </a:r>
          </a:p>
        </p:txBody>
      </p:sp>
      <p:sp>
        <p:nvSpPr>
          <p:cNvPr id="5325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480425" cy="4972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FR" sz="2000" smtClean="0"/>
          </a:p>
          <a:p>
            <a:pPr>
              <a:buFont typeface="Wingdings" pitchFamily="2" charset="2"/>
              <a:buNone/>
            </a:pPr>
            <a:r>
              <a:rPr lang="fr-FR" sz="2000" b="1" smtClean="0"/>
              <a:t>1</a:t>
            </a:r>
            <a:r>
              <a:rPr lang="fr-FR" sz="2000" smtClean="0"/>
              <a:t>.J.-M. Classea, E. Ceratob, C. Boursierb, J. Dauplatc, C. Pomelc, R. Villet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 J. Cuiseniere, G. Lorimierf, J.-F. Rodierg, P. Matheveth, G. Houvenaegheli, 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J. Leveque, F. Lécuruk. Impact des curages rétro péritonéaux sur la survie des 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patientes atteintes  d’un cancer de l’ovaire à un stade avancé : le protocole 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CARACO (</a:t>
            </a:r>
            <a:r>
              <a:rPr lang="en-US" sz="2000" smtClean="0"/>
              <a:t>Retroperitoneal  lymphadenectomy and survival of patients treated for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an advanced ovarian cancer: The CARACO trial). </a:t>
            </a:r>
            <a:r>
              <a:rPr lang="fr-FR" sz="2000" smtClean="0"/>
              <a:t>Journal de Gynécologie 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Obstétrique et Biologie de la Reproduction  2011; 40: 201-204</a:t>
            </a:r>
          </a:p>
          <a:p>
            <a:pPr>
              <a:buFont typeface="Wingdings" pitchFamily="2" charset="2"/>
              <a:buNone/>
            </a:pPr>
            <a:endParaRPr lang="fr-FR" sz="2000" smtClean="0"/>
          </a:p>
          <a:p>
            <a:pPr>
              <a:buFont typeface="Wingdings" pitchFamily="2" charset="2"/>
              <a:buNone/>
            </a:pPr>
            <a:r>
              <a:rPr lang="fr-FR" sz="2000" b="1" smtClean="0"/>
              <a:t>2.</a:t>
            </a:r>
            <a:r>
              <a:rPr lang="fr-FR" sz="2000" smtClean="0"/>
              <a:t> CHENE G et al. La cancérogénèse ovarienne: théories actuelles et passées</a:t>
            </a:r>
          </a:p>
          <a:p>
            <a:pPr>
              <a:buFont typeface="Wingdings" pitchFamily="2" charset="2"/>
              <a:buNone/>
            </a:pPr>
            <a:r>
              <a:rPr lang="fr-FR" sz="2000" smtClean="0"/>
              <a:t>Gynécologie Obstétrique et Fertilité 39 (2011) 216-223</a:t>
            </a:r>
          </a:p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64AF986-8E48-4060-92DD-AB1CE1B0F74E}" type="slidenum">
              <a:rPr lang="fr-FR" smtClean="0"/>
              <a:pPr>
                <a:defRPr/>
              </a:pPr>
              <a:t>79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RAPPEL ANATOMIQUE  </a:t>
            </a:r>
          </a:p>
        </p:txBody>
      </p:sp>
      <p:sp>
        <p:nvSpPr>
          <p:cNvPr id="1433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46C8488-3A02-4514-905C-2B0AA360342E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600200"/>
            <a:ext cx="8551893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r-F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r-FR" sz="3600" b="1" dirty="0" smtClean="0"/>
              <a:t>ANATOMIE MACROSCOPIQUE DE L’OVAIRE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r-FR" sz="36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fr-FR" sz="3200" dirty="0" smtClean="0"/>
              <a:t>Petites glandes en forme d’amande situées dans la cavité pelvienne. Pds 6-8g chez l’adulte.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fr-FR" sz="32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fr-FR" sz="3200" dirty="0" smtClean="0"/>
              <a:t>Retenues aux trompes et à l'utérus au moyen de ligaments qui leur permettent à la fois d'être maintenues et de garder une certaine mobilité.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fr-FR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fr-FR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fr-FR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fr-F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b="1" smtClean="0"/>
              <a:t>BIBLIOGRAPHIE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8965AE5-0927-4403-9FFD-8C881DE27797}" type="slidenum">
              <a:rPr lang="fr-FR"/>
              <a:pPr>
                <a:defRPr/>
              </a:pPr>
              <a:t>80</a:t>
            </a:fld>
            <a:endParaRPr lang="fr-FR" dirty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291512" cy="5159375"/>
          </a:xfrm>
        </p:spPr>
        <p:txBody>
          <a:bodyPr/>
          <a:lstStyle/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3. KAMINA P.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        Anatomie gynécologique et obstétricale ;4ième édition1984; 225-249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4. LANSAC J.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  Gynécologie pour le praticien.5ième édition1999; 173-186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5 LOKOSSOU A., KOMONGUI D., ADISSO S., PERRIN R. X., ALIHONOU E.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 Tumeurs malignes de l’ovaires à Cotonou: aspects épidémiologiques 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 Oncologie Clinique en Afrique 2006;02:7-9.</a:t>
            </a:r>
          </a:p>
          <a:p>
            <a:pPr marL="533400" indent="-533400" eaLnBrk="1" hangingPunct="1">
              <a:buNone/>
              <a:defRPr/>
            </a:pPr>
            <a:r>
              <a:rPr lang="fr-FR" sz="2000" dirty="0" smtClean="0"/>
              <a:t>      </a:t>
            </a:r>
          </a:p>
          <a:p>
            <a:pPr marL="533400" indent="-533400" eaLnBrk="1" hangingPunct="1">
              <a:buNone/>
              <a:defRPr/>
            </a:pPr>
            <a:r>
              <a:rPr lang="fr-FR" sz="2000" dirty="0" smtClean="0"/>
              <a:t>       6. TULPIN L., BARRANGER E. et al. Tumeurs borderline de l’ovaire: état </a:t>
            </a:r>
          </a:p>
          <a:p>
            <a:pPr marL="533400" indent="-533400" eaLnBrk="1" hangingPunct="1">
              <a:buNone/>
              <a:defRPr/>
            </a:pPr>
            <a:r>
              <a:rPr lang="fr-FR" sz="2000" dirty="0" smtClean="0"/>
              <a:t>           des lieux, Gynécologie Obstétrique &amp; Fertilité2008; 36:422-9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FR" b="1" smtClean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643998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 7. LOKOSSOU A.,DENAKPO J.,BAGNAN-TONATO J., PERRIN R. X. Les kystes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de l’ovaire. Journal de la SAGO, 2007, 08 (2);40-7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8. LOKOSSOU A, AKPO-AKELE MT, AZON-KOUANOU A, AGUIDA LA,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HOUNGBE F, PERRIN RX . Les cancers de l’ovaire en milieu hospitalier à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Cotonou. Carcinol. Clin. Afrique 2011;10 (1):29-33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9. T. GAUTHIER, S. GOUY, C. UZAN, A. KANE. Contre le curage </a:t>
            </a:r>
            <a:r>
              <a:rPr lang="fr-FR" sz="2000" dirty="0" err="1" smtClean="0"/>
              <a:t>lombo</a:t>
            </a:r>
            <a:endParaRPr lang="fr-FR" sz="20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aortique dans le cancer de l’ovaire après 70 ans. Gynécologie Obstétrique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/>
              <a:t>et Fertilité 2012;40: 330-332.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10. E. CHEREAU, M. BALLESTER,  F. SELLE, R. ROUZIER, E. DARAÏ. Arguments en </a:t>
            </a:r>
          </a:p>
          <a:p>
            <a:pPr>
              <a:buNone/>
            </a:pPr>
            <a:r>
              <a:rPr lang="fr-FR" sz="2000" dirty="0" smtClean="0"/>
              <a:t>faveur du curage </a:t>
            </a:r>
            <a:r>
              <a:rPr lang="fr-FR" sz="2000" dirty="0" err="1" smtClean="0"/>
              <a:t>lombo</a:t>
            </a:r>
            <a:r>
              <a:rPr lang="fr-FR" sz="2000" dirty="0" smtClean="0"/>
              <a:t>-aortique chez les patientes de plus de 70 ans </a:t>
            </a:r>
          </a:p>
          <a:p>
            <a:pPr>
              <a:buNone/>
            </a:pPr>
            <a:r>
              <a:rPr lang="fr-FR" sz="2000" dirty="0" smtClean="0"/>
              <a:t>porteuses d’un cancer de l’ovaire. Gynécologie Obstétrique &amp; Fertilité </a:t>
            </a:r>
          </a:p>
          <a:p>
            <a:pPr>
              <a:buNone/>
            </a:pPr>
            <a:r>
              <a:rPr lang="fr-FR" sz="2000" dirty="0" smtClean="0"/>
              <a:t>2012;40:327–329.</a:t>
            </a:r>
          </a:p>
          <a:p>
            <a:pPr>
              <a:buNone/>
            </a:pPr>
            <a:endParaRPr lang="fr-FR" sz="2000" dirty="0" smtClean="0"/>
          </a:p>
          <a:p>
            <a:pPr marL="533400" indent="-533400" eaLnBrk="1" hangingPunct="1">
              <a:buNone/>
              <a:defRPr/>
            </a:pPr>
            <a:endParaRPr lang="fr-FR" sz="20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fr-FR" sz="2000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4450BE-C8E3-47DB-A277-528ABE1AB5EF}" type="slidenum">
              <a:rPr lang="fr-FR" smtClean="0"/>
              <a:pPr>
                <a:defRPr/>
              </a:pPr>
              <a:t>81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609600" y="2786063"/>
            <a:ext cx="8153400" cy="2428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b="1" dirty="0" smtClean="0">
                <a:latin typeface="Impact" pitchFamily="34" charset="0"/>
              </a:rPr>
              <a:t>MERCI  DE  VOTRE AIMABLE  ATTENTION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EE583D9-CC18-4444-84CE-3811B6C8A6A2}" type="slidenum">
              <a:rPr lang="fr-FR" smtClean="0"/>
              <a:pPr>
                <a:defRPr/>
              </a:pPr>
              <a:t>82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8898610-EDB1-440E-B0CD-5C26AD3E5B50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8436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8437" name="Image 10" descr="Les ovai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CANCER DE L’OVAIRE&amp;#x0D;&amp;#x0A;Epidémiologie – Histoire naturelle &amp;quot;&quot;/&gt;&lt;property id=&quot;20307&quot; value=&quot;408&quot;/&gt;&lt;/object&gt;&lt;object type=&quot;3&quot; unique_id=&quot;10005&quot;&gt;&lt;property id=&quot;20148&quot; value=&quot;5&quot;/&gt;&lt;property id=&quot;20300&quot; value=&quot;Diapositive 2 - &amp;quot;INTRODUCTION&amp;quot;&quot;/&gt;&lt;property id=&quot;20307&quot; value=&quot;413&quot;/&gt;&lt;/object&gt;&lt;object type=&quot;3&quot; unique_id=&quot;10006&quot;&gt;&lt;property id=&quot;20148&quot; value=&quot;5&quot;/&gt;&lt;property id=&quot;20300&quot; value=&quot;Diapositive 3 - &amp;quot;INTRODUCTION &amp;quot;&quot;/&gt;&lt;property id=&quot;20307&quot; value=&quot;258&quot;/&gt;&lt;/object&gt;&lt;object type=&quot;3&quot; unique_id=&quot;10007&quot;&gt;&lt;property id=&quot;20148&quot; value=&quot;5&quot;/&gt;&lt;property id=&quot;20300&quot; value=&quot;Diapositive 4 - &amp;quot;DEFINITION&amp;quot;&quot;/&gt;&lt;property id=&quot;20307&quot; value=&quot;295&quot;/&gt;&lt;/object&gt;&lt;object type=&quot;3&quot; unique_id=&quot;10008&quot;&gt;&lt;property id=&quot;20148&quot; value=&quot;5&quot;/&gt;&lt;property id=&quot;20300&quot; value=&quot;Diapositive 5 - &amp;quot;DEFINITION&amp;quot;&quot;/&gt;&lt;property id=&quot;20307&quot; value=&quot;417&quot;/&gt;&lt;/object&gt;&lt;object type=&quot;3&quot; unique_id=&quot;10009&quot;&gt;&lt;property id=&quot;20148&quot; value=&quot;5&quot;/&gt;&lt;property id=&quot;20300&quot; value=&quot;Diapositive 6 - &amp;quot;DEFINITION&amp;quot;&quot;/&gt;&lt;property id=&quot;20307&quot; value=&quot;419&quot;/&gt;&lt;/object&gt;&lt;object type=&quot;3&quot; unique_id=&quot;10010&quot;&gt;&lt;property id=&quot;20148&quot; value=&quot;5&quot;/&gt;&lt;property id=&quot;20300&quot; value=&quot;Diapositive 7 - &amp;quot;DEFINITION&amp;quot;&quot;/&gt;&lt;property id=&quot;20307&quot; value=&quot;418&quot;/&gt;&lt;/object&gt;&lt;object type=&quot;3&quot; unique_id=&quot;10011&quot;&gt;&lt;property id=&quot;20148&quot; value=&quot;5&quot;/&gt;&lt;property id=&quot;20300&quot; value=&quot;Diapositive 8 - &amp;quot;RAPPEL ANATOMIQUE  &amp;quot;&quot;/&gt;&lt;property id=&quot;20307&quot; value=&quot;298&quot;/&gt;&lt;/object&gt;&lt;object type=&quot;3&quot; unique_id=&quot;10012&quot;&gt;&lt;property id=&quot;20148&quot; value=&quot;5&quot;/&gt;&lt;property id=&quot;20300&quot; value=&quot;Diapositive 9&quot;/&gt;&lt;property id=&quot;20307&quot; value=&quot;415&quot;/&gt;&lt;/object&gt;&lt;object type=&quot;3&quot; unique_id=&quot;10013&quot;&gt;&lt;property id=&quot;20148&quot; value=&quot;5&quot;/&gt;&lt;property id=&quot;20300&quot; value=&quot;Diapositive 10 - &amp;quot;STRUCTURE MICROSCOPIQUE DE L’OVAIRE&amp;quot;&quot;/&gt;&lt;property id=&quot;20307&quot; value=&quot;409&quot;/&gt;&lt;/object&gt;&lt;object type=&quot;3&quot; unique_id=&quot;10014&quot;&gt;&lt;property id=&quot;20148&quot; value=&quot;5&quot;/&gt;&lt;property id=&quot;20300&quot; value=&quot;Diapositive 11 - &amp;quot;RAPPEL ANATOMIQUE &amp;quot;&quot;/&gt;&lt;property id=&quot;20307&quot; value=&quot;329&quot;/&gt;&lt;/object&gt;&lt;object type=&quot;3&quot; unique_id=&quot;10015&quot;&gt;&lt;property id=&quot;20148&quot; value=&quot;5&quot;/&gt;&lt;property id=&quot;20300&quot; value=&quot;Diapositive 12 - &amp;quot;SCHEMA D’UNE COUPE D’OVAIRE&amp;quot;&quot;/&gt;&lt;property id=&quot;20307&quot; value=&quot;414&quot;/&gt;&lt;/object&gt;&lt;object type=&quot;3&quot; unique_id=&quot;10016&quot;&gt;&lt;property id=&quot;20148&quot; value=&quot;5&quot;/&gt;&lt;property id=&quot;20300&quot; value=&quot;Diapositive 13 - &amp;quot;EPIDEMIOLOGIE&amp;quot;&quot;/&gt;&lt;property id=&quot;20307&quot; value=&quot;423&quot;/&gt;&lt;/object&gt;&lt;object type=&quot;3&quot; unique_id=&quot;10017&quot;&gt;&lt;property id=&quot;20148&quot; value=&quot;5&quot;/&gt;&lt;property id=&quot;20300&quot; value=&quot;Diapositive 14 - &amp;quot; EPIDEMIOLOGIE &amp;quot;&quot;/&gt;&lt;property id=&quot;20307&quot; value=&quot;300&quot;/&gt;&lt;/object&gt;&lt;object type=&quot;3&quot; unique_id=&quot;10018&quot;&gt;&lt;property id=&quot;20148&quot; value=&quot;5&quot;/&gt;&lt;property id=&quot;20300&quot; value=&quot;Diapositive 15 - &amp;quot; EPIDEMIOLOGIE &amp;quot;&quot;/&gt;&lt;property id=&quot;20307&quot; value=&quot;335&quot;/&gt;&lt;/object&gt;&lt;object type=&quot;3&quot; unique_id=&quot;10019&quot;&gt;&lt;property id=&quot;20148&quot; value=&quot;5&quot;/&gt;&lt;property id=&quot;20300&quot; value=&quot;Diapositive 16 - &amp;quot; EPIDEMIOLOGIE &amp;quot;&quot;/&gt;&lt;property id=&quot;20307&quot; value=&quot;336&quot;/&gt;&lt;/object&gt;&lt;object type=&quot;3&quot; unique_id=&quot;10020&quot;&gt;&lt;property id=&quot;20148&quot; value=&quot;5&quot;/&gt;&lt;property id=&quot;20300&quot; value=&quot;Diapositive 17 - &amp;quot;EPIDEMIOLOGIE&amp;quot;&quot;/&gt;&lt;property id=&quot;20307&quot; value=&quot;416&quot;/&gt;&lt;/object&gt;&lt;object type=&quot;3&quot; unique_id=&quot;10021&quot;&gt;&lt;property id=&quot;20148&quot; value=&quot;5&quot;/&gt;&lt;property id=&quot;20300&quot; value=&quot;Diapositive 18 - &amp;quot;      EPIDEMIOLOGIE &amp;quot;&quot;/&gt;&lt;property id=&quot;20307&quot; value=&quot;263&quot;/&gt;&lt;/object&gt;&lt;object type=&quot;3&quot; unique_id=&quot;10022&quot;&gt;&lt;property id=&quot;20148&quot; value=&quot;5&quot;/&gt;&lt;property id=&quot;20300&quot; value=&quot;Diapositive 19 - &amp;quot; EPIDEMIOLOGIE &amp;quot;&quot;/&gt;&lt;property id=&quot;20307&quot; value=&quot;337&quot;/&gt;&lt;/object&gt;&lt;object type=&quot;3&quot; unique_id=&quot;10023&quot;&gt;&lt;property id=&quot;20148&quot; value=&quot;5&quot;/&gt;&lt;property id=&quot;20300&quot; value=&quot;Diapositive 20 - &amp;quot;EPIDEMIOLOGIE&amp;quot;&quot;/&gt;&lt;property id=&quot;20307&quot; value=&quot;424&quot;/&gt;&lt;/object&gt;&lt;object type=&quot;3&quot; unique_id=&quot;10024&quot;&gt;&lt;property id=&quot;20148&quot; value=&quot;5&quot;/&gt;&lt;property id=&quot;20300&quot; value=&quot;Diapositive 21 - &amp;quot; EPIDEMIOLOGIE &amp;quot;&quot;/&gt;&lt;property id=&quot;20307&quot; value=&quot;338&quot;/&gt;&lt;/object&gt;&lt;object type=&quot;3&quot; unique_id=&quot;10025&quot;&gt;&lt;property id=&quot;20148&quot; value=&quot;5&quot;/&gt;&lt;property id=&quot;20300&quot; value=&quot;Diapositive 22 - &amp;quot;EPIDEMIOLOGIE&amp;quot;&quot;/&gt;&lt;property id=&quot;20307&quot; value=&quot;420&quot;/&gt;&lt;/object&gt;&lt;object type=&quot;3&quot; unique_id=&quot;10026&quot;&gt;&lt;property id=&quot;20148&quot; value=&quot;5&quot;/&gt;&lt;property id=&quot;20300&quot; value=&quot;Diapositive 23 - &amp;quot;Facteurs de risque: RR = 1.2 à 3.0&amp;quot;&quot;/&gt;&lt;property id=&quot;20307&quot; value=&quot;412&quot;/&gt;&lt;/object&gt;&lt;object type=&quot;3&quot; unique_id=&quot;10027&quot;&gt;&lt;property id=&quot;20148&quot; value=&quot;5&quot;/&gt;&lt;property id=&quot;20300&quot; value=&quot;Diapositive 24 - &amp;quot;     ETUDE ANATOMOPATHOLOGIQUE&amp;quot;&quot;/&gt;&lt;property id=&quot;20307&quot; value=&quot;264&quot;/&gt;&lt;/object&gt;&lt;object type=&quot;3&quot; unique_id=&quot;10028&quot;&gt;&lt;property id=&quot;20148&quot; value=&quot;5&quot;/&gt;&lt;property id=&quot;20300&quot; value=&quot;Diapositive 25 - &amp;quot; 4-2 Classification microscopique&amp;quot;&quot;/&gt;&lt;property id=&quot;20307&quot; value=&quot;302&quot;/&gt;&lt;/object&gt;&lt;object type=&quot;3&quot; unique_id=&quot;10029&quot;&gt;&lt;property id=&quot;20148&quot; value=&quot;5&quot;/&gt;&lt;property id=&quot;20300&quot; value=&quot;Diapositive 26 - &amp;quot; Tumeurs du revêtement épithélial&amp;quot;&quot;/&gt;&lt;property id=&quot;20307&quot; value=&quot;303&quot;/&gt;&lt;/object&gt;&lt;object type=&quot;3&quot; unique_id=&quot;10030&quot;&gt;&lt;property id=&quot;20148&quot; value=&quot;5&quot;/&gt;&lt;property id=&quot;20300&quot; value=&quot;Diapositive 27 - &amp;quot; Tumeurs du revêtement épithélial&amp;quot;&quot;/&gt;&lt;property id=&quot;20307&quot; value=&quot;304&quot;/&gt;&lt;/object&gt;&lt;object type=&quot;3&quot; unique_id=&quot;10031&quot;&gt;&lt;property id=&quot;20148&quot; value=&quot;5&quot;/&gt;&lt;property id=&quot;20300&quot; value=&quot;Diapositive 28 - &amp;quot; Tumeurs du revêtement épithélial&amp;quot;&quot;/&gt;&lt;property id=&quot;20307&quot; value=&quot;339&quot;/&gt;&lt;/object&gt;&lt;object type=&quot;3&quot; unique_id=&quot;10032&quot;&gt;&lt;property id=&quot;20148&quot; value=&quot;5&quot;/&gt;&lt;property id=&quot;20300&quot; value=&quot;Diapositive 29 - &amp;quot; Tumeurs du revêtement épithélial&amp;quot;&quot;/&gt;&lt;property id=&quot;20307&quot; value=&quot;340&quot;/&gt;&lt;/object&gt;&lt;object type=&quot;3&quot; unique_id=&quot;10033&quot;&gt;&lt;property id=&quot;20148&quot; value=&quot;5&quot;/&gt;&lt;property id=&quot;20300&quot; value=&quot;Diapositive 30 - &amp;quot; Tumeurs des cellules germinales&amp;quot;&quot;/&gt;&lt;property id=&quot;20307&quot; value=&quot;268&quot;/&gt;&lt;/object&gt;&lt;object type=&quot;3&quot; unique_id=&quot;10034&quot;&gt;&lt;property id=&quot;20148&quot; value=&quot;5&quot;/&gt;&lt;property id=&quot;20300&quot; value=&quot;Diapositive 31 - &amp;quot; Tumeurs endocrines ou tumeurs du mésenchyme et des cordons sexuels (6%)&amp;quot;&quot;/&gt;&lt;property id=&quot;20307&quot; value=&quot;305&quot;/&gt;&lt;/object&gt;&lt;object type=&quot;3&quot; unique_id=&quot;10035&quot;&gt;&lt;property id=&quot;20148&quot; value=&quot;5&quot;/&gt;&lt;property id=&quot;20300&quot; value=&quot;Diapositive 32 - &amp;quot; Tumeurs conjonctives&amp;quot;&quot;/&gt;&lt;property id=&quot;20307&quot; value=&quot;269&quot;/&gt;&lt;/object&gt;&lt;object type=&quot;3&quot; unique_id=&quot;10036&quot;&gt;&lt;property id=&quot;20148&quot; value=&quot;5&quot;/&gt;&lt;property id=&quot;20300&quot; value=&quot;Diapositive 33 - &amp;quot; Les autres tumeurs&amp;quot;&quot;/&gt;&lt;property id=&quot;20307&quot; value=&quot;307&quot;/&gt;&lt;/object&gt;&lt;object type=&quot;3&quot; unique_id=&quot;10037&quot;&gt;&lt;property id=&quot;20148&quot; value=&quot;5&quot;/&gt;&lt;property id=&quot;20300&quot; value=&quot;Diapositive 41 - &amp;quot;Histoire de la maladie et de sa progression&amp;quot;&quot;/&gt;&lt;property id=&quot;20307&quot; value=&quot;410&quot;/&gt;&lt;/object&gt;&lt;object type=&quot;3&quot; unique_id=&quot;10038&quot;&gt;&lt;property id=&quot;20148&quot; value=&quot;5&quot;/&gt;&lt;property id=&quot;20300&quot; value=&quot;Diapositive 43 - &amp;quot;Histoire de la maladie et de sa progression &amp;quot;&quot;/&gt;&lt;property id=&quot;20307&quot; value=&quot;425&quot;/&gt;&lt;/object&gt;&lt;object type=&quot;3&quot; unique_id=&quot;10039&quot;&gt;&lt;property id=&quot;20148&quot; value=&quot;5&quot;/&gt;&lt;property id=&quot;20300&quot; value=&quot;Diapositive 42 - &amp;quot;SCHEMA D’UNE COUPE D’OVAIRE&amp;quot;&quot;/&gt;&lt;property id=&quot;20307&quot; value=&quot;421&quot;/&gt;&lt;/object&gt;&lt;object type=&quot;3&quot; unique_id=&quot;10040&quot;&gt;&lt;property id=&quot;20148&quot; value=&quot;5&quot;/&gt;&lt;property id=&quot;20300&quot; value=&quot;Diapositive 46 - &amp;quot;Mode de progression&amp;quot;&quot;/&gt;&lt;property id=&quot;20307&quot; value=&quot;411&quot;/&gt;&lt;/object&gt;&lt;object type=&quot;3&quot; unique_id=&quot;10041&quot;&gt;&lt;property id=&quot;20148&quot; value=&quot;5&quot;/&gt;&lt;property id=&quot;20300&quot; value=&quot;Diapositive 45 - &amp;quot;EXTENSION ET VOIES DE DIFFUSION&amp;quot;&quot;/&gt;&lt;property id=&quot;20307&quot; value=&quot;376&quot;/&gt;&lt;/object&gt;&lt;object type=&quot;3&quot; unique_id=&quot;10042&quot;&gt;&lt;property id=&quot;20148&quot; value=&quot;5&quot;/&gt;&lt;property id=&quot;20300&quot; value=&quot;Diapositive 47 - &amp;quot;Classification de la FIGO&amp;quot;&quot;/&gt;&lt;property id=&quot;20307&quot; value=&quot;406&quot;/&gt;&lt;/object&gt;&lt;object type=&quot;3&quot; unique_id=&quot;10043&quot;&gt;&lt;property id=&quot;20148&quot; value=&quot;5&quot;/&gt;&lt;property id=&quot;20300&quot; value=&quot;Diapositive 48 - &amp;quot;CONCLUSION&amp;quot;&quot;/&gt;&lt;property id=&quot;20307&quot; value=&quot;403&quot;/&gt;&lt;/object&gt;&lt;object type=&quot;3&quot; unique_id=&quot;10044&quot;&gt;&lt;property id=&quot;20148&quot; value=&quot;5&quot;/&gt;&lt;property id=&quot;20300&quot; value=&quot;Diapositive 49 - &amp;quot;BIBLIOGRAPHIE&amp;quot;&quot;/&gt;&lt;property id=&quot;20307&quot; value=&quot;404&quot;/&gt;&lt;/object&gt;&lt;object type=&quot;3&quot; unique_id=&quot;10045&quot;&gt;&lt;property id=&quot;20148&quot; value=&quot;5&quot;/&gt;&lt;property id=&quot;20300&quot; value=&quot;Diapositive 50 - &amp;quot;BIBLIOGRAPHIE&amp;quot;&quot;/&gt;&lt;property id=&quot;20307&quot; value=&quot;426&quot;/&gt;&lt;/object&gt;&lt;object type=&quot;3&quot; unique_id=&quot;10046&quot;&gt;&lt;property id=&quot;20148&quot; value=&quot;5&quot;/&gt;&lt;property id=&quot;20300&quot; value=&quot;Diapositive 51&quot;/&gt;&lt;property id=&quot;20307&quot; value=&quot;405&quot;/&gt;&lt;/object&gt;&lt;object type=&quot;3&quot; unique_id=&quot;10407&quot;&gt;&lt;property id=&quot;20148&quot; value=&quot;5&quot;/&gt;&lt;property id=&quot;20300&quot; value=&quot;Diapositive 34 - &amp;quot;CANCEROGENESE OVARIENNE&amp;quot;&quot;/&gt;&lt;property id=&quot;20307&quot; value=&quot;427&quot;/&gt;&lt;/object&gt;&lt;object type=&quot;3&quot; unique_id=&quot;10408&quot;&gt;&lt;property id=&quot;20148&quot; value=&quot;5&quot;/&gt;&lt;property id=&quot;20300&quot; value=&quot;Diapositive 35 - &amp;quot;CANCEROGENESE OVARIENNE&amp;quot;&quot;/&gt;&lt;property id=&quot;20307&quot; value=&quot;428&quot;/&gt;&lt;/object&gt;&lt;object type=&quot;3&quot; unique_id=&quot;10409&quot;&gt;&lt;property id=&quot;20148&quot; value=&quot;5&quot;/&gt;&lt;property id=&quot;20300&quot; value=&quot;Diapositive 36 - &amp;quot;CANCEROGENESE OVARIENNE&amp;quot;&quot;/&gt;&lt;property id=&quot;20307&quot; value=&quot;430&quot;/&gt;&lt;/object&gt;&lt;object type=&quot;3&quot; unique_id=&quot;10410&quot;&gt;&lt;property id=&quot;20148&quot; value=&quot;5&quot;/&gt;&lt;property id=&quot;20300&quot; value=&quot;Diapositive 39 - &amp;quot;CANCEROGENESE OVARIENNE&amp;quot;&quot;/&gt;&lt;property id=&quot;20307&quot; value=&quot;431&quot;/&gt;&lt;/object&gt;&lt;object type=&quot;3&quot; unique_id=&quot;10411&quot;&gt;&lt;property id=&quot;20148&quot; value=&quot;5&quot;/&gt;&lt;property id=&quot;20300&quot; value=&quot;Diapositive 40 - &amp;quot;CANCEROGENESE OVARIENNE&amp;quot;&quot;/&gt;&lt;property id=&quot;20307&quot; value=&quot;429&quot;/&gt;&lt;/object&gt;&lt;object type=&quot;3&quot; unique_id=&quot;10562&quot;&gt;&lt;property id=&quot;20148&quot; value=&quot;5&quot;/&gt;&lt;property id=&quot;20300&quot; value=&quot;Diapositive 44 - &amp;quot;Histoire de la maladie et de sa progression &amp;quot;&quot;/&gt;&lt;property id=&quot;20307&quot; value=&quot;432&quot;/&gt;&lt;/object&gt;&lt;object type=&quot;3&quot; unique_id=&quot;10869&quot;&gt;&lt;property id=&quot;20148&quot; value=&quot;5&quot;/&gt;&lt;property id=&quot;20300&quot; value=&quot;Diapositive 37 - &amp;quot;CANCEROGENESE OVARIENNE&amp;quot;&quot;/&gt;&lt;property id=&quot;20307&quot; value=&quot;433&quot;/&gt;&lt;/object&gt;&lt;object type=&quot;3&quot; unique_id=&quot;10870&quot;&gt;&lt;property id=&quot;20148&quot; value=&quot;5&quot;/&gt;&lt;property id=&quot;20300&quot; value=&quot;Diapositive 38 - &amp;quot;CANCEROGENESE OVARIENNE&amp;quot;&quot;/&gt;&lt;property id=&quot;20307&quot; value=&quot;43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2858</TotalTime>
  <Words>2559</Words>
  <Application>Microsoft Office PowerPoint</Application>
  <PresentationFormat>Affichage à l'écran (4:3)</PresentationFormat>
  <Paragraphs>723</Paragraphs>
  <Slides>82</Slides>
  <Notes>16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82</vt:i4>
      </vt:variant>
    </vt:vector>
  </HeadingPairs>
  <TitlesOfParts>
    <vt:vector size="84" baseType="lpstr">
      <vt:lpstr>Médian</vt:lpstr>
      <vt:lpstr>Document</vt:lpstr>
      <vt:lpstr>CANCER DE L’OVAIRE</vt:lpstr>
      <vt:lpstr>INTRODUCTION</vt:lpstr>
      <vt:lpstr>INTRODUCTION </vt:lpstr>
      <vt:lpstr>DEFINITION</vt:lpstr>
      <vt:lpstr>DEFINITION</vt:lpstr>
      <vt:lpstr>DEFINITION</vt:lpstr>
      <vt:lpstr>DEFINITION</vt:lpstr>
      <vt:lpstr>RAPPEL ANATOMIQUE  </vt:lpstr>
      <vt:lpstr>Présentation PowerPoint</vt:lpstr>
      <vt:lpstr>ANATOMIE MICROSCOPIQUE DE L’OVAIRE</vt:lpstr>
      <vt:lpstr>RAPPEL ANATOMIQUE </vt:lpstr>
      <vt:lpstr>SCHEMA D’UNE COUPE D’OVAIRE</vt:lpstr>
      <vt:lpstr>EPIDEMIOLOGIE</vt:lpstr>
      <vt:lpstr>EPIDEMIOLOGIE - 1</vt:lpstr>
      <vt:lpstr> EPIDEMIOLOGIE  - 2</vt:lpstr>
      <vt:lpstr> EPIDEMIOLOGIE - 4 </vt:lpstr>
      <vt:lpstr>EPIDEMIOLOGIE - 5</vt:lpstr>
      <vt:lpstr>      EPIDEMIOLOGIE - 6 </vt:lpstr>
      <vt:lpstr> EPIDEMIOLOGIE - 7 </vt:lpstr>
      <vt:lpstr>EPIDEMIOLOGIE - 8</vt:lpstr>
      <vt:lpstr> EPIDEMIOLOGIE - 9 </vt:lpstr>
      <vt:lpstr>EPIDEMIOLOGIE - 10</vt:lpstr>
      <vt:lpstr>EPIDEMIOLOGIE - 11</vt:lpstr>
      <vt:lpstr>CANCEROGENESE OVARIENNE</vt:lpstr>
      <vt:lpstr>CANCEROGENESE OVARIENNE- 1</vt:lpstr>
      <vt:lpstr>CANCEROGENESE OVARIENNE- 2</vt:lpstr>
      <vt:lpstr>CANCEROGENESE OVARIENNE- 3</vt:lpstr>
      <vt:lpstr>CANCEROGENESE OVARIENNE- 4</vt:lpstr>
      <vt:lpstr>CANCEROGENESE OVARIENNE- 4</vt:lpstr>
      <vt:lpstr>CANCEROGENESE OVARIENNE- 5</vt:lpstr>
      <vt:lpstr>CANCEROGENESE OVARIENNE- 6</vt:lpstr>
      <vt:lpstr>CANCEROGENESE OVARIENNE- 7</vt:lpstr>
      <vt:lpstr>HISTOIRE DE LA MALADIE  ET DE SA PROGRESSION</vt:lpstr>
      <vt:lpstr>Histoire de la maladie et de sa progression - 1</vt:lpstr>
      <vt:lpstr>SCHEMA D’UNE COUPE D’OVAIRE</vt:lpstr>
      <vt:lpstr>Histoire de la maladie et de sa progression - 2 </vt:lpstr>
      <vt:lpstr>Histoire de la maladie et de sa progression - 3</vt:lpstr>
      <vt:lpstr>Histoire de la maladie et de sa progression - 4</vt:lpstr>
      <vt:lpstr>Mode de progression- 5</vt:lpstr>
      <vt:lpstr>ETUDE CLINIQUE</vt:lpstr>
      <vt:lpstr>INTRODUCTION</vt:lpstr>
      <vt:lpstr>INTRODUCTION</vt:lpstr>
      <vt:lpstr>INTRODUCTION</vt:lpstr>
      <vt:lpstr>INTRODUCTION</vt:lpstr>
      <vt:lpstr>EXTENSION ET VOIES DE DIFFUSION</vt:lpstr>
      <vt:lpstr>Mode de progression</vt:lpstr>
      <vt:lpstr>ANATOMIE PATHOLOGIQUE</vt:lpstr>
      <vt:lpstr>ANATOMIE PATHOLOGIQUE</vt:lpstr>
      <vt:lpstr> ANATOMIE PATHOLOGIQUE</vt:lpstr>
      <vt:lpstr>ANATOMIE PATHOLOGIQUE</vt:lpstr>
      <vt:lpstr>ANATOMIE PATHOLOGIQUE</vt:lpstr>
      <vt:lpstr>ANATOMIE PATHOLOGIQUE</vt:lpstr>
      <vt:lpstr>ANATOMIE PATHOLOGIQUE</vt:lpstr>
      <vt:lpstr>ANATOMIE PATHOLOGIQUE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Présentation PowerPoint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DIAGNOSTIC</vt:lpstr>
      <vt:lpstr> DIAGNOSTIC  </vt:lpstr>
      <vt:lpstr>CONCLUSION</vt:lpstr>
      <vt:lpstr>BIBLIOGRAPHIE</vt:lpstr>
      <vt:lpstr>BIBLIOGRAPHIE</vt:lpstr>
      <vt:lpstr>BIBLIOGRAPHIE</vt:lpstr>
      <vt:lpstr>MERCI  DE  VOTRE AIMABLE  ATTENTION</vt:lpstr>
    </vt:vector>
  </TitlesOfParts>
  <Company>CERRHUD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TUMEURS DE L’OVAIRE</dc:title>
  <dc:creator>CERRHUD</dc:creator>
  <cp:lastModifiedBy>Jean-claude Humbert</cp:lastModifiedBy>
  <cp:revision>386</cp:revision>
  <dcterms:created xsi:type="dcterms:W3CDTF">2006-03-16T09:31:43Z</dcterms:created>
  <dcterms:modified xsi:type="dcterms:W3CDTF">2012-10-09T12:50:32Z</dcterms:modified>
</cp:coreProperties>
</file>