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6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D3C00-C2B1-460A-AF77-128A0F4D37D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F25F28D6-467D-4AD0-9A18-3A12078345B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Analyse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des </a:t>
          </a: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contours</a:t>
          </a:r>
        </a:p>
      </dgm:t>
    </dgm:pt>
    <dgm:pt modelId="{9373BB8C-F1F5-4194-9252-0FA1B303B5FE}" type="parTrans" cxnId="{C0869947-59B1-49D4-8761-B4EACEEBA1FB}">
      <dgm:prSet/>
      <dgm:spPr/>
    </dgm:pt>
    <dgm:pt modelId="{FC22DE5D-0540-4FDB-A9C0-99823648198C}" type="sibTrans" cxnId="{C0869947-59B1-49D4-8761-B4EACEEBA1FB}">
      <dgm:prSet/>
      <dgm:spPr/>
    </dgm:pt>
    <dgm:pt modelId="{101484DE-88A0-4428-8812-4CC934B0C7E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Circonscrits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masqués</a:t>
          </a:r>
        </a:p>
      </dgm:t>
    </dgm:pt>
    <dgm:pt modelId="{AD06F4B8-0DCF-4604-A77F-0038C18EF9E9}" type="parTrans" cxnId="{C26594D2-ACF2-4602-8B1A-A39DA6054C62}">
      <dgm:prSet/>
      <dgm:spPr/>
    </dgm:pt>
    <dgm:pt modelId="{2DEABA60-8214-4FE1-B74E-ED711E4811BA}" type="sibTrans" cxnId="{C26594D2-ACF2-4602-8B1A-A39DA6054C62}">
      <dgm:prSet/>
      <dgm:spPr/>
    </dgm:pt>
    <dgm:pt modelId="{112E4119-94A7-457A-93D7-467FBBBCE8E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échographie</a:t>
          </a:r>
        </a:p>
      </dgm:t>
    </dgm:pt>
    <dgm:pt modelId="{8DD70F76-CE8E-4815-A91F-078C0511B202}" type="parTrans" cxnId="{031BEC48-AB8F-45F5-9DB5-DAED0C1A4E65}">
      <dgm:prSet/>
      <dgm:spPr/>
    </dgm:pt>
    <dgm:pt modelId="{173A963A-8E96-469E-8F5D-43B8B8B2EA3C}" type="sibTrans" cxnId="{031BEC48-AB8F-45F5-9DB5-DAED0C1A4E65}">
      <dgm:prSet/>
      <dgm:spPr/>
    </dgm:pt>
    <dgm:pt modelId="{2435F965-6B78-468D-A697-AE29BAB077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Microlobulés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Flous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Spiculés</a:t>
          </a:r>
        </a:p>
      </dgm:t>
    </dgm:pt>
    <dgm:pt modelId="{C4A24AA7-3697-4B48-83D9-8C510690FC39}" type="parTrans" cxnId="{E8F503BF-989D-417C-8FA1-7D25CEB01086}">
      <dgm:prSet/>
      <dgm:spPr/>
    </dgm:pt>
    <dgm:pt modelId="{DD9D265B-817B-4AB8-8029-0C0DBC7DDD9C}" type="sibTrans" cxnId="{E8F503BF-989D-417C-8FA1-7D25CEB01086}">
      <dgm:prSet/>
      <dgm:spPr/>
    </dgm:pt>
    <dgm:pt modelId="{3963F13F-ED25-4942-9A8F-39C1D15055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échographie +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=&gt;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Microbiopsie </a:t>
          </a:r>
        </a:p>
      </dgm:t>
    </dgm:pt>
    <dgm:pt modelId="{8779E844-9B1C-4FA5-BFCE-E9EC5E87A6EB}" type="parTrans" cxnId="{0AD80074-D8E0-4A27-96AF-B83845EB2670}">
      <dgm:prSet/>
      <dgm:spPr/>
    </dgm:pt>
    <dgm:pt modelId="{9B53F87B-2935-4E9B-97A3-BCF087508D35}" type="sibTrans" cxnId="{0AD80074-D8E0-4A27-96AF-B83845EB2670}">
      <dgm:prSet/>
      <dgm:spPr/>
    </dgm:pt>
    <dgm:pt modelId="{27170EB3-CE94-430E-A50E-72B146B4AEC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échographie 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=&gt;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+/- IRM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Macrobiopsie</a:t>
          </a:r>
        </a:p>
      </dgm:t>
    </dgm:pt>
    <dgm:pt modelId="{08ACED29-0AB3-4A46-9385-8EC68EC5EB92}" type="parTrans" cxnId="{DF7725A9-E247-487D-A75E-925109BCCAC8}">
      <dgm:prSet/>
      <dgm:spPr/>
    </dgm:pt>
    <dgm:pt modelId="{55CA9594-DF4B-4CA5-B415-161579B9D2BD}" type="sibTrans" cxnId="{DF7725A9-E247-487D-A75E-925109BCCAC8}">
      <dgm:prSet/>
      <dgm:spPr/>
    </dgm:pt>
    <dgm:pt modelId="{2E904739-85FC-4705-AEE3-4A37E7DB7390}" type="pres">
      <dgm:prSet presAssocID="{571D3C00-C2B1-460A-AF77-128A0F4D37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267148-8523-44C3-86DA-4953F900AB2E}" type="pres">
      <dgm:prSet presAssocID="{F25F28D6-467D-4AD0-9A18-3A12078345B0}" presName="hierRoot1" presStyleCnt="0">
        <dgm:presLayoutVars>
          <dgm:hierBranch/>
        </dgm:presLayoutVars>
      </dgm:prSet>
      <dgm:spPr/>
    </dgm:pt>
    <dgm:pt modelId="{0D21A9BC-B19A-4471-A8A6-31F8A1D716AA}" type="pres">
      <dgm:prSet presAssocID="{F25F28D6-467D-4AD0-9A18-3A12078345B0}" presName="rootComposite1" presStyleCnt="0"/>
      <dgm:spPr/>
    </dgm:pt>
    <dgm:pt modelId="{9177D80D-9981-430F-8DE1-5B30CA9BBD39}" type="pres">
      <dgm:prSet presAssocID="{F25F28D6-467D-4AD0-9A18-3A12078345B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4E35736-7CAB-4077-BF01-BF138B83AD25}" type="pres">
      <dgm:prSet presAssocID="{F25F28D6-467D-4AD0-9A18-3A12078345B0}" presName="rootConnector1" presStyleLbl="node1" presStyleIdx="0" presStyleCnt="0"/>
      <dgm:spPr/>
      <dgm:t>
        <a:bodyPr/>
        <a:lstStyle/>
        <a:p>
          <a:endParaRPr lang="fr-FR"/>
        </a:p>
      </dgm:t>
    </dgm:pt>
    <dgm:pt modelId="{FC1273E2-CF25-44E2-B337-AC4BEFCDD421}" type="pres">
      <dgm:prSet presAssocID="{F25F28D6-467D-4AD0-9A18-3A12078345B0}" presName="hierChild2" presStyleCnt="0"/>
      <dgm:spPr/>
    </dgm:pt>
    <dgm:pt modelId="{5EF58571-75D2-44D9-B499-435C417B8977}" type="pres">
      <dgm:prSet presAssocID="{AD06F4B8-0DCF-4604-A77F-0038C18EF9E9}" presName="Name35" presStyleLbl="parChTrans1D2" presStyleIdx="0" presStyleCnt="2"/>
      <dgm:spPr/>
    </dgm:pt>
    <dgm:pt modelId="{D731ACF6-7FF2-42D6-A72F-CBDB6A90F713}" type="pres">
      <dgm:prSet presAssocID="{101484DE-88A0-4428-8812-4CC934B0C7EC}" presName="hierRoot2" presStyleCnt="0">
        <dgm:presLayoutVars>
          <dgm:hierBranch/>
        </dgm:presLayoutVars>
      </dgm:prSet>
      <dgm:spPr/>
    </dgm:pt>
    <dgm:pt modelId="{76CED4B1-553E-4CA8-BA5B-819E2A99A52D}" type="pres">
      <dgm:prSet presAssocID="{101484DE-88A0-4428-8812-4CC934B0C7EC}" presName="rootComposite" presStyleCnt="0"/>
      <dgm:spPr/>
    </dgm:pt>
    <dgm:pt modelId="{BA98083C-DC14-47B3-9C55-1E5C0A462F51}" type="pres">
      <dgm:prSet presAssocID="{101484DE-88A0-4428-8812-4CC934B0C7E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3676573-50C0-4CA9-90FA-A1402E402D15}" type="pres">
      <dgm:prSet presAssocID="{101484DE-88A0-4428-8812-4CC934B0C7EC}" presName="rootConnector" presStyleLbl="node2" presStyleIdx="0" presStyleCnt="2"/>
      <dgm:spPr/>
      <dgm:t>
        <a:bodyPr/>
        <a:lstStyle/>
        <a:p>
          <a:endParaRPr lang="fr-FR"/>
        </a:p>
      </dgm:t>
    </dgm:pt>
    <dgm:pt modelId="{9C26E531-D9FC-497C-BCD5-A7D109E7D187}" type="pres">
      <dgm:prSet presAssocID="{101484DE-88A0-4428-8812-4CC934B0C7EC}" presName="hierChild4" presStyleCnt="0"/>
      <dgm:spPr/>
    </dgm:pt>
    <dgm:pt modelId="{A4F5726E-B2D1-406E-9808-8C8B0719C876}" type="pres">
      <dgm:prSet presAssocID="{8DD70F76-CE8E-4815-A91F-078C0511B202}" presName="Name35" presStyleLbl="parChTrans1D3" presStyleIdx="0" presStyleCnt="3"/>
      <dgm:spPr/>
    </dgm:pt>
    <dgm:pt modelId="{EB64E38F-056C-4894-A6DA-EB6E1C2C2916}" type="pres">
      <dgm:prSet presAssocID="{112E4119-94A7-457A-93D7-467FBBBCE8EC}" presName="hierRoot2" presStyleCnt="0">
        <dgm:presLayoutVars>
          <dgm:hierBranch val="r"/>
        </dgm:presLayoutVars>
      </dgm:prSet>
      <dgm:spPr/>
    </dgm:pt>
    <dgm:pt modelId="{BE3E6E59-71A4-4327-950A-D7A2634D7CE0}" type="pres">
      <dgm:prSet presAssocID="{112E4119-94A7-457A-93D7-467FBBBCE8EC}" presName="rootComposite" presStyleCnt="0"/>
      <dgm:spPr/>
    </dgm:pt>
    <dgm:pt modelId="{27619F02-483B-4A35-B1CC-6840FA3D6E5B}" type="pres">
      <dgm:prSet presAssocID="{112E4119-94A7-457A-93D7-467FBBBCE8EC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35F5FA0-AA87-40FC-B8E0-DA08FFBB76E8}" type="pres">
      <dgm:prSet presAssocID="{112E4119-94A7-457A-93D7-467FBBBCE8EC}" presName="rootConnector" presStyleLbl="node3" presStyleIdx="0" presStyleCnt="3"/>
      <dgm:spPr/>
      <dgm:t>
        <a:bodyPr/>
        <a:lstStyle/>
        <a:p>
          <a:endParaRPr lang="fr-FR"/>
        </a:p>
      </dgm:t>
    </dgm:pt>
    <dgm:pt modelId="{FB4BB8B1-5637-49BA-9549-50F1A1ED0F0E}" type="pres">
      <dgm:prSet presAssocID="{112E4119-94A7-457A-93D7-467FBBBCE8EC}" presName="hierChild4" presStyleCnt="0"/>
      <dgm:spPr/>
    </dgm:pt>
    <dgm:pt modelId="{0D3CB8DF-37DA-4647-AB1B-13C540249828}" type="pres">
      <dgm:prSet presAssocID="{112E4119-94A7-457A-93D7-467FBBBCE8EC}" presName="hierChild5" presStyleCnt="0"/>
      <dgm:spPr/>
    </dgm:pt>
    <dgm:pt modelId="{5E4339A0-F609-4884-8817-D37C7C8D0FDF}" type="pres">
      <dgm:prSet presAssocID="{101484DE-88A0-4428-8812-4CC934B0C7EC}" presName="hierChild5" presStyleCnt="0"/>
      <dgm:spPr/>
    </dgm:pt>
    <dgm:pt modelId="{3B291803-2267-4125-9E23-188FDB7290BA}" type="pres">
      <dgm:prSet presAssocID="{C4A24AA7-3697-4B48-83D9-8C510690FC39}" presName="Name35" presStyleLbl="parChTrans1D2" presStyleIdx="1" presStyleCnt="2"/>
      <dgm:spPr/>
    </dgm:pt>
    <dgm:pt modelId="{3F9D8E28-37D3-4D48-8919-66CB0A32DD4F}" type="pres">
      <dgm:prSet presAssocID="{2435F965-6B78-468D-A697-AE29BAB0771A}" presName="hierRoot2" presStyleCnt="0">
        <dgm:presLayoutVars>
          <dgm:hierBranch/>
        </dgm:presLayoutVars>
      </dgm:prSet>
      <dgm:spPr/>
    </dgm:pt>
    <dgm:pt modelId="{456DABD6-5A69-4A62-B305-06BDDDE731FC}" type="pres">
      <dgm:prSet presAssocID="{2435F965-6B78-468D-A697-AE29BAB0771A}" presName="rootComposite" presStyleCnt="0"/>
      <dgm:spPr/>
    </dgm:pt>
    <dgm:pt modelId="{ECA5543D-7A52-4D4E-82CA-A8CD87BB2C19}" type="pres">
      <dgm:prSet presAssocID="{2435F965-6B78-468D-A697-AE29BAB0771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C76EBAF-D729-459D-AFFA-1BDD5CEC4769}" type="pres">
      <dgm:prSet presAssocID="{2435F965-6B78-468D-A697-AE29BAB0771A}" presName="rootConnector" presStyleLbl="node2" presStyleIdx="1" presStyleCnt="2"/>
      <dgm:spPr/>
      <dgm:t>
        <a:bodyPr/>
        <a:lstStyle/>
        <a:p>
          <a:endParaRPr lang="fr-FR"/>
        </a:p>
      </dgm:t>
    </dgm:pt>
    <dgm:pt modelId="{1889D576-82F8-4BA2-8E37-CD0389E170C9}" type="pres">
      <dgm:prSet presAssocID="{2435F965-6B78-468D-A697-AE29BAB0771A}" presName="hierChild4" presStyleCnt="0"/>
      <dgm:spPr/>
    </dgm:pt>
    <dgm:pt modelId="{A5662A3A-2DA9-444A-AD3C-5D0BABD7C1D0}" type="pres">
      <dgm:prSet presAssocID="{8779E844-9B1C-4FA5-BFCE-E9EC5E87A6EB}" presName="Name35" presStyleLbl="parChTrans1D3" presStyleIdx="1" presStyleCnt="3"/>
      <dgm:spPr/>
    </dgm:pt>
    <dgm:pt modelId="{921DFC40-4524-428A-B590-9DEE28E6FA3D}" type="pres">
      <dgm:prSet presAssocID="{3963F13F-ED25-4942-9A8F-39C1D1505557}" presName="hierRoot2" presStyleCnt="0">
        <dgm:presLayoutVars>
          <dgm:hierBranch val="r"/>
        </dgm:presLayoutVars>
      </dgm:prSet>
      <dgm:spPr/>
    </dgm:pt>
    <dgm:pt modelId="{FE477E99-5B6B-496F-BE45-F923D4877D43}" type="pres">
      <dgm:prSet presAssocID="{3963F13F-ED25-4942-9A8F-39C1D1505557}" presName="rootComposite" presStyleCnt="0"/>
      <dgm:spPr/>
    </dgm:pt>
    <dgm:pt modelId="{53238E83-C448-41F6-A261-1BBEB2ADD61A}" type="pres">
      <dgm:prSet presAssocID="{3963F13F-ED25-4942-9A8F-39C1D150555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3AE5070-9706-4978-8FF0-4B7F448EEEE5}" type="pres">
      <dgm:prSet presAssocID="{3963F13F-ED25-4942-9A8F-39C1D1505557}" presName="rootConnector" presStyleLbl="node3" presStyleIdx="1" presStyleCnt="3"/>
      <dgm:spPr/>
      <dgm:t>
        <a:bodyPr/>
        <a:lstStyle/>
        <a:p>
          <a:endParaRPr lang="fr-FR"/>
        </a:p>
      </dgm:t>
    </dgm:pt>
    <dgm:pt modelId="{BF7779DD-B3A3-47CD-8982-16EF384838C5}" type="pres">
      <dgm:prSet presAssocID="{3963F13F-ED25-4942-9A8F-39C1D1505557}" presName="hierChild4" presStyleCnt="0"/>
      <dgm:spPr/>
    </dgm:pt>
    <dgm:pt modelId="{D899537A-6259-4763-8BFF-663581E5F261}" type="pres">
      <dgm:prSet presAssocID="{3963F13F-ED25-4942-9A8F-39C1D1505557}" presName="hierChild5" presStyleCnt="0"/>
      <dgm:spPr/>
    </dgm:pt>
    <dgm:pt modelId="{8E19B805-4350-44A9-8AD8-7D682A9411C3}" type="pres">
      <dgm:prSet presAssocID="{08ACED29-0AB3-4A46-9385-8EC68EC5EB92}" presName="Name35" presStyleLbl="parChTrans1D3" presStyleIdx="2" presStyleCnt="3"/>
      <dgm:spPr/>
    </dgm:pt>
    <dgm:pt modelId="{51999FF4-D85F-47A6-BB60-8C84DBA0ED07}" type="pres">
      <dgm:prSet presAssocID="{27170EB3-CE94-430E-A50E-72B146B4AEC0}" presName="hierRoot2" presStyleCnt="0">
        <dgm:presLayoutVars>
          <dgm:hierBranch val="r"/>
        </dgm:presLayoutVars>
      </dgm:prSet>
      <dgm:spPr/>
    </dgm:pt>
    <dgm:pt modelId="{402693B5-D1B1-4417-9A65-0DE0C3E99A00}" type="pres">
      <dgm:prSet presAssocID="{27170EB3-CE94-430E-A50E-72B146B4AEC0}" presName="rootComposite" presStyleCnt="0"/>
      <dgm:spPr/>
    </dgm:pt>
    <dgm:pt modelId="{72E8EB09-EF0D-4E2F-A270-46AAB992D563}" type="pres">
      <dgm:prSet presAssocID="{27170EB3-CE94-430E-A50E-72B146B4AEC0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93052D6-EEB7-4B67-99DF-CB3A3BA63F77}" type="pres">
      <dgm:prSet presAssocID="{27170EB3-CE94-430E-A50E-72B146B4AEC0}" presName="rootConnector" presStyleLbl="node3" presStyleIdx="2" presStyleCnt="3"/>
      <dgm:spPr/>
      <dgm:t>
        <a:bodyPr/>
        <a:lstStyle/>
        <a:p>
          <a:endParaRPr lang="fr-FR"/>
        </a:p>
      </dgm:t>
    </dgm:pt>
    <dgm:pt modelId="{00F228B9-CBEC-498A-A355-49623FDAF7B7}" type="pres">
      <dgm:prSet presAssocID="{27170EB3-CE94-430E-A50E-72B146B4AEC0}" presName="hierChild4" presStyleCnt="0"/>
      <dgm:spPr/>
    </dgm:pt>
    <dgm:pt modelId="{E6D9E842-4BFE-4146-A349-D6221EAF8AD1}" type="pres">
      <dgm:prSet presAssocID="{27170EB3-CE94-430E-A50E-72B146B4AEC0}" presName="hierChild5" presStyleCnt="0"/>
      <dgm:spPr/>
    </dgm:pt>
    <dgm:pt modelId="{70A51C5B-A0F5-4258-A6C0-B66D15B8719E}" type="pres">
      <dgm:prSet presAssocID="{2435F965-6B78-468D-A697-AE29BAB0771A}" presName="hierChild5" presStyleCnt="0"/>
      <dgm:spPr/>
    </dgm:pt>
    <dgm:pt modelId="{12C82A2E-CFCC-4156-B2B9-FF1B281B02E1}" type="pres">
      <dgm:prSet presAssocID="{F25F28D6-467D-4AD0-9A18-3A12078345B0}" presName="hierChild3" presStyleCnt="0"/>
      <dgm:spPr/>
    </dgm:pt>
  </dgm:ptLst>
  <dgm:cxnLst>
    <dgm:cxn modelId="{90807F55-5255-4E50-AC7E-22D77735C124}" type="presOf" srcId="{101484DE-88A0-4428-8812-4CC934B0C7EC}" destId="{BA98083C-DC14-47B3-9C55-1E5C0A462F51}" srcOrd="0" destOrd="0" presId="urn:microsoft.com/office/officeart/2005/8/layout/orgChart1"/>
    <dgm:cxn modelId="{BF8A9A02-F8F9-4F50-B750-6A5170F608F3}" type="presOf" srcId="{F25F28D6-467D-4AD0-9A18-3A12078345B0}" destId="{9177D80D-9981-430F-8DE1-5B30CA9BBD39}" srcOrd="0" destOrd="0" presId="urn:microsoft.com/office/officeart/2005/8/layout/orgChart1"/>
    <dgm:cxn modelId="{BFE38281-4D72-4E5C-9C1C-556189E53817}" type="presOf" srcId="{8DD70F76-CE8E-4815-A91F-078C0511B202}" destId="{A4F5726E-B2D1-406E-9808-8C8B0719C876}" srcOrd="0" destOrd="0" presId="urn:microsoft.com/office/officeart/2005/8/layout/orgChart1"/>
    <dgm:cxn modelId="{F6D572B9-23B8-44A5-AC8C-F90B294A1BED}" type="presOf" srcId="{AD06F4B8-0DCF-4604-A77F-0038C18EF9E9}" destId="{5EF58571-75D2-44D9-B499-435C417B8977}" srcOrd="0" destOrd="0" presId="urn:microsoft.com/office/officeart/2005/8/layout/orgChart1"/>
    <dgm:cxn modelId="{0AD80074-D8E0-4A27-96AF-B83845EB2670}" srcId="{2435F965-6B78-468D-A697-AE29BAB0771A}" destId="{3963F13F-ED25-4942-9A8F-39C1D1505557}" srcOrd="0" destOrd="0" parTransId="{8779E844-9B1C-4FA5-BFCE-E9EC5E87A6EB}" sibTransId="{9B53F87B-2935-4E9B-97A3-BCF087508D35}"/>
    <dgm:cxn modelId="{E5EF72E9-63B8-4BCC-8AF6-E4F2F0125429}" type="presOf" srcId="{27170EB3-CE94-430E-A50E-72B146B4AEC0}" destId="{72E8EB09-EF0D-4E2F-A270-46AAB992D563}" srcOrd="0" destOrd="0" presId="urn:microsoft.com/office/officeart/2005/8/layout/orgChart1"/>
    <dgm:cxn modelId="{92A13AF1-0CF5-4973-952F-9507311FB6C7}" type="presOf" srcId="{112E4119-94A7-457A-93D7-467FBBBCE8EC}" destId="{035F5FA0-AA87-40FC-B8E0-DA08FFBB76E8}" srcOrd="1" destOrd="0" presId="urn:microsoft.com/office/officeart/2005/8/layout/orgChart1"/>
    <dgm:cxn modelId="{4C68F9C9-FA9E-42FD-87C5-06EF8AF83C03}" type="presOf" srcId="{571D3C00-C2B1-460A-AF77-128A0F4D37DA}" destId="{2E904739-85FC-4705-AEE3-4A37E7DB7390}" srcOrd="0" destOrd="0" presId="urn:microsoft.com/office/officeart/2005/8/layout/orgChart1"/>
    <dgm:cxn modelId="{E8F503BF-989D-417C-8FA1-7D25CEB01086}" srcId="{F25F28D6-467D-4AD0-9A18-3A12078345B0}" destId="{2435F965-6B78-468D-A697-AE29BAB0771A}" srcOrd="1" destOrd="0" parTransId="{C4A24AA7-3697-4B48-83D9-8C510690FC39}" sibTransId="{DD9D265B-817B-4AB8-8029-0C0DBC7DDD9C}"/>
    <dgm:cxn modelId="{BEDEA8A0-4457-4D8E-AC5C-C36532CD1E91}" type="presOf" srcId="{C4A24AA7-3697-4B48-83D9-8C510690FC39}" destId="{3B291803-2267-4125-9E23-188FDB7290BA}" srcOrd="0" destOrd="0" presId="urn:microsoft.com/office/officeart/2005/8/layout/orgChart1"/>
    <dgm:cxn modelId="{D224CEBD-3AC3-4157-9609-169E5941D657}" type="presOf" srcId="{3963F13F-ED25-4942-9A8F-39C1D1505557}" destId="{A3AE5070-9706-4978-8FF0-4B7F448EEEE5}" srcOrd="1" destOrd="0" presId="urn:microsoft.com/office/officeart/2005/8/layout/orgChart1"/>
    <dgm:cxn modelId="{F919209C-A97E-441B-BC23-64000933CB1D}" type="presOf" srcId="{8779E844-9B1C-4FA5-BFCE-E9EC5E87A6EB}" destId="{A5662A3A-2DA9-444A-AD3C-5D0BABD7C1D0}" srcOrd="0" destOrd="0" presId="urn:microsoft.com/office/officeart/2005/8/layout/orgChart1"/>
    <dgm:cxn modelId="{A548A495-856A-492D-899A-2E18CC304DB9}" type="presOf" srcId="{27170EB3-CE94-430E-A50E-72B146B4AEC0}" destId="{D93052D6-EEB7-4B67-99DF-CB3A3BA63F77}" srcOrd="1" destOrd="0" presId="urn:microsoft.com/office/officeart/2005/8/layout/orgChart1"/>
    <dgm:cxn modelId="{1EF29152-7721-4AE2-8AFF-E2869428080D}" type="presOf" srcId="{08ACED29-0AB3-4A46-9385-8EC68EC5EB92}" destId="{8E19B805-4350-44A9-8AD8-7D682A9411C3}" srcOrd="0" destOrd="0" presId="urn:microsoft.com/office/officeart/2005/8/layout/orgChart1"/>
    <dgm:cxn modelId="{DF7725A9-E247-487D-A75E-925109BCCAC8}" srcId="{2435F965-6B78-468D-A697-AE29BAB0771A}" destId="{27170EB3-CE94-430E-A50E-72B146B4AEC0}" srcOrd="1" destOrd="0" parTransId="{08ACED29-0AB3-4A46-9385-8EC68EC5EB92}" sibTransId="{55CA9594-DF4B-4CA5-B415-161579B9D2BD}"/>
    <dgm:cxn modelId="{031BEC48-AB8F-45F5-9DB5-DAED0C1A4E65}" srcId="{101484DE-88A0-4428-8812-4CC934B0C7EC}" destId="{112E4119-94A7-457A-93D7-467FBBBCE8EC}" srcOrd="0" destOrd="0" parTransId="{8DD70F76-CE8E-4815-A91F-078C0511B202}" sibTransId="{173A963A-8E96-469E-8F5D-43B8B8B2EA3C}"/>
    <dgm:cxn modelId="{53036101-3BFA-4AEC-B5A5-E72B76F33E7D}" type="presOf" srcId="{2435F965-6B78-468D-A697-AE29BAB0771A}" destId="{ECA5543D-7A52-4D4E-82CA-A8CD87BB2C19}" srcOrd="0" destOrd="0" presId="urn:microsoft.com/office/officeart/2005/8/layout/orgChart1"/>
    <dgm:cxn modelId="{C0869947-59B1-49D4-8761-B4EACEEBA1FB}" srcId="{571D3C00-C2B1-460A-AF77-128A0F4D37DA}" destId="{F25F28D6-467D-4AD0-9A18-3A12078345B0}" srcOrd="0" destOrd="0" parTransId="{9373BB8C-F1F5-4194-9252-0FA1B303B5FE}" sibTransId="{FC22DE5D-0540-4FDB-A9C0-99823648198C}"/>
    <dgm:cxn modelId="{8D7D99D8-B37E-4258-AFFA-4CDD296F5C3A}" type="presOf" srcId="{F25F28D6-467D-4AD0-9A18-3A12078345B0}" destId="{A4E35736-7CAB-4077-BF01-BF138B83AD25}" srcOrd="1" destOrd="0" presId="urn:microsoft.com/office/officeart/2005/8/layout/orgChart1"/>
    <dgm:cxn modelId="{04939085-21F4-46DF-A512-80CDAFBF5886}" type="presOf" srcId="{112E4119-94A7-457A-93D7-467FBBBCE8EC}" destId="{27619F02-483B-4A35-B1CC-6840FA3D6E5B}" srcOrd="0" destOrd="0" presId="urn:microsoft.com/office/officeart/2005/8/layout/orgChart1"/>
    <dgm:cxn modelId="{2D8835A0-08F3-4C4C-928A-20233F95D78C}" type="presOf" srcId="{101484DE-88A0-4428-8812-4CC934B0C7EC}" destId="{E3676573-50C0-4CA9-90FA-A1402E402D15}" srcOrd="1" destOrd="0" presId="urn:microsoft.com/office/officeart/2005/8/layout/orgChart1"/>
    <dgm:cxn modelId="{0955952D-C171-4187-9A8C-AF0B1FBEA109}" type="presOf" srcId="{2435F965-6B78-468D-A697-AE29BAB0771A}" destId="{8C76EBAF-D729-459D-AFFA-1BDD5CEC4769}" srcOrd="1" destOrd="0" presId="urn:microsoft.com/office/officeart/2005/8/layout/orgChart1"/>
    <dgm:cxn modelId="{C26594D2-ACF2-4602-8B1A-A39DA6054C62}" srcId="{F25F28D6-467D-4AD0-9A18-3A12078345B0}" destId="{101484DE-88A0-4428-8812-4CC934B0C7EC}" srcOrd="0" destOrd="0" parTransId="{AD06F4B8-0DCF-4604-A77F-0038C18EF9E9}" sibTransId="{2DEABA60-8214-4FE1-B74E-ED711E4811BA}"/>
    <dgm:cxn modelId="{BF8FFD43-4A5F-44E9-953C-42D081E53A02}" type="presOf" srcId="{3963F13F-ED25-4942-9A8F-39C1D1505557}" destId="{53238E83-C448-41F6-A261-1BBEB2ADD61A}" srcOrd="0" destOrd="0" presId="urn:microsoft.com/office/officeart/2005/8/layout/orgChart1"/>
    <dgm:cxn modelId="{38D0BC3E-A201-4FB4-B89A-22B76B516C5F}" type="presParOf" srcId="{2E904739-85FC-4705-AEE3-4A37E7DB7390}" destId="{F6267148-8523-44C3-86DA-4953F900AB2E}" srcOrd="0" destOrd="0" presId="urn:microsoft.com/office/officeart/2005/8/layout/orgChart1"/>
    <dgm:cxn modelId="{2A117BC8-5EB5-4788-91F8-E02C73EF6D10}" type="presParOf" srcId="{F6267148-8523-44C3-86DA-4953F900AB2E}" destId="{0D21A9BC-B19A-4471-A8A6-31F8A1D716AA}" srcOrd="0" destOrd="0" presId="urn:microsoft.com/office/officeart/2005/8/layout/orgChart1"/>
    <dgm:cxn modelId="{889F62CB-F2D5-4D05-B2D1-69F6A6BC1F3D}" type="presParOf" srcId="{0D21A9BC-B19A-4471-A8A6-31F8A1D716AA}" destId="{9177D80D-9981-430F-8DE1-5B30CA9BBD39}" srcOrd="0" destOrd="0" presId="urn:microsoft.com/office/officeart/2005/8/layout/orgChart1"/>
    <dgm:cxn modelId="{345B5400-778B-43FA-A1FE-14AB20025D68}" type="presParOf" srcId="{0D21A9BC-B19A-4471-A8A6-31F8A1D716AA}" destId="{A4E35736-7CAB-4077-BF01-BF138B83AD25}" srcOrd="1" destOrd="0" presId="urn:microsoft.com/office/officeart/2005/8/layout/orgChart1"/>
    <dgm:cxn modelId="{9C0B6389-18C1-4500-A219-6DE3588ACA22}" type="presParOf" srcId="{F6267148-8523-44C3-86DA-4953F900AB2E}" destId="{FC1273E2-CF25-44E2-B337-AC4BEFCDD421}" srcOrd="1" destOrd="0" presId="urn:microsoft.com/office/officeart/2005/8/layout/orgChart1"/>
    <dgm:cxn modelId="{6903302A-B3CB-45DB-8F0D-034F434DBA4F}" type="presParOf" srcId="{FC1273E2-CF25-44E2-B337-AC4BEFCDD421}" destId="{5EF58571-75D2-44D9-B499-435C417B8977}" srcOrd="0" destOrd="0" presId="urn:microsoft.com/office/officeart/2005/8/layout/orgChart1"/>
    <dgm:cxn modelId="{411B9276-CD1D-4CF0-98A1-00853D085B40}" type="presParOf" srcId="{FC1273E2-CF25-44E2-B337-AC4BEFCDD421}" destId="{D731ACF6-7FF2-42D6-A72F-CBDB6A90F713}" srcOrd="1" destOrd="0" presId="urn:microsoft.com/office/officeart/2005/8/layout/orgChart1"/>
    <dgm:cxn modelId="{69E8E757-67F8-4914-AC26-AB5AA75039CB}" type="presParOf" srcId="{D731ACF6-7FF2-42D6-A72F-CBDB6A90F713}" destId="{76CED4B1-553E-4CA8-BA5B-819E2A99A52D}" srcOrd="0" destOrd="0" presId="urn:microsoft.com/office/officeart/2005/8/layout/orgChart1"/>
    <dgm:cxn modelId="{D505356A-D80D-4D38-90F4-FE6AD5C2DA50}" type="presParOf" srcId="{76CED4B1-553E-4CA8-BA5B-819E2A99A52D}" destId="{BA98083C-DC14-47B3-9C55-1E5C0A462F51}" srcOrd="0" destOrd="0" presId="urn:microsoft.com/office/officeart/2005/8/layout/orgChart1"/>
    <dgm:cxn modelId="{EB01A5AB-C130-4A52-A9E0-01B082951DC2}" type="presParOf" srcId="{76CED4B1-553E-4CA8-BA5B-819E2A99A52D}" destId="{E3676573-50C0-4CA9-90FA-A1402E402D15}" srcOrd="1" destOrd="0" presId="urn:microsoft.com/office/officeart/2005/8/layout/orgChart1"/>
    <dgm:cxn modelId="{5D0C1A47-D66C-40AC-9151-A63380D9270A}" type="presParOf" srcId="{D731ACF6-7FF2-42D6-A72F-CBDB6A90F713}" destId="{9C26E531-D9FC-497C-BCD5-A7D109E7D187}" srcOrd="1" destOrd="0" presId="urn:microsoft.com/office/officeart/2005/8/layout/orgChart1"/>
    <dgm:cxn modelId="{4461B158-D63D-48B2-B6F5-DB9579E6B79E}" type="presParOf" srcId="{9C26E531-D9FC-497C-BCD5-A7D109E7D187}" destId="{A4F5726E-B2D1-406E-9808-8C8B0719C876}" srcOrd="0" destOrd="0" presId="urn:microsoft.com/office/officeart/2005/8/layout/orgChart1"/>
    <dgm:cxn modelId="{81744E30-D7B8-4BE6-8E12-793DFA285C5C}" type="presParOf" srcId="{9C26E531-D9FC-497C-BCD5-A7D109E7D187}" destId="{EB64E38F-056C-4894-A6DA-EB6E1C2C2916}" srcOrd="1" destOrd="0" presId="urn:microsoft.com/office/officeart/2005/8/layout/orgChart1"/>
    <dgm:cxn modelId="{F251D5A1-F0D6-4BE0-953C-B6E53706B22E}" type="presParOf" srcId="{EB64E38F-056C-4894-A6DA-EB6E1C2C2916}" destId="{BE3E6E59-71A4-4327-950A-D7A2634D7CE0}" srcOrd="0" destOrd="0" presId="urn:microsoft.com/office/officeart/2005/8/layout/orgChart1"/>
    <dgm:cxn modelId="{95C84DEE-3C12-479C-B8FF-5CEA6C92B7E7}" type="presParOf" srcId="{BE3E6E59-71A4-4327-950A-D7A2634D7CE0}" destId="{27619F02-483B-4A35-B1CC-6840FA3D6E5B}" srcOrd="0" destOrd="0" presId="urn:microsoft.com/office/officeart/2005/8/layout/orgChart1"/>
    <dgm:cxn modelId="{BE17D988-CC8E-4096-BF61-8AEFC4342771}" type="presParOf" srcId="{BE3E6E59-71A4-4327-950A-D7A2634D7CE0}" destId="{035F5FA0-AA87-40FC-B8E0-DA08FFBB76E8}" srcOrd="1" destOrd="0" presId="urn:microsoft.com/office/officeart/2005/8/layout/orgChart1"/>
    <dgm:cxn modelId="{BB4C3D41-F39F-4BF1-828E-A37F4C9AE947}" type="presParOf" srcId="{EB64E38F-056C-4894-A6DA-EB6E1C2C2916}" destId="{FB4BB8B1-5637-49BA-9549-50F1A1ED0F0E}" srcOrd="1" destOrd="0" presId="urn:microsoft.com/office/officeart/2005/8/layout/orgChart1"/>
    <dgm:cxn modelId="{4478CFCC-9011-409A-AA3D-0615FFEC28F4}" type="presParOf" srcId="{EB64E38F-056C-4894-A6DA-EB6E1C2C2916}" destId="{0D3CB8DF-37DA-4647-AB1B-13C540249828}" srcOrd="2" destOrd="0" presId="urn:microsoft.com/office/officeart/2005/8/layout/orgChart1"/>
    <dgm:cxn modelId="{83860CD8-94AB-46C9-8593-6E27F24AF698}" type="presParOf" srcId="{D731ACF6-7FF2-42D6-A72F-CBDB6A90F713}" destId="{5E4339A0-F609-4884-8817-D37C7C8D0FDF}" srcOrd="2" destOrd="0" presId="urn:microsoft.com/office/officeart/2005/8/layout/orgChart1"/>
    <dgm:cxn modelId="{C79A65CC-249E-4413-9957-2D1F901A66DA}" type="presParOf" srcId="{FC1273E2-CF25-44E2-B337-AC4BEFCDD421}" destId="{3B291803-2267-4125-9E23-188FDB7290BA}" srcOrd="2" destOrd="0" presId="urn:microsoft.com/office/officeart/2005/8/layout/orgChart1"/>
    <dgm:cxn modelId="{BD1665F4-B908-44E8-B273-882402232A97}" type="presParOf" srcId="{FC1273E2-CF25-44E2-B337-AC4BEFCDD421}" destId="{3F9D8E28-37D3-4D48-8919-66CB0A32DD4F}" srcOrd="3" destOrd="0" presId="urn:microsoft.com/office/officeart/2005/8/layout/orgChart1"/>
    <dgm:cxn modelId="{ADD302FC-CA12-4719-8AF6-CE9CF02C620D}" type="presParOf" srcId="{3F9D8E28-37D3-4D48-8919-66CB0A32DD4F}" destId="{456DABD6-5A69-4A62-B305-06BDDDE731FC}" srcOrd="0" destOrd="0" presId="urn:microsoft.com/office/officeart/2005/8/layout/orgChart1"/>
    <dgm:cxn modelId="{03F42737-0D37-4E1D-BB4B-18D3BD8B8EE2}" type="presParOf" srcId="{456DABD6-5A69-4A62-B305-06BDDDE731FC}" destId="{ECA5543D-7A52-4D4E-82CA-A8CD87BB2C19}" srcOrd="0" destOrd="0" presId="urn:microsoft.com/office/officeart/2005/8/layout/orgChart1"/>
    <dgm:cxn modelId="{81EAB5C0-68FE-4370-B7FB-E78A778A8602}" type="presParOf" srcId="{456DABD6-5A69-4A62-B305-06BDDDE731FC}" destId="{8C76EBAF-D729-459D-AFFA-1BDD5CEC4769}" srcOrd="1" destOrd="0" presId="urn:microsoft.com/office/officeart/2005/8/layout/orgChart1"/>
    <dgm:cxn modelId="{790421C0-18F4-4BAD-8DC0-9D285B13FB17}" type="presParOf" srcId="{3F9D8E28-37D3-4D48-8919-66CB0A32DD4F}" destId="{1889D576-82F8-4BA2-8E37-CD0389E170C9}" srcOrd="1" destOrd="0" presId="urn:microsoft.com/office/officeart/2005/8/layout/orgChart1"/>
    <dgm:cxn modelId="{8233B215-FB7C-4245-9A3E-89D7073E6AD3}" type="presParOf" srcId="{1889D576-82F8-4BA2-8E37-CD0389E170C9}" destId="{A5662A3A-2DA9-444A-AD3C-5D0BABD7C1D0}" srcOrd="0" destOrd="0" presId="urn:microsoft.com/office/officeart/2005/8/layout/orgChart1"/>
    <dgm:cxn modelId="{5B92DE63-AD8F-49F2-90AE-2E887BD3CA3F}" type="presParOf" srcId="{1889D576-82F8-4BA2-8E37-CD0389E170C9}" destId="{921DFC40-4524-428A-B590-9DEE28E6FA3D}" srcOrd="1" destOrd="0" presId="urn:microsoft.com/office/officeart/2005/8/layout/orgChart1"/>
    <dgm:cxn modelId="{9B5FE37B-52E3-47EE-B418-DEF0C0B27B2B}" type="presParOf" srcId="{921DFC40-4524-428A-B590-9DEE28E6FA3D}" destId="{FE477E99-5B6B-496F-BE45-F923D4877D43}" srcOrd="0" destOrd="0" presId="urn:microsoft.com/office/officeart/2005/8/layout/orgChart1"/>
    <dgm:cxn modelId="{32241A45-40EA-4DDB-9A4B-F92E00393835}" type="presParOf" srcId="{FE477E99-5B6B-496F-BE45-F923D4877D43}" destId="{53238E83-C448-41F6-A261-1BBEB2ADD61A}" srcOrd="0" destOrd="0" presId="urn:microsoft.com/office/officeart/2005/8/layout/orgChart1"/>
    <dgm:cxn modelId="{4296BE9E-958F-492D-B67C-4833783B2399}" type="presParOf" srcId="{FE477E99-5B6B-496F-BE45-F923D4877D43}" destId="{A3AE5070-9706-4978-8FF0-4B7F448EEEE5}" srcOrd="1" destOrd="0" presId="urn:microsoft.com/office/officeart/2005/8/layout/orgChart1"/>
    <dgm:cxn modelId="{4DC6A46F-FBC7-494B-8180-F1B5A512FCEA}" type="presParOf" srcId="{921DFC40-4524-428A-B590-9DEE28E6FA3D}" destId="{BF7779DD-B3A3-47CD-8982-16EF384838C5}" srcOrd="1" destOrd="0" presId="urn:microsoft.com/office/officeart/2005/8/layout/orgChart1"/>
    <dgm:cxn modelId="{4349E63C-0ADA-4B80-949F-7611D4324A7A}" type="presParOf" srcId="{921DFC40-4524-428A-B590-9DEE28E6FA3D}" destId="{D899537A-6259-4763-8BFF-663581E5F261}" srcOrd="2" destOrd="0" presId="urn:microsoft.com/office/officeart/2005/8/layout/orgChart1"/>
    <dgm:cxn modelId="{D48DB96B-637A-4055-BBF7-2D23BC9DE1B2}" type="presParOf" srcId="{1889D576-82F8-4BA2-8E37-CD0389E170C9}" destId="{8E19B805-4350-44A9-8AD8-7D682A9411C3}" srcOrd="2" destOrd="0" presId="urn:microsoft.com/office/officeart/2005/8/layout/orgChart1"/>
    <dgm:cxn modelId="{1C67EF0B-1630-43D5-B8CD-AB3D67969276}" type="presParOf" srcId="{1889D576-82F8-4BA2-8E37-CD0389E170C9}" destId="{51999FF4-D85F-47A6-BB60-8C84DBA0ED07}" srcOrd="3" destOrd="0" presId="urn:microsoft.com/office/officeart/2005/8/layout/orgChart1"/>
    <dgm:cxn modelId="{E63C526A-96EB-4703-B03E-F73692B95FA0}" type="presParOf" srcId="{51999FF4-D85F-47A6-BB60-8C84DBA0ED07}" destId="{402693B5-D1B1-4417-9A65-0DE0C3E99A00}" srcOrd="0" destOrd="0" presId="urn:microsoft.com/office/officeart/2005/8/layout/orgChart1"/>
    <dgm:cxn modelId="{80063165-FA15-4123-ACAC-359AEF94B00D}" type="presParOf" srcId="{402693B5-D1B1-4417-9A65-0DE0C3E99A00}" destId="{72E8EB09-EF0D-4E2F-A270-46AAB992D563}" srcOrd="0" destOrd="0" presId="urn:microsoft.com/office/officeart/2005/8/layout/orgChart1"/>
    <dgm:cxn modelId="{C567EC50-2BA4-4CEE-A15A-D44917900484}" type="presParOf" srcId="{402693B5-D1B1-4417-9A65-0DE0C3E99A00}" destId="{D93052D6-EEB7-4B67-99DF-CB3A3BA63F77}" srcOrd="1" destOrd="0" presId="urn:microsoft.com/office/officeart/2005/8/layout/orgChart1"/>
    <dgm:cxn modelId="{EF1B9F95-9074-4F12-848B-A8D700305345}" type="presParOf" srcId="{51999FF4-D85F-47A6-BB60-8C84DBA0ED07}" destId="{00F228B9-CBEC-498A-A355-49623FDAF7B7}" srcOrd="1" destOrd="0" presId="urn:microsoft.com/office/officeart/2005/8/layout/orgChart1"/>
    <dgm:cxn modelId="{157F4699-F4B5-40B0-846B-9675EE4EE612}" type="presParOf" srcId="{51999FF4-D85F-47A6-BB60-8C84DBA0ED07}" destId="{E6D9E842-4BFE-4146-A349-D6221EAF8AD1}" srcOrd="2" destOrd="0" presId="urn:microsoft.com/office/officeart/2005/8/layout/orgChart1"/>
    <dgm:cxn modelId="{44FABA66-80B7-4032-AF61-30AB5E14B2EC}" type="presParOf" srcId="{3F9D8E28-37D3-4D48-8919-66CB0A32DD4F}" destId="{70A51C5B-A0F5-4258-A6C0-B66D15B8719E}" srcOrd="2" destOrd="0" presId="urn:microsoft.com/office/officeart/2005/8/layout/orgChart1"/>
    <dgm:cxn modelId="{932EBD37-CD24-4C5C-BA5D-D28CA7CDF92B}" type="presParOf" srcId="{F6267148-8523-44C3-86DA-4953F900AB2E}" destId="{12C82A2E-CFCC-4156-B2B9-FF1B281B02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9B805-4350-44A9-8AD8-7D682A9411C3}">
      <dsp:nvSpPr>
        <dsp:cNvPr id="0" name=""/>
        <dsp:cNvSpPr/>
      </dsp:nvSpPr>
      <dsp:spPr>
        <a:xfrm>
          <a:off x="5800377" y="3146484"/>
          <a:ext cx="1515715" cy="52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57"/>
              </a:lnTo>
              <a:lnTo>
                <a:pt x="1515715" y="263057"/>
              </a:lnTo>
              <a:lnTo>
                <a:pt x="1515715" y="5261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62A3A-2DA9-444A-AD3C-5D0BABD7C1D0}">
      <dsp:nvSpPr>
        <dsp:cNvPr id="0" name=""/>
        <dsp:cNvSpPr/>
      </dsp:nvSpPr>
      <dsp:spPr>
        <a:xfrm>
          <a:off x="4284662" y="3146484"/>
          <a:ext cx="1515715" cy="526115"/>
        </a:xfrm>
        <a:custGeom>
          <a:avLst/>
          <a:gdLst/>
          <a:ahLst/>
          <a:cxnLst/>
          <a:rect l="0" t="0" r="0" b="0"/>
          <a:pathLst>
            <a:path>
              <a:moveTo>
                <a:pt x="1515715" y="0"/>
              </a:moveTo>
              <a:lnTo>
                <a:pt x="1515715" y="263057"/>
              </a:lnTo>
              <a:lnTo>
                <a:pt x="0" y="263057"/>
              </a:lnTo>
              <a:lnTo>
                <a:pt x="0" y="5261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91803-2267-4125-9E23-188FDB7290BA}">
      <dsp:nvSpPr>
        <dsp:cNvPr id="0" name=""/>
        <dsp:cNvSpPr/>
      </dsp:nvSpPr>
      <dsp:spPr>
        <a:xfrm>
          <a:off x="3526804" y="1367711"/>
          <a:ext cx="2273572" cy="52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57"/>
              </a:lnTo>
              <a:lnTo>
                <a:pt x="2273572" y="263057"/>
              </a:lnTo>
              <a:lnTo>
                <a:pt x="2273572" y="526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5726E-B2D1-406E-9808-8C8B0719C876}">
      <dsp:nvSpPr>
        <dsp:cNvPr id="0" name=""/>
        <dsp:cNvSpPr/>
      </dsp:nvSpPr>
      <dsp:spPr>
        <a:xfrm>
          <a:off x="1207512" y="3146484"/>
          <a:ext cx="91440" cy="5261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1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58571-75D2-44D9-B499-435C417B8977}">
      <dsp:nvSpPr>
        <dsp:cNvPr id="0" name=""/>
        <dsp:cNvSpPr/>
      </dsp:nvSpPr>
      <dsp:spPr>
        <a:xfrm>
          <a:off x="1253232" y="1367711"/>
          <a:ext cx="2273572" cy="526115"/>
        </a:xfrm>
        <a:custGeom>
          <a:avLst/>
          <a:gdLst/>
          <a:ahLst/>
          <a:cxnLst/>
          <a:rect l="0" t="0" r="0" b="0"/>
          <a:pathLst>
            <a:path>
              <a:moveTo>
                <a:pt x="2273572" y="0"/>
              </a:moveTo>
              <a:lnTo>
                <a:pt x="2273572" y="263057"/>
              </a:lnTo>
              <a:lnTo>
                <a:pt x="0" y="263057"/>
              </a:lnTo>
              <a:lnTo>
                <a:pt x="0" y="526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7D80D-9981-430F-8DE1-5B30CA9BBD39}">
      <dsp:nvSpPr>
        <dsp:cNvPr id="0" name=""/>
        <dsp:cNvSpPr/>
      </dsp:nvSpPr>
      <dsp:spPr>
        <a:xfrm>
          <a:off x="2274147" y="115054"/>
          <a:ext cx="2505314" cy="1252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Analyse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des </a:t>
          </a:r>
          <a:r>
            <a:rPr kumimoji="0" lang="fr-FR" sz="20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contours</a:t>
          </a:r>
        </a:p>
      </dsp:txBody>
      <dsp:txXfrm>
        <a:off x="2274147" y="115054"/>
        <a:ext cx="2505314" cy="1252657"/>
      </dsp:txXfrm>
    </dsp:sp>
    <dsp:sp modelId="{BA98083C-DC14-47B3-9C55-1E5C0A462F51}">
      <dsp:nvSpPr>
        <dsp:cNvPr id="0" name=""/>
        <dsp:cNvSpPr/>
      </dsp:nvSpPr>
      <dsp:spPr>
        <a:xfrm>
          <a:off x="575" y="1893827"/>
          <a:ext cx="2505314" cy="1252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0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Circonscrits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0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masqués</a:t>
          </a:r>
        </a:p>
      </dsp:txBody>
      <dsp:txXfrm>
        <a:off x="575" y="1893827"/>
        <a:ext cx="2505314" cy="1252657"/>
      </dsp:txXfrm>
    </dsp:sp>
    <dsp:sp modelId="{27619F02-483B-4A35-B1CC-6840FA3D6E5B}">
      <dsp:nvSpPr>
        <dsp:cNvPr id="0" name=""/>
        <dsp:cNvSpPr/>
      </dsp:nvSpPr>
      <dsp:spPr>
        <a:xfrm>
          <a:off x="575" y="3672600"/>
          <a:ext cx="2505314" cy="1252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échographie</a:t>
          </a:r>
        </a:p>
      </dsp:txBody>
      <dsp:txXfrm>
        <a:off x="575" y="3672600"/>
        <a:ext cx="2505314" cy="1252657"/>
      </dsp:txXfrm>
    </dsp:sp>
    <dsp:sp modelId="{ECA5543D-7A52-4D4E-82CA-A8CD87BB2C19}">
      <dsp:nvSpPr>
        <dsp:cNvPr id="0" name=""/>
        <dsp:cNvSpPr/>
      </dsp:nvSpPr>
      <dsp:spPr>
        <a:xfrm>
          <a:off x="4547720" y="1893827"/>
          <a:ext cx="2505314" cy="1252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0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Microlobulés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0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Flous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0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Spiculés</a:t>
          </a:r>
        </a:p>
      </dsp:txBody>
      <dsp:txXfrm>
        <a:off x="4547720" y="1893827"/>
        <a:ext cx="2505314" cy="1252657"/>
      </dsp:txXfrm>
    </dsp:sp>
    <dsp:sp modelId="{53238E83-C448-41F6-A261-1BBEB2ADD61A}">
      <dsp:nvSpPr>
        <dsp:cNvPr id="0" name=""/>
        <dsp:cNvSpPr/>
      </dsp:nvSpPr>
      <dsp:spPr>
        <a:xfrm>
          <a:off x="3032005" y="3672600"/>
          <a:ext cx="2505314" cy="1252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échographie +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=&gt;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Microbiopsie </a:t>
          </a:r>
        </a:p>
      </dsp:txBody>
      <dsp:txXfrm>
        <a:off x="3032005" y="3672600"/>
        <a:ext cx="2505314" cy="1252657"/>
      </dsp:txXfrm>
    </dsp:sp>
    <dsp:sp modelId="{72E8EB09-EF0D-4E2F-A270-46AAB992D563}">
      <dsp:nvSpPr>
        <dsp:cNvPr id="0" name=""/>
        <dsp:cNvSpPr/>
      </dsp:nvSpPr>
      <dsp:spPr>
        <a:xfrm>
          <a:off x="6063435" y="3672600"/>
          <a:ext cx="2505314" cy="1252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échographie 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=&gt;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+/- IRM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Macrobiopsie</a:t>
          </a:r>
        </a:p>
      </dsp:txBody>
      <dsp:txXfrm>
        <a:off x="6063435" y="3672600"/>
        <a:ext cx="2505314" cy="1252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097C5-602C-4621-B140-F176F7F9EA04}" type="datetimeFigureOut">
              <a:rPr lang="fr-FR" smtClean="0"/>
              <a:t>11/10/2012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C9540-1D8C-4685-92F8-80BCAE020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45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408517-4E57-4AE2-ABA3-90A8E3C62267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289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113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942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91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976125" cy="71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fr-FR" dirty="0" smtClean="0"/>
              <a:t>CANCER DU SEIN</a:t>
            </a:r>
            <a:endParaRPr lang="fr-FR" dirty="0"/>
          </a:p>
        </p:txBody>
      </p:sp>
      <p:sp>
        <p:nvSpPr>
          <p:cNvPr id="12" name="Sous-titre 4"/>
          <p:cNvSpPr txBox="1">
            <a:spLocks/>
          </p:cNvSpPr>
          <p:nvPr/>
        </p:nvSpPr>
        <p:spPr bwMode="auto">
          <a:xfrm>
            <a:off x="323528" y="260648"/>
            <a:ext cx="81359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d’Oncologie Gynécologique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 smtClean="0">
                <a:latin typeface="+mn-lt"/>
                <a:cs typeface="+mn-cs"/>
              </a:rPr>
              <a:t>Libreville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–  26 </a:t>
            </a:r>
            <a:r>
              <a:rPr lang="fr-FR" sz="2000" kern="0" dirty="0" smtClean="0">
                <a:latin typeface="+mn-lt"/>
                <a:cs typeface="+mn-cs"/>
              </a:rPr>
              <a:t>octobre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</a:t>
            </a:r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2998"/>
            <a:ext cx="964095" cy="125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67544" y="3068960"/>
            <a:ext cx="8208912" cy="2711152"/>
          </a:xfrm>
        </p:spPr>
        <p:txBody>
          <a:bodyPr>
            <a:noAutofit/>
          </a:bodyPr>
          <a:lstStyle/>
          <a:p>
            <a:r>
              <a:rPr lang="fr-FR" sz="2000" dirty="0" smtClean="0"/>
              <a:t>Pr Jean LEVEQUE</a:t>
            </a:r>
          </a:p>
          <a:p>
            <a:endParaRPr lang="fr-FR" sz="1400" dirty="0" smtClean="0"/>
          </a:p>
          <a:p>
            <a:pPr algn="l"/>
            <a:r>
              <a:rPr lang="fr-FR" sz="1600" i="1" dirty="0" smtClean="0"/>
              <a:t>		Service de Gynécologie - CHU Anne de Bretagne</a:t>
            </a:r>
          </a:p>
          <a:p>
            <a:pPr algn="l"/>
            <a:r>
              <a:rPr lang="fr-FR" sz="1600" i="1" dirty="0" smtClean="0"/>
              <a:t>		</a:t>
            </a:r>
          </a:p>
          <a:p>
            <a:pPr algn="l"/>
            <a:r>
              <a:rPr lang="fr-FR" sz="1600" i="1" dirty="0" smtClean="0"/>
              <a:t>		Département d’Oncologie Chirurgicale - CRLCC Eugène Marquis</a:t>
            </a:r>
          </a:p>
          <a:p>
            <a:pPr algn="l"/>
            <a:r>
              <a:rPr lang="fr-FR" sz="1600" i="1" dirty="0" smtClean="0"/>
              <a:t>		</a:t>
            </a:r>
          </a:p>
          <a:p>
            <a:pPr algn="l"/>
            <a:r>
              <a:rPr lang="fr-FR" sz="1600" i="1" dirty="0" smtClean="0"/>
              <a:t>		Faculté de Médecine - Université de Rennes 1</a:t>
            </a:r>
          </a:p>
          <a:p>
            <a:pPr algn="l"/>
            <a:endParaRPr lang="fr-FR" sz="1600" i="1" dirty="0"/>
          </a:p>
          <a:p>
            <a:pPr algn="l"/>
            <a:r>
              <a:rPr lang="fr-FR" sz="1600" i="1" dirty="0" smtClean="0"/>
              <a:t>		Inserm U1085 - </a:t>
            </a:r>
            <a:r>
              <a:rPr lang="en-US" sz="1600" i="1" dirty="0"/>
              <a:t>Death Receptors and Tumor Escape</a:t>
            </a:r>
            <a:endParaRPr lang="fr-FR" sz="1600" i="1" dirty="0" smtClean="0"/>
          </a:p>
          <a:p>
            <a:endParaRPr lang="fr-FR" sz="1400" dirty="0" smtClean="0"/>
          </a:p>
          <a:p>
            <a:r>
              <a:rPr lang="fr-FR" sz="2000" dirty="0" smtClean="0"/>
              <a:t>RENNES  - </a:t>
            </a:r>
            <a:r>
              <a:rPr lang="fr-FR" sz="2000" dirty="0" err="1" smtClean="0"/>
              <a:t>Breizh</a:t>
            </a:r>
            <a:r>
              <a:rPr lang="fr-FR" sz="2000" dirty="0" smtClean="0"/>
              <a:t> </a:t>
            </a:r>
            <a:r>
              <a:rPr lang="fr-FR" sz="2000" dirty="0" err="1" smtClean="0"/>
              <a:t>Izel</a:t>
            </a:r>
            <a:endParaRPr lang="fr-FR" sz="20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0403" y="3701221"/>
            <a:ext cx="367099" cy="39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 descr="C:\Users\Pr Jean Levêque\Documents\IMAGES\Divers\Logo\Logo CEM 2010.jpg"/>
          <p:cNvPicPr>
            <a:picLocks noChangeAspect="1" noChangeArrowheads="1"/>
          </p:cNvPicPr>
          <p:nvPr/>
        </p:nvPicPr>
        <p:blipFill>
          <a:blip r:embed="rId5" cstate="print"/>
          <a:srcRect r="39883" b="82550"/>
          <a:stretch>
            <a:fillRect/>
          </a:stretch>
        </p:blipFill>
        <p:spPr bwMode="auto">
          <a:xfrm>
            <a:off x="1145374" y="4061261"/>
            <a:ext cx="1152128" cy="460339"/>
          </a:xfrm>
          <a:prstGeom prst="rect">
            <a:avLst/>
          </a:prstGeom>
          <a:noFill/>
        </p:spPr>
      </p:pic>
      <p:pic>
        <p:nvPicPr>
          <p:cNvPr id="15" name="Picture 2" descr="C:\Users\Pr Jean Levêque\Documents\IMAGES\Divers\Logo\Logo Fac Uni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565317"/>
            <a:ext cx="605822" cy="602360"/>
          </a:xfrm>
          <a:prstGeom prst="rect">
            <a:avLst/>
          </a:prstGeom>
          <a:noFill/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0" y="5281975"/>
            <a:ext cx="1619672" cy="6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smtClean="0"/>
              <a:t>Démarche diagnostique poussée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fr-FR" sz="2800" smtClean="0"/>
              <a:t>Clichés exagérés en externe</a:t>
            </a:r>
          </a:p>
          <a:p>
            <a:pPr>
              <a:lnSpc>
                <a:spcPct val="120000"/>
              </a:lnSpc>
            </a:pPr>
            <a:r>
              <a:rPr lang="fr-FR" sz="2800" smtClean="0"/>
              <a:t>Incidence médio latérale = profil interne ou externe</a:t>
            </a:r>
          </a:p>
          <a:p>
            <a:pPr>
              <a:lnSpc>
                <a:spcPct val="120000"/>
              </a:lnSpc>
            </a:pPr>
            <a:r>
              <a:rPr lang="fr-FR" sz="2800" smtClean="0"/>
              <a:t>Clichés «roulés»</a:t>
            </a:r>
          </a:p>
          <a:p>
            <a:pPr>
              <a:lnSpc>
                <a:spcPct val="120000"/>
              </a:lnSpc>
            </a:pPr>
            <a:r>
              <a:rPr lang="fr-FR" sz="2800" smtClean="0"/>
              <a:t>Clichés localisés</a:t>
            </a:r>
          </a:p>
          <a:p>
            <a:pPr>
              <a:lnSpc>
                <a:spcPct val="120000"/>
              </a:lnSpc>
            </a:pPr>
            <a:r>
              <a:rPr lang="fr-FR" sz="2800" smtClean="0"/>
              <a:t>Clichés tangentiels</a:t>
            </a:r>
          </a:p>
          <a:p>
            <a:pPr>
              <a:lnSpc>
                <a:spcPct val="120000"/>
              </a:lnSpc>
            </a:pPr>
            <a:r>
              <a:rPr lang="fr-FR" sz="2800" smtClean="0"/>
              <a:t>Clichés localisés agrandis</a:t>
            </a:r>
          </a:p>
        </p:txBody>
      </p:sp>
    </p:spTree>
    <p:extLst>
      <p:ext uri="{BB962C8B-B14F-4D97-AF65-F5344CB8AC3E}">
        <p14:creationId xmlns:p14="http://schemas.microsoft.com/office/powerpoint/2010/main" val="32703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11188" y="476250"/>
            <a:ext cx="8181975" cy="5851525"/>
            <a:chOff x="385" y="300"/>
            <a:chExt cx="5154" cy="368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5" y="300"/>
              <a:ext cx="5154" cy="3686"/>
              <a:chOff x="385" y="300"/>
              <a:chExt cx="5154" cy="3686"/>
            </a:xfrm>
          </p:grpSpPr>
          <p:pic>
            <p:nvPicPr>
              <p:cNvPr id="7174" name="Picture 5" descr="exp000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5" y="300"/>
                <a:ext cx="2631" cy="3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75" name="Line 6"/>
              <p:cNvSpPr>
                <a:spLocks noChangeShapeType="1"/>
              </p:cNvSpPr>
              <p:nvPr/>
            </p:nvSpPr>
            <p:spPr bwMode="auto">
              <a:xfrm flipH="1">
                <a:off x="1746" y="1162"/>
                <a:ext cx="2540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6" name="Text Box 7"/>
              <p:cNvSpPr txBox="1">
                <a:spLocks noChangeArrowheads="1"/>
              </p:cNvSpPr>
              <p:nvPr/>
            </p:nvSpPr>
            <p:spPr bwMode="auto">
              <a:xfrm>
                <a:off x="4332" y="981"/>
                <a:ext cx="67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fr-FR" sz="2400"/>
                  <a:t>peau</a:t>
                </a:r>
              </a:p>
            </p:txBody>
          </p:sp>
          <p:sp>
            <p:nvSpPr>
              <p:cNvPr id="7177" name="Text Box 8"/>
              <p:cNvSpPr txBox="1">
                <a:spLocks noChangeArrowheads="1"/>
              </p:cNvSpPr>
              <p:nvPr/>
            </p:nvSpPr>
            <p:spPr bwMode="auto">
              <a:xfrm>
                <a:off x="3587" y="1343"/>
                <a:ext cx="19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fr-FR" sz="2400"/>
                  <a:t>graisse sous cutanée</a:t>
                </a:r>
              </a:p>
            </p:txBody>
          </p:sp>
          <p:sp>
            <p:nvSpPr>
              <p:cNvPr id="7178" name="Line 9"/>
              <p:cNvSpPr>
                <a:spLocks noChangeShapeType="1"/>
              </p:cNvSpPr>
              <p:nvPr/>
            </p:nvSpPr>
            <p:spPr bwMode="auto">
              <a:xfrm flipH="1">
                <a:off x="1655" y="1525"/>
                <a:ext cx="1905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9" name="Text Box 10"/>
              <p:cNvSpPr txBox="1">
                <a:spLocks noChangeArrowheads="1"/>
              </p:cNvSpPr>
              <p:nvPr/>
            </p:nvSpPr>
            <p:spPr bwMode="auto">
              <a:xfrm>
                <a:off x="3606" y="1751"/>
                <a:ext cx="19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2400"/>
                  <a:t>tissu fibro glandulaire</a:t>
                </a:r>
              </a:p>
            </p:txBody>
          </p:sp>
          <p:sp>
            <p:nvSpPr>
              <p:cNvPr id="7180" name="Text Box 11"/>
              <p:cNvSpPr txBox="1">
                <a:spLocks noChangeArrowheads="1"/>
              </p:cNvSpPr>
              <p:nvPr/>
            </p:nvSpPr>
            <p:spPr bwMode="auto">
              <a:xfrm>
                <a:off x="3560" y="3656"/>
                <a:ext cx="197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2400"/>
                  <a:t>sillon sous mammaire</a:t>
                </a:r>
              </a:p>
            </p:txBody>
          </p:sp>
          <p:sp>
            <p:nvSpPr>
              <p:cNvPr id="7181" name="Line 12"/>
              <p:cNvSpPr>
                <a:spLocks noChangeShapeType="1"/>
              </p:cNvSpPr>
              <p:nvPr/>
            </p:nvSpPr>
            <p:spPr bwMode="auto">
              <a:xfrm flipH="1" flipV="1">
                <a:off x="476" y="3430"/>
                <a:ext cx="2994" cy="40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82" name="Text Box 13"/>
              <p:cNvSpPr txBox="1">
                <a:spLocks noChangeArrowheads="1"/>
              </p:cNvSpPr>
              <p:nvPr/>
            </p:nvSpPr>
            <p:spPr bwMode="auto">
              <a:xfrm>
                <a:off x="3470" y="2431"/>
                <a:ext cx="90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2400"/>
                  <a:t>mamelon</a:t>
                </a:r>
              </a:p>
            </p:txBody>
          </p:sp>
          <p:sp>
            <p:nvSpPr>
              <p:cNvPr id="7183" name="Line 14"/>
              <p:cNvSpPr>
                <a:spLocks noChangeShapeType="1"/>
              </p:cNvSpPr>
              <p:nvPr/>
            </p:nvSpPr>
            <p:spPr bwMode="auto">
              <a:xfrm flipH="1" flipV="1">
                <a:off x="1927" y="2387"/>
                <a:ext cx="1452" cy="18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84" name="Text Box 15"/>
              <p:cNvSpPr txBox="1">
                <a:spLocks noChangeArrowheads="1"/>
              </p:cNvSpPr>
              <p:nvPr/>
            </p:nvSpPr>
            <p:spPr bwMode="auto">
              <a:xfrm>
                <a:off x="3321" y="2761"/>
                <a:ext cx="21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2400"/>
                  <a:t>graisse rétro glandulaire</a:t>
                </a:r>
              </a:p>
            </p:txBody>
          </p:sp>
          <p:sp>
            <p:nvSpPr>
              <p:cNvPr id="7185" name="Line 16"/>
              <p:cNvSpPr>
                <a:spLocks noChangeShapeType="1"/>
              </p:cNvSpPr>
              <p:nvPr/>
            </p:nvSpPr>
            <p:spPr bwMode="auto">
              <a:xfrm flipH="1" flipV="1">
                <a:off x="521" y="2115"/>
                <a:ext cx="2767" cy="81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86" name="Text Box 17"/>
              <p:cNvSpPr txBox="1">
                <a:spLocks noChangeArrowheads="1"/>
              </p:cNvSpPr>
              <p:nvPr/>
            </p:nvSpPr>
            <p:spPr bwMode="auto">
              <a:xfrm>
                <a:off x="3878" y="526"/>
                <a:ext cx="80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2400"/>
                  <a:t>pectoral</a:t>
                </a:r>
              </a:p>
            </p:txBody>
          </p:sp>
          <p:sp>
            <p:nvSpPr>
              <p:cNvPr id="7187" name="Line 18"/>
              <p:cNvSpPr>
                <a:spLocks noChangeShapeType="1"/>
              </p:cNvSpPr>
              <p:nvPr/>
            </p:nvSpPr>
            <p:spPr bwMode="auto">
              <a:xfrm flipH="1">
                <a:off x="567" y="663"/>
                <a:ext cx="3266" cy="13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88" name="Text Box 19"/>
              <p:cNvSpPr txBox="1">
                <a:spLocks noChangeArrowheads="1"/>
              </p:cNvSpPr>
              <p:nvPr/>
            </p:nvSpPr>
            <p:spPr bwMode="auto">
              <a:xfrm>
                <a:off x="3606" y="2068"/>
                <a:ext cx="13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2400"/>
                  <a:t>crête de Duret</a:t>
                </a:r>
              </a:p>
            </p:txBody>
          </p:sp>
          <p:sp>
            <p:nvSpPr>
              <p:cNvPr id="7189" name="Line 20"/>
              <p:cNvSpPr>
                <a:spLocks noChangeShapeType="1"/>
              </p:cNvSpPr>
              <p:nvPr/>
            </p:nvSpPr>
            <p:spPr bwMode="auto">
              <a:xfrm flipH="1" flipV="1">
                <a:off x="1791" y="2024"/>
                <a:ext cx="1724" cy="13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90" name="Text Box 21"/>
              <p:cNvSpPr txBox="1">
                <a:spLocks noChangeArrowheads="1"/>
              </p:cNvSpPr>
              <p:nvPr/>
            </p:nvSpPr>
            <p:spPr bwMode="auto">
              <a:xfrm>
                <a:off x="3366" y="3260"/>
                <a:ext cx="87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2400"/>
                  <a:t>vaisseau</a:t>
                </a:r>
              </a:p>
            </p:txBody>
          </p:sp>
          <p:sp>
            <p:nvSpPr>
              <p:cNvPr id="7191" name="Line 22"/>
              <p:cNvSpPr>
                <a:spLocks noChangeShapeType="1"/>
              </p:cNvSpPr>
              <p:nvPr/>
            </p:nvSpPr>
            <p:spPr bwMode="auto">
              <a:xfrm flipH="1" flipV="1">
                <a:off x="1202" y="3203"/>
                <a:ext cx="2041" cy="13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92" name="Rectangle 23"/>
              <p:cNvSpPr>
                <a:spLocks noChangeArrowheads="1"/>
              </p:cNvSpPr>
              <p:nvPr/>
            </p:nvSpPr>
            <p:spPr bwMode="auto">
              <a:xfrm>
                <a:off x="1383" y="300"/>
                <a:ext cx="635" cy="9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7173" name="Rectangle 24"/>
            <p:cNvSpPr>
              <a:spLocks noChangeArrowheads="1"/>
            </p:cNvSpPr>
            <p:nvPr/>
          </p:nvSpPr>
          <p:spPr bwMode="auto">
            <a:xfrm>
              <a:off x="1338" y="346"/>
              <a:ext cx="1678" cy="63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171" name="Line 26"/>
          <p:cNvSpPr>
            <a:spLocks noChangeShapeType="1"/>
          </p:cNvSpPr>
          <p:nvPr/>
        </p:nvSpPr>
        <p:spPr bwMode="auto">
          <a:xfrm flipV="1">
            <a:off x="900113" y="1052513"/>
            <a:ext cx="511175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3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accent2"/>
                </a:solidFill>
              </a:rPr>
              <a:t>Variation en fonction de l’âge</a:t>
            </a:r>
          </a:p>
        </p:txBody>
      </p:sp>
      <p:pic>
        <p:nvPicPr>
          <p:cNvPr id="8195" name="Picture 6" descr="puber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1984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sein jeu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057400"/>
            <a:ext cx="228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sein den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057400"/>
            <a:ext cx="2397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sein graisseux rot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057400"/>
            <a:ext cx="2514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8618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smtClean="0"/>
              <a:t>Lecture en miroir dans de bonnes conditions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2800" smtClean="0"/>
              <a:t>Faible éclairage général de la pièce</a:t>
            </a:r>
          </a:p>
          <a:p>
            <a:r>
              <a:rPr lang="fr-FR" sz="2800" smtClean="0"/>
              <a:t>Aucune réflexion de lumière sur le film</a:t>
            </a:r>
          </a:p>
          <a:p>
            <a:r>
              <a:rPr lang="fr-FR" sz="2800" smtClean="0"/>
              <a:t>Loupe accessible : 10 dioptries</a:t>
            </a:r>
          </a:p>
          <a:p>
            <a:r>
              <a:rPr lang="fr-FR" sz="2800" smtClean="0"/>
              <a:t>Zone de surpuissance : spot obligatoire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58888" y="1628775"/>
            <a:ext cx="6372225" cy="2116138"/>
            <a:chOff x="0" y="1152"/>
            <a:chExt cx="5760" cy="2160"/>
          </a:xfrm>
        </p:grpSpPr>
        <p:pic>
          <p:nvPicPr>
            <p:cNvPr id="9221" name="Picture 13" descr="TRB-11788-1-7"/>
            <p:cNvPicPr>
              <a:picLocks noChangeAspect="1" noChangeArrowheads="1"/>
            </p:cNvPicPr>
            <p:nvPr/>
          </p:nvPicPr>
          <p:blipFill>
            <a:blip r:embed="rId2" cstate="print"/>
            <a:srcRect l="10155" t="2499"/>
            <a:stretch>
              <a:fillRect/>
            </a:stretch>
          </p:blipFill>
          <p:spPr bwMode="auto">
            <a:xfrm>
              <a:off x="2832" y="1152"/>
              <a:ext cx="1485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14" descr="TRB-11788-1-8"/>
            <p:cNvPicPr>
              <a:picLocks noChangeAspect="1" noChangeArrowheads="1"/>
            </p:cNvPicPr>
            <p:nvPr/>
          </p:nvPicPr>
          <p:blipFill>
            <a:blip r:embed="rId3" cstate="print"/>
            <a:srcRect r="10120" b="2499"/>
            <a:stretch>
              <a:fillRect/>
            </a:stretch>
          </p:blipFill>
          <p:spPr bwMode="auto">
            <a:xfrm>
              <a:off x="4317" y="1152"/>
              <a:ext cx="1443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15" descr="TRB-11788-1-10"/>
            <p:cNvPicPr>
              <a:picLocks noChangeAspect="1" noChangeArrowheads="1"/>
            </p:cNvPicPr>
            <p:nvPr/>
          </p:nvPicPr>
          <p:blipFill>
            <a:blip r:embed="rId4" cstate="print"/>
            <a:srcRect l="10590" t="2000"/>
            <a:stretch>
              <a:fillRect/>
            </a:stretch>
          </p:blipFill>
          <p:spPr bwMode="auto">
            <a:xfrm>
              <a:off x="0" y="1152"/>
              <a:ext cx="1489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16" descr="TRB-11788-1-5"/>
            <p:cNvPicPr>
              <a:picLocks noChangeAspect="1" noChangeArrowheads="1"/>
            </p:cNvPicPr>
            <p:nvPr/>
          </p:nvPicPr>
          <p:blipFill>
            <a:blip r:embed="rId5" cstate="print"/>
            <a:srcRect t="2127" r="7405"/>
            <a:stretch>
              <a:fillRect/>
            </a:stretch>
          </p:blipFill>
          <p:spPr bwMode="auto">
            <a:xfrm>
              <a:off x="1488" y="1152"/>
              <a:ext cx="1367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13061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 Compte Rendu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2000" smtClean="0"/>
              <a:t>Identifier :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patiente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machine</a:t>
            </a:r>
          </a:p>
          <a:p>
            <a:pPr>
              <a:lnSpc>
                <a:spcPct val="80000"/>
              </a:lnSpc>
            </a:pPr>
            <a:r>
              <a:rPr lang="fr-FR" sz="2000" smtClean="0"/>
              <a:t>Indication</a:t>
            </a:r>
          </a:p>
          <a:p>
            <a:pPr>
              <a:lnSpc>
                <a:spcPct val="80000"/>
              </a:lnSpc>
            </a:pPr>
            <a:r>
              <a:rPr lang="fr-FR" sz="2000" smtClean="0"/>
              <a:t>Technique (clichés, complément USM…)</a:t>
            </a:r>
          </a:p>
          <a:p>
            <a:pPr>
              <a:lnSpc>
                <a:spcPct val="80000"/>
              </a:lnSpc>
            </a:pPr>
            <a:r>
              <a:rPr lang="fr-FR" sz="2000" smtClean="0"/>
              <a:t>Résultats :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Peau et tissu sous cutané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Densité glandulaire, classification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Symétrie 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Masses : localisation, contours, taille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Désorganisation architecturale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Calcifications : taille, nombre, foyer, contours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Échographie : échogénicité glandulaire, homogénéité, lacunes, kystes, masses, localisation et taille</a:t>
            </a:r>
          </a:p>
          <a:p>
            <a:pPr>
              <a:lnSpc>
                <a:spcPct val="80000"/>
              </a:lnSpc>
            </a:pPr>
            <a:r>
              <a:rPr lang="fr-FR" sz="2000" smtClean="0"/>
              <a:t>Conclusion : classification HAS</a:t>
            </a:r>
          </a:p>
        </p:txBody>
      </p:sp>
    </p:spTree>
    <p:extLst>
      <p:ext uri="{BB962C8B-B14F-4D97-AF65-F5344CB8AC3E}">
        <p14:creationId xmlns:p14="http://schemas.microsoft.com/office/powerpoint/2010/main" val="7796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smtClean="0"/>
              <a:t>Classification HAS / BiRad de l’ACR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2000" smtClean="0"/>
              <a:t>Investigations complémentaires 			 BI-RADS 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smtClean="0"/>
              <a:t>	nécessaires</a:t>
            </a:r>
          </a:p>
          <a:p>
            <a:pPr>
              <a:lnSpc>
                <a:spcPct val="80000"/>
              </a:lnSpc>
            </a:pPr>
            <a:endParaRPr lang="fr-FR" sz="2000" smtClean="0"/>
          </a:p>
          <a:p>
            <a:pPr>
              <a:lnSpc>
                <a:spcPct val="80000"/>
              </a:lnSpc>
            </a:pPr>
            <a:r>
              <a:rPr lang="fr-FR" sz="2000" smtClean="0"/>
              <a:t>Normale						BI-RADS  1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smtClean="0"/>
          </a:p>
          <a:p>
            <a:pPr>
              <a:lnSpc>
                <a:spcPct val="80000"/>
              </a:lnSpc>
            </a:pPr>
            <a:r>
              <a:rPr lang="fr-FR" sz="2000" smtClean="0"/>
              <a:t>Anomalie bénigne			   		BI-RADS 2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smtClean="0"/>
          </a:p>
          <a:p>
            <a:pPr>
              <a:lnSpc>
                <a:spcPct val="80000"/>
              </a:lnSpc>
            </a:pPr>
            <a:r>
              <a:rPr lang="fr-FR" sz="2000" smtClean="0"/>
              <a:t>Anomalie probablement bénigne       	 		BI-RADS 3</a:t>
            </a:r>
          </a:p>
          <a:p>
            <a:pPr>
              <a:lnSpc>
                <a:spcPct val="80000"/>
              </a:lnSpc>
            </a:pPr>
            <a:endParaRPr lang="fr-FR" sz="2000" smtClean="0"/>
          </a:p>
          <a:p>
            <a:pPr>
              <a:lnSpc>
                <a:spcPct val="80000"/>
              </a:lnSpc>
            </a:pPr>
            <a:r>
              <a:rPr lang="fr-FR" sz="2000" smtClean="0"/>
              <a:t>Anomalie probablement maligne       			BI-RADS 4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smtClean="0"/>
          </a:p>
          <a:p>
            <a:pPr>
              <a:lnSpc>
                <a:spcPct val="80000"/>
              </a:lnSpc>
            </a:pPr>
            <a:r>
              <a:rPr lang="fr-FR" sz="2000" smtClean="0"/>
              <a:t>Anomalie maligne			  		BI-RADS 5</a:t>
            </a:r>
          </a:p>
          <a:p>
            <a:pPr>
              <a:lnSpc>
                <a:spcPct val="80000"/>
              </a:lnSpc>
            </a:pPr>
            <a:endParaRPr lang="fr-FR" sz="2000" smtClean="0"/>
          </a:p>
          <a:p>
            <a:pPr>
              <a:lnSpc>
                <a:spcPct val="80000"/>
              </a:lnSpc>
            </a:pPr>
            <a:r>
              <a:rPr lang="fr-FR" sz="2000" smtClean="0"/>
              <a:t>Histologie connue					BI-RADS 6</a:t>
            </a:r>
          </a:p>
        </p:txBody>
      </p:sp>
    </p:spTree>
    <p:extLst>
      <p:ext uri="{BB962C8B-B14F-4D97-AF65-F5344CB8AC3E}">
        <p14:creationId xmlns:p14="http://schemas.microsoft.com/office/powerpoint/2010/main" val="105257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microcalcifications (&lt; 1 mm)</a:t>
            </a:r>
          </a:p>
        </p:txBody>
      </p:sp>
      <p:pic>
        <p:nvPicPr>
          <p:cNvPr id="13315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1650" y="1600200"/>
            <a:ext cx="3948113" cy="2185988"/>
          </a:xfrm>
          <a:noFill/>
          <a:ln w="76200">
            <a:solidFill>
              <a:srgbClr val="000000"/>
            </a:solidFill>
          </a:ln>
        </p:spPr>
      </p:pic>
      <p:pic>
        <p:nvPicPr>
          <p:cNvPr id="13316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14925" y="1600200"/>
            <a:ext cx="3103563" cy="2185988"/>
          </a:xfrm>
          <a:noFill/>
          <a:ln w="76200">
            <a:solidFill>
              <a:srgbClr val="000000"/>
            </a:solidFill>
          </a:ln>
        </p:spPr>
      </p:pic>
      <p:sp>
        <p:nvSpPr>
          <p:cNvPr id="13317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724400"/>
            <a:ext cx="8229600" cy="1401763"/>
          </a:xfrm>
        </p:spPr>
        <p:txBody>
          <a:bodyPr/>
          <a:lstStyle/>
          <a:p>
            <a:r>
              <a:rPr lang="fr-FR" sz="2800" smtClean="0"/>
              <a:t>Intérêt des clichés centrés – agrandis</a:t>
            </a:r>
          </a:p>
          <a:p>
            <a:r>
              <a:rPr lang="fr-FR" sz="2800" smtClean="0"/>
              <a:t>Intérêt des mammographes numériques</a:t>
            </a:r>
          </a:p>
        </p:txBody>
      </p:sp>
    </p:spTree>
    <p:extLst>
      <p:ext uri="{BB962C8B-B14F-4D97-AF65-F5344CB8AC3E}">
        <p14:creationId xmlns:p14="http://schemas.microsoft.com/office/powerpoint/2010/main" val="28663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Microcalcifications ACR 5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sz="2800" smtClean="0"/>
              <a:t>MiCa :</a:t>
            </a:r>
          </a:p>
          <a:p>
            <a:pPr lvl="1"/>
            <a:r>
              <a:rPr lang="fr-FR" sz="2400" smtClean="0"/>
              <a:t>nombreuses</a:t>
            </a:r>
          </a:p>
          <a:p>
            <a:pPr lvl="1"/>
            <a:r>
              <a:rPr lang="fr-FR" sz="2400" smtClean="0"/>
              <a:t>regroupées</a:t>
            </a:r>
          </a:p>
          <a:p>
            <a:pPr lvl="1"/>
            <a:r>
              <a:rPr lang="fr-FR" sz="2400" smtClean="0"/>
              <a:t>hétéromorphes de forme et de brillance</a:t>
            </a:r>
          </a:p>
          <a:p>
            <a:pPr lvl="1"/>
            <a:r>
              <a:rPr lang="fr-FR" sz="2400" smtClean="0"/>
              <a:t>distribution traingulaire à pointe mamelonnaire</a:t>
            </a:r>
          </a:p>
          <a:p>
            <a:r>
              <a:rPr lang="fr-FR" sz="2800" smtClean="0"/>
              <a:t>Associées à opacité</a:t>
            </a:r>
          </a:p>
          <a:p>
            <a:r>
              <a:rPr lang="fr-FR" sz="2800" smtClean="0"/>
              <a:t>Ayant progressé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29175" y="1600200"/>
            <a:ext cx="3676650" cy="4525963"/>
            <a:chOff x="3042" y="1008"/>
            <a:chExt cx="2316" cy="2851"/>
          </a:xfrm>
        </p:grpSpPr>
        <p:pic>
          <p:nvPicPr>
            <p:cNvPr id="14341" name="Picture 7" descr="exp0001"/>
            <p:cNvPicPr>
              <a:picLocks noChangeAspect="1" noChangeArrowheads="1"/>
            </p:cNvPicPr>
            <p:nvPr/>
          </p:nvPicPr>
          <p:blipFill>
            <a:blip r:embed="rId2" cstate="print">
              <a:lum bright="-18000" contrast="-6000"/>
            </a:blip>
            <a:srcRect t="30765" r="62224" b="40942"/>
            <a:stretch>
              <a:fillRect/>
            </a:stretch>
          </p:blipFill>
          <p:spPr bwMode="auto">
            <a:xfrm>
              <a:off x="3042" y="1008"/>
              <a:ext cx="2316" cy="2851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4342" name="Line 8"/>
            <p:cNvSpPr>
              <a:spLocks noChangeShapeType="1"/>
            </p:cNvSpPr>
            <p:nvPr/>
          </p:nvSpPr>
          <p:spPr bwMode="auto">
            <a:xfrm>
              <a:off x="3742" y="2160"/>
              <a:ext cx="1134" cy="5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43" name="Line 9"/>
            <p:cNvSpPr>
              <a:spLocks noChangeShapeType="1"/>
            </p:cNvSpPr>
            <p:nvPr/>
          </p:nvSpPr>
          <p:spPr bwMode="auto">
            <a:xfrm>
              <a:off x="4513" y="1434"/>
              <a:ext cx="499" cy="118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876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416800" cy="576263"/>
          </a:xfrm>
          <a:solidFill>
            <a:schemeClr val="hlink"/>
          </a:solidFill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CAT devant un foyer de MCA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8750" y="1558925"/>
            <a:ext cx="2468563" cy="1006475"/>
          </a:xfrm>
          <a:prstGeom prst="rect">
            <a:avLst/>
          </a:prstGeom>
          <a:solidFill>
            <a:srgbClr val="5E66A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2400">
                <a:solidFill>
                  <a:srgbClr val="99FF99"/>
                </a:solidFill>
                <a:cs typeface="Tahoma" charset="0"/>
              </a:rPr>
              <a:t>PROFIL STRICT</a:t>
            </a:r>
          </a:p>
          <a:p>
            <a:pPr algn="ctr" eaLnBrk="0" hangingPunct="0"/>
            <a:r>
              <a:rPr lang="fr-FR" sz="1800">
                <a:solidFill>
                  <a:schemeClr val="bg1"/>
                </a:solidFill>
                <a:cs typeface="Tahoma" charset="0"/>
              </a:rPr>
              <a:t>sédimentation?</a:t>
            </a:r>
          </a:p>
          <a:p>
            <a:pPr algn="ctr" eaLnBrk="0" hangingPunct="0"/>
            <a:r>
              <a:rPr lang="fr-FR" sz="1800">
                <a:solidFill>
                  <a:schemeClr val="bg1"/>
                </a:solidFill>
                <a:cs typeface="Tahoma" charset="0"/>
              </a:rPr>
              <a:t>Topographie précise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916238" y="1536700"/>
            <a:ext cx="3097212" cy="1096963"/>
          </a:xfrm>
          <a:prstGeom prst="rect">
            <a:avLst/>
          </a:prstGeom>
          <a:solidFill>
            <a:srgbClr val="5E66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2200">
                <a:solidFill>
                  <a:srgbClr val="99FF99"/>
                </a:solidFill>
                <a:cs typeface="Tahoma" charset="0"/>
              </a:rPr>
              <a:t>CLICH</a:t>
            </a:r>
            <a:r>
              <a:rPr lang="en-US" sz="2200">
                <a:solidFill>
                  <a:srgbClr val="99FF99"/>
                </a:solidFill>
                <a:cs typeface="Tahoma" charset="0"/>
              </a:rPr>
              <a:t>É</a:t>
            </a:r>
            <a:r>
              <a:rPr lang="fr-FR" sz="2200">
                <a:solidFill>
                  <a:srgbClr val="99FF99"/>
                </a:solidFill>
                <a:cs typeface="Tahoma" charset="0"/>
              </a:rPr>
              <a:t>S EN AGRANDISSEMENT</a:t>
            </a:r>
          </a:p>
          <a:p>
            <a:pPr algn="ctr" eaLnBrk="0" hangingPunct="0"/>
            <a:r>
              <a:rPr lang="fr-FR" sz="2200">
                <a:solidFill>
                  <a:srgbClr val="99FF99"/>
                </a:solidFill>
                <a:cs typeface="Tahoma" charset="0"/>
              </a:rPr>
              <a:t>FACE ET PROFIL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156325" y="1557338"/>
            <a:ext cx="2889250" cy="1250950"/>
          </a:xfrm>
          <a:prstGeom prst="rect">
            <a:avLst/>
          </a:prstGeom>
          <a:solidFill>
            <a:srgbClr val="5E66A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2200">
                <a:solidFill>
                  <a:srgbClr val="99FF99"/>
                </a:solidFill>
                <a:cs typeface="Tahoma" charset="0"/>
              </a:rPr>
              <a:t>+/- ÉCHOGRAPHIE</a:t>
            </a:r>
          </a:p>
          <a:p>
            <a:pPr algn="ctr" eaLnBrk="0" hangingPunct="0"/>
            <a:r>
              <a:rPr lang="fr-FR" sz="1800">
                <a:solidFill>
                  <a:schemeClr val="bg1"/>
                </a:solidFill>
                <a:cs typeface="Tahoma" charset="0"/>
              </a:rPr>
              <a:t>Seins denses ou foyers</a:t>
            </a:r>
          </a:p>
          <a:p>
            <a:pPr algn="ctr" eaLnBrk="0" hangingPunct="0"/>
            <a:r>
              <a:rPr lang="fr-FR" sz="1800">
                <a:solidFill>
                  <a:schemeClr val="bg1"/>
                </a:solidFill>
                <a:cs typeface="Tahoma" charset="0"/>
              </a:rPr>
              <a:t> étendus : recherche d’une</a:t>
            </a:r>
          </a:p>
          <a:p>
            <a:pPr algn="ctr" eaLnBrk="0" hangingPunct="0"/>
            <a:r>
              <a:rPr lang="fr-FR" sz="1800">
                <a:solidFill>
                  <a:schemeClr val="bg1"/>
                </a:solidFill>
                <a:cs typeface="Tahoma" charset="0"/>
              </a:rPr>
              <a:t> composante infiltrante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1979613" y="908050"/>
            <a:ext cx="1439862" cy="504825"/>
          </a:xfrm>
          <a:prstGeom prst="line">
            <a:avLst/>
          </a:prstGeom>
          <a:noFill/>
          <a:ln w="28575">
            <a:solidFill>
              <a:srgbClr val="99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067175" y="908050"/>
            <a:ext cx="0" cy="360363"/>
          </a:xfrm>
          <a:prstGeom prst="line">
            <a:avLst/>
          </a:prstGeom>
          <a:noFill/>
          <a:ln w="28575">
            <a:solidFill>
              <a:srgbClr val="99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5435600" y="836613"/>
            <a:ext cx="1512888" cy="431800"/>
          </a:xfrm>
          <a:prstGeom prst="line">
            <a:avLst/>
          </a:prstGeom>
          <a:noFill/>
          <a:ln w="28575">
            <a:solidFill>
              <a:srgbClr val="99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55650" y="4283075"/>
            <a:ext cx="1157288" cy="48895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600">
                <a:solidFill>
                  <a:srgbClr val="99FF99"/>
                </a:solidFill>
                <a:cs typeface="Tahoma" charset="0"/>
              </a:rPr>
              <a:t>ACR 2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132138" y="4211638"/>
            <a:ext cx="1157287" cy="48895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600">
                <a:solidFill>
                  <a:srgbClr val="99FF99"/>
                </a:solidFill>
                <a:cs typeface="Tahoma" charset="0"/>
              </a:rPr>
              <a:t>ACR 3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580063" y="4140200"/>
            <a:ext cx="2424112" cy="48895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600">
                <a:solidFill>
                  <a:srgbClr val="99FF99"/>
                </a:solidFill>
                <a:cs typeface="Tahoma" charset="0"/>
              </a:rPr>
              <a:t>ACR 4 - ACR 5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339975" y="3133725"/>
            <a:ext cx="3956050" cy="51911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800">
                <a:solidFill>
                  <a:srgbClr val="FF3300"/>
                </a:solidFill>
                <a:cs typeface="Tahoma" charset="0"/>
              </a:rPr>
              <a:t>CLASSIFICATION ACR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47675" y="5319713"/>
            <a:ext cx="1797050" cy="822325"/>
          </a:xfrm>
          <a:prstGeom prst="rect">
            <a:avLst/>
          </a:prstGeom>
          <a:solidFill>
            <a:srgbClr val="5E66A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solidFill>
                  <a:schemeClr val="bg1"/>
                </a:solidFill>
                <a:cs typeface="Tahoma" charset="0"/>
              </a:rPr>
              <a:t>Absence de</a:t>
            </a:r>
          </a:p>
          <a:p>
            <a:pPr eaLnBrk="0" hangingPunct="0"/>
            <a:r>
              <a:rPr lang="fr-FR" sz="2400">
                <a:solidFill>
                  <a:schemeClr val="bg1"/>
                </a:solidFill>
                <a:cs typeface="Tahoma" charset="0"/>
              </a:rPr>
              <a:t>surveillance</a:t>
            </a: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1331913" y="4797425"/>
            <a:ext cx="0" cy="503238"/>
          </a:xfrm>
          <a:prstGeom prst="line">
            <a:avLst/>
          </a:prstGeom>
          <a:noFill/>
          <a:ln w="28575">
            <a:solidFill>
              <a:srgbClr val="99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873375" y="5438775"/>
            <a:ext cx="1847850" cy="13716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2400">
                <a:solidFill>
                  <a:schemeClr val="bg1"/>
                </a:solidFill>
                <a:cs typeface="Tahoma" charset="0"/>
              </a:rPr>
              <a:t>Surveillance</a:t>
            </a:r>
          </a:p>
          <a:p>
            <a:pPr algn="ctr" eaLnBrk="0" hangingPunct="0"/>
            <a:r>
              <a:rPr lang="fr-FR" sz="2000">
                <a:solidFill>
                  <a:schemeClr val="bg1"/>
                </a:solidFill>
                <a:cs typeface="Tahoma" charset="0"/>
              </a:rPr>
              <a:t>6 mois</a:t>
            </a:r>
          </a:p>
          <a:p>
            <a:pPr algn="ctr" eaLnBrk="0" hangingPunct="0"/>
            <a:r>
              <a:rPr lang="fr-FR" sz="2000">
                <a:solidFill>
                  <a:schemeClr val="bg1"/>
                </a:solidFill>
                <a:cs typeface="Tahoma" charset="0"/>
              </a:rPr>
              <a:t>1 an</a:t>
            </a:r>
          </a:p>
          <a:p>
            <a:pPr algn="ctr" eaLnBrk="0" hangingPunct="0"/>
            <a:r>
              <a:rPr lang="fr-FR" sz="2000">
                <a:solidFill>
                  <a:schemeClr val="bg1"/>
                </a:solidFill>
                <a:cs typeface="Tahoma" charset="0"/>
              </a:rPr>
              <a:t>2 ans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3635375" y="4797425"/>
            <a:ext cx="0" cy="576263"/>
          </a:xfrm>
          <a:prstGeom prst="line">
            <a:avLst/>
          </a:prstGeom>
          <a:noFill/>
          <a:ln w="28575">
            <a:solidFill>
              <a:srgbClr val="99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5527675" y="5222875"/>
            <a:ext cx="2728913" cy="118745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2400">
                <a:solidFill>
                  <a:schemeClr val="bg1"/>
                </a:solidFill>
                <a:cs typeface="Tahoma" charset="0"/>
              </a:rPr>
              <a:t>Histologie</a:t>
            </a:r>
          </a:p>
          <a:p>
            <a:pPr algn="ctr" eaLnBrk="0" hangingPunct="0"/>
            <a:r>
              <a:rPr lang="fr-FR" sz="2400">
                <a:solidFill>
                  <a:schemeClr val="bg1"/>
                </a:solidFill>
                <a:cs typeface="Tahoma" charset="0"/>
              </a:rPr>
              <a:t>Macrobiopsie sous</a:t>
            </a:r>
          </a:p>
          <a:p>
            <a:pPr algn="ctr" eaLnBrk="0" hangingPunct="0"/>
            <a:r>
              <a:rPr lang="fr-FR" sz="2400">
                <a:solidFill>
                  <a:schemeClr val="bg1"/>
                </a:solidFill>
                <a:cs typeface="Tahoma" charset="0"/>
              </a:rPr>
              <a:t>stéréotaxie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6732588" y="4652963"/>
            <a:ext cx="0" cy="504825"/>
          </a:xfrm>
          <a:prstGeom prst="line">
            <a:avLst/>
          </a:prstGeom>
          <a:noFill/>
          <a:ln w="28575">
            <a:solidFill>
              <a:srgbClr val="99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2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smtClean="0"/>
              <a:t>Les images typiques (ACR4 &amp; 5)</a:t>
            </a:r>
          </a:p>
        </p:txBody>
      </p:sp>
      <p:sp>
        <p:nvSpPr>
          <p:cNvPr id="12291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1800" b="1" smtClean="0"/>
              <a:t>Masse spiculée</a:t>
            </a:r>
            <a:r>
              <a:rPr lang="fr-FR" sz="1800" smtClean="0"/>
              <a:t> :</a:t>
            </a:r>
          </a:p>
          <a:p>
            <a:pPr lvl="1">
              <a:lnSpc>
                <a:spcPct val="80000"/>
              </a:lnSpc>
            </a:pPr>
            <a:r>
              <a:rPr lang="fr-FR" sz="1600" smtClean="0"/>
              <a:t>lésion vue sur 2 incidences </a:t>
            </a:r>
          </a:p>
          <a:p>
            <a:pPr lvl="1">
              <a:lnSpc>
                <a:spcPct val="80000"/>
              </a:lnSpc>
            </a:pPr>
            <a:r>
              <a:rPr lang="fr-FR" sz="1600" smtClean="0"/>
              <a:t>forme le plus souvent irrégulière </a:t>
            </a:r>
          </a:p>
          <a:p>
            <a:pPr lvl="1">
              <a:lnSpc>
                <a:spcPct val="80000"/>
              </a:lnSpc>
            </a:pPr>
            <a:r>
              <a:rPr lang="fr-FR" sz="1600" smtClean="0"/>
              <a:t>contours spiculés, ce sont des lignes rayonnant depuis le contour de la masse</a:t>
            </a:r>
          </a:p>
          <a:p>
            <a:pPr lvl="1">
              <a:lnSpc>
                <a:spcPct val="80000"/>
              </a:lnSpc>
            </a:pPr>
            <a:r>
              <a:rPr lang="fr-FR" sz="1600" smtClean="0"/>
              <a:t>densité : </a:t>
            </a:r>
          </a:p>
          <a:p>
            <a:pPr lvl="2">
              <a:lnSpc>
                <a:spcPct val="80000"/>
              </a:lnSpc>
            </a:pPr>
            <a:r>
              <a:rPr lang="fr-FR" sz="1400" smtClean="0"/>
              <a:t>haute, moyenne, faible</a:t>
            </a:r>
          </a:p>
          <a:p>
            <a:pPr lvl="2">
              <a:lnSpc>
                <a:spcPct val="80000"/>
              </a:lnSpc>
            </a:pPr>
            <a:r>
              <a:rPr lang="fr-FR" sz="1400" smtClean="0"/>
              <a:t>mais sans contenu graisseux</a:t>
            </a:r>
          </a:p>
          <a:p>
            <a:pPr>
              <a:lnSpc>
                <a:spcPct val="80000"/>
              </a:lnSpc>
            </a:pPr>
            <a:r>
              <a:rPr lang="fr-FR" sz="1800" smtClean="0"/>
              <a:t>Anomalies associées</a:t>
            </a:r>
          </a:p>
          <a:p>
            <a:pPr lvl="1">
              <a:lnSpc>
                <a:spcPct val="80000"/>
              </a:lnSpc>
            </a:pPr>
            <a:r>
              <a:rPr lang="fr-FR" sz="1600" smtClean="0"/>
              <a:t>rétraction cutanée  </a:t>
            </a:r>
          </a:p>
          <a:p>
            <a:pPr lvl="1">
              <a:lnSpc>
                <a:spcPct val="80000"/>
              </a:lnSpc>
            </a:pPr>
            <a:r>
              <a:rPr lang="fr-FR" sz="1600" smtClean="0"/>
              <a:t>rétraction du mamelon ou ombilication</a:t>
            </a:r>
          </a:p>
          <a:p>
            <a:pPr lvl="1">
              <a:lnSpc>
                <a:spcPct val="80000"/>
              </a:lnSpc>
            </a:pPr>
            <a:r>
              <a:rPr lang="fr-FR" sz="1600" smtClean="0"/>
              <a:t>épaississement cutané : focal ou diffus</a:t>
            </a:r>
          </a:p>
          <a:p>
            <a:pPr lvl="1">
              <a:lnSpc>
                <a:spcPct val="80000"/>
              </a:lnSpc>
            </a:pPr>
            <a:r>
              <a:rPr lang="fr-FR" sz="1600" smtClean="0"/>
              <a:t>microcalcifications</a:t>
            </a:r>
          </a:p>
          <a:p>
            <a:pPr lvl="1">
              <a:lnSpc>
                <a:spcPct val="80000"/>
              </a:lnSpc>
            </a:pPr>
            <a:r>
              <a:rPr lang="fr-FR" sz="1600" smtClean="0"/>
              <a:t>épaississement du stroma</a:t>
            </a:r>
          </a:p>
          <a:p>
            <a:pPr lvl="1">
              <a:lnSpc>
                <a:spcPct val="80000"/>
              </a:lnSpc>
            </a:pPr>
            <a:r>
              <a:rPr lang="fr-FR" sz="1600" smtClean="0"/>
              <a:t>adn axillaire</a:t>
            </a:r>
          </a:p>
        </p:txBody>
      </p:sp>
      <p:pic>
        <p:nvPicPr>
          <p:cNvPr id="12292" name="Picture 13" descr="Mammo B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63713"/>
            <a:ext cx="4038600" cy="4197350"/>
          </a:xfrm>
        </p:spPr>
      </p:pic>
    </p:spTree>
    <p:extLst>
      <p:ext uri="{BB962C8B-B14F-4D97-AF65-F5344CB8AC3E}">
        <p14:creationId xmlns:p14="http://schemas.microsoft.com/office/powerpoint/2010/main" val="23190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Aspects cliniques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9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mtClean="0"/>
              <a:t>Analyse des opacités rondes (ACR2&amp;3)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1484313"/>
            <a:ext cx="56896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fr-FR" sz="2000" b="1" kern="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Forme</a:t>
            </a:r>
            <a:r>
              <a:rPr lang="fr-FR" sz="2000" kern="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2000" kern="0" dirty="0">
                <a:latin typeface="Tahoma" pitchFamily="34" charset="0"/>
                <a:cs typeface="Tahoma" pitchFamily="34" charset="0"/>
              </a:rPr>
              <a:t>arrondie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2000" kern="0" dirty="0">
                <a:latin typeface="Tahoma" pitchFamily="34" charset="0"/>
                <a:cs typeface="Tahoma" pitchFamily="34" charset="0"/>
              </a:rPr>
              <a:t>ovalaire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2000" kern="0" dirty="0">
                <a:latin typeface="Tahoma" pitchFamily="34" charset="0"/>
                <a:cs typeface="Tahoma" pitchFamily="34" charset="0"/>
              </a:rPr>
              <a:t>lobulaire (polylobée)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2000" kern="0" dirty="0">
                <a:latin typeface="Tahoma" pitchFamily="34" charset="0"/>
                <a:cs typeface="Tahoma" pitchFamily="34" charset="0"/>
              </a:rPr>
              <a:t>irrégulière</a:t>
            </a:r>
          </a:p>
        </p:txBody>
      </p:sp>
      <p:sp>
        <p:nvSpPr>
          <p:cNvPr id="16388" name="Oval 5"/>
          <p:cNvSpPr>
            <a:spLocks noChangeArrowheads="1"/>
          </p:cNvSpPr>
          <p:nvPr/>
        </p:nvSpPr>
        <p:spPr bwMode="auto">
          <a:xfrm>
            <a:off x="1835150" y="2133600"/>
            <a:ext cx="3603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89" name="Oval 6"/>
          <p:cNvSpPr>
            <a:spLocks noChangeArrowheads="1"/>
          </p:cNvSpPr>
          <p:nvPr/>
        </p:nvSpPr>
        <p:spPr bwMode="auto">
          <a:xfrm>
            <a:off x="2051050" y="2781300"/>
            <a:ext cx="9366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0" name="Freeform 7"/>
          <p:cNvSpPr>
            <a:spLocks/>
          </p:cNvSpPr>
          <p:nvPr/>
        </p:nvSpPr>
        <p:spPr bwMode="auto">
          <a:xfrm>
            <a:off x="3059113" y="3213100"/>
            <a:ext cx="592137" cy="409575"/>
          </a:xfrm>
          <a:custGeom>
            <a:avLst/>
            <a:gdLst>
              <a:gd name="T0" fmla="*/ 109663525 w 917"/>
              <a:gd name="T1" fmla="*/ 177912533 h 621"/>
              <a:gd name="T2" fmla="*/ 52538120 w 917"/>
              <a:gd name="T3" fmla="*/ 170083083 h 621"/>
              <a:gd name="T4" fmla="*/ 29604915 w 917"/>
              <a:gd name="T5" fmla="*/ 146158241 h 621"/>
              <a:gd name="T6" fmla="*/ 18346561 w 917"/>
              <a:gd name="T7" fmla="*/ 102223589 h 621"/>
              <a:gd name="T8" fmla="*/ 25851917 w 917"/>
              <a:gd name="T9" fmla="*/ 58724215 h 621"/>
              <a:gd name="T10" fmla="*/ 60460614 w 917"/>
              <a:gd name="T11" fmla="*/ 30884328 h 621"/>
              <a:gd name="T12" fmla="*/ 109663525 w 917"/>
              <a:gd name="T13" fmla="*/ 3045101 h 621"/>
              <a:gd name="T14" fmla="*/ 159282914 w 917"/>
              <a:gd name="T15" fmla="*/ 10875173 h 621"/>
              <a:gd name="T16" fmla="*/ 182216149 w 917"/>
              <a:gd name="T17" fmla="*/ 34799362 h 621"/>
              <a:gd name="T18" fmla="*/ 205149990 w 917"/>
              <a:gd name="T19" fmla="*/ 50894146 h 621"/>
              <a:gd name="T20" fmla="*/ 205149990 w 917"/>
              <a:gd name="T21" fmla="*/ 98308555 h 621"/>
              <a:gd name="T22" fmla="*/ 208902343 w 917"/>
              <a:gd name="T23" fmla="*/ 86564112 h 621"/>
              <a:gd name="T24" fmla="*/ 216407693 w 917"/>
              <a:gd name="T25" fmla="*/ 74384352 h 621"/>
              <a:gd name="T26" fmla="*/ 243093887 w 917"/>
              <a:gd name="T27" fmla="*/ 50894146 h 621"/>
              <a:gd name="T28" fmla="*/ 311894118 w 917"/>
              <a:gd name="T29" fmla="*/ 54809180 h 621"/>
              <a:gd name="T30" fmla="*/ 334827313 w 917"/>
              <a:gd name="T31" fmla="*/ 62639249 h 621"/>
              <a:gd name="T32" fmla="*/ 361513587 w 917"/>
              <a:gd name="T33" fmla="*/ 94393521 h 621"/>
              <a:gd name="T34" fmla="*/ 357761234 w 917"/>
              <a:gd name="T35" fmla="*/ 217932150 h 621"/>
              <a:gd name="T36" fmla="*/ 319399468 w 917"/>
              <a:gd name="T37" fmla="*/ 257516470 h 621"/>
              <a:gd name="T38" fmla="*/ 285207924 w 917"/>
              <a:gd name="T39" fmla="*/ 265346539 h 621"/>
              <a:gd name="T40" fmla="*/ 182216149 w 917"/>
              <a:gd name="T41" fmla="*/ 257516470 h 621"/>
              <a:gd name="T42" fmla="*/ 151777563 w 917"/>
              <a:gd name="T43" fmla="*/ 229677253 h 621"/>
              <a:gd name="T44" fmla="*/ 132596720 w 917"/>
              <a:gd name="T45" fmla="*/ 209667444 h 621"/>
              <a:gd name="T46" fmla="*/ 109663525 w 917"/>
              <a:gd name="T47" fmla="*/ 177912533 h 62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17"/>
              <a:gd name="T73" fmla="*/ 0 h 621"/>
              <a:gd name="T74" fmla="*/ 917 w 917"/>
              <a:gd name="T75" fmla="*/ 621 h 62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17" h="621">
                <a:moveTo>
                  <a:pt x="263" y="409"/>
                </a:moveTo>
                <a:cubicBezTo>
                  <a:pt x="217" y="405"/>
                  <a:pt x="161" y="421"/>
                  <a:pt x="126" y="391"/>
                </a:cubicBezTo>
                <a:cubicBezTo>
                  <a:pt x="0" y="286"/>
                  <a:pt x="179" y="405"/>
                  <a:pt x="71" y="336"/>
                </a:cubicBezTo>
                <a:cubicBezTo>
                  <a:pt x="60" y="303"/>
                  <a:pt x="44" y="235"/>
                  <a:pt x="44" y="235"/>
                </a:cubicBezTo>
                <a:cubicBezTo>
                  <a:pt x="45" y="228"/>
                  <a:pt x="49" y="156"/>
                  <a:pt x="62" y="135"/>
                </a:cubicBezTo>
                <a:cubicBezTo>
                  <a:pt x="80" y="105"/>
                  <a:pt x="121" y="96"/>
                  <a:pt x="145" y="71"/>
                </a:cubicBezTo>
                <a:cubicBezTo>
                  <a:pt x="178" y="37"/>
                  <a:pt x="218" y="22"/>
                  <a:pt x="263" y="7"/>
                </a:cubicBezTo>
                <a:cubicBezTo>
                  <a:pt x="303" y="11"/>
                  <a:pt x="350" y="0"/>
                  <a:pt x="382" y="25"/>
                </a:cubicBezTo>
                <a:cubicBezTo>
                  <a:pt x="402" y="41"/>
                  <a:pt x="415" y="66"/>
                  <a:pt x="437" y="80"/>
                </a:cubicBezTo>
                <a:cubicBezTo>
                  <a:pt x="455" y="92"/>
                  <a:pt x="492" y="117"/>
                  <a:pt x="492" y="117"/>
                </a:cubicBezTo>
                <a:cubicBezTo>
                  <a:pt x="513" y="180"/>
                  <a:pt x="492" y="104"/>
                  <a:pt x="492" y="226"/>
                </a:cubicBezTo>
                <a:cubicBezTo>
                  <a:pt x="492" y="235"/>
                  <a:pt x="497" y="208"/>
                  <a:pt x="501" y="199"/>
                </a:cubicBezTo>
                <a:cubicBezTo>
                  <a:pt x="506" y="189"/>
                  <a:pt x="512" y="180"/>
                  <a:pt x="519" y="171"/>
                </a:cubicBezTo>
                <a:cubicBezTo>
                  <a:pt x="539" y="146"/>
                  <a:pt x="552" y="127"/>
                  <a:pt x="583" y="117"/>
                </a:cubicBezTo>
                <a:cubicBezTo>
                  <a:pt x="638" y="120"/>
                  <a:pt x="693" y="119"/>
                  <a:pt x="748" y="126"/>
                </a:cubicBezTo>
                <a:cubicBezTo>
                  <a:pt x="767" y="128"/>
                  <a:pt x="803" y="144"/>
                  <a:pt x="803" y="144"/>
                </a:cubicBezTo>
                <a:cubicBezTo>
                  <a:pt x="857" y="198"/>
                  <a:pt x="837" y="172"/>
                  <a:pt x="867" y="217"/>
                </a:cubicBezTo>
                <a:cubicBezTo>
                  <a:pt x="895" y="303"/>
                  <a:pt x="917" y="425"/>
                  <a:pt x="858" y="501"/>
                </a:cubicBezTo>
                <a:cubicBezTo>
                  <a:pt x="834" y="531"/>
                  <a:pt x="795" y="564"/>
                  <a:pt x="766" y="592"/>
                </a:cubicBezTo>
                <a:cubicBezTo>
                  <a:pt x="746" y="611"/>
                  <a:pt x="712" y="605"/>
                  <a:pt x="684" y="610"/>
                </a:cubicBezTo>
                <a:cubicBezTo>
                  <a:pt x="602" y="606"/>
                  <a:pt x="514" y="621"/>
                  <a:pt x="437" y="592"/>
                </a:cubicBezTo>
                <a:cubicBezTo>
                  <a:pt x="413" y="583"/>
                  <a:pt x="375" y="539"/>
                  <a:pt x="364" y="528"/>
                </a:cubicBezTo>
                <a:cubicBezTo>
                  <a:pt x="349" y="513"/>
                  <a:pt x="318" y="482"/>
                  <a:pt x="318" y="482"/>
                </a:cubicBezTo>
                <a:cubicBezTo>
                  <a:pt x="310" y="457"/>
                  <a:pt x="297" y="379"/>
                  <a:pt x="263" y="40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91" name="Freeform 8"/>
          <p:cNvSpPr>
            <a:spLocks/>
          </p:cNvSpPr>
          <p:nvPr/>
        </p:nvSpPr>
        <p:spPr bwMode="auto">
          <a:xfrm>
            <a:off x="2051050" y="3573463"/>
            <a:ext cx="650875" cy="804862"/>
          </a:xfrm>
          <a:custGeom>
            <a:avLst/>
            <a:gdLst>
              <a:gd name="T0" fmla="*/ 154837631 w 682"/>
              <a:gd name="T1" fmla="*/ 916593834 h 643"/>
              <a:gd name="T2" fmla="*/ 96545181 w 682"/>
              <a:gd name="T3" fmla="*/ 816316579 h 643"/>
              <a:gd name="T4" fmla="*/ 88348167 w 682"/>
              <a:gd name="T5" fmla="*/ 745809192 h 643"/>
              <a:gd name="T6" fmla="*/ 13661693 w 682"/>
              <a:gd name="T7" fmla="*/ 615763163 h 643"/>
              <a:gd name="T8" fmla="*/ 21859665 w 682"/>
              <a:gd name="T9" fmla="*/ 487283204 h 643"/>
              <a:gd name="T10" fmla="*/ 30056679 w 682"/>
              <a:gd name="T11" fmla="*/ 444978521 h 643"/>
              <a:gd name="T12" fmla="*/ 38253700 w 682"/>
              <a:gd name="T13" fmla="*/ 358803244 h 643"/>
              <a:gd name="T14" fmla="*/ 63756172 w 682"/>
              <a:gd name="T15" fmla="*/ 344701266 h 643"/>
              <a:gd name="T16" fmla="*/ 196734116 w 682"/>
              <a:gd name="T17" fmla="*/ 329033375 h 643"/>
              <a:gd name="T18" fmla="*/ 288726066 w 682"/>
              <a:gd name="T19" fmla="*/ 100277294 h 643"/>
              <a:gd name="T20" fmla="*/ 338820519 w 682"/>
              <a:gd name="T21" fmla="*/ 0 h 643"/>
              <a:gd name="T22" fmla="*/ 413506012 w 682"/>
              <a:gd name="T23" fmla="*/ 28202714 h 643"/>
              <a:gd name="T24" fmla="*/ 421703980 w 682"/>
              <a:gd name="T25" fmla="*/ 128479999 h 643"/>
              <a:gd name="T26" fmla="*/ 479995447 w 682"/>
              <a:gd name="T27" fmla="*/ 172350633 h 643"/>
              <a:gd name="T28" fmla="*/ 488192460 w 682"/>
              <a:gd name="T29" fmla="*/ 415208652 h 643"/>
              <a:gd name="T30" fmla="*/ 521893004 w 682"/>
              <a:gd name="T31" fmla="*/ 429310630 h 643"/>
              <a:gd name="T32" fmla="*/ 538287032 w 682"/>
              <a:gd name="T33" fmla="*/ 459080499 h 643"/>
              <a:gd name="T34" fmla="*/ 554682014 w 682"/>
              <a:gd name="T35" fmla="*/ 545255777 h 643"/>
              <a:gd name="T36" fmla="*/ 621170494 w 682"/>
              <a:gd name="T37" fmla="*/ 687836619 h 643"/>
              <a:gd name="T38" fmla="*/ 562879028 w 682"/>
              <a:gd name="T39" fmla="*/ 830418557 h 643"/>
              <a:gd name="T40" fmla="*/ 504587561 w 682"/>
              <a:gd name="T41" fmla="*/ 730141301 h 643"/>
              <a:gd name="T42" fmla="*/ 405308999 w 682"/>
              <a:gd name="T43" fmla="*/ 759911170 h 643"/>
              <a:gd name="T44" fmla="*/ 355214546 w 682"/>
              <a:gd name="T45" fmla="*/ 788113874 h 643"/>
              <a:gd name="T46" fmla="*/ 321515076 w 682"/>
              <a:gd name="T47" fmla="*/ 874289152 h 643"/>
              <a:gd name="T48" fmla="*/ 305120094 w 682"/>
              <a:gd name="T49" fmla="*/ 916593834 h 643"/>
              <a:gd name="T50" fmla="*/ 213129098 w 682"/>
              <a:gd name="T51" fmla="*/ 974566407 h 643"/>
              <a:gd name="T52" fmla="*/ 154837631 w 682"/>
              <a:gd name="T53" fmla="*/ 916593834 h 64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82"/>
              <a:gd name="T82" fmla="*/ 0 h 643"/>
              <a:gd name="T83" fmla="*/ 682 w 682"/>
              <a:gd name="T84" fmla="*/ 643 h 64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82" h="643">
                <a:moveTo>
                  <a:pt x="170" y="585"/>
                </a:moveTo>
                <a:cubicBezTo>
                  <a:pt x="151" y="557"/>
                  <a:pt x="129" y="544"/>
                  <a:pt x="106" y="521"/>
                </a:cubicBezTo>
                <a:cubicBezTo>
                  <a:pt x="103" y="506"/>
                  <a:pt x="105" y="489"/>
                  <a:pt x="97" y="476"/>
                </a:cubicBezTo>
                <a:cubicBezTo>
                  <a:pt x="80" y="448"/>
                  <a:pt x="40" y="419"/>
                  <a:pt x="15" y="393"/>
                </a:cubicBezTo>
                <a:cubicBezTo>
                  <a:pt x="0" y="348"/>
                  <a:pt x="3" y="375"/>
                  <a:pt x="24" y="311"/>
                </a:cubicBezTo>
                <a:cubicBezTo>
                  <a:pt x="27" y="302"/>
                  <a:pt x="33" y="284"/>
                  <a:pt x="33" y="284"/>
                </a:cubicBezTo>
                <a:cubicBezTo>
                  <a:pt x="36" y="266"/>
                  <a:pt x="33" y="245"/>
                  <a:pt x="42" y="229"/>
                </a:cubicBezTo>
                <a:cubicBezTo>
                  <a:pt x="47" y="221"/>
                  <a:pt x="60" y="221"/>
                  <a:pt x="70" y="220"/>
                </a:cubicBezTo>
                <a:cubicBezTo>
                  <a:pt x="118" y="215"/>
                  <a:pt x="167" y="213"/>
                  <a:pt x="216" y="210"/>
                </a:cubicBezTo>
                <a:cubicBezTo>
                  <a:pt x="249" y="160"/>
                  <a:pt x="272" y="106"/>
                  <a:pt x="317" y="64"/>
                </a:cubicBezTo>
                <a:cubicBezTo>
                  <a:pt x="329" y="29"/>
                  <a:pt x="341" y="20"/>
                  <a:pt x="372" y="0"/>
                </a:cubicBezTo>
                <a:cubicBezTo>
                  <a:pt x="385" y="2"/>
                  <a:pt x="450" y="11"/>
                  <a:pt x="454" y="18"/>
                </a:cubicBezTo>
                <a:cubicBezTo>
                  <a:pt x="464" y="37"/>
                  <a:pt x="454" y="62"/>
                  <a:pt x="463" y="82"/>
                </a:cubicBezTo>
                <a:cubicBezTo>
                  <a:pt x="471" y="101"/>
                  <a:pt x="513" y="107"/>
                  <a:pt x="527" y="110"/>
                </a:cubicBezTo>
                <a:cubicBezTo>
                  <a:pt x="545" y="164"/>
                  <a:pt x="507" y="207"/>
                  <a:pt x="536" y="265"/>
                </a:cubicBezTo>
                <a:cubicBezTo>
                  <a:pt x="542" y="276"/>
                  <a:pt x="561" y="271"/>
                  <a:pt x="573" y="274"/>
                </a:cubicBezTo>
                <a:cubicBezTo>
                  <a:pt x="579" y="280"/>
                  <a:pt x="587" y="285"/>
                  <a:pt x="591" y="293"/>
                </a:cubicBezTo>
                <a:cubicBezTo>
                  <a:pt x="599" y="310"/>
                  <a:pt x="595" y="335"/>
                  <a:pt x="609" y="348"/>
                </a:cubicBezTo>
                <a:cubicBezTo>
                  <a:pt x="637" y="374"/>
                  <a:pt x="661" y="407"/>
                  <a:pt x="682" y="439"/>
                </a:cubicBezTo>
                <a:cubicBezTo>
                  <a:pt x="673" y="506"/>
                  <a:pt x="677" y="511"/>
                  <a:pt x="618" y="530"/>
                </a:cubicBezTo>
                <a:cubicBezTo>
                  <a:pt x="590" y="511"/>
                  <a:pt x="577" y="489"/>
                  <a:pt x="554" y="466"/>
                </a:cubicBezTo>
                <a:cubicBezTo>
                  <a:pt x="532" y="469"/>
                  <a:pt x="470" y="478"/>
                  <a:pt x="445" y="485"/>
                </a:cubicBezTo>
                <a:cubicBezTo>
                  <a:pt x="426" y="490"/>
                  <a:pt x="390" y="503"/>
                  <a:pt x="390" y="503"/>
                </a:cubicBezTo>
                <a:cubicBezTo>
                  <a:pt x="378" y="521"/>
                  <a:pt x="365" y="540"/>
                  <a:pt x="353" y="558"/>
                </a:cubicBezTo>
                <a:cubicBezTo>
                  <a:pt x="347" y="567"/>
                  <a:pt x="335" y="585"/>
                  <a:pt x="335" y="585"/>
                </a:cubicBezTo>
                <a:cubicBezTo>
                  <a:pt x="316" y="643"/>
                  <a:pt x="292" y="630"/>
                  <a:pt x="234" y="622"/>
                </a:cubicBezTo>
                <a:cubicBezTo>
                  <a:pt x="214" y="591"/>
                  <a:pt x="206" y="585"/>
                  <a:pt x="170" y="58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91025" y="1601788"/>
            <a:ext cx="47529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fr-FR" sz="2000" b="1" kern="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Contours </a:t>
            </a:r>
            <a:endParaRPr lang="fr-FR" sz="2000" kern="0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2000" kern="0" dirty="0">
                <a:latin typeface="Tahoma" pitchFamily="34" charset="0"/>
                <a:cs typeface="Tahoma" pitchFamily="34" charset="0"/>
              </a:rPr>
              <a:t>circonscrits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2000" kern="0" dirty="0">
                <a:latin typeface="Tahoma" pitchFamily="34" charset="0"/>
                <a:cs typeface="Tahoma" pitchFamily="34" charset="0"/>
              </a:rPr>
              <a:t>masqués, estompés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2000" kern="0" dirty="0" err="1">
                <a:latin typeface="Tahoma" pitchFamily="34" charset="0"/>
                <a:cs typeface="Tahoma" pitchFamily="34" charset="0"/>
              </a:rPr>
              <a:t>microlobulés</a:t>
            </a:r>
            <a:endParaRPr lang="fr-FR" sz="2000" kern="0" dirty="0">
              <a:latin typeface="Tahoma" pitchFamily="34" charset="0"/>
              <a:cs typeface="Tahoma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2000" kern="0" dirty="0">
                <a:latin typeface="Tahoma" pitchFamily="34" charset="0"/>
                <a:cs typeface="Tahoma" pitchFamily="34" charset="0"/>
              </a:rPr>
              <a:t>mal définis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2000" kern="0" dirty="0" err="1">
                <a:latin typeface="Tahoma" pitchFamily="34" charset="0"/>
                <a:cs typeface="Tahoma" pitchFamily="34" charset="0"/>
              </a:rPr>
              <a:t>spiculés</a:t>
            </a:r>
            <a:endParaRPr lang="fr-FR" sz="2000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93" name="Oval 4"/>
          <p:cNvSpPr>
            <a:spLocks noChangeArrowheads="1"/>
          </p:cNvSpPr>
          <p:nvPr/>
        </p:nvSpPr>
        <p:spPr bwMode="auto">
          <a:xfrm>
            <a:off x="6300788" y="2205038"/>
            <a:ext cx="503237" cy="288925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4" name="Freeform 8"/>
          <p:cNvSpPr>
            <a:spLocks/>
          </p:cNvSpPr>
          <p:nvPr/>
        </p:nvSpPr>
        <p:spPr bwMode="auto">
          <a:xfrm>
            <a:off x="7380288" y="2636838"/>
            <a:ext cx="588962" cy="468312"/>
          </a:xfrm>
          <a:custGeom>
            <a:avLst/>
            <a:gdLst>
              <a:gd name="T0" fmla="*/ 188292093 w 553"/>
              <a:gd name="T1" fmla="*/ 29439354 h 386"/>
              <a:gd name="T2" fmla="*/ 220052361 w 553"/>
              <a:gd name="T3" fmla="*/ 16191948 h 386"/>
              <a:gd name="T4" fmla="*/ 490013106 w 553"/>
              <a:gd name="T5" fmla="*/ 42686766 h 386"/>
              <a:gd name="T6" fmla="*/ 551265127 w 553"/>
              <a:gd name="T7" fmla="*/ 110396671 h 386"/>
              <a:gd name="T8" fmla="*/ 500221421 w 553"/>
              <a:gd name="T9" fmla="*/ 487219185 h 386"/>
              <a:gd name="T10" fmla="*/ 344823919 w 553"/>
              <a:gd name="T11" fmla="*/ 568176473 h 386"/>
              <a:gd name="T12" fmla="*/ 43102857 w 553"/>
              <a:gd name="T13" fmla="*/ 487219185 h 386"/>
              <a:gd name="T14" fmla="*/ 32894533 w 553"/>
              <a:gd name="T15" fmla="*/ 446004102 h 386"/>
              <a:gd name="T16" fmla="*/ 2268516 w 553"/>
              <a:gd name="T17" fmla="*/ 406260683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3"/>
              <a:gd name="T28" fmla="*/ 0 h 386"/>
              <a:gd name="T29" fmla="*/ 553 w 553"/>
              <a:gd name="T30" fmla="*/ 386 h 3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3" h="386">
                <a:moveTo>
                  <a:pt x="166" y="20"/>
                </a:moveTo>
                <a:cubicBezTo>
                  <a:pt x="175" y="17"/>
                  <a:pt x="194" y="11"/>
                  <a:pt x="194" y="11"/>
                </a:cubicBezTo>
                <a:cubicBezTo>
                  <a:pt x="273" y="15"/>
                  <a:pt x="358" y="0"/>
                  <a:pt x="432" y="29"/>
                </a:cubicBezTo>
                <a:cubicBezTo>
                  <a:pt x="454" y="38"/>
                  <a:pt x="467" y="61"/>
                  <a:pt x="486" y="75"/>
                </a:cubicBezTo>
                <a:cubicBezTo>
                  <a:pt x="519" y="164"/>
                  <a:pt x="553" y="294"/>
                  <a:pt x="441" y="331"/>
                </a:cubicBezTo>
                <a:cubicBezTo>
                  <a:pt x="406" y="364"/>
                  <a:pt x="350" y="369"/>
                  <a:pt x="304" y="386"/>
                </a:cubicBezTo>
                <a:cubicBezTo>
                  <a:pt x="212" y="380"/>
                  <a:pt x="118" y="382"/>
                  <a:pt x="38" y="331"/>
                </a:cubicBezTo>
                <a:cubicBezTo>
                  <a:pt x="35" y="322"/>
                  <a:pt x="35" y="311"/>
                  <a:pt x="29" y="303"/>
                </a:cubicBezTo>
                <a:cubicBezTo>
                  <a:pt x="0" y="265"/>
                  <a:pt x="2" y="301"/>
                  <a:pt x="2" y="276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95" name="Freeform 11"/>
          <p:cNvSpPr>
            <a:spLocks noChangeAspect="1"/>
          </p:cNvSpPr>
          <p:nvPr/>
        </p:nvSpPr>
        <p:spPr bwMode="auto">
          <a:xfrm>
            <a:off x="6659563" y="3068638"/>
            <a:ext cx="630237" cy="496887"/>
          </a:xfrm>
          <a:custGeom>
            <a:avLst/>
            <a:gdLst>
              <a:gd name="T0" fmla="*/ 115695732 w 814"/>
              <a:gd name="T1" fmla="*/ 276295840 h 801"/>
              <a:gd name="T2" fmla="*/ 55150391 w 814"/>
              <a:gd name="T3" fmla="*/ 234351394 h 801"/>
              <a:gd name="T4" fmla="*/ 5994219 w 814"/>
              <a:gd name="T5" fmla="*/ 205875001 h 801"/>
              <a:gd name="T6" fmla="*/ 11389946 w 814"/>
              <a:gd name="T7" fmla="*/ 174320515 h 801"/>
              <a:gd name="T8" fmla="*/ 22779118 w 814"/>
              <a:gd name="T9" fmla="*/ 167393875 h 801"/>
              <a:gd name="T10" fmla="*/ 11389946 w 814"/>
              <a:gd name="T11" fmla="*/ 146229310 h 801"/>
              <a:gd name="T12" fmla="*/ 38964751 w 814"/>
              <a:gd name="T13" fmla="*/ 82735111 h 801"/>
              <a:gd name="T14" fmla="*/ 61144609 w 814"/>
              <a:gd name="T15" fmla="*/ 54643305 h 801"/>
              <a:gd name="T16" fmla="*/ 131880585 w 814"/>
              <a:gd name="T17" fmla="*/ 16162165 h 801"/>
              <a:gd name="T18" fmla="*/ 192425903 w 814"/>
              <a:gd name="T19" fmla="*/ 19625485 h 801"/>
              <a:gd name="T20" fmla="*/ 258366219 w 814"/>
              <a:gd name="T21" fmla="*/ 5387596 h 801"/>
              <a:gd name="T22" fmla="*/ 335097164 w 814"/>
              <a:gd name="T23" fmla="*/ 26552129 h 801"/>
              <a:gd name="T24" fmla="*/ 406432480 w 814"/>
              <a:gd name="T25" fmla="*/ 33478769 h 801"/>
              <a:gd name="T26" fmla="*/ 411828205 w 814"/>
              <a:gd name="T27" fmla="*/ 79271772 h 801"/>
              <a:gd name="T28" fmla="*/ 466378531 w 814"/>
              <a:gd name="T29" fmla="*/ 100436317 h 801"/>
              <a:gd name="T30" fmla="*/ 428013058 w 814"/>
              <a:gd name="T31" fmla="*/ 174320515 h 801"/>
              <a:gd name="T32" fmla="*/ 406432480 w 814"/>
              <a:gd name="T33" fmla="*/ 244741354 h 801"/>
              <a:gd name="T34" fmla="*/ 362072693 w 814"/>
              <a:gd name="T35" fmla="*/ 251667994 h 801"/>
              <a:gd name="T36" fmla="*/ 335097164 w 814"/>
              <a:gd name="T37" fmla="*/ 308235553 h 801"/>
              <a:gd name="T38" fmla="*/ 181636001 w 814"/>
              <a:gd name="T39" fmla="*/ 304387626 h 801"/>
              <a:gd name="T40" fmla="*/ 159456156 w 814"/>
              <a:gd name="T41" fmla="*/ 290534346 h 801"/>
              <a:gd name="T42" fmla="*/ 115695732 w 814"/>
              <a:gd name="T43" fmla="*/ 283607706 h 801"/>
              <a:gd name="T44" fmla="*/ 115695732 w 814"/>
              <a:gd name="T45" fmla="*/ 276295840 h 80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14"/>
              <a:gd name="T70" fmla="*/ 0 h 801"/>
              <a:gd name="T71" fmla="*/ 814 w 814"/>
              <a:gd name="T72" fmla="*/ 801 h 80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14" h="801">
                <a:moveTo>
                  <a:pt x="193" y="718"/>
                </a:moveTo>
                <a:cubicBezTo>
                  <a:pt x="70" y="706"/>
                  <a:pt x="79" y="729"/>
                  <a:pt x="92" y="609"/>
                </a:cubicBezTo>
                <a:cubicBezTo>
                  <a:pt x="10" y="580"/>
                  <a:pt x="53" y="602"/>
                  <a:pt x="10" y="535"/>
                </a:cubicBezTo>
                <a:cubicBezTo>
                  <a:pt x="13" y="508"/>
                  <a:pt x="12" y="479"/>
                  <a:pt x="19" y="453"/>
                </a:cubicBezTo>
                <a:cubicBezTo>
                  <a:pt x="21" y="445"/>
                  <a:pt x="38" y="444"/>
                  <a:pt x="38" y="435"/>
                </a:cubicBezTo>
                <a:cubicBezTo>
                  <a:pt x="38" y="416"/>
                  <a:pt x="19" y="380"/>
                  <a:pt x="19" y="380"/>
                </a:cubicBezTo>
                <a:cubicBezTo>
                  <a:pt x="24" y="316"/>
                  <a:pt x="0" y="239"/>
                  <a:pt x="65" y="215"/>
                </a:cubicBezTo>
                <a:cubicBezTo>
                  <a:pt x="86" y="153"/>
                  <a:pt x="70" y="174"/>
                  <a:pt x="102" y="142"/>
                </a:cubicBezTo>
                <a:cubicBezTo>
                  <a:pt x="120" y="88"/>
                  <a:pt x="168" y="59"/>
                  <a:pt x="220" y="42"/>
                </a:cubicBezTo>
                <a:cubicBezTo>
                  <a:pt x="254" y="45"/>
                  <a:pt x="287" y="53"/>
                  <a:pt x="321" y="51"/>
                </a:cubicBezTo>
                <a:cubicBezTo>
                  <a:pt x="350" y="49"/>
                  <a:pt x="401" y="24"/>
                  <a:pt x="431" y="14"/>
                </a:cubicBezTo>
                <a:cubicBezTo>
                  <a:pt x="599" y="29"/>
                  <a:pt x="486" y="0"/>
                  <a:pt x="559" y="69"/>
                </a:cubicBezTo>
                <a:cubicBezTo>
                  <a:pt x="602" y="55"/>
                  <a:pt x="644" y="55"/>
                  <a:pt x="678" y="87"/>
                </a:cubicBezTo>
                <a:cubicBezTo>
                  <a:pt x="703" y="162"/>
                  <a:pt x="699" y="123"/>
                  <a:pt x="687" y="206"/>
                </a:cubicBezTo>
                <a:cubicBezTo>
                  <a:pt x="747" y="216"/>
                  <a:pt x="747" y="215"/>
                  <a:pt x="778" y="261"/>
                </a:cubicBezTo>
                <a:cubicBezTo>
                  <a:pt x="812" y="368"/>
                  <a:pt x="814" y="429"/>
                  <a:pt x="714" y="453"/>
                </a:cubicBezTo>
                <a:cubicBezTo>
                  <a:pt x="732" y="508"/>
                  <a:pt x="733" y="600"/>
                  <a:pt x="678" y="636"/>
                </a:cubicBezTo>
                <a:cubicBezTo>
                  <a:pt x="666" y="644"/>
                  <a:pt x="610" y="653"/>
                  <a:pt x="604" y="654"/>
                </a:cubicBezTo>
                <a:cubicBezTo>
                  <a:pt x="587" y="706"/>
                  <a:pt x="598" y="760"/>
                  <a:pt x="559" y="801"/>
                </a:cubicBezTo>
                <a:cubicBezTo>
                  <a:pt x="474" y="798"/>
                  <a:pt x="388" y="797"/>
                  <a:pt x="303" y="791"/>
                </a:cubicBezTo>
                <a:cubicBezTo>
                  <a:pt x="249" y="787"/>
                  <a:pt x="294" y="783"/>
                  <a:pt x="266" y="755"/>
                </a:cubicBezTo>
                <a:cubicBezTo>
                  <a:pt x="248" y="737"/>
                  <a:pt x="218" y="742"/>
                  <a:pt x="193" y="737"/>
                </a:cubicBezTo>
                <a:cubicBezTo>
                  <a:pt x="183" y="705"/>
                  <a:pt x="177" y="702"/>
                  <a:pt x="193" y="718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96" name="Freeform 14"/>
          <p:cNvSpPr>
            <a:spLocks/>
          </p:cNvSpPr>
          <p:nvPr/>
        </p:nvSpPr>
        <p:spPr bwMode="auto">
          <a:xfrm>
            <a:off x="6011863" y="3644900"/>
            <a:ext cx="957262" cy="366713"/>
          </a:xfrm>
          <a:custGeom>
            <a:avLst/>
            <a:gdLst>
              <a:gd name="T0" fmla="*/ 361804707 w 830"/>
              <a:gd name="T1" fmla="*/ 70888528 h 367"/>
              <a:gd name="T2" fmla="*/ 397719322 w 830"/>
              <a:gd name="T3" fmla="*/ 79874493 h 367"/>
              <a:gd name="T4" fmla="*/ 434963722 w 830"/>
              <a:gd name="T5" fmla="*/ 97846421 h 367"/>
              <a:gd name="T6" fmla="*/ 494821413 w 830"/>
              <a:gd name="T7" fmla="*/ 107831603 h 367"/>
              <a:gd name="T8" fmla="*/ 409690860 w 830"/>
              <a:gd name="T9" fmla="*/ 97846421 h 367"/>
              <a:gd name="T10" fmla="*/ 337861631 w 830"/>
              <a:gd name="T11" fmla="*/ 107831603 h 367"/>
              <a:gd name="T12" fmla="*/ 300617158 w 830"/>
              <a:gd name="T13" fmla="*/ 116816568 h 367"/>
              <a:gd name="T14" fmla="*/ 337861631 w 830"/>
              <a:gd name="T15" fmla="*/ 134788528 h 367"/>
              <a:gd name="T16" fmla="*/ 446935261 w 830"/>
              <a:gd name="T17" fmla="*/ 161746421 h 367"/>
              <a:gd name="T18" fmla="*/ 434963722 w 830"/>
              <a:gd name="T19" fmla="*/ 188704314 h 367"/>
              <a:gd name="T20" fmla="*/ 361804707 w 830"/>
              <a:gd name="T21" fmla="*/ 171730604 h 367"/>
              <a:gd name="T22" fmla="*/ 264702544 w 830"/>
              <a:gd name="T23" fmla="*/ 152760457 h 367"/>
              <a:gd name="T24" fmla="*/ 508122738 w 830"/>
              <a:gd name="T25" fmla="*/ 188704314 h 367"/>
              <a:gd name="T26" fmla="*/ 349833169 w 830"/>
              <a:gd name="T27" fmla="*/ 161746421 h 367"/>
              <a:gd name="T28" fmla="*/ 458906799 w 830"/>
              <a:gd name="T29" fmla="*/ 161746421 h 367"/>
              <a:gd name="T30" fmla="*/ 276674082 w 830"/>
              <a:gd name="T31" fmla="*/ 171730604 h 367"/>
              <a:gd name="T32" fmla="*/ 312588768 w 830"/>
              <a:gd name="T33" fmla="*/ 188704314 h 367"/>
              <a:gd name="T34" fmla="*/ 482849875 w 830"/>
              <a:gd name="T35" fmla="*/ 197690279 h 367"/>
              <a:gd name="T36" fmla="*/ 179571991 w 830"/>
              <a:gd name="T37" fmla="*/ 206676243 h 367"/>
              <a:gd name="T38" fmla="*/ 191543529 w 830"/>
              <a:gd name="T39" fmla="*/ 252604283 h 367"/>
              <a:gd name="T40" fmla="*/ 239429681 w 830"/>
              <a:gd name="T41" fmla="*/ 261590247 h 367"/>
              <a:gd name="T42" fmla="*/ 324560306 w 830"/>
              <a:gd name="T43" fmla="*/ 252604283 h 367"/>
              <a:gd name="T44" fmla="*/ 288645620 w 830"/>
              <a:gd name="T45" fmla="*/ 243618319 h 367"/>
              <a:gd name="T46" fmla="*/ 361804707 w 830"/>
              <a:gd name="T47" fmla="*/ 234632354 h 367"/>
              <a:gd name="T48" fmla="*/ 252731006 w 830"/>
              <a:gd name="T49" fmla="*/ 224648172 h 367"/>
              <a:gd name="T50" fmla="*/ 300617158 w 830"/>
              <a:gd name="T51" fmla="*/ 215662207 h 367"/>
              <a:gd name="T52" fmla="*/ 409690860 w 830"/>
              <a:gd name="T53" fmla="*/ 206676243 h 367"/>
              <a:gd name="T54" fmla="*/ 494821413 w 830"/>
              <a:gd name="T55" fmla="*/ 197690279 h 367"/>
              <a:gd name="T56" fmla="*/ 300617158 w 830"/>
              <a:gd name="T57" fmla="*/ 206676243 h 367"/>
              <a:gd name="T58" fmla="*/ 312588768 w 830"/>
              <a:gd name="T59" fmla="*/ 224648172 h 367"/>
              <a:gd name="T60" fmla="*/ 300617158 w 830"/>
              <a:gd name="T61" fmla="*/ 252604283 h 367"/>
              <a:gd name="T62" fmla="*/ 567980428 w 830"/>
              <a:gd name="T63" fmla="*/ 325490279 h 367"/>
              <a:gd name="T64" fmla="*/ 848645095 w 830"/>
              <a:gd name="T65" fmla="*/ 316504314 h 367"/>
              <a:gd name="T66" fmla="*/ 1030877740 w 830"/>
              <a:gd name="T67" fmla="*/ 325490279 h 367"/>
              <a:gd name="T68" fmla="*/ 1066792354 w 830"/>
              <a:gd name="T69" fmla="*/ 334476243 h 367"/>
              <a:gd name="T70" fmla="*/ 787457618 w 830"/>
              <a:gd name="T71" fmla="*/ 279562239 h 367"/>
              <a:gd name="T72" fmla="*/ 1005604877 w 830"/>
              <a:gd name="T73" fmla="*/ 270576274 h 367"/>
              <a:gd name="T74" fmla="*/ 969690263 w 830"/>
              <a:gd name="T75" fmla="*/ 243618319 h 367"/>
              <a:gd name="T76" fmla="*/ 884559709 w 830"/>
              <a:gd name="T77" fmla="*/ 234632354 h 367"/>
              <a:gd name="T78" fmla="*/ 811400694 w 830"/>
              <a:gd name="T79" fmla="*/ 215662207 h 367"/>
              <a:gd name="T80" fmla="*/ 823372232 w 830"/>
              <a:gd name="T81" fmla="*/ 215662207 h 367"/>
              <a:gd name="T82" fmla="*/ 908502785 w 830"/>
              <a:gd name="T83" fmla="*/ 206676243 h 367"/>
              <a:gd name="T84" fmla="*/ 872588171 w 830"/>
              <a:gd name="T85" fmla="*/ 197690279 h 367"/>
              <a:gd name="T86" fmla="*/ 1104036755 w 830"/>
              <a:gd name="T87" fmla="*/ 224648172 h 367"/>
              <a:gd name="T88" fmla="*/ 848645095 w 830"/>
              <a:gd name="T89" fmla="*/ 161746421 h 367"/>
              <a:gd name="T90" fmla="*/ 981661801 w 830"/>
              <a:gd name="T91" fmla="*/ 152760457 h 367"/>
              <a:gd name="T92" fmla="*/ 1054820816 w 830"/>
              <a:gd name="T93" fmla="*/ 143774493 h 367"/>
              <a:gd name="T94" fmla="*/ 981661801 w 830"/>
              <a:gd name="T95" fmla="*/ 125802533 h 367"/>
              <a:gd name="T96" fmla="*/ 945747186 w 830"/>
              <a:gd name="T97" fmla="*/ 116816568 h 367"/>
              <a:gd name="T98" fmla="*/ 1005604877 w 830"/>
              <a:gd name="T99" fmla="*/ 107831603 h 367"/>
              <a:gd name="T100" fmla="*/ 957718724 w 830"/>
              <a:gd name="T101" fmla="*/ 88860457 h 367"/>
              <a:gd name="T102" fmla="*/ 848645095 w 830"/>
              <a:gd name="T103" fmla="*/ 33946437 h 367"/>
              <a:gd name="T104" fmla="*/ 775486080 w 830"/>
              <a:gd name="T105" fmla="*/ 15974496 h 367"/>
              <a:gd name="T106" fmla="*/ 508122738 w 830"/>
              <a:gd name="T107" fmla="*/ 52917583 h 367"/>
              <a:gd name="T108" fmla="*/ 458906799 w 830"/>
              <a:gd name="T109" fmla="*/ 70888528 h 367"/>
              <a:gd name="T110" fmla="*/ 361804707 w 830"/>
              <a:gd name="T111" fmla="*/ 70888528 h 36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30"/>
              <a:gd name="T169" fmla="*/ 0 h 367"/>
              <a:gd name="T170" fmla="*/ 830 w 830"/>
              <a:gd name="T171" fmla="*/ 367 h 36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30" h="367">
                <a:moveTo>
                  <a:pt x="272" y="71"/>
                </a:moveTo>
                <a:cubicBezTo>
                  <a:pt x="281" y="74"/>
                  <a:pt x="290" y="76"/>
                  <a:pt x="299" y="80"/>
                </a:cubicBezTo>
                <a:cubicBezTo>
                  <a:pt x="309" y="85"/>
                  <a:pt x="317" y="94"/>
                  <a:pt x="327" y="98"/>
                </a:cubicBezTo>
                <a:cubicBezTo>
                  <a:pt x="341" y="104"/>
                  <a:pt x="387" y="108"/>
                  <a:pt x="372" y="108"/>
                </a:cubicBezTo>
                <a:cubicBezTo>
                  <a:pt x="350" y="108"/>
                  <a:pt x="329" y="101"/>
                  <a:pt x="308" y="98"/>
                </a:cubicBezTo>
                <a:cubicBezTo>
                  <a:pt x="290" y="101"/>
                  <a:pt x="272" y="104"/>
                  <a:pt x="254" y="108"/>
                </a:cubicBezTo>
                <a:cubicBezTo>
                  <a:pt x="244" y="110"/>
                  <a:pt x="226" y="107"/>
                  <a:pt x="226" y="117"/>
                </a:cubicBezTo>
                <a:cubicBezTo>
                  <a:pt x="226" y="128"/>
                  <a:pt x="244" y="130"/>
                  <a:pt x="254" y="135"/>
                </a:cubicBezTo>
                <a:cubicBezTo>
                  <a:pt x="290" y="153"/>
                  <a:pt x="300" y="153"/>
                  <a:pt x="336" y="162"/>
                </a:cubicBezTo>
                <a:cubicBezTo>
                  <a:pt x="333" y="171"/>
                  <a:pt x="337" y="187"/>
                  <a:pt x="327" y="189"/>
                </a:cubicBezTo>
                <a:cubicBezTo>
                  <a:pt x="308" y="192"/>
                  <a:pt x="290" y="178"/>
                  <a:pt x="272" y="172"/>
                </a:cubicBezTo>
                <a:cubicBezTo>
                  <a:pt x="223" y="156"/>
                  <a:pt x="263" y="166"/>
                  <a:pt x="199" y="153"/>
                </a:cubicBezTo>
                <a:cubicBezTo>
                  <a:pt x="0" y="191"/>
                  <a:pt x="306" y="186"/>
                  <a:pt x="382" y="189"/>
                </a:cubicBezTo>
                <a:cubicBezTo>
                  <a:pt x="357" y="184"/>
                  <a:pt x="294" y="168"/>
                  <a:pt x="263" y="162"/>
                </a:cubicBezTo>
                <a:cubicBezTo>
                  <a:pt x="175" y="145"/>
                  <a:pt x="201" y="152"/>
                  <a:pt x="345" y="162"/>
                </a:cubicBezTo>
                <a:cubicBezTo>
                  <a:pt x="299" y="165"/>
                  <a:pt x="252" y="161"/>
                  <a:pt x="208" y="172"/>
                </a:cubicBezTo>
                <a:cubicBezTo>
                  <a:pt x="198" y="175"/>
                  <a:pt x="224" y="187"/>
                  <a:pt x="235" y="189"/>
                </a:cubicBezTo>
                <a:cubicBezTo>
                  <a:pt x="277" y="196"/>
                  <a:pt x="320" y="195"/>
                  <a:pt x="363" y="198"/>
                </a:cubicBezTo>
                <a:cubicBezTo>
                  <a:pt x="287" y="201"/>
                  <a:pt x="209" y="188"/>
                  <a:pt x="135" y="207"/>
                </a:cubicBezTo>
                <a:cubicBezTo>
                  <a:pt x="120" y="211"/>
                  <a:pt x="134" y="241"/>
                  <a:pt x="144" y="253"/>
                </a:cubicBezTo>
                <a:cubicBezTo>
                  <a:pt x="152" y="263"/>
                  <a:pt x="168" y="259"/>
                  <a:pt x="180" y="262"/>
                </a:cubicBezTo>
                <a:cubicBezTo>
                  <a:pt x="201" y="259"/>
                  <a:pt x="225" y="262"/>
                  <a:pt x="244" y="253"/>
                </a:cubicBezTo>
                <a:cubicBezTo>
                  <a:pt x="253" y="249"/>
                  <a:pt x="209" y="249"/>
                  <a:pt x="217" y="244"/>
                </a:cubicBezTo>
                <a:cubicBezTo>
                  <a:pt x="233" y="234"/>
                  <a:pt x="254" y="238"/>
                  <a:pt x="272" y="235"/>
                </a:cubicBezTo>
                <a:cubicBezTo>
                  <a:pt x="231" y="220"/>
                  <a:pt x="231" y="240"/>
                  <a:pt x="190" y="225"/>
                </a:cubicBezTo>
                <a:cubicBezTo>
                  <a:pt x="202" y="222"/>
                  <a:pt x="214" y="218"/>
                  <a:pt x="226" y="216"/>
                </a:cubicBezTo>
                <a:cubicBezTo>
                  <a:pt x="253" y="212"/>
                  <a:pt x="281" y="210"/>
                  <a:pt x="308" y="207"/>
                </a:cubicBezTo>
                <a:cubicBezTo>
                  <a:pt x="329" y="204"/>
                  <a:pt x="394" y="198"/>
                  <a:pt x="372" y="198"/>
                </a:cubicBezTo>
                <a:cubicBezTo>
                  <a:pt x="323" y="198"/>
                  <a:pt x="275" y="204"/>
                  <a:pt x="226" y="207"/>
                </a:cubicBezTo>
                <a:cubicBezTo>
                  <a:pt x="164" y="228"/>
                  <a:pt x="220" y="204"/>
                  <a:pt x="235" y="225"/>
                </a:cubicBezTo>
                <a:cubicBezTo>
                  <a:pt x="241" y="233"/>
                  <a:pt x="229" y="244"/>
                  <a:pt x="226" y="253"/>
                </a:cubicBezTo>
                <a:cubicBezTo>
                  <a:pt x="254" y="367"/>
                  <a:pt x="236" y="317"/>
                  <a:pt x="427" y="326"/>
                </a:cubicBezTo>
                <a:cubicBezTo>
                  <a:pt x="497" y="323"/>
                  <a:pt x="568" y="317"/>
                  <a:pt x="638" y="317"/>
                </a:cubicBezTo>
                <a:cubicBezTo>
                  <a:pt x="684" y="317"/>
                  <a:pt x="730" y="321"/>
                  <a:pt x="775" y="326"/>
                </a:cubicBezTo>
                <a:cubicBezTo>
                  <a:pt x="784" y="327"/>
                  <a:pt x="811" y="335"/>
                  <a:pt x="802" y="335"/>
                </a:cubicBezTo>
                <a:cubicBezTo>
                  <a:pt x="754" y="335"/>
                  <a:pt x="647" y="291"/>
                  <a:pt x="592" y="280"/>
                </a:cubicBezTo>
                <a:cubicBezTo>
                  <a:pt x="647" y="277"/>
                  <a:pt x="703" y="285"/>
                  <a:pt x="756" y="271"/>
                </a:cubicBezTo>
                <a:cubicBezTo>
                  <a:pt x="768" y="268"/>
                  <a:pt x="741" y="249"/>
                  <a:pt x="729" y="244"/>
                </a:cubicBezTo>
                <a:cubicBezTo>
                  <a:pt x="709" y="236"/>
                  <a:pt x="686" y="238"/>
                  <a:pt x="665" y="235"/>
                </a:cubicBezTo>
                <a:cubicBezTo>
                  <a:pt x="647" y="228"/>
                  <a:pt x="628" y="224"/>
                  <a:pt x="610" y="216"/>
                </a:cubicBezTo>
                <a:cubicBezTo>
                  <a:pt x="607" y="215"/>
                  <a:pt x="619" y="216"/>
                  <a:pt x="619" y="216"/>
                </a:cubicBezTo>
                <a:cubicBezTo>
                  <a:pt x="640" y="213"/>
                  <a:pt x="664" y="216"/>
                  <a:pt x="683" y="207"/>
                </a:cubicBezTo>
                <a:cubicBezTo>
                  <a:pt x="692" y="203"/>
                  <a:pt x="647" y="198"/>
                  <a:pt x="656" y="198"/>
                </a:cubicBezTo>
                <a:cubicBezTo>
                  <a:pt x="707" y="198"/>
                  <a:pt x="778" y="218"/>
                  <a:pt x="830" y="225"/>
                </a:cubicBezTo>
                <a:cubicBezTo>
                  <a:pt x="782" y="180"/>
                  <a:pt x="702" y="180"/>
                  <a:pt x="638" y="162"/>
                </a:cubicBezTo>
                <a:cubicBezTo>
                  <a:pt x="671" y="159"/>
                  <a:pt x="705" y="157"/>
                  <a:pt x="738" y="153"/>
                </a:cubicBezTo>
                <a:cubicBezTo>
                  <a:pt x="756" y="151"/>
                  <a:pt x="793" y="163"/>
                  <a:pt x="793" y="144"/>
                </a:cubicBezTo>
                <a:cubicBezTo>
                  <a:pt x="793" y="125"/>
                  <a:pt x="756" y="132"/>
                  <a:pt x="738" y="126"/>
                </a:cubicBezTo>
                <a:cubicBezTo>
                  <a:pt x="729" y="123"/>
                  <a:pt x="711" y="117"/>
                  <a:pt x="711" y="117"/>
                </a:cubicBezTo>
                <a:cubicBezTo>
                  <a:pt x="726" y="114"/>
                  <a:pt x="751" y="123"/>
                  <a:pt x="756" y="108"/>
                </a:cubicBezTo>
                <a:cubicBezTo>
                  <a:pt x="760" y="95"/>
                  <a:pt x="731" y="97"/>
                  <a:pt x="720" y="89"/>
                </a:cubicBezTo>
                <a:cubicBezTo>
                  <a:pt x="689" y="67"/>
                  <a:pt x="675" y="47"/>
                  <a:pt x="638" y="34"/>
                </a:cubicBezTo>
                <a:cubicBezTo>
                  <a:pt x="620" y="28"/>
                  <a:pt x="583" y="16"/>
                  <a:pt x="583" y="16"/>
                </a:cubicBezTo>
                <a:cubicBezTo>
                  <a:pt x="392" y="27"/>
                  <a:pt x="470" y="0"/>
                  <a:pt x="382" y="53"/>
                </a:cubicBezTo>
                <a:cubicBezTo>
                  <a:pt x="326" y="87"/>
                  <a:pt x="371" y="45"/>
                  <a:pt x="345" y="71"/>
                </a:cubicBezTo>
                <a:cubicBezTo>
                  <a:pt x="345" y="71"/>
                  <a:pt x="272" y="71"/>
                  <a:pt x="272" y="71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97" name="AutoShape 15"/>
          <p:cNvSpPr>
            <a:spLocks noChangeArrowheads="1"/>
          </p:cNvSpPr>
          <p:nvPr/>
        </p:nvSpPr>
        <p:spPr bwMode="auto">
          <a:xfrm>
            <a:off x="6011863" y="4221163"/>
            <a:ext cx="503237" cy="433387"/>
          </a:xfrm>
          <a:prstGeom prst="irregularSeal2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250825" y="4005263"/>
            <a:ext cx="52578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fr-FR" sz="2000" b="1" kern="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Densité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2000" kern="0" dirty="0">
                <a:latin typeface="Tahoma" pitchFamily="34" charset="0"/>
                <a:cs typeface="Tahoma" pitchFamily="34" charset="0"/>
              </a:rPr>
              <a:t>forte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2000" kern="0" dirty="0">
                <a:latin typeface="Tahoma" pitchFamily="34" charset="0"/>
                <a:cs typeface="Tahoma" pitchFamily="34" charset="0"/>
              </a:rPr>
              <a:t>moyenne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2000" kern="0" dirty="0">
                <a:latin typeface="Tahoma" pitchFamily="34" charset="0"/>
                <a:cs typeface="Tahoma" pitchFamily="34" charset="0"/>
              </a:rPr>
              <a:t>faible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2000" kern="0" dirty="0">
                <a:latin typeface="Tahoma" pitchFamily="34" charset="0"/>
                <a:cs typeface="Tahoma" pitchFamily="34" charset="0"/>
              </a:rPr>
              <a:t>de contenu graisseux</a:t>
            </a:r>
          </a:p>
        </p:txBody>
      </p:sp>
    </p:spTree>
    <p:extLst>
      <p:ext uri="{BB962C8B-B14F-4D97-AF65-F5344CB8AC3E}">
        <p14:creationId xmlns:p14="http://schemas.microsoft.com/office/powerpoint/2010/main" val="6088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fr-FR" smtClean="0">
                <a:latin typeface="Tahoma" charset="0"/>
                <a:cs typeface="Tahoma" charset="0"/>
              </a:rPr>
              <a:t>CAT devant une opacité ronde</a:t>
            </a:r>
          </a:p>
        </p:txBody>
      </p:sp>
      <p:graphicFrame>
        <p:nvGraphicFramePr>
          <p:cNvPr id="2" name="Diagramme 1"/>
          <p:cNvGraphicFramePr/>
          <p:nvPr/>
        </p:nvGraphicFramePr>
        <p:xfrm>
          <a:off x="250825" y="1484313"/>
          <a:ext cx="8569325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40" name="Text Box 20"/>
          <p:cNvSpPr txBox="1">
            <a:spLocks noChangeArrowheads="1"/>
          </p:cNvSpPr>
          <p:nvPr/>
        </p:nvSpPr>
        <p:spPr bwMode="auto">
          <a:xfrm>
            <a:off x="5364163" y="1484313"/>
            <a:ext cx="2879725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2000">
                <a:latin typeface="Tahoma" charset="0"/>
                <a:cs typeface="Tahoma" charset="0"/>
              </a:rPr>
              <a:t>- Face, ¾ axillaire, Profil strict</a:t>
            </a:r>
          </a:p>
          <a:p>
            <a:pPr algn="ctr" eaLnBrk="0" hangingPunct="0"/>
            <a:r>
              <a:rPr lang="fr-FR" sz="2000">
                <a:latin typeface="Tahoma" charset="0"/>
                <a:cs typeface="Tahoma" charset="0"/>
              </a:rPr>
              <a:t>- localisé non agrandi</a:t>
            </a:r>
          </a:p>
        </p:txBody>
      </p:sp>
    </p:spTree>
    <p:extLst>
      <p:ext uri="{BB962C8B-B14F-4D97-AF65-F5344CB8AC3E}">
        <p14:creationId xmlns:p14="http://schemas.microsoft.com/office/powerpoint/2010/main" val="29386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Echographie : technique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sz="2000" smtClean="0">
                <a:latin typeface="Tahoma" charset="0"/>
                <a:cs typeface="Tahoma" charset="0"/>
              </a:rPr>
              <a:t>Décubitus dorsal :</a:t>
            </a:r>
          </a:p>
          <a:p>
            <a:pPr lvl="1">
              <a:lnSpc>
                <a:spcPct val="150000"/>
              </a:lnSpc>
            </a:pPr>
            <a:r>
              <a:rPr lang="fr-FR" sz="1800" smtClean="0">
                <a:latin typeface="Tahoma" charset="0"/>
                <a:cs typeface="Tahoma" charset="0"/>
              </a:rPr>
              <a:t>± oblique</a:t>
            </a:r>
          </a:p>
          <a:p>
            <a:pPr lvl="1">
              <a:lnSpc>
                <a:spcPct val="150000"/>
              </a:lnSpc>
            </a:pPr>
            <a:r>
              <a:rPr lang="fr-FR" sz="1800" smtClean="0">
                <a:latin typeface="Tahoma" charset="0"/>
                <a:cs typeface="Tahoma" charset="0"/>
              </a:rPr>
              <a:t>bras levé du côté exploré</a:t>
            </a:r>
          </a:p>
          <a:p>
            <a:pPr>
              <a:lnSpc>
                <a:spcPct val="150000"/>
              </a:lnSpc>
            </a:pPr>
            <a:r>
              <a:rPr lang="fr-FR" sz="2000" smtClean="0">
                <a:latin typeface="Tahoma" charset="0"/>
                <a:cs typeface="Tahoma" charset="0"/>
              </a:rPr>
              <a:t>Bilatéral et comparatif</a:t>
            </a:r>
          </a:p>
          <a:p>
            <a:pPr>
              <a:lnSpc>
                <a:spcPct val="150000"/>
              </a:lnSpc>
            </a:pPr>
            <a:r>
              <a:rPr lang="fr-FR" sz="2000" smtClean="0">
                <a:latin typeface="Tahoma" charset="0"/>
                <a:cs typeface="Tahoma" charset="0"/>
              </a:rPr>
              <a:t>Balayage longitudinal et transversal</a:t>
            </a:r>
          </a:p>
          <a:p>
            <a:pPr lvl="1">
              <a:lnSpc>
                <a:spcPct val="150000"/>
              </a:lnSpc>
            </a:pPr>
            <a:r>
              <a:rPr lang="fr-FR" sz="1800" smtClean="0">
                <a:latin typeface="Tahoma" charset="0"/>
                <a:cs typeface="Tahoma" charset="0"/>
              </a:rPr>
              <a:t>de tout le sein, </a:t>
            </a:r>
          </a:p>
          <a:p>
            <a:pPr lvl="1">
              <a:lnSpc>
                <a:spcPct val="150000"/>
              </a:lnSpc>
            </a:pPr>
            <a:r>
              <a:rPr lang="fr-FR" sz="1800" smtClean="0">
                <a:latin typeface="Tahoma" charset="0"/>
                <a:cs typeface="Tahoma" charset="0"/>
              </a:rPr>
              <a:t>de la région rétro aréolaire, </a:t>
            </a:r>
          </a:p>
          <a:p>
            <a:pPr lvl="1">
              <a:lnSpc>
                <a:spcPct val="150000"/>
              </a:lnSpc>
            </a:pPr>
            <a:r>
              <a:rPr lang="fr-FR" sz="1800" smtClean="0">
                <a:latin typeface="Tahoma" charset="0"/>
                <a:cs typeface="Tahoma" charset="0"/>
              </a:rPr>
              <a:t>du creux axillaire, </a:t>
            </a:r>
          </a:p>
          <a:p>
            <a:pPr lvl="1">
              <a:lnSpc>
                <a:spcPct val="150000"/>
              </a:lnSpc>
            </a:pPr>
            <a:r>
              <a:rPr lang="fr-FR" sz="1800" smtClean="0">
                <a:latin typeface="Tahoma" charset="0"/>
                <a:cs typeface="Tahoma" charset="0"/>
              </a:rPr>
              <a:t>de la région interne, </a:t>
            </a:r>
          </a:p>
          <a:p>
            <a:pPr lvl="1">
              <a:lnSpc>
                <a:spcPct val="150000"/>
              </a:lnSpc>
            </a:pPr>
            <a:r>
              <a:rPr lang="fr-FR" sz="1800" smtClean="0">
                <a:latin typeface="Tahoma" charset="0"/>
                <a:cs typeface="Tahoma" charset="0"/>
              </a:rPr>
              <a:t>du sillon ss mammaire</a:t>
            </a:r>
          </a:p>
        </p:txBody>
      </p:sp>
      <p:pic>
        <p:nvPicPr>
          <p:cNvPr id="18436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852738"/>
            <a:ext cx="344963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0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"/>
          <p:cNvGrpSpPr>
            <a:grpSpLocks/>
          </p:cNvGrpSpPr>
          <p:nvPr/>
        </p:nvGrpSpPr>
        <p:grpSpPr bwMode="auto">
          <a:xfrm>
            <a:off x="-180975" y="0"/>
            <a:ext cx="9505950" cy="6858000"/>
            <a:chOff x="395288" y="765175"/>
            <a:chExt cx="7775227" cy="5286375"/>
          </a:xfrm>
        </p:grpSpPr>
        <p:pic>
          <p:nvPicPr>
            <p:cNvPr id="19459" name="Picture 4" descr="ECHO NORMALE00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8313" y="765175"/>
              <a:ext cx="7620000" cy="5286375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/>
              <a:tailEnd/>
            </a:ln>
          </p:spPr>
        </p:pic>
        <p:sp>
          <p:nvSpPr>
            <p:cNvPr id="19460" name="Text Box 5"/>
            <p:cNvSpPr txBox="1">
              <a:spLocks noChangeArrowheads="1"/>
            </p:cNvSpPr>
            <p:nvPr/>
          </p:nvSpPr>
          <p:spPr bwMode="auto">
            <a:xfrm>
              <a:off x="539750" y="1989138"/>
              <a:ext cx="11525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9461" name="Rectangle 6"/>
            <p:cNvSpPr>
              <a:spLocks noChangeArrowheads="1"/>
            </p:cNvSpPr>
            <p:nvPr/>
          </p:nvSpPr>
          <p:spPr bwMode="auto">
            <a:xfrm>
              <a:off x="395288" y="1484313"/>
              <a:ext cx="792162" cy="14446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9462" name="Text Box 7"/>
            <p:cNvSpPr txBox="1">
              <a:spLocks noChangeArrowheads="1"/>
            </p:cNvSpPr>
            <p:nvPr/>
          </p:nvSpPr>
          <p:spPr bwMode="auto">
            <a:xfrm>
              <a:off x="735013" y="2014538"/>
              <a:ext cx="1244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>
                  <a:solidFill>
                    <a:srgbClr val="FF0000"/>
                  </a:solidFill>
                </a:rPr>
                <a:t>peau</a:t>
              </a:r>
            </a:p>
          </p:txBody>
        </p:sp>
        <p:sp>
          <p:nvSpPr>
            <p:cNvPr id="19463" name="Line 8"/>
            <p:cNvSpPr>
              <a:spLocks noChangeShapeType="1"/>
            </p:cNvSpPr>
            <p:nvPr/>
          </p:nvSpPr>
          <p:spPr bwMode="auto">
            <a:xfrm flipV="1">
              <a:off x="1763713" y="1628775"/>
              <a:ext cx="1368425" cy="57626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64" name="Text Box 9"/>
            <p:cNvSpPr txBox="1">
              <a:spLocks noChangeArrowheads="1"/>
            </p:cNvSpPr>
            <p:nvPr/>
          </p:nvSpPr>
          <p:spPr bwMode="auto">
            <a:xfrm>
              <a:off x="592138" y="2565400"/>
              <a:ext cx="18113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>
                  <a:solidFill>
                    <a:srgbClr val="FF0000"/>
                  </a:solidFill>
                </a:rPr>
                <a:t>graisse ss cut</a:t>
              </a:r>
            </a:p>
          </p:txBody>
        </p:sp>
        <p:sp>
          <p:nvSpPr>
            <p:cNvPr id="19465" name="Line 10"/>
            <p:cNvSpPr>
              <a:spLocks noChangeShapeType="1"/>
            </p:cNvSpPr>
            <p:nvPr/>
          </p:nvSpPr>
          <p:spPr bwMode="auto">
            <a:xfrm flipV="1">
              <a:off x="2555875" y="2133600"/>
              <a:ext cx="1655763" cy="50323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66" name="Text Box 12"/>
            <p:cNvSpPr txBox="1">
              <a:spLocks noChangeArrowheads="1"/>
            </p:cNvSpPr>
            <p:nvPr/>
          </p:nvSpPr>
          <p:spPr bwMode="auto">
            <a:xfrm>
              <a:off x="447675" y="3141663"/>
              <a:ext cx="180690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>
                  <a:solidFill>
                    <a:srgbClr val="FF0000"/>
                  </a:solidFill>
                </a:rPr>
                <a:t>crête de Duret</a:t>
              </a:r>
            </a:p>
          </p:txBody>
        </p:sp>
        <p:sp>
          <p:nvSpPr>
            <p:cNvPr id="19467" name="Line 13"/>
            <p:cNvSpPr>
              <a:spLocks noChangeShapeType="1"/>
            </p:cNvSpPr>
            <p:nvPr/>
          </p:nvSpPr>
          <p:spPr bwMode="auto">
            <a:xfrm flipV="1">
              <a:off x="2627313" y="1989138"/>
              <a:ext cx="2520950" cy="12954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68" name="Text Box 14"/>
            <p:cNvSpPr txBox="1">
              <a:spLocks noChangeArrowheads="1"/>
            </p:cNvSpPr>
            <p:nvPr/>
          </p:nvSpPr>
          <p:spPr bwMode="auto">
            <a:xfrm>
              <a:off x="6703665" y="2997423"/>
              <a:ext cx="146685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>
                  <a:solidFill>
                    <a:srgbClr val="FF0000"/>
                  </a:solidFill>
                </a:rPr>
                <a:t>Tissu</a:t>
              </a:r>
            </a:p>
            <a:p>
              <a:r>
                <a:rPr lang="fr-FR" sz="2000">
                  <a:solidFill>
                    <a:srgbClr val="FF0000"/>
                  </a:solidFill>
                </a:rPr>
                <a:t>glandulaire</a:t>
              </a:r>
            </a:p>
          </p:txBody>
        </p:sp>
        <p:sp>
          <p:nvSpPr>
            <p:cNvPr id="19469" name="Line 15"/>
            <p:cNvSpPr>
              <a:spLocks noChangeShapeType="1"/>
            </p:cNvSpPr>
            <p:nvPr/>
          </p:nvSpPr>
          <p:spPr bwMode="auto">
            <a:xfrm flipH="1" flipV="1">
              <a:off x="6732588" y="2636837"/>
              <a:ext cx="691157" cy="43259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70" name="Text Box 16"/>
            <p:cNvSpPr txBox="1">
              <a:spLocks noChangeArrowheads="1"/>
            </p:cNvSpPr>
            <p:nvPr/>
          </p:nvSpPr>
          <p:spPr bwMode="auto">
            <a:xfrm>
              <a:off x="735013" y="4437063"/>
              <a:ext cx="10967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>
                  <a:solidFill>
                    <a:srgbClr val="FF0000"/>
                  </a:solidFill>
                </a:rPr>
                <a:t>pectoral</a:t>
              </a:r>
            </a:p>
          </p:txBody>
        </p:sp>
        <p:sp>
          <p:nvSpPr>
            <p:cNvPr id="19471" name="Line 17"/>
            <p:cNvSpPr>
              <a:spLocks noChangeShapeType="1"/>
            </p:cNvSpPr>
            <p:nvPr/>
          </p:nvSpPr>
          <p:spPr bwMode="auto">
            <a:xfrm flipV="1">
              <a:off x="2195513" y="4149725"/>
              <a:ext cx="1871662" cy="28733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943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accent2"/>
                </a:solidFill>
                <a:latin typeface="Tahoma" charset="0"/>
                <a:cs typeface="Tahoma" charset="0"/>
              </a:rPr>
              <a:t>Signes échographiques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fr-FR" smtClean="0">
                <a:latin typeface="Tahoma" charset="0"/>
                <a:cs typeface="Tahoma" charset="0"/>
              </a:rPr>
              <a:t>Bonne VPP (&gt;90%)</a:t>
            </a:r>
          </a:p>
        </p:txBody>
      </p:sp>
      <p:sp>
        <p:nvSpPr>
          <p:cNvPr id="22532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2800" smtClean="0">
                <a:latin typeface="Tahoma" charset="0"/>
                <a:cs typeface="Tahoma" charset="0"/>
              </a:rPr>
              <a:t>Forme irrégulière</a:t>
            </a:r>
          </a:p>
          <a:p>
            <a:r>
              <a:rPr lang="fr-FR" sz="2800" smtClean="0">
                <a:latin typeface="Tahoma" charset="0"/>
                <a:cs typeface="Tahoma" charset="0"/>
              </a:rPr>
              <a:t>Contours non circonscrits</a:t>
            </a:r>
          </a:p>
          <a:p>
            <a:pPr>
              <a:buFontTx/>
              <a:buNone/>
            </a:pPr>
            <a:endParaRPr lang="fr-FR" sz="900" smtClean="0">
              <a:latin typeface="Tahoma" charset="0"/>
              <a:cs typeface="Tahoma" charset="0"/>
            </a:endParaRPr>
          </a:p>
          <a:p>
            <a:endParaRPr lang="fr-FR" smtClean="0"/>
          </a:p>
        </p:txBody>
      </p:sp>
      <p:sp>
        <p:nvSpPr>
          <p:cNvPr id="22533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fr-FR" smtClean="0">
                <a:latin typeface="Tahoma" charset="0"/>
                <a:cs typeface="Tahoma" charset="0"/>
              </a:rPr>
              <a:t>Bonne VPN (98-100%)</a:t>
            </a:r>
          </a:p>
        </p:txBody>
      </p:sp>
      <p:sp>
        <p:nvSpPr>
          <p:cNvPr id="22534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sz="2800" smtClean="0">
                <a:latin typeface="Tahoma" charset="0"/>
                <a:cs typeface="Tahoma" charset="0"/>
              </a:rPr>
              <a:t>Hyperéchogénicité</a:t>
            </a:r>
          </a:p>
          <a:p>
            <a:r>
              <a:rPr lang="fr-FR" sz="2800" smtClean="0">
                <a:latin typeface="Tahoma" charset="0"/>
                <a:cs typeface="Tahoma" charset="0"/>
              </a:rPr>
              <a:t>Axe // à la peau</a:t>
            </a:r>
          </a:p>
          <a:p>
            <a:r>
              <a:rPr lang="fr-FR" sz="2800" smtClean="0">
                <a:latin typeface="Tahoma" charset="0"/>
                <a:cs typeface="Tahoma" charset="0"/>
              </a:rPr>
              <a:t>Contours lisses</a:t>
            </a:r>
          </a:p>
          <a:p>
            <a:endParaRPr lang="fr-FR" smtClean="0"/>
          </a:p>
        </p:txBody>
      </p:sp>
      <p:pic>
        <p:nvPicPr>
          <p:cNvPr id="22535" name="Picture 5" descr="EXP0001"/>
          <p:cNvPicPr>
            <a:picLocks noChangeAspect="1" noChangeArrowheads="1"/>
          </p:cNvPicPr>
          <p:nvPr/>
        </p:nvPicPr>
        <p:blipFill>
          <a:blip r:embed="rId2" cstate="print"/>
          <a:srcRect l="9592" b="7822"/>
          <a:stretch>
            <a:fillRect/>
          </a:stretch>
        </p:blipFill>
        <p:spPr bwMode="auto">
          <a:xfrm>
            <a:off x="250825" y="3573463"/>
            <a:ext cx="40719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5" descr="FIBROADENOME OBER"/>
          <p:cNvPicPr>
            <a:picLocks noChangeAspect="1" noChangeArrowheads="1"/>
          </p:cNvPicPr>
          <p:nvPr/>
        </p:nvPicPr>
        <p:blipFill>
          <a:blip r:embed="rId3" cstate="print">
            <a:lum bright="12000" contrast="-12000"/>
          </a:blip>
          <a:srcRect t="7137" b="5205"/>
          <a:stretch>
            <a:fillRect/>
          </a:stretch>
        </p:blipFill>
        <p:spPr bwMode="auto">
          <a:xfrm>
            <a:off x="4787900" y="3729038"/>
            <a:ext cx="414496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20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smtClean="0"/>
              <a:t>Echgraphie : classification BIRADS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fr-FR" sz="2400" dirty="0" smtClean="0">
                <a:latin typeface="Tahoma" pitchFamily="34" charset="0"/>
                <a:cs typeface="Tahoma" pitchFamily="34" charset="0"/>
              </a:rPr>
              <a:t>BI-RADS 0 : évaluation incomplète </a:t>
            </a:r>
          </a:p>
          <a:p>
            <a:pPr>
              <a:lnSpc>
                <a:spcPct val="150000"/>
              </a:lnSpc>
              <a:defRPr/>
            </a:pPr>
            <a:r>
              <a:rPr lang="fr-FR" sz="2400" dirty="0" smtClean="0">
                <a:latin typeface="Tahoma" pitchFamily="34" charset="0"/>
                <a:cs typeface="Tahoma" pitchFamily="34" charset="0"/>
              </a:rPr>
              <a:t>BI-RADS 1 : négatif - pas d ’anomalie échographique</a:t>
            </a:r>
          </a:p>
          <a:p>
            <a:pPr>
              <a:lnSpc>
                <a:spcPct val="150000"/>
              </a:lnSpc>
              <a:defRPr/>
            </a:pPr>
            <a:r>
              <a:rPr lang="fr-FR" sz="2400" dirty="0" smtClean="0">
                <a:latin typeface="Tahoma" pitchFamily="34" charset="0"/>
                <a:cs typeface="Tahoma" pitchFamily="34" charset="0"/>
              </a:rPr>
              <a:t>BI-RADS 2 : constations(s) bénigne(s) : kyste simple, </a:t>
            </a:r>
            <a:r>
              <a:rPr lang="fr-FR" sz="2400" dirty="0" err="1" smtClean="0">
                <a:latin typeface="Tahoma" pitchFamily="34" charset="0"/>
                <a:cs typeface="Tahoma" pitchFamily="34" charset="0"/>
              </a:rPr>
              <a:t>ggl</a:t>
            </a:r>
            <a:r>
              <a:rPr lang="fr-FR" sz="2400" dirty="0" smtClean="0">
                <a:latin typeface="Tahoma" pitchFamily="34" charset="0"/>
                <a:cs typeface="Tahoma" pitchFamily="34" charset="0"/>
              </a:rPr>
              <a:t> intra mammaire, implants mammaires, </a:t>
            </a:r>
            <a:r>
              <a:rPr lang="fr-FR" sz="2400" dirty="0" err="1" smtClean="0">
                <a:latin typeface="Tahoma" pitchFamily="34" charset="0"/>
                <a:cs typeface="Tahoma" pitchFamily="34" charset="0"/>
              </a:rPr>
              <a:t>modif</a:t>
            </a:r>
            <a:r>
              <a:rPr lang="fr-FR" sz="2400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fr-FR" sz="2400" dirty="0" err="1" smtClean="0">
                <a:latin typeface="Tahoma" pitchFamily="34" charset="0"/>
                <a:cs typeface="Tahoma" pitchFamily="34" charset="0"/>
              </a:rPr>
              <a:t>chir</a:t>
            </a:r>
            <a:r>
              <a:rPr lang="fr-FR" sz="2400" dirty="0" smtClean="0">
                <a:latin typeface="Tahoma" pitchFamily="34" charset="0"/>
                <a:cs typeface="Tahoma" pitchFamily="34" charset="0"/>
              </a:rPr>
              <a:t> stables, FA inchangé</a:t>
            </a:r>
          </a:p>
          <a:p>
            <a:pPr>
              <a:lnSpc>
                <a:spcPct val="150000"/>
              </a:lnSpc>
              <a:defRPr/>
            </a:pPr>
            <a:r>
              <a:rPr lang="fr-FR" sz="2400" dirty="0" smtClean="0">
                <a:latin typeface="Tahoma" pitchFamily="34" charset="0"/>
                <a:cs typeface="Tahoma" pitchFamily="34" charset="0"/>
              </a:rPr>
              <a:t>BI-RADS 3 : anomalie probablement bénigne (VPP &lt; 2%), surveillance à court terme : probable FA chez une femme jeune</a:t>
            </a:r>
          </a:p>
          <a:p>
            <a:pPr>
              <a:lnSpc>
                <a:spcPct val="150000"/>
              </a:lnSpc>
              <a:defRPr/>
            </a:pPr>
            <a:r>
              <a:rPr lang="fr-FR" sz="2400" dirty="0" smtClean="0">
                <a:latin typeface="Tahoma" pitchFamily="34" charset="0"/>
                <a:cs typeface="Tahoma" pitchFamily="34" charset="0"/>
              </a:rPr>
              <a:t>BI-RADS 4 : anomalie suspecte : biopsie (malignité entre 3 et 94%)</a:t>
            </a:r>
          </a:p>
          <a:p>
            <a:pPr>
              <a:lnSpc>
                <a:spcPct val="150000"/>
              </a:lnSpc>
              <a:defRPr/>
            </a:pPr>
            <a:r>
              <a:rPr lang="fr-FR" sz="2400" dirty="0" smtClean="0">
                <a:latin typeface="Tahoma" pitchFamily="34" charset="0"/>
                <a:cs typeface="Tahoma" pitchFamily="34" charset="0"/>
              </a:rPr>
              <a:t>BI-RADS 5 : haute probabilité de malignité (95%)</a:t>
            </a:r>
          </a:p>
          <a:p>
            <a:pPr>
              <a:lnSpc>
                <a:spcPct val="150000"/>
              </a:lnSpc>
              <a:defRPr/>
            </a:pPr>
            <a:r>
              <a:rPr lang="fr-FR" sz="2400" dirty="0" smtClean="0">
                <a:latin typeface="Tahoma" pitchFamily="34" charset="0"/>
                <a:cs typeface="Tahoma" pitchFamily="34" charset="0"/>
              </a:rPr>
              <a:t>BI-RADS 6 : histologie prouvée</a:t>
            </a:r>
          </a:p>
        </p:txBody>
      </p:sp>
    </p:spTree>
    <p:extLst>
      <p:ext uri="{BB962C8B-B14F-4D97-AF65-F5344CB8AC3E}">
        <p14:creationId xmlns:p14="http://schemas.microsoft.com/office/powerpoint/2010/main" val="15929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Echographie : indications</a:t>
            </a:r>
          </a:p>
        </p:txBody>
      </p:sp>
      <p:sp>
        <p:nvSpPr>
          <p:cNvPr id="21507" name="Espace réservé du texte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fr-FR" b="0" smtClean="0"/>
              <a:t>1</a:t>
            </a:r>
            <a:r>
              <a:rPr lang="fr-FR" b="0" baseline="30000" smtClean="0"/>
              <a:t>ère</a:t>
            </a:r>
            <a:r>
              <a:rPr lang="fr-FR" b="0" smtClean="0"/>
              <a:t> intention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defRPr/>
            </a:pPr>
            <a:r>
              <a:rPr lang="fr-FR" sz="1800" dirty="0" smtClean="0">
                <a:latin typeface="Tahoma" pitchFamily="34" charset="0"/>
                <a:cs typeface="Tahoma" pitchFamily="34" charset="0"/>
              </a:rPr>
              <a:t>Symptôme clinique chez une femme jeune &lt; 30 ans (kyste, FA le + </a:t>
            </a:r>
            <a:r>
              <a:rPr lang="fr-FR" sz="1800" dirty="0" err="1" smtClean="0">
                <a:latin typeface="Tahoma" pitchFamily="34" charset="0"/>
                <a:cs typeface="Tahoma" pitchFamily="34" charset="0"/>
              </a:rPr>
              <a:t>svt</a:t>
            </a:r>
            <a:r>
              <a:rPr lang="fr-FR" sz="1800" dirty="0" smtClean="0">
                <a:latin typeface="Tahoma" pitchFamily="34" charset="0"/>
                <a:cs typeface="Tahoma" pitchFamily="34" charset="0"/>
              </a:rPr>
              <a:t>) </a:t>
            </a:r>
          </a:p>
          <a:p>
            <a:pPr>
              <a:lnSpc>
                <a:spcPct val="150000"/>
              </a:lnSpc>
              <a:defRPr/>
            </a:pPr>
            <a:r>
              <a:rPr lang="fr-FR" sz="1800" dirty="0" smtClean="0">
                <a:latin typeface="Tahoma" pitchFamily="34" charset="0"/>
                <a:cs typeface="Tahoma" pitchFamily="34" charset="0"/>
              </a:rPr>
              <a:t>Masse palpable chez une femme enceinte ou allaitante (kyste, FA, </a:t>
            </a:r>
            <a:r>
              <a:rPr lang="fr-FR" sz="1800" dirty="0" err="1" smtClean="0">
                <a:latin typeface="Tahoma" pitchFamily="34" charset="0"/>
                <a:cs typeface="Tahoma" pitchFamily="34" charset="0"/>
              </a:rPr>
              <a:t>galactocèle</a:t>
            </a:r>
            <a:r>
              <a:rPr lang="fr-FR" sz="1800" dirty="0" smtClean="0">
                <a:latin typeface="Tahoma" pitchFamily="34" charset="0"/>
                <a:cs typeface="Tahoma" pitchFamily="34" charset="0"/>
              </a:rPr>
              <a:t> ..)</a:t>
            </a:r>
          </a:p>
          <a:p>
            <a:pPr>
              <a:lnSpc>
                <a:spcPct val="150000"/>
              </a:lnSpc>
              <a:defRPr/>
            </a:pPr>
            <a:r>
              <a:rPr lang="fr-FR" sz="1800" dirty="0" smtClean="0">
                <a:latin typeface="Tahoma" pitchFamily="34" charset="0"/>
                <a:cs typeface="Tahoma" pitchFamily="34" charset="0"/>
              </a:rPr>
              <a:t>Devant un sein inflammatoire</a:t>
            </a:r>
          </a:p>
          <a:p>
            <a:pPr>
              <a:lnSpc>
                <a:spcPct val="150000"/>
              </a:lnSpc>
              <a:defRPr/>
            </a:pPr>
            <a:r>
              <a:rPr lang="fr-FR" sz="1800" dirty="0" smtClean="0">
                <a:latin typeface="Tahoma" pitchFamily="34" charset="0"/>
                <a:cs typeface="Tahoma" pitchFamily="34" charset="0"/>
              </a:rPr>
              <a:t>Circonstances particulières : lors d’un traumatisme, en post opératoire lors de complication</a:t>
            </a:r>
            <a:endParaRPr lang="fr-FR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fr-FR" b="0" dirty="0" smtClean="0"/>
              <a:t>Complément de Mammographie</a:t>
            </a:r>
          </a:p>
        </p:txBody>
      </p:sp>
      <p:sp>
        <p:nvSpPr>
          <p:cNvPr id="21510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sz="1700" smtClean="0">
                <a:latin typeface="Tahoma" charset="0"/>
                <a:cs typeface="Tahoma" charset="0"/>
              </a:rPr>
              <a:t>Seins denses</a:t>
            </a:r>
          </a:p>
          <a:p>
            <a:pPr>
              <a:lnSpc>
                <a:spcPct val="150000"/>
              </a:lnSpc>
            </a:pPr>
            <a:r>
              <a:rPr lang="fr-FR" sz="1700" smtClean="0">
                <a:latin typeface="Tahoma" charset="0"/>
                <a:cs typeface="Tahoma" charset="0"/>
              </a:rPr>
              <a:t>Masse mammographique</a:t>
            </a:r>
          </a:p>
          <a:p>
            <a:pPr>
              <a:lnSpc>
                <a:spcPct val="150000"/>
              </a:lnSpc>
            </a:pPr>
            <a:r>
              <a:rPr lang="fr-FR" sz="1700" smtClean="0">
                <a:latin typeface="Tahoma" charset="0"/>
                <a:cs typeface="Tahoma" charset="0"/>
              </a:rPr>
              <a:t>Anomalie palpatoire sans signe mammographique</a:t>
            </a:r>
          </a:p>
          <a:p>
            <a:pPr>
              <a:lnSpc>
                <a:spcPct val="150000"/>
              </a:lnSpc>
            </a:pPr>
            <a:r>
              <a:rPr lang="fr-FR" sz="1700" smtClean="0">
                <a:latin typeface="Tahoma" charset="0"/>
                <a:cs typeface="Tahoma" charset="0"/>
              </a:rPr>
              <a:t>Prothèses mammaires</a:t>
            </a:r>
          </a:p>
          <a:p>
            <a:pPr>
              <a:lnSpc>
                <a:spcPct val="150000"/>
              </a:lnSpc>
            </a:pPr>
            <a:r>
              <a:rPr lang="fr-FR" sz="1700" smtClean="0">
                <a:latin typeface="Tahoma" charset="0"/>
                <a:cs typeface="Tahoma" charset="0"/>
              </a:rPr>
              <a:t>Bilan pré thérapeutique en cancérologie (multifocalité invasion…)</a:t>
            </a:r>
          </a:p>
        </p:txBody>
      </p:sp>
    </p:spTree>
    <p:extLst>
      <p:ext uri="{BB962C8B-B14F-4D97-AF65-F5344CB8AC3E}">
        <p14:creationId xmlns:p14="http://schemas.microsoft.com/office/powerpoint/2010/main" val="10928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IRM mammaire</a:t>
            </a:r>
          </a:p>
        </p:txBody>
      </p:sp>
      <p:sp>
        <p:nvSpPr>
          <p:cNvPr id="23555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IRM 1.5 Tesla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fr-FR" dirty="0" smtClean="0"/>
              <a:t>Antenne de surface dédiée</a:t>
            </a:r>
          </a:p>
        </p:txBody>
      </p:sp>
      <p:pic>
        <p:nvPicPr>
          <p:cNvPr id="23557" name="Picture 7" descr="PhotoIRMclaire2004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661" r="8279"/>
          <a:stretch>
            <a:fillRect/>
          </a:stretch>
        </p:blipFill>
        <p:spPr>
          <a:xfrm>
            <a:off x="571500" y="2720975"/>
            <a:ext cx="3811588" cy="2859088"/>
          </a:xfrm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3" cstate="print"/>
          <a:srcRect l="4323" t="19867" b="20033"/>
          <a:stretch>
            <a:fillRect/>
          </a:stretch>
        </p:blipFill>
        <p:spPr bwMode="auto">
          <a:xfrm>
            <a:off x="5724525" y="4838700"/>
            <a:ext cx="212566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antenne IRM sein 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708275"/>
            <a:ext cx="29162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8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IRM : protocole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fr-FR" sz="2800" dirty="0" smtClean="0">
                <a:latin typeface="Calibri" pitchFamily="34" charset="0"/>
              </a:rPr>
              <a:t>Séquence anatomique en SE T1, 4 mm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r-FR" sz="2800" dirty="0" smtClean="0">
                <a:latin typeface="Calibri" pitchFamily="34" charset="0"/>
              </a:rPr>
              <a:t>Séquences dynamiques en T1 EG3D </a:t>
            </a:r>
            <a:r>
              <a:rPr lang="fr-FR" sz="2800" dirty="0" err="1" smtClean="0">
                <a:latin typeface="Calibri" pitchFamily="34" charset="0"/>
              </a:rPr>
              <a:t>FatSat</a:t>
            </a:r>
            <a:r>
              <a:rPr lang="fr-FR" sz="2800" dirty="0" smtClean="0">
                <a:latin typeface="Calibri" pitchFamily="34" charset="0"/>
              </a:rPr>
              <a:t> avec injection de gadolinium par  injecteur (coupes de 2 ou 3 mm) :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fr-FR" sz="2400" dirty="0" smtClean="0">
                <a:latin typeface="Calibri" pitchFamily="34" charset="0"/>
              </a:rPr>
              <a:t>Série sans injection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fr-FR" sz="2400" dirty="0" smtClean="0">
                <a:latin typeface="Calibri" pitchFamily="34" charset="0"/>
              </a:rPr>
              <a:t>Séries en fin d’injection, 1mn,2mn,3mn,4mn et 8mn après injection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fr-FR" sz="2400" dirty="0" smtClean="0">
                <a:latin typeface="Calibri" pitchFamily="34" charset="0"/>
              </a:rPr>
              <a:t>Post traitement par soustraction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r-FR" sz="2800" dirty="0" smtClean="0">
                <a:latin typeface="Calibri" pitchFamily="34" charset="0"/>
              </a:rPr>
              <a:t>Séquence en </a:t>
            </a:r>
            <a:r>
              <a:rPr lang="fr-FR" sz="2800" dirty="0" err="1" smtClean="0">
                <a:latin typeface="Calibri" pitchFamily="34" charset="0"/>
              </a:rPr>
              <a:t>Fast</a:t>
            </a:r>
            <a:r>
              <a:rPr lang="fr-FR" sz="2800" dirty="0" smtClean="0">
                <a:latin typeface="Calibri" pitchFamily="34" charset="0"/>
              </a:rPr>
              <a:t> SE T2 sans saturation de graisse  3mm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r-FR" sz="2800" dirty="0" smtClean="0">
                <a:latin typeface="Calibri" pitchFamily="34" charset="0"/>
              </a:rPr>
              <a:t>Séquence 3D EG </a:t>
            </a:r>
            <a:r>
              <a:rPr lang="fr-FR" sz="2800" dirty="0" err="1" smtClean="0">
                <a:latin typeface="Calibri" pitchFamily="34" charset="0"/>
              </a:rPr>
              <a:t>FatSat</a:t>
            </a:r>
            <a:r>
              <a:rPr lang="fr-FR" sz="2800" dirty="0" smtClean="0">
                <a:latin typeface="Calibri" pitchFamily="34" charset="0"/>
              </a:rPr>
              <a:t> ,0,8mm HR, volumétrique)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7631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IRM : les différentes séquences</a:t>
            </a:r>
          </a:p>
        </p:txBody>
      </p:sp>
      <p:grpSp>
        <p:nvGrpSpPr>
          <p:cNvPr id="2" name="Espace réservé du contenu 8"/>
          <p:cNvGrpSpPr>
            <a:grpSpLocks noGrp="1"/>
          </p:cNvGrpSpPr>
          <p:nvPr/>
        </p:nvGrpSpPr>
        <p:grpSpPr bwMode="auto">
          <a:xfrm>
            <a:off x="236538" y="2133600"/>
            <a:ext cx="8656637" cy="4157663"/>
            <a:chOff x="402533" y="1580979"/>
            <a:chExt cx="8165654" cy="5253035"/>
          </a:xfrm>
        </p:grpSpPr>
        <p:pic>
          <p:nvPicPr>
            <p:cNvPr id="25604" name="Picture 4" descr="IRM sein T1"/>
            <p:cNvPicPr>
              <a:picLocks noChangeAspect="1" noChangeArrowheads="1"/>
            </p:cNvPicPr>
            <p:nvPr/>
          </p:nvPicPr>
          <p:blipFill>
            <a:blip r:embed="rId2" cstate="print"/>
            <a:srcRect t="11499" b="12665"/>
            <a:stretch>
              <a:fillRect/>
            </a:stretch>
          </p:blipFill>
          <p:spPr bwMode="auto">
            <a:xfrm>
              <a:off x="402533" y="1580979"/>
              <a:ext cx="4177882" cy="2429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5" name="Picture 5" descr="Irm sein T2"/>
            <p:cNvPicPr>
              <a:picLocks noChangeAspect="1" noChangeArrowheads="1"/>
            </p:cNvPicPr>
            <p:nvPr/>
          </p:nvPicPr>
          <p:blipFill>
            <a:blip r:embed="rId3" cstate="print"/>
            <a:srcRect t="12048" b="8493"/>
            <a:stretch>
              <a:fillRect/>
            </a:stretch>
          </p:blipFill>
          <p:spPr bwMode="auto">
            <a:xfrm>
              <a:off x="4502999" y="1600200"/>
              <a:ext cx="4045799" cy="2464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2392363" y="6113462"/>
              <a:ext cx="174254" cy="427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pic>
          <p:nvPicPr>
            <p:cNvPr id="25607" name="Picture 7" descr="IRM injectée non soustraite"/>
            <p:cNvPicPr>
              <a:picLocks noChangeAspect="1" noChangeArrowheads="1"/>
            </p:cNvPicPr>
            <p:nvPr/>
          </p:nvPicPr>
          <p:blipFill>
            <a:blip r:embed="rId4" cstate="print"/>
            <a:srcRect t="14101" b="15344"/>
            <a:stretch>
              <a:fillRect/>
            </a:stretch>
          </p:blipFill>
          <p:spPr bwMode="auto">
            <a:xfrm>
              <a:off x="417169" y="3855257"/>
              <a:ext cx="4126312" cy="291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7072313" y="5321301"/>
              <a:ext cx="174254" cy="427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pic>
          <p:nvPicPr>
            <p:cNvPr id="25609" name="Picture 9" descr="irm injectée soustraite"/>
            <p:cNvPicPr>
              <a:picLocks noChangeAspect="1" noChangeArrowheads="1"/>
            </p:cNvPicPr>
            <p:nvPr/>
          </p:nvPicPr>
          <p:blipFill>
            <a:blip r:embed="rId5" cstate="print"/>
            <a:srcRect t="16452" b="16090"/>
            <a:stretch>
              <a:fillRect/>
            </a:stretch>
          </p:blipFill>
          <p:spPr bwMode="auto">
            <a:xfrm>
              <a:off x="4427538" y="3933823"/>
              <a:ext cx="4140649" cy="2900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5487988" y="3305175"/>
              <a:ext cx="656550" cy="427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</a:rPr>
                <a:t>SPT2</a:t>
              </a:r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2195513" y="3357563"/>
              <a:ext cx="656550" cy="427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</a:rPr>
                <a:t>SPT1</a:t>
              </a:r>
            </a:p>
          </p:txBody>
        </p:sp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2032000" y="6256338"/>
              <a:ext cx="1243243" cy="427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</a:rPr>
                <a:t>SPT1+Gado</a:t>
              </a:r>
            </a:p>
          </p:txBody>
        </p:sp>
        <p:sp>
          <p:nvSpPr>
            <p:cNvPr id="25613" name="Text Box 13"/>
            <p:cNvSpPr txBox="1">
              <a:spLocks noChangeArrowheads="1"/>
            </p:cNvSpPr>
            <p:nvPr/>
          </p:nvSpPr>
          <p:spPr bwMode="auto">
            <a:xfrm>
              <a:off x="5580063" y="6165850"/>
              <a:ext cx="1346065" cy="427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</a:rPr>
                <a:t>Soustractions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9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Etape diagnostique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722313" y="1916833"/>
            <a:ext cx="7772400" cy="2490068"/>
          </a:xfrm>
        </p:spPr>
        <p:txBody>
          <a:bodyPr anchor="ctr">
            <a:normAutofit/>
          </a:bodyPr>
          <a:lstStyle/>
          <a:p>
            <a:pPr marL="457200" indent="-457200">
              <a:buAutoNum type="arabicPeriod"/>
            </a:pPr>
            <a:r>
              <a:rPr lang="fr-FR" sz="2400" dirty="0" smtClean="0"/>
              <a:t>Etape diagnostique</a:t>
            </a:r>
          </a:p>
          <a:p>
            <a:pPr marL="457200" indent="-457200">
              <a:buAutoNum type="arabicPeriod"/>
            </a:pPr>
            <a:r>
              <a:rPr lang="fr-FR" sz="2400" dirty="0" smtClean="0"/>
              <a:t>Etape thérapeutique locale : cancer invasif</a:t>
            </a:r>
          </a:p>
          <a:p>
            <a:pPr marL="457200" indent="-457200">
              <a:buFontTx/>
              <a:buAutoNum type="arabicPeriod"/>
            </a:pPr>
            <a:r>
              <a:rPr lang="fr-FR" sz="2400" dirty="0" smtClean="0"/>
              <a:t>Exploration de l’aisselle</a:t>
            </a:r>
          </a:p>
          <a:p>
            <a:pPr marL="457200" indent="-457200">
              <a:buFontTx/>
              <a:buAutoNum type="arabicPeriod"/>
            </a:pPr>
            <a:r>
              <a:rPr lang="fr-FR" sz="2400" dirty="0" smtClean="0"/>
              <a:t>Traitements adjuvants</a:t>
            </a:r>
          </a:p>
          <a:p>
            <a:pPr marL="457200" indent="-457200">
              <a:buAutoNum type="arabicPeriod"/>
            </a:pPr>
            <a:r>
              <a:rPr lang="fr-FR" sz="2400" dirty="0" smtClean="0"/>
              <a:t>Etape thérapeutique locale : cancer </a:t>
            </a:r>
            <a:r>
              <a:rPr lang="fr-FR" sz="2400" i="1" dirty="0" smtClean="0"/>
              <a:t>in situ</a:t>
            </a:r>
          </a:p>
        </p:txBody>
      </p:sp>
    </p:spTree>
    <p:extLst>
      <p:ext uri="{BB962C8B-B14F-4D97-AF65-F5344CB8AC3E}">
        <p14:creationId xmlns:p14="http://schemas.microsoft.com/office/powerpoint/2010/main" val="37005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smtClean="0"/>
              <a:t>IRM : les indications</a:t>
            </a:r>
            <a:br>
              <a:rPr lang="fr-FR" sz="4000" smtClean="0"/>
            </a:br>
            <a:r>
              <a:rPr lang="fr-FR" sz="3600" b="1" i="1" smtClean="0"/>
              <a:t>Bonne sensibilité – Nbx Faux Pos</a:t>
            </a: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sz="1600" smtClean="0"/>
              <a:t>Suivi des K Sein</a:t>
            </a:r>
          </a:p>
          <a:p>
            <a:pPr>
              <a:lnSpc>
                <a:spcPct val="150000"/>
              </a:lnSpc>
            </a:pPr>
            <a:r>
              <a:rPr lang="fr-FR" sz="1600" smtClean="0"/>
              <a:t>Bilan avant CNA</a:t>
            </a:r>
          </a:p>
          <a:p>
            <a:pPr>
              <a:lnSpc>
                <a:spcPct val="150000"/>
              </a:lnSpc>
            </a:pPr>
            <a:r>
              <a:rPr lang="fr-FR" sz="1600" smtClean="0"/>
              <a:t>Bilan pré-Op :</a:t>
            </a:r>
          </a:p>
          <a:p>
            <a:pPr lvl="1">
              <a:lnSpc>
                <a:spcPct val="150000"/>
              </a:lnSpc>
            </a:pPr>
            <a:r>
              <a:rPr lang="fr-FR" sz="1400" smtClean="0"/>
              <a:t>CLI</a:t>
            </a:r>
          </a:p>
          <a:p>
            <a:pPr lvl="1">
              <a:lnSpc>
                <a:spcPct val="150000"/>
              </a:lnSpc>
            </a:pPr>
            <a:r>
              <a:rPr lang="fr-FR" sz="1400" smtClean="0"/>
              <a:t>CCI dans des seins denses</a:t>
            </a:r>
          </a:p>
          <a:p>
            <a:pPr lvl="1">
              <a:lnSpc>
                <a:spcPct val="150000"/>
              </a:lnSpc>
            </a:pPr>
            <a:r>
              <a:rPr lang="fr-FR" sz="1400" smtClean="0"/>
              <a:t>DCIS</a:t>
            </a:r>
          </a:p>
          <a:p>
            <a:pPr>
              <a:lnSpc>
                <a:spcPct val="150000"/>
              </a:lnSpc>
            </a:pPr>
            <a:r>
              <a:rPr lang="fr-FR" sz="1600" smtClean="0"/>
              <a:t>Cup Sd avec mammo-écho normales</a:t>
            </a:r>
          </a:p>
          <a:p>
            <a:pPr>
              <a:lnSpc>
                <a:spcPct val="150000"/>
              </a:lnSpc>
            </a:pPr>
            <a:r>
              <a:rPr lang="fr-FR" sz="1600" smtClean="0"/>
              <a:t>Anlies cliniques avec mammo-écho normales</a:t>
            </a:r>
          </a:p>
          <a:p>
            <a:pPr>
              <a:lnSpc>
                <a:spcPct val="150000"/>
              </a:lnSpc>
            </a:pPr>
            <a:r>
              <a:rPr lang="fr-FR" sz="1600" smtClean="0"/>
              <a:t>Anlie mammo sur 1 seule incidence</a:t>
            </a:r>
          </a:p>
          <a:p>
            <a:pPr>
              <a:lnSpc>
                <a:spcPct val="150000"/>
              </a:lnSpc>
            </a:pPr>
            <a:r>
              <a:rPr lang="fr-FR" sz="1600" smtClean="0"/>
              <a:t>Ecoulement mamelonnaire uniporique (en remplacement de la galactographie)</a:t>
            </a:r>
          </a:p>
          <a:p>
            <a:pPr>
              <a:lnSpc>
                <a:spcPct val="150000"/>
              </a:lnSpc>
            </a:pPr>
            <a:r>
              <a:rPr lang="fr-FR" sz="1600" smtClean="0"/>
              <a:t>Suivi du Haut Risque (mcd BRCA +++)</a:t>
            </a:r>
          </a:p>
          <a:p>
            <a:pPr>
              <a:lnSpc>
                <a:spcPct val="150000"/>
              </a:lnSpc>
            </a:pPr>
            <a:endParaRPr lang="fr-FR" sz="1600" smtClean="0"/>
          </a:p>
        </p:txBody>
      </p:sp>
    </p:spTree>
    <p:extLst>
      <p:ext uri="{BB962C8B-B14F-4D97-AF65-F5344CB8AC3E}">
        <p14:creationId xmlns:p14="http://schemas.microsoft.com/office/powerpoint/2010/main" val="12753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Le diagnostic de Cancer du Sein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Difficile : </a:t>
            </a:r>
          </a:p>
          <a:p>
            <a:pPr lvl="2"/>
            <a:r>
              <a:rPr lang="fr-FR" dirty="0" smtClean="0"/>
              <a:t>contexte anxiogène</a:t>
            </a:r>
          </a:p>
          <a:p>
            <a:pPr lvl="2"/>
            <a:r>
              <a:rPr lang="fr-FR" dirty="0" smtClean="0"/>
              <a:t>intrinsèquement délicat</a:t>
            </a:r>
          </a:p>
          <a:p>
            <a:endParaRPr lang="fr-FR" dirty="0" smtClean="0"/>
          </a:p>
          <a:p>
            <a:r>
              <a:rPr lang="fr-FR" dirty="0" smtClean="0"/>
              <a:t>Trois secrets :</a:t>
            </a:r>
          </a:p>
          <a:p>
            <a:pPr lvl="2"/>
            <a:r>
              <a:rPr lang="fr-FR" dirty="0" smtClean="0"/>
              <a:t>être rigoureux</a:t>
            </a:r>
          </a:p>
          <a:p>
            <a:pPr lvl="2"/>
            <a:r>
              <a:rPr lang="fr-FR" dirty="0" smtClean="0"/>
              <a:t>être multidisciplinaire</a:t>
            </a:r>
          </a:p>
          <a:p>
            <a:pPr lvl="2"/>
            <a:r>
              <a:rPr lang="fr-FR" dirty="0" smtClean="0"/>
              <a:t>… être modeste</a:t>
            </a:r>
          </a:p>
        </p:txBody>
      </p:sp>
    </p:spTree>
    <p:extLst>
      <p:ext uri="{BB962C8B-B14F-4D97-AF65-F5344CB8AC3E}">
        <p14:creationId xmlns:p14="http://schemas.microsoft.com/office/powerpoint/2010/main" val="5740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 But de l’Examen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sz="2800" dirty="0" smtClean="0"/>
              <a:t>A-t-elle une lésion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sz="2800" dirty="0" smtClean="0"/>
              <a:t>Est-ce un Cancer / Quel est son risque de Cancer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sz="2800" dirty="0" smtClean="0"/>
              <a:t>Que fais-je ?</a:t>
            </a:r>
          </a:p>
        </p:txBody>
      </p:sp>
    </p:spTree>
    <p:extLst>
      <p:ext uri="{BB962C8B-B14F-4D97-AF65-F5344CB8AC3E}">
        <p14:creationId xmlns:p14="http://schemas.microsoft.com/office/powerpoint/2010/main" val="15434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Interrogatoire : les FDR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200000"/>
              </a:lnSpc>
              <a:buFontTx/>
              <a:buAutoNum type="arabicPeriod"/>
            </a:pPr>
            <a:r>
              <a:rPr lang="fr-FR" smtClean="0"/>
              <a:t>Génétiques</a:t>
            </a:r>
          </a:p>
          <a:p>
            <a:pPr marL="609600" indent="-609600" eaLnBrk="1" hangingPunct="1">
              <a:lnSpc>
                <a:spcPct val="200000"/>
              </a:lnSpc>
              <a:buFontTx/>
              <a:buAutoNum type="arabicPeriod"/>
            </a:pPr>
            <a:r>
              <a:rPr lang="fr-FR" smtClean="0"/>
              <a:t>Hormonaux (endo et exogènes)</a:t>
            </a:r>
          </a:p>
          <a:p>
            <a:pPr marL="609600" indent="-609600" eaLnBrk="1" hangingPunct="1">
              <a:lnSpc>
                <a:spcPct val="200000"/>
              </a:lnSpc>
              <a:buFontTx/>
              <a:buAutoNum type="arabicPeriod"/>
            </a:pPr>
            <a:r>
              <a:rPr lang="fr-FR" smtClean="0"/>
              <a:t>Histologiques</a:t>
            </a:r>
          </a:p>
          <a:p>
            <a:pPr marL="609600" indent="-609600" eaLnBrk="1" hangingPunct="1">
              <a:lnSpc>
                <a:spcPct val="200000"/>
              </a:lnSpc>
              <a:buFontTx/>
              <a:buAutoNum type="arabicPeriod"/>
            </a:pPr>
            <a:r>
              <a:rPr lang="fr-FR" smtClean="0"/>
              <a:t>AGE… avant tout</a:t>
            </a:r>
          </a:p>
        </p:txBody>
      </p:sp>
    </p:spTree>
    <p:extLst>
      <p:ext uri="{BB962C8B-B14F-4D97-AF65-F5344CB8AC3E}">
        <p14:creationId xmlns:p14="http://schemas.microsoft.com/office/powerpoint/2010/main" val="36828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L’examen clinique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Conserve tout son intérêt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2000" dirty="0" smtClean="0"/>
              <a:t>Examen des zones oubliées par l’imagerie</a:t>
            </a:r>
          </a:p>
          <a:p>
            <a:pPr lvl="2"/>
            <a:r>
              <a:rPr lang="fr-FR" sz="1600" dirty="0" smtClean="0"/>
              <a:t>Sein</a:t>
            </a:r>
          </a:p>
          <a:p>
            <a:pPr lvl="2"/>
            <a:r>
              <a:rPr lang="fr-FR" sz="1600" dirty="0" smtClean="0"/>
              <a:t>Aires ganglionnaires</a:t>
            </a:r>
          </a:p>
          <a:p>
            <a:r>
              <a:rPr lang="fr-FR" sz="2000" dirty="0" smtClean="0"/>
              <a:t>Appréciation des conditions opératoires</a:t>
            </a:r>
          </a:p>
          <a:p>
            <a:pPr lvl="2"/>
            <a:r>
              <a:rPr lang="fr-FR" sz="1600" dirty="0" smtClean="0"/>
              <a:t>Inflammation</a:t>
            </a:r>
          </a:p>
          <a:p>
            <a:pPr lvl="2"/>
            <a:r>
              <a:rPr lang="fr-FR" sz="1600" dirty="0" smtClean="0"/>
              <a:t>Taille tumorale relative au volume mammaire</a:t>
            </a:r>
          </a:p>
          <a:p>
            <a:pPr lvl="2"/>
            <a:r>
              <a:rPr lang="fr-FR" sz="1600" dirty="0" smtClean="0"/>
              <a:t>Atteinte mamelon</a:t>
            </a:r>
          </a:p>
          <a:p>
            <a:r>
              <a:rPr lang="fr-FR" sz="2000" dirty="0" smtClean="0"/>
              <a:t>Localisation controlatérale occulte</a:t>
            </a:r>
          </a:p>
        </p:txBody>
      </p:sp>
      <p:pic>
        <p:nvPicPr>
          <p:cNvPr id="7" name="Espace réservé du contenu 6" descr="IMG_004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844824"/>
            <a:ext cx="2592288" cy="1944216"/>
          </a:xfrm>
        </p:spPr>
      </p:pic>
      <p:pic>
        <p:nvPicPr>
          <p:cNvPr id="8" name="Image 7" descr="IMG00039-20100330-13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149080"/>
            <a:ext cx="2459765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L’imagerie</a:t>
            </a:r>
          </a:p>
        </p:txBody>
      </p:sp>
      <p:sp>
        <p:nvSpPr>
          <p:cNvPr id="3075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Souvent la mammographie de première intention</a:t>
            </a:r>
          </a:p>
        </p:txBody>
      </p:sp>
      <p:pic>
        <p:nvPicPr>
          <p:cNvPr id="4" name="Picture 7" descr="Photo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24328" y="4365104"/>
            <a:ext cx="1230313" cy="2185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4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technique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1600" b="1" smtClean="0"/>
              <a:t>3 incidences : </a:t>
            </a:r>
          </a:p>
          <a:p>
            <a:pPr lvl="1">
              <a:lnSpc>
                <a:spcPct val="80000"/>
              </a:lnSpc>
            </a:pPr>
            <a:r>
              <a:rPr lang="fr-FR" sz="1400" smtClean="0"/>
              <a:t>Face – Cranio-Caudale (CC)</a:t>
            </a:r>
          </a:p>
          <a:p>
            <a:pPr lvl="1">
              <a:lnSpc>
                <a:spcPct val="80000"/>
              </a:lnSpc>
            </a:pPr>
            <a:r>
              <a:rPr lang="fr-FR" sz="1400" smtClean="0"/>
              <a:t> Oblique Externe (45° à 60°)</a:t>
            </a:r>
          </a:p>
          <a:p>
            <a:pPr lvl="1">
              <a:lnSpc>
                <a:spcPct val="80000"/>
              </a:lnSpc>
            </a:pPr>
            <a:r>
              <a:rPr lang="fr-FR" sz="1400" smtClean="0"/>
              <a:t>Profil</a:t>
            </a:r>
          </a:p>
          <a:p>
            <a:pPr>
              <a:lnSpc>
                <a:spcPct val="80000"/>
              </a:lnSpc>
            </a:pPr>
            <a:r>
              <a:rPr lang="fr-FR" sz="1700" b="1" smtClean="0"/>
              <a:t>Critères de qualité des clichés</a:t>
            </a:r>
            <a:r>
              <a:rPr lang="fr-FR" sz="17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fr-FR" sz="1400" smtClean="0"/>
              <a:t>Mamelon dégagé, bourse graisseuse rétro glandulaire</a:t>
            </a:r>
          </a:p>
          <a:p>
            <a:pPr lvl="1">
              <a:lnSpc>
                <a:spcPct val="80000"/>
              </a:lnSpc>
            </a:pPr>
            <a:r>
              <a:rPr lang="fr-FR" sz="1400" smtClean="0"/>
              <a:t>Face : pectoral pas obligatoire</a:t>
            </a:r>
          </a:p>
          <a:p>
            <a:pPr lvl="1">
              <a:lnSpc>
                <a:spcPct val="80000"/>
              </a:lnSpc>
            </a:pPr>
            <a:r>
              <a:rPr lang="fr-FR" sz="1400" smtClean="0"/>
              <a:t>Profil : sillon sous mammaire et pectoral</a:t>
            </a:r>
          </a:p>
          <a:p>
            <a:pPr lvl="1">
              <a:lnSpc>
                <a:spcPct val="80000"/>
              </a:lnSpc>
            </a:pPr>
            <a:r>
              <a:rPr lang="fr-FR" sz="1400" smtClean="0"/>
              <a:t>Oblique externe : pectoral jusqu’à hauteur du mamelon, sillon sous mammaire</a:t>
            </a:r>
          </a:p>
        </p:txBody>
      </p:sp>
      <p:pic>
        <p:nvPicPr>
          <p:cNvPr id="5124" name="Picture 8" descr="sein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3972"/>
          <a:stretch>
            <a:fillRect/>
          </a:stretch>
        </p:blipFill>
        <p:spPr>
          <a:xfrm>
            <a:off x="1444625" y="2012950"/>
            <a:ext cx="2063750" cy="1358900"/>
          </a:xfrm>
          <a:noFill/>
          <a:ln w="38100">
            <a:solidFill>
              <a:schemeClr val="tx2"/>
            </a:solidFill>
          </a:ln>
        </p:spPr>
      </p:pic>
      <p:pic>
        <p:nvPicPr>
          <p:cNvPr id="5125" name="Picture 9" descr="sein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3847"/>
          <a:stretch>
            <a:fillRect/>
          </a:stretch>
        </p:blipFill>
        <p:spPr>
          <a:xfrm>
            <a:off x="4829175" y="1600200"/>
            <a:ext cx="3676650" cy="2185988"/>
          </a:xfrm>
          <a:noFill/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452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Microsoft Office PowerPoint</Application>
  <PresentationFormat>Affichage à l'écran (4:3)</PresentationFormat>
  <Paragraphs>272</Paragraphs>
  <Slides>30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CANCER DU SEIN</vt:lpstr>
      <vt:lpstr>Aspects cliniques</vt:lpstr>
      <vt:lpstr>Etape diagnostique</vt:lpstr>
      <vt:lpstr>Le diagnostic de Cancer du Sein</vt:lpstr>
      <vt:lpstr>Le But de l’Examen</vt:lpstr>
      <vt:lpstr>Interrogatoire : les FDR</vt:lpstr>
      <vt:lpstr>L’examen clinique</vt:lpstr>
      <vt:lpstr>L’imagerie</vt:lpstr>
      <vt:lpstr>La technique</vt:lpstr>
      <vt:lpstr>Démarche diagnostique poussée</vt:lpstr>
      <vt:lpstr>Présentation PowerPoint</vt:lpstr>
      <vt:lpstr>Variation en fonction de l’âge</vt:lpstr>
      <vt:lpstr>Lecture en miroir dans de bonnes conditions</vt:lpstr>
      <vt:lpstr>Le Compte Rendu</vt:lpstr>
      <vt:lpstr>Classification HAS / BiRad de l’ACR</vt:lpstr>
      <vt:lpstr>Les microcalcifications (&lt; 1 mm)</vt:lpstr>
      <vt:lpstr>Microcalcifications ACR 5</vt:lpstr>
      <vt:lpstr>CAT devant un foyer de MCA</vt:lpstr>
      <vt:lpstr>Les images typiques (ACR4 &amp; 5)</vt:lpstr>
      <vt:lpstr>Analyse des opacités rondes (ACR2&amp;3)</vt:lpstr>
      <vt:lpstr>CAT devant une opacité ronde</vt:lpstr>
      <vt:lpstr>Echographie : technique</vt:lpstr>
      <vt:lpstr>Présentation PowerPoint</vt:lpstr>
      <vt:lpstr>Signes échographiques</vt:lpstr>
      <vt:lpstr>Echgraphie : classification BIRADS</vt:lpstr>
      <vt:lpstr>Echographie : indications</vt:lpstr>
      <vt:lpstr>IRM mammaire</vt:lpstr>
      <vt:lpstr>IRM : protocole</vt:lpstr>
      <vt:lpstr>IRM : les différentes séquences</vt:lpstr>
      <vt:lpstr>IRM : les indications Bonne sensibilité – Nbx Faux Pos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DU SEIN</dc:title>
  <dc:creator>jch</dc:creator>
  <cp:lastModifiedBy>Jean-claude Humbert</cp:lastModifiedBy>
  <cp:revision>1</cp:revision>
  <dcterms:created xsi:type="dcterms:W3CDTF">2012-10-11T13:11:07Z</dcterms:created>
  <dcterms:modified xsi:type="dcterms:W3CDTF">2012-10-11T13:13:40Z</dcterms:modified>
</cp:coreProperties>
</file>