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91341-F980-404D-8EED-33837C8CE59E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82840-C5C4-1E46-8DF0-C705162D3DC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E9AA-6189-4ADE-9435-D59EAAD0A367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E9AA-6189-4ADE-9435-D59EAAD0A367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6C4E62-532F-4C22-BA68-74D7B510B42E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E9AA-6189-4ADE-9435-D59EAAD0A367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E9AA-6189-4ADE-9435-D59EAAD0A367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E9AA-6189-4ADE-9435-D59EAAD0A367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E9AA-6189-4ADE-9435-D59EAAD0A36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E9AA-6189-4ADE-9435-D59EAAD0A367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B5ABFA-0F33-4C62-852C-6C5F864EF30E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7613" cy="4208463"/>
          </a:xfrm>
          <a:noFill/>
          <a:ln/>
        </p:spPr>
        <p:txBody>
          <a:bodyPr wrap="none" anchor="ctr"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1A76DA2-D07E-4EED-BF4B-30B1DBFF92FC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0B14294D-1890-4391-ABEE-2856B788F37B}" type="slidenum">
              <a:rPr lang="fr-FR" sz="1200">
                <a:solidFill>
                  <a:srgbClr val="FFFFFF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DAA7F3F8-33A0-4EFC-9FCC-855FFEF02892}" type="slidenum">
              <a:rPr lang="fr-FR" sz="1200">
                <a:solidFill>
                  <a:srgbClr val="FFFFFF"/>
                </a:solidFill>
              </a:rPr>
              <a:pPr algn="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fr-FR" sz="1200">
              <a:solidFill>
                <a:srgbClr val="FFFFFF"/>
              </a:solidFill>
            </a:endParaRPr>
          </a:p>
        </p:txBody>
      </p:sp>
      <p:sp>
        <p:nvSpPr>
          <p:cNvPr id="78853" name="Text Box 3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8854" name="Rectangle 4"/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7613" cy="4114800"/>
          </a:xfrm>
          <a:noFill/>
          <a:ln/>
        </p:spPr>
        <p:txBody>
          <a:bodyPr wrap="none" anchor="ctr"/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E9AA-6189-4ADE-9435-D59EAAD0A36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E9AA-6189-4ADE-9435-D59EAAD0A36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E9AA-6189-4ADE-9435-D59EAAD0A36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E9AA-6189-4ADE-9435-D59EAAD0A367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03925-11E7-4EE1-8B91-63D474709AED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AE9AA-6189-4ADE-9435-D59EAAD0A367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5E58-1137-E744-A06E-60EF983CCD0A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0779-EC1D-1C42-8629-3CB920CE16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5E58-1137-E744-A06E-60EF983CCD0A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0779-EC1D-1C42-8629-3CB920CE16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5E58-1137-E744-A06E-60EF983CCD0A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0779-EC1D-1C42-8629-3CB920CE16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5E58-1137-E744-A06E-60EF983CCD0A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0779-EC1D-1C42-8629-3CB920CE16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5E58-1137-E744-A06E-60EF983CCD0A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0779-EC1D-1C42-8629-3CB920CE16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5E58-1137-E744-A06E-60EF983CCD0A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0779-EC1D-1C42-8629-3CB920CE16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5E58-1137-E744-A06E-60EF983CCD0A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0779-EC1D-1C42-8629-3CB920CE16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5E58-1137-E744-A06E-60EF983CCD0A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0779-EC1D-1C42-8629-3CB920CE16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5E58-1137-E744-A06E-60EF983CCD0A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0779-EC1D-1C42-8629-3CB920CE16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5E58-1137-E744-A06E-60EF983CCD0A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0779-EC1D-1C42-8629-3CB920CE16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E5E58-1137-E744-A06E-60EF983CCD0A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20779-EC1D-1C42-8629-3CB920CE160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E5E58-1137-E744-A06E-60EF983CCD0A}" type="datetimeFigureOut">
              <a:rPr lang="fr-FR" smtClean="0"/>
              <a:pPr/>
              <a:t>11/12/11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20779-EC1D-1C42-8629-3CB920CE160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7067" y="2130425"/>
            <a:ext cx="8703733" cy="1470025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RADIOTHERAPIE DES CANCERS DU SEIN</a:t>
            </a:r>
            <a:endParaRPr lang="fr-FR" sz="2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1" y="3600450"/>
            <a:ext cx="8017932" cy="171193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0"/>
              </a:spcBef>
            </a:pPr>
            <a:r>
              <a:rPr lang="fr-FR" sz="2800" i="1" dirty="0" smtClean="0">
                <a:solidFill>
                  <a:schemeClr val="tx2"/>
                </a:solidFill>
              </a:rPr>
              <a:t>Dr Loïc BOULANGER, Pr Denis VINATIER</a:t>
            </a:r>
          </a:p>
          <a:p>
            <a:pPr>
              <a:spcBef>
                <a:spcPct val="0"/>
              </a:spcBef>
            </a:pPr>
            <a:r>
              <a:rPr lang="fr-FR" sz="2800" dirty="0" smtClean="0">
                <a:solidFill>
                  <a:schemeClr val="tx2"/>
                </a:solidFill>
              </a:rPr>
              <a:t>Service de chirurgie gynécologique et mammaire</a:t>
            </a:r>
          </a:p>
          <a:p>
            <a:pPr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Hôpital  Jeanne de Flandre, CHRU  de </a:t>
            </a:r>
            <a:r>
              <a:rPr lang="fr-FR" sz="2800" b="1" dirty="0" smtClean="0">
                <a:solidFill>
                  <a:schemeClr val="tx2"/>
                </a:solidFill>
              </a:rPr>
              <a:t>Lille</a:t>
            </a:r>
          </a:p>
          <a:p>
            <a:pPr>
              <a:spcBef>
                <a:spcPct val="0"/>
              </a:spcBef>
            </a:pPr>
            <a:endParaRPr lang="fr-FR" sz="2800" b="1" dirty="0" smtClean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fr-FR" sz="2800" i="1" dirty="0" smtClean="0">
                <a:solidFill>
                  <a:schemeClr val="tx2"/>
                </a:solidFill>
              </a:rPr>
              <a:t>Dr Louis GRAS</a:t>
            </a:r>
          </a:p>
          <a:p>
            <a:pPr>
              <a:spcBef>
                <a:spcPct val="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Service de radiothérapie</a:t>
            </a:r>
            <a:r>
              <a:rPr lang="fr-FR" sz="2800" b="1" smtClean="0">
                <a:solidFill>
                  <a:schemeClr val="tx2"/>
                </a:solidFill>
              </a:rPr>
              <a:t>, Centre </a:t>
            </a:r>
            <a:r>
              <a:rPr lang="fr-FR" sz="2800" b="1" dirty="0" smtClean="0">
                <a:solidFill>
                  <a:schemeClr val="tx2"/>
                </a:solidFill>
              </a:rPr>
              <a:t>Oscar </a:t>
            </a:r>
            <a:r>
              <a:rPr lang="fr-FR" sz="2800" b="1" dirty="0" err="1" smtClean="0">
                <a:solidFill>
                  <a:schemeClr val="tx2"/>
                </a:solidFill>
              </a:rPr>
              <a:t>Lambret</a:t>
            </a:r>
            <a:r>
              <a:rPr lang="fr-FR" sz="2800" b="1" dirty="0" smtClean="0">
                <a:solidFill>
                  <a:schemeClr val="tx2"/>
                </a:solidFill>
              </a:rPr>
              <a:t>, Lille</a:t>
            </a:r>
            <a:endParaRPr lang="fr-FR" sz="2800" dirty="0"/>
          </a:p>
        </p:txBody>
      </p:sp>
      <p:pic>
        <p:nvPicPr>
          <p:cNvPr id="4" name="Picture 4" descr="ACTION SEIN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3048000" cy="2133600"/>
          </a:xfrm>
          <a:prstGeom prst="rect">
            <a:avLst/>
          </a:prstGeom>
          <a:noFill/>
        </p:spPr>
      </p:pic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2" y="-3175"/>
            <a:ext cx="25923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ru 50 x 20 CMJN copi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5356646"/>
            <a:ext cx="3010802" cy="150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&amp; Volumes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4097039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77718"/>
            <a:ext cx="2376264" cy="3495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Espace réservé du contenu 5" descr="IMG_03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988840"/>
            <a:ext cx="2862318" cy="381642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48488" y="165669"/>
            <a:ext cx="1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Diapo: Dr L. Gras, COL, Lille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Première étape: scanner de </a:t>
            </a:r>
            <a:r>
              <a:rPr lang="fr-FR" dirty="0" err="1" smtClean="0"/>
              <a:t>plannification</a:t>
            </a:r>
            <a:endParaRPr lang="fr-FR" dirty="0"/>
          </a:p>
        </p:txBody>
      </p:sp>
      <p:pic>
        <p:nvPicPr>
          <p:cNvPr id="7" name="Image 6" descr="IMG_0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12776"/>
            <a:ext cx="4348355" cy="3261266"/>
          </a:xfrm>
          <a:prstGeom prst="rect">
            <a:avLst/>
          </a:prstGeom>
        </p:spPr>
      </p:pic>
      <p:pic>
        <p:nvPicPr>
          <p:cNvPr id="8" name="Image 7" descr="IMG_03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501008"/>
            <a:ext cx="3888432" cy="291632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412776"/>
            <a:ext cx="2708138" cy="31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23528" y="4869160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Tatouage de 5 points de référence</a:t>
            </a:r>
          </a:p>
          <a:p>
            <a:pPr lvl="1">
              <a:buFont typeface="Arial" pitchFamily="34" charset="0"/>
              <a:buChar char="•"/>
            </a:pPr>
            <a:r>
              <a:rPr lang="fr-FR" b="1" dirty="0" smtClean="0"/>
              <a:t> 2 sur le plan axial de référence</a:t>
            </a:r>
          </a:p>
          <a:p>
            <a:pPr lvl="1">
              <a:buFont typeface="Arial" pitchFamily="34" charset="0"/>
              <a:buChar char="•"/>
            </a:pPr>
            <a:r>
              <a:rPr lang="fr-FR" b="1" dirty="0" smtClean="0"/>
              <a:t> 3 sur un plan axial d’alignement </a:t>
            </a:r>
          </a:p>
          <a:p>
            <a:pPr lvl="1">
              <a:buFont typeface="Arial" pitchFamily="34" charset="0"/>
              <a:buChar char="•"/>
            </a:pP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48488" y="165669"/>
            <a:ext cx="1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Diapo: Dr L. Gras, COL, Lille</a:t>
            </a: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30384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268760"/>
            <a:ext cx="30384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132856"/>
            <a:ext cx="30384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140968"/>
            <a:ext cx="30384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4077072"/>
            <a:ext cx="30384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2123728" y="260648"/>
            <a:ext cx="8229600" cy="1143000"/>
          </a:xfrm>
        </p:spPr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étape: délinéation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07504" y="4509120"/>
            <a:ext cx="290752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Volumes cibles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Sein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Lit de </a:t>
            </a:r>
            <a:r>
              <a:rPr lang="fr-FR" sz="2400" dirty="0" err="1" smtClean="0"/>
              <a:t>tumorectomie</a:t>
            </a: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Aires ganglionnaires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948264" y="1916832"/>
            <a:ext cx="19693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Organes à risques: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Poumons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Sein controlatéral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Cœur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Moelle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Thyroïde</a:t>
            </a:r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311275" y="6211669"/>
            <a:ext cx="1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Diapo: Dr L. Gras, COL, Lille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535047" cy="194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700808"/>
            <a:ext cx="2285172" cy="2214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412776"/>
            <a:ext cx="4536504" cy="195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924944"/>
            <a:ext cx="4536504" cy="1958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4221088"/>
            <a:ext cx="4000872" cy="231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7311275" y="6216610"/>
            <a:ext cx="1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Diapo: Dr L. Gras, COL, Lille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 </a:t>
            </a:r>
            <a:r>
              <a:rPr lang="fr-FR" dirty="0" err="1" smtClean="0"/>
              <a:t>ème</a:t>
            </a:r>
            <a:r>
              <a:rPr lang="fr-FR" dirty="0" smtClean="0"/>
              <a:t> étape: dosimétrie</a:t>
            </a:r>
            <a:endParaRPr lang="fr-FR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26029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1382" y="1988840"/>
            <a:ext cx="270475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844824"/>
            <a:ext cx="272347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05064"/>
            <a:ext cx="272347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0" y="0"/>
            <a:ext cx="1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Diapo: Dr L. Gras, COL, Lille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Dosimétrie: mise en place des faisceaux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Sus </a:t>
            </a:r>
            <a:r>
              <a:rPr lang="fr-FR" dirty="0" err="1" smtClean="0"/>
              <a:t>clav</a:t>
            </a:r>
            <a:r>
              <a:rPr lang="fr-FR" dirty="0" smtClean="0"/>
              <a:t> et Sous </a:t>
            </a:r>
            <a:r>
              <a:rPr lang="fr-FR" dirty="0" err="1" smtClean="0"/>
              <a:t>clav</a:t>
            </a:r>
            <a:endParaRPr lang="fr-FR" dirty="0" smtClean="0"/>
          </a:p>
          <a:p>
            <a:r>
              <a:rPr lang="fr-FR" dirty="0" smtClean="0"/>
              <a:t>Chaine Mammaire Interne</a:t>
            </a:r>
          </a:p>
          <a:p>
            <a:pPr lvl="1"/>
            <a:r>
              <a:rPr lang="fr-FR" dirty="0" smtClean="0"/>
              <a:t>Faisceaux directs pondérés à l’épaisseur des tissus avec mixage photons –électrons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Respect des contraintes aux organes à risques (poumon, cœur )</a:t>
            </a:r>
          </a:p>
          <a:p>
            <a:pPr lvl="1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44824"/>
            <a:ext cx="30003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933056"/>
            <a:ext cx="30289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0" y="0"/>
            <a:ext cx="1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Diapo: Dr L. Gras, COL, Lille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072230" cy="1143000"/>
          </a:xfrm>
        </p:spPr>
        <p:txBody>
          <a:bodyPr/>
          <a:lstStyle/>
          <a:p>
            <a:r>
              <a:rPr lang="fr-FR" dirty="0" smtClean="0"/>
              <a:t>Traitement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3608" y="1600200"/>
            <a:ext cx="3852000" cy="5114948"/>
          </a:xfrm>
        </p:spPr>
        <p:txBody>
          <a:bodyPr/>
          <a:lstStyle/>
          <a:p>
            <a:r>
              <a:rPr lang="fr-FR" sz="2000" dirty="0" smtClean="0"/>
              <a:t>Après validation physicien &amp; médecin de la dosimétrie</a:t>
            </a:r>
          </a:p>
          <a:p>
            <a:endParaRPr lang="fr-FR" sz="2000" dirty="0" smtClean="0"/>
          </a:p>
          <a:p>
            <a:r>
              <a:rPr lang="fr-FR" sz="2000" dirty="0" smtClean="0"/>
              <a:t>Contrôle clinique &amp; des imageries de positionnement</a:t>
            </a:r>
          </a:p>
          <a:p>
            <a:endParaRPr lang="fr-FR" sz="2000" dirty="0" smtClean="0"/>
          </a:p>
          <a:p>
            <a:r>
              <a:rPr lang="fr-FR" sz="2000" dirty="0" smtClean="0"/>
              <a:t>Durée:</a:t>
            </a:r>
          </a:p>
          <a:p>
            <a:pPr lvl="1"/>
            <a:r>
              <a:rPr lang="fr-FR" sz="2000" dirty="0" smtClean="0"/>
              <a:t>5 semaines pour le sein +/- les aires ganglionnaires</a:t>
            </a:r>
          </a:p>
          <a:p>
            <a:pPr lvl="2"/>
            <a:r>
              <a:rPr lang="fr-FR" sz="1600" dirty="0" smtClean="0"/>
              <a:t>50 Gy  &gt; 2Gy/</a:t>
            </a:r>
            <a:r>
              <a:rPr lang="fr-FR" sz="1600" dirty="0" err="1" smtClean="0"/>
              <a:t>fr</a:t>
            </a:r>
            <a:endParaRPr lang="fr-FR" sz="1600" dirty="0" smtClean="0"/>
          </a:p>
          <a:p>
            <a:pPr lvl="1"/>
            <a:r>
              <a:rPr lang="fr-FR" sz="2000" dirty="0" smtClean="0"/>
              <a:t>1.5 semaines pour le </a:t>
            </a:r>
            <a:r>
              <a:rPr lang="fr-FR" sz="2000" dirty="0" err="1" smtClean="0"/>
              <a:t>boost</a:t>
            </a:r>
            <a:r>
              <a:rPr lang="fr-FR" sz="2000" dirty="0" smtClean="0"/>
              <a:t> sur le lit </a:t>
            </a:r>
            <a:r>
              <a:rPr lang="fr-FR" sz="2000" dirty="0" err="1" smtClean="0"/>
              <a:t>tumorectomie</a:t>
            </a:r>
            <a:endParaRPr lang="fr-FR" sz="2000" dirty="0" smtClean="0"/>
          </a:p>
          <a:p>
            <a:pPr lvl="2"/>
            <a:r>
              <a:rPr lang="fr-FR" sz="1600" dirty="0" smtClean="0"/>
              <a:t>16 Gy &gt; 2Gy/</a:t>
            </a:r>
            <a:r>
              <a:rPr lang="fr-FR" sz="1600" dirty="0" err="1" smtClean="0"/>
              <a:t>fr</a:t>
            </a:r>
            <a:endParaRPr lang="fr-FR" sz="1600" dirty="0" smtClean="0"/>
          </a:p>
          <a:p>
            <a:endParaRPr lang="fr-FR" dirty="0" smtClean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381375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149080"/>
            <a:ext cx="3386661" cy="241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0" y="0"/>
            <a:ext cx="1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Diapo: Dr L. Gras, COL, Lille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268760"/>
            <a:ext cx="2928958" cy="1897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E:\images sein tomo\untit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044" y="3071810"/>
            <a:ext cx="5327712" cy="3554785"/>
          </a:xfrm>
          <a:prstGeom prst="rect">
            <a:avLst/>
          </a:prstGeom>
          <a:noFill/>
        </p:spPr>
      </p:pic>
      <p:pic>
        <p:nvPicPr>
          <p:cNvPr id="2050" name="Picture 2" descr="E:\images sein tomo\dosi.JPG"/>
          <p:cNvPicPr>
            <a:picLocks noChangeAspect="1" noChangeArrowheads="1"/>
          </p:cNvPicPr>
          <p:nvPr/>
        </p:nvPicPr>
        <p:blipFill>
          <a:blip r:embed="rId5" cstate="print"/>
          <a:srcRect l="22247" r="9621"/>
          <a:stretch>
            <a:fillRect/>
          </a:stretch>
        </p:blipFill>
        <p:spPr bwMode="auto">
          <a:xfrm>
            <a:off x="4643438" y="1857364"/>
            <a:ext cx="3893304" cy="4786346"/>
          </a:xfrm>
          <a:prstGeom prst="rect">
            <a:avLst/>
          </a:prstGeom>
          <a:noFill/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Tomothérapie</a:t>
            </a:r>
            <a:r>
              <a:rPr lang="fr-FR" dirty="0" smtClean="0"/>
              <a:t> &amp; Sein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1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Diapo: Dr L. Gras, COL, Lille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4585" y="428612"/>
            <a:ext cx="8405133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 les cancers invasifs, en cas de </a:t>
            </a:r>
            <a:r>
              <a:rPr lang="fr-FR" i="1" u="sng" dirty="0" smtClean="0"/>
              <a:t>mastectomie partielle</a:t>
            </a:r>
            <a:endParaRPr lang="fr-FR" i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2611" y="1743052"/>
            <a:ext cx="7858180" cy="5114948"/>
          </a:xfrm>
        </p:spPr>
        <p:txBody>
          <a:bodyPr>
            <a:normAutofit/>
          </a:bodyPr>
          <a:lstStyle/>
          <a:p>
            <a:pPr marL="336550" indent="-336550">
              <a:spcBef>
                <a:spcPts val="750"/>
              </a:spcBef>
              <a:buFont typeface="Times New Roman" pitchFamily="16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sz="2400" dirty="0" smtClean="0">
                <a:solidFill>
                  <a:srgbClr val="000000"/>
                </a:solidFill>
                <a:latin typeface="+mj-lt"/>
              </a:rPr>
              <a:t>Méta-analyse (Oxford), Niveau de preuve I</a:t>
            </a:r>
            <a:endParaRPr lang="fr-FR" dirty="0" smtClean="0">
              <a:solidFill>
                <a:srgbClr val="000000"/>
              </a:solidFill>
              <a:latin typeface="+mj-lt"/>
            </a:endParaRPr>
          </a:p>
          <a:p>
            <a:pPr marL="919163" lvl="2" indent="-271463">
              <a:spcBef>
                <a:spcPts val="800"/>
              </a:spcBef>
              <a:buFont typeface="Times New Roman" pitchFamily="16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dirty="0" smtClean="0">
                <a:solidFill>
                  <a:srgbClr val="000000"/>
                </a:solidFill>
                <a:latin typeface="+mj-lt"/>
              </a:rPr>
              <a:t>32800 femmes</a:t>
            </a:r>
          </a:p>
          <a:p>
            <a:pPr marL="919163" lvl="2" indent="-271463">
              <a:spcBef>
                <a:spcPts val="800"/>
              </a:spcBef>
              <a:buFont typeface="Times New Roman" pitchFamily="16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dirty="0" smtClean="0">
                <a:solidFill>
                  <a:srgbClr val="000000"/>
                </a:solidFill>
                <a:latin typeface="+mj-lt"/>
              </a:rPr>
              <a:t>Réduction du risque relatif de récidive locorégionale </a:t>
            </a:r>
            <a:r>
              <a:rPr lang="fr-FR" b="1" dirty="0" smtClean="0">
                <a:solidFill>
                  <a:srgbClr val="000000"/>
                </a:solidFill>
                <a:latin typeface="+mj-lt"/>
              </a:rPr>
              <a:t>de 69%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, soit une réduction absolue à </a:t>
            </a:r>
            <a:r>
              <a:rPr lang="fr-FR" b="1" dirty="0" smtClean="0">
                <a:solidFill>
                  <a:srgbClr val="000000"/>
                </a:solidFill>
                <a:latin typeface="+mj-lt"/>
              </a:rPr>
              <a:t>5 ans de 19% 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(26% sans RT, 7% avec RT).</a:t>
            </a:r>
          </a:p>
          <a:p>
            <a:pPr marL="919163" lvl="2" indent="-271463">
              <a:spcBef>
                <a:spcPts val="800"/>
              </a:spcBef>
              <a:buFont typeface="Times New Roman" pitchFamily="16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dirty="0" smtClean="0">
                <a:solidFill>
                  <a:srgbClr val="000000"/>
                </a:solidFill>
                <a:latin typeface="+mj-lt"/>
              </a:rPr>
              <a:t>Corrélé à une diminution de la mortalité spécifique, voire globale à long terme. Plus l’effet locorégional obtenu était important, plus le risque relatif de mortalité à 15 ans était réduit : </a:t>
            </a:r>
            <a:r>
              <a:rPr lang="fr-FR" b="1" dirty="0" smtClean="0">
                <a:solidFill>
                  <a:srgbClr val="000000"/>
                </a:solidFill>
                <a:latin typeface="+mj-lt"/>
              </a:rPr>
              <a:t>- 17% soit 5.4 % </a:t>
            </a:r>
            <a:r>
              <a:rPr lang="fr-FR" dirty="0" smtClean="0">
                <a:solidFill>
                  <a:srgbClr val="000000"/>
                </a:solidFill>
                <a:latin typeface="+mj-lt"/>
              </a:rPr>
              <a:t>en valeur absolue.</a:t>
            </a:r>
          </a:p>
          <a:p>
            <a:pPr marL="919163" lvl="2" indent="-271463">
              <a:spcBef>
                <a:spcPts val="800"/>
              </a:spcBef>
              <a:buFont typeface="Times New Roman" pitchFamily="16" charset="0"/>
              <a:buChar char="•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fr-FR" dirty="0" smtClean="0">
                <a:solidFill>
                  <a:srgbClr val="000000"/>
                </a:solidFill>
                <a:latin typeface="+mj-lt"/>
              </a:rPr>
              <a:t>Proportionnel et indépendant de l’atteinte axillaire</a:t>
            </a:r>
          </a:p>
          <a:p>
            <a:pPr marL="919163" lvl="2" indent="-271463">
              <a:spcBef>
                <a:spcPts val="800"/>
              </a:spcBef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fr-FR" dirty="0" smtClean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86878" y="274638"/>
            <a:ext cx="789992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Pour les cancers invasifs, en cas de </a:t>
            </a:r>
            <a:r>
              <a:rPr lang="fr-FR" i="1" u="sng" dirty="0" smtClean="0"/>
              <a:t>mastectomie totale</a:t>
            </a:r>
            <a:endParaRPr lang="fr-FR" i="1" u="sng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62293" y="1600200"/>
            <a:ext cx="8614237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 Le plus souvent avec curage axillaire, effets observés de même ampleur:</a:t>
            </a:r>
            <a:endParaRPr lang="fr-FR" dirty="0">
              <a:solidFill>
                <a:srgbClr val="000000"/>
              </a:solidFill>
            </a:endParaRPr>
          </a:p>
          <a:p>
            <a:pPr lvl="1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A4A7"/>
                </a:solidFill>
              </a:rPr>
              <a:t>Réduction du risque de récidive locorégionale </a:t>
            </a:r>
            <a:r>
              <a:rPr lang="fr-FR" dirty="0" smtClean="0">
                <a:solidFill>
                  <a:srgbClr val="000000"/>
                </a:solidFill>
              </a:rPr>
              <a:t>d’environ 70%</a:t>
            </a:r>
          </a:p>
          <a:p>
            <a:pPr lvl="1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A4A7"/>
                </a:solidFill>
              </a:rPr>
              <a:t>Réduction de la mortalité </a:t>
            </a:r>
            <a:r>
              <a:rPr lang="fr-FR" dirty="0" smtClean="0">
                <a:solidFill>
                  <a:srgbClr val="000000"/>
                </a:solidFill>
              </a:rPr>
              <a:t>par </a:t>
            </a:r>
            <a:r>
              <a:rPr lang="fr-FR" dirty="0" smtClean="0">
                <a:solidFill>
                  <a:srgbClr val="00A4A7"/>
                </a:solidFill>
              </a:rPr>
              <a:t>cancer du sein </a:t>
            </a:r>
            <a:r>
              <a:rPr lang="fr-FR" dirty="0" smtClean="0">
                <a:solidFill>
                  <a:srgbClr val="000000"/>
                </a:solidFill>
              </a:rPr>
              <a:t>à 15 ans de 15% (54.1% vs 60.1% p=0.00002) pour les N+</a:t>
            </a:r>
          </a:p>
          <a:p>
            <a:pP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 smtClean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Réduction du risque de récidive LR proportionnelle quel que soit le statut ganglionnaire </a:t>
            </a:r>
            <a:r>
              <a:rPr lang="fr-FR" dirty="0" smtClean="0">
                <a:solidFill>
                  <a:srgbClr val="00A4A7"/>
                </a:solidFill>
              </a:rPr>
              <a:t>avec une discordance pour les patients N0 en termes de mortalité à 15 ans</a:t>
            </a:r>
          </a:p>
          <a:p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571500" y="2214563"/>
            <a:ext cx="7858125" cy="648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741363" lvl="1" indent="-284163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>
              <a:solidFill>
                <a:srgbClr val="000000"/>
              </a:solidFill>
            </a:endParaRPr>
          </a:p>
          <a:p>
            <a:pPr marL="741363" lvl="1" indent="-284163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Pour les cancers invasifs, si N+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914432" y="1916832"/>
            <a:ext cx="8229600" cy="4525963"/>
          </a:xfrm>
        </p:spPr>
        <p:txBody>
          <a:bodyPr/>
          <a:lstStyle/>
          <a:p>
            <a:pPr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 Effet bénéfique de la radiothérapie indépendant:</a:t>
            </a:r>
          </a:p>
          <a:p>
            <a:pPr marL="741363" lvl="1" indent="-284163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Du nombre de ganglions axillaires atteints (1-3 ou &gt; 3)</a:t>
            </a:r>
          </a:p>
          <a:p>
            <a:pPr marL="741363" lvl="1" indent="-284163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De l’âge au diagnostic</a:t>
            </a:r>
          </a:p>
          <a:p>
            <a:pPr marL="741363" lvl="1" indent="-284163">
              <a:buFont typeface="Arial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Du traitement systémique délivré (CT, HT)</a:t>
            </a:r>
          </a:p>
          <a:p>
            <a:endParaRPr lang="fr-F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rot="5400000">
            <a:off x="4179887" y="1963738"/>
            <a:ext cx="10715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1908175" y="908050"/>
            <a:ext cx="6551613" cy="50482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/>
              <a:t>Mastectomie partielle</a:t>
            </a:r>
          </a:p>
          <a:p>
            <a:pPr algn="ctr"/>
            <a:r>
              <a:rPr lang="fr-FR" sz="1400"/>
              <a:t>Mise en place de clips dans le lit tumoral++</a:t>
            </a: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3071813" y="1571625"/>
            <a:ext cx="3154362" cy="728663"/>
          </a:xfrm>
          <a:prstGeom prst="hexagon">
            <a:avLst>
              <a:gd name="adj" fmla="val 116441"/>
              <a:gd name="vf" fmla="val 115470"/>
            </a:avLst>
          </a:prstGeom>
          <a:solidFill>
            <a:srgbClr val="3366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400" dirty="0"/>
              <a:t>Atteinte histologique des berges?</a:t>
            </a: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6226175" y="4537075"/>
            <a:ext cx="2000250" cy="71437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fr-FR" sz="1400" dirty="0"/>
              <a:t>Atteinte étendue </a:t>
            </a:r>
          </a:p>
          <a:p>
            <a:r>
              <a:rPr lang="fr-FR" sz="1400" dirty="0"/>
              <a:t>ou multifocale </a:t>
            </a:r>
          </a:p>
          <a:p>
            <a:r>
              <a:rPr lang="fr-FR" sz="1400" dirty="0"/>
              <a:t>des berges</a:t>
            </a: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3323431" y="4572000"/>
            <a:ext cx="2786063" cy="579438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r>
              <a:rPr lang="fr-FR" sz="1400" dirty="0"/>
              <a:t>Atteinte  </a:t>
            </a:r>
            <a:r>
              <a:rPr lang="fr-FR" sz="1400" dirty="0" err="1"/>
              <a:t>unifocale</a:t>
            </a:r>
            <a:r>
              <a:rPr lang="fr-FR" sz="1400" dirty="0"/>
              <a:t> d’une berge</a:t>
            </a:r>
            <a:r>
              <a:rPr lang="fr-FR" sz="1400" dirty="0">
                <a:solidFill>
                  <a:schemeClr val="bg2"/>
                </a:solidFill>
              </a:rPr>
              <a:t>, </a:t>
            </a:r>
          </a:p>
          <a:p>
            <a:r>
              <a:rPr lang="fr-FR" sz="1400" dirty="0">
                <a:solidFill>
                  <a:srgbClr val="33CC33"/>
                </a:solidFill>
              </a:rPr>
              <a:t> </a:t>
            </a:r>
            <a:r>
              <a:rPr lang="fr-FR" sz="1400" dirty="0"/>
              <a:t>ou marge tissu sain </a:t>
            </a:r>
            <a:r>
              <a:rPr lang="fr-FR" sz="1400" u="sng" dirty="0"/>
              <a:t>&lt;</a:t>
            </a:r>
            <a:r>
              <a:rPr lang="fr-FR" sz="1400" dirty="0"/>
              <a:t>2mm</a:t>
            </a:r>
          </a:p>
        </p:txBody>
      </p:sp>
      <p:sp>
        <p:nvSpPr>
          <p:cNvPr id="9" name="Rectangle 47"/>
          <p:cNvSpPr txBox="1">
            <a:spLocks noChangeArrowheads="1"/>
          </p:cNvSpPr>
          <p:nvPr/>
        </p:nvSpPr>
        <p:spPr>
          <a:xfrm>
            <a:off x="468560" y="0"/>
            <a:ext cx="9144000" cy="863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cap="small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</a:t>
            </a:r>
            <a:r>
              <a:rPr kumimoji="0" lang="fr-FR" sz="2800" b="1" i="0" u="none" strike="noStrike" kern="1200" cap="small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raitement</a:t>
            </a:r>
            <a:r>
              <a:rPr kumimoji="0" lang="fr-FR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locorégional</a:t>
            </a:r>
            <a:r>
              <a:rPr kumimoji="0" lang="fr-FR" sz="2800" b="1" i="0" u="none" strike="noStrike" kern="1200" cap="small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 </a:t>
            </a:r>
            <a:r>
              <a:rPr kumimoji="0" lang="fr-FR" sz="28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conservation mammaire</a:t>
            </a: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5965031" y="2192338"/>
            <a:ext cx="785813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400" dirty="0"/>
              <a:t>Oui </a:t>
            </a:r>
          </a:p>
        </p:txBody>
      </p:sp>
      <p:sp>
        <p:nvSpPr>
          <p:cNvPr id="11" name="Text Box 58"/>
          <p:cNvSpPr txBox="1">
            <a:spLocks noChangeArrowheads="1"/>
          </p:cNvSpPr>
          <p:nvPr/>
        </p:nvSpPr>
        <p:spPr bwMode="auto">
          <a:xfrm rot="10800000" flipV="1">
            <a:off x="5965031" y="3417889"/>
            <a:ext cx="420687" cy="3079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fr-FR" sz="1400" dirty="0"/>
              <a:t>oui</a:t>
            </a:r>
          </a:p>
        </p:txBody>
      </p:sp>
      <p:sp>
        <p:nvSpPr>
          <p:cNvPr id="12" name="Rectangle 59"/>
          <p:cNvSpPr>
            <a:spLocks noChangeArrowheads="1"/>
          </p:cNvSpPr>
          <p:nvPr/>
        </p:nvSpPr>
        <p:spPr bwMode="auto">
          <a:xfrm>
            <a:off x="5214938" y="3908425"/>
            <a:ext cx="2000250" cy="357188"/>
          </a:xfrm>
          <a:prstGeom prst="rect">
            <a:avLst/>
          </a:prstGeom>
          <a:solidFill>
            <a:srgbClr val="3366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fr-FR" sz="1400" dirty="0">
                <a:latin typeface="+mj-lt"/>
              </a:rPr>
              <a:t>Reprise chirurgicale</a:t>
            </a:r>
          </a:p>
          <a:p>
            <a:pPr>
              <a:defRPr/>
            </a:pPr>
            <a:r>
              <a:rPr lang="fr-FR" sz="1400" dirty="0">
                <a:latin typeface="+mj-lt"/>
              </a:rPr>
              <a:t> conservatrice</a:t>
            </a:r>
            <a:endParaRPr lang="en-US" sz="1400" dirty="0">
              <a:latin typeface="+mj-lt"/>
            </a:endParaRPr>
          </a:p>
        </p:txBody>
      </p:sp>
      <p:sp>
        <p:nvSpPr>
          <p:cNvPr id="13" name="Text Box 60"/>
          <p:cNvSpPr txBox="1">
            <a:spLocks noChangeArrowheads="1"/>
          </p:cNvSpPr>
          <p:nvPr/>
        </p:nvSpPr>
        <p:spPr bwMode="auto">
          <a:xfrm>
            <a:off x="7980362" y="3417888"/>
            <a:ext cx="479425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sz="1400" dirty="0"/>
              <a:t>non</a:t>
            </a:r>
          </a:p>
        </p:txBody>
      </p:sp>
      <p:sp>
        <p:nvSpPr>
          <p:cNvPr id="14" name="Rectangle 62"/>
          <p:cNvSpPr>
            <a:spLocks noChangeArrowheads="1"/>
          </p:cNvSpPr>
          <p:nvPr/>
        </p:nvSpPr>
        <p:spPr bwMode="auto">
          <a:xfrm>
            <a:off x="5357813" y="5964238"/>
            <a:ext cx="3786187" cy="836612"/>
          </a:xfrm>
          <a:prstGeom prst="rect">
            <a:avLst/>
          </a:prstGeom>
          <a:solidFill>
            <a:srgbClr val="3366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fr-FR" sz="1400" dirty="0" smtClean="0">
                <a:latin typeface="Calibri" pitchFamily="34" charset="0"/>
              </a:rPr>
              <a:t>Mastectomie</a:t>
            </a:r>
          </a:p>
          <a:p>
            <a:r>
              <a:rPr lang="fr-FR" sz="1400" dirty="0">
                <a:latin typeface="Calibri" pitchFamily="34" charset="0"/>
              </a:rPr>
              <a:t>Option: RMI si N –  et si absence d’indications </a:t>
            </a:r>
          </a:p>
          <a:p>
            <a:r>
              <a:rPr lang="fr-FR" sz="1400" dirty="0">
                <a:latin typeface="Calibri" pitchFamily="34" charset="0"/>
              </a:rPr>
              <a:t>d’irradiation pariétale</a:t>
            </a:r>
          </a:p>
        </p:txBody>
      </p:sp>
      <p:sp>
        <p:nvSpPr>
          <p:cNvPr id="15" name="Line 64"/>
          <p:cNvSpPr>
            <a:spLocks noChangeShapeType="1"/>
          </p:cNvSpPr>
          <p:nvPr/>
        </p:nvSpPr>
        <p:spPr bwMode="auto">
          <a:xfrm>
            <a:off x="5500688" y="5141912"/>
            <a:ext cx="987600" cy="822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071813" y="5714206"/>
            <a:ext cx="857250" cy="50006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>
                <a:solidFill>
                  <a:schemeClr val="tx1"/>
                </a:solidFill>
              </a:rPr>
              <a:t>RCP</a:t>
            </a:r>
          </a:p>
        </p:txBody>
      </p:sp>
      <p:sp>
        <p:nvSpPr>
          <p:cNvPr id="17" name="Espace réservé du pied de page 38"/>
          <p:cNvSpPr txBox="1">
            <a:spLocks noGrp="1"/>
          </p:cNvSpPr>
          <p:nvPr/>
        </p:nvSpPr>
        <p:spPr>
          <a:xfrm flipH="1">
            <a:off x="2786063" y="6356350"/>
            <a:ext cx="338137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Line 39"/>
          <p:cNvSpPr>
            <a:spLocks noChangeShapeType="1"/>
          </p:cNvSpPr>
          <p:nvPr/>
        </p:nvSpPr>
        <p:spPr bwMode="auto">
          <a:xfrm flipH="1" flipV="1">
            <a:off x="2418556" y="5141912"/>
            <a:ext cx="735013" cy="606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9" name="ZoneTexte 41"/>
          <p:cNvSpPr txBox="1">
            <a:spLocks noChangeArrowheads="1"/>
          </p:cNvSpPr>
          <p:nvPr/>
        </p:nvSpPr>
        <p:spPr bwMode="auto">
          <a:xfrm>
            <a:off x="5429250" y="2679700"/>
            <a:ext cx="3143250" cy="73818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/>
              <a:t>Reprise chirurgicale conservatrice possible dans des conditions esthétiques satisfaisantes ? 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07156" y="3643312"/>
            <a:ext cx="2286000" cy="1857375"/>
          </a:xfrm>
          <a:prstGeom prst="roundRect">
            <a:avLst>
              <a:gd name="adj" fmla="val 17571"/>
            </a:avLst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400" dirty="0">
                <a:solidFill>
                  <a:schemeClr val="tx1"/>
                </a:solidFill>
              </a:rPr>
              <a:t>Radiothérapie 45  à 50 Gy </a:t>
            </a:r>
          </a:p>
          <a:p>
            <a:pPr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En </a:t>
            </a:r>
            <a:r>
              <a:rPr lang="fr-FR" sz="1400" dirty="0">
                <a:solidFill>
                  <a:schemeClr val="tx1"/>
                </a:solidFill>
              </a:rPr>
              <a:t>fractionnement classique de 2Gy /par  fraction</a:t>
            </a:r>
          </a:p>
          <a:p>
            <a:pPr>
              <a:defRPr/>
            </a:pPr>
            <a:r>
              <a:rPr lang="fr-FR" sz="1400" dirty="0">
                <a:solidFill>
                  <a:srgbClr val="000000"/>
                </a:solidFill>
              </a:rPr>
              <a:t>Surimpression de 16 Gy </a:t>
            </a:r>
          </a:p>
          <a:p>
            <a:pPr>
              <a:defRPr/>
            </a:pPr>
            <a:r>
              <a:rPr lang="fr-FR" sz="1400" dirty="0">
                <a:solidFill>
                  <a:srgbClr val="000000"/>
                </a:solidFill>
              </a:rPr>
              <a:t>en fractionnement classique de 2Gy par fraction</a:t>
            </a:r>
            <a:endParaRPr lang="en-US" sz="1400" dirty="0">
              <a:solidFill>
                <a:srgbClr val="000000"/>
              </a:solidFill>
            </a:endParaRPr>
          </a:p>
          <a:p>
            <a:pPr>
              <a:defRPr/>
            </a:pP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2393156" y="2192338"/>
            <a:ext cx="785813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400" dirty="0"/>
              <a:t>Non</a:t>
            </a:r>
          </a:p>
        </p:txBody>
      </p:sp>
      <p:sp>
        <p:nvSpPr>
          <p:cNvPr id="28" name="Line 37"/>
          <p:cNvSpPr>
            <a:spLocks noChangeShapeType="1"/>
          </p:cNvSpPr>
          <p:nvPr/>
        </p:nvSpPr>
        <p:spPr bwMode="auto">
          <a:xfrm>
            <a:off x="7399410" y="5243512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>
            <a:off x="5500688" y="4357688"/>
            <a:ext cx="150018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Line 37"/>
          <p:cNvSpPr>
            <a:spLocks noChangeShapeType="1"/>
          </p:cNvSpPr>
          <p:nvPr/>
        </p:nvSpPr>
        <p:spPr bwMode="auto">
          <a:xfrm>
            <a:off x="5500688" y="4357688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1" name="Line 37"/>
          <p:cNvSpPr>
            <a:spLocks noChangeShapeType="1"/>
          </p:cNvSpPr>
          <p:nvPr/>
        </p:nvSpPr>
        <p:spPr bwMode="auto">
          <a:xfrm>
            <a:off x="7000875" y="439261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 flipH="1">
            <a:off x="6226174" y="3417889"/>
            <a:ext cx="774699" cy="490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cxnSp>
        <p:nvCxnSpPr>
          <p:cNvPr id="33" name="Connecteur droit 32"/>
          <p:cNvCxnSpPr/>
          <p:nvPr/>
        </p:nvCxnSpPr>
        <p:spPr>
          <a:xfrm rot="10800000">
            <a:off x="2071688" y="2500313"/>
            <a:ext cx="492918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7000875" y="2500313"/>
            <a:ext cx="0" cy="179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 flipH="1">
            <a:off x="1187219" y="2500313"/>
            <a:ext cx="884469" cy="1000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 flipH="1">
            <a:off x="3929060" y="5151438"/>
            <a:ext cx="785814" cy="75564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fr-FR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7000874" y="3417889"/>
            <a:ext cx="1458913" cy="4905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0" name="Line 37"/>
          <p:cNvSpPr>
            <a:spLocks noChangeShapeType="1"/>
          </p:cNvSpPr>
          <p:nvPr/>
        </p:nvSpPr>
        <p:spPr bwMode="auto">
          <a:xfrm>
            <a:off x="8459787" y="3908425"/>
            <a:ext cx="1" cy="19986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2576" y="267494"/>
            <a:ext cx="7580512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Radiothérapie des aires ganglionnaires</a:t>
            </a:r>
            <a:endParaRPr lang="fr-FR" sz="2400" b="1" cap="small" dirty="0">
              <a:solidFill>
                <a:srgbClr val="00A4A7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fr-FR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(axillaire, sus-claviculaire, CMI</a:t>
            </a:r>
            <a:r>
              <a:rPr kumimoji="0" lang="fr-FR" sz="20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fr-FR" sz="20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		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60338" y="2786063"/>
            <a:ext cx="1911350" cy="307975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sz="1400"/>
              <a:t>pN0, pN0(i+),</a:t>
            </a:r>
            <a:r>
              <a:rPr lang="fr-FR" sz="1400" b="1">
                <a:solidFill>
                  <a:srgbClr val="FF0000"/>
                </a:solidFill>
              </a:rPr>
              <a:t> </a:t>
            </a:r>
            <a:r>
              <a:rPr lang="fr-FR" sz="1400" b="1"/>
              <a:t>pN1 mi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286625" y="2857500"/>
            <a:ext cx="906463" cy="307975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fr-FR" sz="1400"/>
              <a:t>&gt; pN1mi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215063" y="4714875"/>
            <a:ext cx="2571750" cy="1600200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400"/>
              <a:t>Radiothérapie de la CMI et du sommet de l’aisselle </a:t>
            </a:r>
            <a:endParaRPr lang="fr-FR" sz="1400">
              <a:solidFill>
                <a:srgbClr val="0099FF"/>
              </a:solidFill>
            </a:endParaRPr>
          </a:p>
          <a:p>
            <a:r>
              <a:rPr lang="fr-FR" sz="1400"/>
              <a:t>45 à 50Gy en fractionnement classique de 2 Gy par fraction</a:t>
            </a:r>
          </a:p>
          <a:p>
            <a:r>
              <a:rPr lang="fr-FR" sz="1400"/>
              <a:t>Irradiation du creux axillaire </a:t>
            </a:r>
          </a:p>
          <a:p>
            <a:r>
              <a:rPr lang="fr-FR" sz="1400"/>
              <a:t>après curage: indication exceptionnelle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5300663"/>
            <a:ext cx="2857500" cy="523875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400" b="1"/>
              <a:t>Standard:</a:t>
            </a:r>
          </a:p>
          <a:p>
            <a:r>
              <a:rPr lang="fr-FR" sz="1400"/>
              <a:t>Pas d’irradiation ganglionnaire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786063" y="3500438"/>
            <a:ext cx="4357687" cy="1169987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400" b="1"/>
              <a:t>Option</a:t>
            </a:r>
            <a:r>
              <a:rPr lang="fr-FR" sz="1400"/>
              <a:t>:</a:t>
            </a:r>
          </a:p>
          <a:p>
            <a:r>
              <a:rPr lang="fr-FR" sz="1400"/>
              <a:t>Tumeurs internes ou centrales en fonction de l’âge, </a:t>
            </a:r>
          </a:p>
          <a:p>
            <a:r>
              <a:rPr lang="fr-FR" sz="1400"/>
              <a:t>de la taille tumorale, de la présence d’ emboles vasculaires.</a:t>
            </a:r>
          </a:p>
          <a:p>
            <a:endParaRPr lang="fr-FR" sz="1400"/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357563" y="5286375"/>
            <a:ext cx="2643187" cy="1169988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400"/>
              <a:t>Radiothérapie  CMI + sus claviculaire</a:t>
            </a:r>
          </a:p>
          <a:p>
            <a:r>
              <a:rPr lang="fr-FR" sz="1400"/>
              <a:t>45  à 50 Gy en fractionnement </a:t>
            </a:r>
          </a:p>
          <a:p>
            <a:r>
              <a:rPr lang="fr-FR" sz="1400"/>
              <a:t>classique de 2 Gy par  fraction</a:t>
            </a:r>
          </a:p>
          <a:p>
            <a:endParaRPr lang="fr-FR" sz="1400"/>
          </a:p>
        </p:txBody>
      </p:sp>
      <p:sp>
        <p:nvSpPr>
          <p:cNvPr id="10" name="Ellipse 9"/>
          <p:cNvSpPr/>
          <p:nvPr/>
        </p:nvSpPr>
        <p:spPr>
          <a:xfrm>
            <a:off x="8072438" y="5929313"/>
            <a:ext cx="1071562" cy="5715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800" dirty="0">
                <a:solidFill>
                  <a:schemeClr val="tx1"/>
                </a:solidFill>
              </a:rPr>
              <a:t>RCP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71800" y="1556792"/>
            <a:ext cx="4357687" cy="428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800" dirty="0">
                <a:solidFill>
                  <a:schemeClr val="tx1"/>
                </a:solidFill>
              </a:rPr>
              <a:t>Statut ganglionnaire post chirurgical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644008" y="2060848"/>
            <a:ext cx="2785492" cy="7252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rot="10800000" flipV="1">
            <a:off x="2071688" y="2060848"/>
            <a:ext cx="2572320" cy="5823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5400000">
            <a:off x="4322762" y="4964113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rot="5400000">
            <a:off x="7286625" y="3929063"/>
            <a:ext cx="1143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5400000">
            <a:off x="69850" y="4214813"/>
            <a:ext cx="1858963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000125" y="4071938"/>
            <a:ext cx="1643063" cy="15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0" y="0"/>
            <a:ext cx="1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Diapo: Dr L. Gras, COL, Lille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 rot="5400000">
            <a:off x="3821907" y="2177256"/>
            <a:ext cx="1500188" cy="3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56592" y="116632"/>
            <a:ext cx="9144000" cy="6429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Indications de radiothérapie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A4A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 la paroi thoracique après mastectomie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57563" y="1071563"/>
            <a:ext cx="2590800" cy="307975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400"/>
              <a:t>Mastectomie radicale modifiée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71813" y="2286000"/>
            <a:ext cx="3017837" cy="307975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400"/>
              <a:t>Atteinte ganglionnaire axillaire?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 rot="10800000" flipV="1">
            <a:off x="7515225" y="3460750"/>
            <a:ext cx="642938" cy="306388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400" u="sng"/>
              <a:t>pN+</a:t>
            </a:r>
            <a:endParaRPr lang="fr-FR" sz="140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10800000" flipV="1">
            <a:off x="714375" y="3402013"/>
            <a:ext cx="601663" cy="306387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400"/>
              <a:t>pN0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0" y="5643563"/>
            <a:ext cx="1919288" cy="523875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400" b="1"/>
              <a:t>Standard</a:t>
            </a:r>
          </a:p>
          <a:p>
            <a:r>
              <a:rPr lang="fr-FR" sz="1400"/>
              <a:t>Absence de RT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429375" y="4286250"/>
            <a:ext cx="2714625" cy="1816100"/>
          </a:xfrm>
          <a:prstGeom prst="rect">
            <a:avLst/>
          </a:prstGeom>
          <a:solidFill>
            <a:srgbClr val="FFCC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400"/>
              <a:t>Irradiation pariétale </a:t>
            </a:r>
          </a:p>
          <a:p>
            <a:r>
              <a:rPr lang="fr-FR" sz="1400"/>
              <a:t>thoracique</a:t>
            </a:r>
          </a:p>
          <a:p>
            <a:r>
              <a:rPr lang="fr-FR" sz="1400"/>
              <a:t>45  à 50 Gy en fractionnement </a:t>
            </a:r>
          </a:p>
          <a:p>
            <a:r>
              <a:rPr lang="fr-FR" sz="1400"/>
              <a:t>classique de 2Gy par  fraction</a:t>
            </a:r>
          </a:p>
          <a:p>
            <a:r>
              <a:rPr lang="fr-FR" sz="1400"/>
              <a:t>&lt;12 semaines après chirurgie ou &lt; 5 semaines après la dernière cure si chimiothérapie adjuvante 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267744" y="3645024"/>
            <a:ext cx="3714750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fr-FR" sz="1400" b="1" dirty="0" smtClean="0"/>
              <a:t>Age </a:t>
            </a:r>
            <a:r>
              <a:rPr lang="fr-FR" sz="1400" b="1" dirty="0"/>
              <a:t>&lt;40 ans</a:t>
            </a:r>
          </a:p>
          <a:p>
            <a:pPr>
              <a:buFontTx/>
              <a:buChar char="-"/>
              <a:defRPr/>
            </a:pPr>
            <a:r>
              <a:rPr lang="fr-FR" sz="1400" b="1" dirty="0"/>
              <a:t>T3, </a:t>
            </a:r>
            <a:r>
              <a:rPr lang="fr-FR" sz="1400" b="1" dirty="0" smtClean="0"/>
              <a:t>T4</a:t>
            </a:r>
          </a:p>
          <a:p>
            <a:pPr>
              <a:buFontTx/>
              <a:buChar char="-"/>
              <a:defRPr/>
            </a:pPr>
            <a:r>
              <a:rPr lang="fr-FR" sz="1400" b="1" dirty="0" smtClean="0"/>
              <a:t>T2 des quadrants internes</a:t>
            </a:r>
          </a:p>
          <a:p>
            <a:pPr>
              <a:buFontTx/>
              <a:buChar char="-"/>
              <a:defRPr/>
            </a:pPr>
            <a:r>
              <a:rPr lang="fr-FR" sz="1400" b="1" dirty="0" smtClean="0"/>
              <a:t> Sexe masculin</a:t>
            </a:r>
            <a:endParaRPr lang="fr-FR" sz="1400" b="1" dirty="0"/>
          </a:p>
          <a:p>
            <a:pPr>
              <a:buFontTx/>
              <a:buChar char="-"/>
              <a:defRPr/>
            </a:pPr>
            <a:r>
              <a:rPr lang="fr-FR" sz="1400" b="1" dirty="0" err="1"/>
              <a:t>Multifocalité</a:t>
            </a:r>
            <a:r>
              <a:rPr lang="fr-FR" sz="1400" b="1" dirty="0"/>
              <a:t> macroscopique (sur pièce)</a:t>
            </a:r>
          </a:p>
          <a:p>
            <a:pPr>
              <a:defRPr/>
            </a:pPr>
            <a:endParaRPr lang="fr-FR" sz="1400" b="1" dirty="0" smtClean="0"/>
          </a:p>
          <a:p>
            <a:pPr>
              <a:defRPr/>
            </a:pPr>
            <a:r>
              <a:rPr lang="fr-FR" sz="1400" b="1" u="sng" dirty="0" smtClean="0"/>
              <a:t>Options </a:t>
            </a:r>
            <a:r>
              <a:rPr lang="fr-FR" sz="1400" dirty="0" smtClean="0"/>
              <a:t>en fonction de certains FR</a:t>
            </a:r>
            <a:endParaRPr lang="fr-FR" sz="1400" b="1" dirty="0"/>
          </a:p>
          <a:p>
            <a:pPr>
              <a:buFontTx/>
              <a:buChar char="-"/>
              <a:defRPr/>
            </a:pPr>
            <a:r>
              <a:rPr lang="fr-FR" sz="1400" dirty="0"/>
              <a:t>Grade 3</a:t>
            </a:r>
          </a:p>
          <a:p>
            <a:pPr>
              <a:buFontTx/>
              <a:buChar char="-"/>
              <a:defRPr/>
            </a:pPr>
            <a:r>
              <a:rPr lang="fr-FR" sz="1400" dirty="0"/>
              <a:t>Emboles </a:t>
            </a:r>
            <a:r>
              <a:rPr lang="fr-FR" sz="1400" dirty="0" smtClean="0"/>
              <a:t>vasculaires</a:t>
            </a:r>
          </a:p>
        </p:txBody>
      </p:sp>
      <p:cxnSp>
        <p:nvCxnSpPr>
          <p:cNvPr id="11" name="AutoShape 14"/>
          <p:cNvCxnSpPr>
            <a:cxnSpLocks noChangeShapeType="1"/>
            <a:stCxn id="5" idx="2"/>
            <a:endCxn id="5" idx="2"/>
          </p:cNvCxnSpPr>
          <p:nvPr/>
        </p:nvCxnSpPr>
        <p:spPr bwMode="auto">
          <a:xfrm rot="5400000">
            <a:off x="4579938" y="2593975"/>
            <a:ext cx="1588" cy="1587"/>
          </a:xfrm>
          <a:prstGeom prst="straightConnector1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triangle" w="sm" len="sm"/>
          </a:ln>
        </p:spPr>
      </p:cxn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539552" y="6381328"/>
            <a:ext cx="6202362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fr-FR" sz="1400" dirty="0"/>
              <a:t>* Toute indication d’irradiation ganglionnaire indique une irradiation pariétale.</a:t>
            </a:r>
          </a:p>
        </p:txBody>
      </p:sp>
      <p:sp>
        <p:nvSpPr>
          <p:cNvPr id="13" name="Espace réservé du pied de page 2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cxnSp>
        <p:nvCxnSpPr>
          <p:cNvPr id="15" name="AutoShape 13"/>
          <p:cNvCxnSpPr>
            <a:cxnSpLocks noChangeShapeType="1"/>
          </p:cNvCxnSpPr>
          <p:nvPr/>
        </p:nvCxnSpPr>
        <p:spPr bwMode="auto">
          <a:xfrm rot="21480000">
            <a:off x="5929313" y="4795838"/>
            <a:ext cx="501650" cy="12700"/>
          </a:xfrm>
          <a:prstGeom prst="straightConnector1">
            <a:avLst/>
          </a:prstGeom>
          <a:ln>
            <a:headEnd type="none" w="sm" len="sm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14375" y="2714625"/>
            <a:ext cx="714375" cy="357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non</a:t>
            </a: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7429500" y="2714625"/>
            <a:ext cx="642938" cy="357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oui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4000500"/>
            <a:ext cx="1857375" cy="6429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>
                <a:solidFill>
                  <a:schemeClr val="tx1"/>
                </a:solidFill>
              </a:rPr>
              <a:t>Pas de facteur de risque </a:t>
            </a:r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1000125" y="47148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>
            <a:off x="7786688" y="38576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 rot="10800000">
            <a:off x="1500188" y="2928938"/>
            <a:ext cx="5786437" cy="158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37"/>
          <p:cNvSpPr>
            <a:spLocks noChangeShapeType="1"/>
          </p:cNvSpPr>
          <p:nvPr/>
        </p:nvSpPr>
        <p:spPr bwMode="auto">
          <a:xfrm>
            <a:off x="1500188" y="3714750"/>
            <a:ext cx="714375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0" y="0"/>
            <a:ext cx="183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Diapo: Dr L. Gras, COL, Lille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smtClean="0"/>
              <a:t>Délais / </a:t>
            </a:r>
            <a:r>
              <a:rPr lang="fr-FR" dirty="0" err="1" smtClean="0"/>
              <a:t>Chir</a:t>
            </a:r>
            <a:r>
              <a:rPr lang="fr-FR" dirty="0" smtClean="0"/>
              <a:t> / 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648200" cy="5715000"/>
          </a:xfrm>
        </p:spPr>
        <p:txBody>
          <a:bodyPr>
            <a:normAutofit fontScale="85000" lnSpcReduction="20000"/>
          </a:bodyPr>
          <a:lstStyle/>
          <a:p>
            <a:r>
              <a:rPr lang="fr-FR" b="1" u="sng" dirty="0" smtClean="0"/>
              <a:t>Référentiel INCA: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En l’absence de chimiothérapie adjuvante, le délai de mise en route de la radiothérapie ne doit pas dépasser </a:t>
            </a:r>
            <a:r>
              <a:rPr lang="fr-FR" b="1" dirty="0" smtClean="0"/>
              <a:t>12 semaines après chirurgie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Après une chimiothérapie adjuvante, il est recommandé de ne pas débuter la radiothérapie </a:t>
            </a:r>
            <a:r>
              <a:rPr lang="fr-FR" dirty="0" err="1" smtClean="0"/>
              <a:t>au‑delà</a:t>
            </a:r>
            <a:r>
              <a:rPr lang="fr-FR" dirty="0" smtClean="0"/>
              <a:t> </a:t>
            </a:r>
            <a:r>
              <a:rPr lang="fr-FR" b="1" dirty="0" smtClean="0"/>
              <a:t>de 6 mois après la chirurgie </a:t>
            </a:r>
            <a:r>
              <a:rPr lang="fr-FR" dirty="0" smtClean="0"/>
              <a:t>et </a:t>
            </a:r>
            <a:r>
              <a:rPr lang="fr-FR" dirty="0" err="1" smtClean="0"/>
              <a:t>au‑delà</a:t>
            </a:r>
            <a:r>
              <a:rPr lang="fr-FR" dirty="0" smtClean="0"/>
              <a:t> de </a:t>
            </a:r>
            <a:r>
              <a:rPr lang="fr-FR" b="1" dirty="0" smtClean="0"/>
              <a:t>5 semaines après la chimiothérapie</a:t>
            </a:r>
            <a:r>
              <a:rPr lang="fr-FR" dirty="0" smtClean="0"/>
              <a:t>.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La réalisation d’une reconstruction mammaire immédiate ou la prescription d’une thérapie ciblée ne doivent pas modifier ces délais. 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495800" cy="5028165"/>
          </a:xfrm>
        </p:spPr>
        <p:txBody>
          <a:bodyPr>
            <a:normAutofit fontScale="85000" lnSpcReduction="20000"/>
          </a:bodyPr>
          <a:lstStyle/>
          <a:p>
            <a:r>
              <a:rPr lang="fr-FR" b="1" u="sng" dirty="0" smtClean="0"/>
              <a:t>Saint</a:t>
            </a:r>
            <a:r>
              <a:rPr lang="fr-FR" b="1" u="sng" dirty="0" smtClean="0"/>
              <a:t> </a:t>
            </a:r>
            <a:r>
              <a:rPr lang="fr-FR" b="1" u="sng" dirty="0" smtClean="0"/>
              <a:t>P</a:t>
            </a:r>
            <a:r>
              <a:rPr lang="fr-FR" b="1" u="sng" dirty="0" smtClean="0"/>
              <a:t>aul </a:t>
            </a:r>
            <a:r>
              <a:rPr lang="fr-FR" b="1" u="sng" dirty="0" smtClean="0"/>
              <a:t>de Vence :</a:t>
            </a:r>
          </a:p>
          <a:p>
            <a:endParaRPr lang="fr-FR" b="1" u="sng" dirty="0" smtClean="0"/>
          </a:p>
          <a:p>
            <a:pPr lvl="1"/>
            <a:r>
              <a:rPr lang="fr-FR" b="1" dirty="0" smtClean="0"/>
              <a:t>8 semaines </a:t>
            </a:r>
            <a:r>
              <a:rPr lang="fr-FR" dirty="0" smtClean="0"/>
              <a:t>après la chirurgie</a:t>
            </a:r>
          </a:p>
          <a:p>
            <a:pPr lvl="1"/>
            <a:endParaRPr lang="fr-FR" dirty="0" smtClean="0"/>
          </a:p>
          <a:p>
            <a:pPr lvl="1"/>
            <a:r>
              <a:rPr lang="fr-FR" b="1" dirty="0" smtClean="0"/>
              <a:t>20 à 24 semaines </a:t>
            </a:r>
            <a:r>
              <a:rPr lang="fr-FR" dirty="0" smtClean="0"/>
              <a:t>après la chirurgie si chimiothérapie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err="1" smtClean="0"/>
              <a:t>Radiothérapie</a:t>
            </a:r>
            <a:r>
              <a:rPr lang="en-GB" dirty="0" smtClean="0"/>
              <a:t> et CCIS avec </a:t>
            </a:r>
            <a:r>
              <a:rPr lang="en-GB" dirty="0" err="1" smtClean="0"/>
              <a:t>chirurgie</a:t>
            </a:r>
            <a:r>
              <a:rPr lang="en-GB" dirty="0" smtClean="0"/>
              <a:t> </a:t>
            </a:r>
            <a:r>
              <a:rPr lang="en-GB" dirty="0" err="1" smtClean="0"/>
              <a:t>conservatrice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defRPr/>
            </a:pPr>
            <a:r>
              <a:rPr lang="fr-FR" dirty="0" smtClean="0"/>
              <a:t>Réduction des taux de toutes les récidives ≈ 50%</a:t>
            </a:r>
          </a:p>
          <a:p>
            <a:pPr lvl="0">
              <a:lnSpc>
                <a:spcPct val="90000"/>
              </a:lnSpc>
              <a:buNone/>
              <a:defRPr/>
            </a:pPr>
            <a:endParaRPr lang="fr-FR" sz="2000" dirty="0" smtClean="0"/>
          </a:p>
          <a:p>
            <a:pPr lvl="0">
              <a:lnSpc>
                <a:spcPct val="90000"/>
              </a:lnSpc>
              <a:defRPr/>
            </a:pPr>
            <a:r>
              <a:rPr lang="fr-FR" dirty="0" smtClean="0"/>
              <a:t>Effet proche des CCI/CLI</a:t>
            </a:r>
          </a:p>
          <a:p>
            <a:pPr lvl="0">
              <a:lnSpc>
                <a:spcPct val="90000"/>
              </a:lnSpc>
              <a:buNone/>
              <a:defRPr/>
            </a:pPr>
            <a:endParaRPr lang="fr-FR" sz="2000" dirty="0" smtClean="0"/>
          </a:p>
          <a:p>
            <a:pPr lvl="0">
              <a:lnSpc>
                <a:spcPct val="90000"/>
              </a:lnSpc>
              <a:defRPr/>
            </a:pPr>
            <a:r>
              <a:rPr lang="fr-FR" dirty="0" smtClean="0"/>
              <a:t>Pas d’augmentation de cancer </a:t>
            </a:r>
            <a:r>
              <a:rPr lang="fr-FR" dirty="0" err="1" smtClean="0"/>
              <a:t>contro-latéral</a:t>
            </a:r>
            <a:endParaRPr lang="fr-FR" dirty="0" smtClean="0"/>
          </a:p>
          <a:p>
            <a:pPr lvl="0">
              <a:lnSpc>
                <a:spcPct val="90000"/>
              </a:lnSpc>
              <a:defRPr/>
            </a:pPr>
            <a:endParaRPr lang="fr-FR" dirty="0" smtClean="0"/>
          </a:p>
          <a:p>
            <a:pPr lvl="0">
              <a:lnSpc>
                <a:spcPct val="90000"/>
              </a:lnSpc>
              <a:defRPr/>
            </a:pPr>
            <a:r>
              <a:rPr lang="fr-FR" dirty="0" smtClean="0"/>
              <a:t>Echec dans 15-20% ? </a:t>
            </a:r>
            <a:endParaRPr lang="fr-FR" sz="2000" dirty="0" smtClean="0"/>
          </a:p>
          <a:p>
            <a:pPr lvl="0">
              <a:lnSpc>
                <a:spcPct val="90000"/>
              </a:lnSpc>
              <a:buNone/>
              <a:defRPr/>
            </a:pPr>
            <a:endParaRPr lang="fr-FR" sz="2400" dirty="0" smtClean="0"/>
          </a:p>
          <a:p>
            <a:pPr lvl="0">
              <a:lnSpc>
                <a:spcPct val="90000"/>
              </a:lnSpc>
              <a:defRPr/>
            </a:pPr>
            <a:r>
              <a:rPr lang="fr-FR" dirty="0" smtClean="0"/>
              <a:t>Pas d’impact sur la survie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1007</Words>
  <Application>Microsoft Macintosh PowerPoint</Application>
  <PresentationFormat>Présentation à l'écran (4:3)</PresentationFormat>
  <Paragraphs>177</Paragraphs>
  <Slides>17</Slides>
  <Notes>16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RADIOTHERAPIE DES CANCERS DU SEIN</vt:lpstr>
      <vt:lpstr>Pour les cancers invasifs, en cas de mastectomie partielle</vt:lpstr>
      <vt:lpstr>Pour les cancers invasifs, en cas de mastectomie totale</vt:lpstr>
      <vt:lpstr>Pour les cancers invasifs, si N+</vt:lpstr>
      <vt:lpstr>Diapositive 5</vt:lpstr>
      <vt:lpstr>Diapositive 6</vt:lpstr>
      <vt:lpstr>Diapositive 7</vt:lpstr>
      <vt:lpstr>Délais / Chir / CT</vt:lpstr>
      <vt:lpstr>Radiothérapie et CCIS avec chirurgie conservatrice </vt:lpstr>
      <vt:lpstr>Techniques &amp; Volumes</vt:lpstr>
      <vt:lpstr>Première étape: scanner de plannification</vt:lpstr>
      <vt:lpstr>2ème étape: délinéation</vt:lpstr>
      <vt:lpstr>Diapositive 13</vt:lpstr>
      <vt:lpstr>3 ème étape: dosimétrie</vt:lpstr>
      <vt:lpstr>Dosimétrie: mise en place des faisceaux </vt:lpstr>
      <vt:lpstr>Traitement</vt:lpstr>
      <vt:lpstr>Tomothérapie &amp; Sein</vt:lpstr>
    </vt:vector>
  </TitlesOfParts>
  <Company>Boulanger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Radiothérapie des cancers du sein</dc:title>
  <dc:creator>Loïc Boulanger</dc:creator>
  <cp:lastModifiedBy>Loïc Boulanger</cp:lastModifiedBy>
  <cp:revision>9</cp:revision>
  <dcterms:created xsi:type="dcterms:W3CDTF">2011-12-11T22:21:21Z</dcterms:created>
  <dcterms:modified xsi:type="dcterms:W3CDTF">2011-12-11T22:39:51Z</dcterms:modified>
</cp:coreProperties>
</file>