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2"/>
  </p:notesMasterIdLst>
  <p:sldIdLst>
    <p:sldId id="297" r:id="rId2"/>
    <p:sldId id="257" r:id="rId3"/>
    <p:sldId id="258" r:id="rId4"/>
    <p:sldId id="289" r:id="rId5"/>
    <p:sldId id="260" r:id="rId6"/>
    <p:sldId id="261" r:id="rId7"/>
    <p:sldId id="259" r:id="rId8"/>
    <p:sldId id="262" r:id="rId9"/>
    <p:sldId id="271" r:id="rId10"/>
    <p:sldId id="263" r:id="rId11"/>
    <p:sldId id="265" r:id="rId12"/>
    <p:sldId id="264" r:id="rId13"/>
    <p:sldId id="269" r:id="rId14"/>
    <p:sldId id="270" r:id="rId15"/>
    <p:sldId id="266" r:id="rId16"/>
    <p:sldId id="267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3" r:id="rId28"/>
    <p:sldId id="282" r:id="rId29"/>
    <p:sldId id="284" r:id="rId30"/>
    <p:sldId id="285" r:id="rId31"/>
    <p:sldId id="286" r:id="rId32"/>
    <p:sldId id="288" r:id="rId33"/>
    <p:sldId id="287" r:id="rId34"/>
    <p:sldId id="291" r:id="rId35"/>
    <p:sldId id="292" r:id="rId36"/>
    <p:sldId id="280" r:id="rId37"/>
    <p:sldId id="293" r:id="rId38"/>
    <p:sldId id="294" r:id="rId39"/>
    <p:sldId id="296" r:id="rId40"/>
    <p:sldId id="295" r:id="rId4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AC333-BEDF-DF44-AD6D-D3D5CF1D15E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21699-4600-FC46-B8F3-9F1C316A5F5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E4A37-3B43-0345-A436-3935ECFF8675}" type="slidenum">
              <a:rPr lang="fr-FR"/>
              <a:pPr/>
              <a:t>4</a:t>
            </a:fld>
            <a:endParaRPr lang="fr-FR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/>
          </a:p>
        </p:txBody>
      </p:sp>
      <p:sp>
        <p:nvSpPr>
          <p:cNvPr id="983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82CF3F-EEB6-2D48-882D-21EB5E8D23BA}" type="slidenum">
              <a:rPr lang="fr-FR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2F9569-F149-4A4A-8A2C-5F69F60AF9B5}" type="slidenum">
              <a:rPr lang="fr-FR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/>
          </a:p>
        </p:txBody>
      </p:sp>
      <p:sp>
        <p:nvSpPr>
          <p:cNvPr id="1136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F598FF-1B9C-FB40-AB7F-358D2A9D753C}" type="slidenum">
              <a:rPr lang="fr-FR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/>
          </a:p>
        </p:txBody>
      </p:sp>
      <p:sp>
        <p:nvSpPr>
          <p:cNvPr id="1187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69EC81-4761-194F-8029-0FEED769F015}" type="slidenum">
              <a:rPr lang="fr-FR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7DEB39-ADD4-D540-BB44-F1A10C01D66A}" type="slidenum">
              <a:rPr lang="fr-FR"/>
              <a:pPr/>
              <a:t>36</a:t>
            </a:fld>
            <a:endParaRPr lang="fr-FR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/>
          </a:p>
        </p:txBody>
      </p:sp>
      <p:sp>
        <p:nvSpPr>
          <p:cNvPr id="1208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856BFC-F1F7-F747-99C6-6DC7A3B096A0}" type="slidenum">
              <a:rPr lang="fr-FR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5EC1F-519D-414C-BF45-079031524822}" type="datetimeFigureOut">
              <a:rPr lang="fr-FR" smtClean="0"/>
              <a:pPr/>
              <a:t>11/12/11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DD3F4-EE04-9548-BA8D-30B4C7C3CB7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7067" y="2130425"/>
            <a:ext cx="8703733" cy="1470025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LA CHIRURGIE DES CANCERS INVASIFS DU SEIN</a:t>
            </a:r>
            <a:endParaRPr lang="fr-FR" sz="2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1" y="3893218"/>
            <a:ext cx="8017932" cy="171193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fr-FR" sz="2800" i="1" dirty="0" smtClean="0">
                <a:solidFill>
                  <a:schemeClr val="tx2"/>
                </a:solidFill>
              </a:rPr>
              <a:t>Dr Loïc BOULANGER, Pr Denis VINATIER</a:t>
            </a:r>
          </a:p>
          <a:p>
            <a:pPr>
              <a:spcBef>
                <a:spcPct val="0"/>
              </a:spcBef>
            </a:pPr>
            <a:r>
              <a:rPr lang="fr-FR" sz="2800" dirty="0" smtClean="0">
                <a:solidFill>
                  <a:schemeClr val="tx2"/>
                </a:solidFill>
              </a:rPr>
              <a:t>Service de chirurgie gynécologique et mammaire</a:t>
            </a:r>
          </a:p>
          <a:p>
            <a:pPr>
              <a:spcBef>
                <a:spcPct val="0"/>
              </a:spcBef>
            </a:pPr>
            <a:r>
              <a:rPr lang="fr-FR" sz="2800" b="1" dirty="0" smtClean="0">
                <a:solidFill>
                  <a:schemeClr val="tx2"/>
                </a:solidFill>
              </a:rPr>
              <a:t>Hôpital  Jeanne de Flandre, CHRU  de Lille</a:t>
            </a:r>
            <a:endParaRPr lang="fr-FR" sz="2800" dirty="0"/>
          </a:p>
        </p:txBody>
      </p:sp>
      <p:pic>
        <p:nvPicPr>
          <p:cNvPr id="4" name="Picture 4" descr="ACTION SEIN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3048000" cy="2133600"/>
          </a:xfrm>
          <a:prstGeom prst="rect">
            <a:avLst/>
          </a:prstGeom>
          <a:noFill/>
        </p:spPr>
      </p:pic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1612" y="-3175"/>
            <a:ext cx="259238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hru 50 x 20 CMJN copi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5356646"/>
            <a:ext cx="3010802" cy="15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073" y="274638"/>
            <a:ext cx="8808119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traitement conservateur</a:t>
            </a:r>
            <a:br>
              <a:rPr lang="fr-FR" dirty="0" smtClean="0"/>
            </a:br>
            <a:r>
              <a:rPr lang="fr-FR" dirty="0"/>
              <a:t>I</a:t>
            </a:r>
            <a:r>
              <a:rPr lang="fr-FR" dirty="0" smtClean="0"/>
              <a:t>ncisions cutanées </a:t>
            </a:r>
            <a:r>
              <a:rPr lang="fr-FR" i="1" dirty="0" smtClean="0"/>
              <a:t>directes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199"/>
            <a:ext cx="3461499" cy="4525963"/>
          </a:xfrm>
        </p:spPr>
        <p:txBody>
          <a:bodyPr/>
          <a:lstStyle/>
          <a:p>
            <a:r>
              <a:rPr lang="fr-FR" dirty="0" smtClean="0"/>
              <a:t>Regarder </a:t>
            </a:r>
            <a:r>
              <a:rPr lang="fr-FR" dirty="0"/>
              <a:t>le sens des plis </a:t>
            </a:r>
            <a:r>
              <a:rPr lang="fr-FR" dirty="0" smtClean="0"/>
              <a:t>cutanés</a:t>
            </a:r>
          </a:p>
          <a:p>
            <a:r>
              <a:rPr lang="fr-FR" dirty="0" smtClean="0"/>
              <a:t>Ne </a:t>
            </a:r>
            <a:r>
              <a:rPr lang="fr-FR" dirty="0"/>
              <a:t>pas prolonger les incisions vers le creux </a:t>
            </a:r>
            <a:r>
              <a:rPr lang="fr-FR" dirty="0" smtClean="0"/>
              <a:t>axillaire</a:t>
            </a:r>
          </a:p>
          <a:p>
            <a:r>
              <a:rPr lang="fr-FR" dirty="0" smtClean="0"/>
              <a:t>Préserver le décolleté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499" y="1600199"/>
            <a:ext cx="5553693" cy="45259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43167" y="6126162"/>
            <a:ext cx="287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Figure: EMC 41</a:t>
            </a:r>
            <a:r>
              <a:rPr lang="fr-FR" dirty="0"/>
              <a:t>-970, 2003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traitement conservateur</a:t>
            </a:r>
            <a:br>
              <a:rPr lang="fr-FR" dirty="0" smtClean="0"/>
            </a:br>
            <a:r>
              <a:rPr lang="fr-FR" dirty="0" smtClean="0"/>
              <a:t>Incisions cutanées </a:t>
            </a:r>
            <a:r>
              <a:rPr lang="fr-FR" i="1" dirty="0" smtClean="0"/>
              <a:t>indirectes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3630681" cy="4525963"/>
          </a:xfrm>
        </p:spPr>
        <p:txBody>
          <a:bodyPr/>
          <a:lstStyle/>
          <a:p>
            <a:r>
              <a:rPr lang="fr-FR" dirty="0" smtClean="0"/>
              <a:t>SI </a:t>
            </a:r>
            <a:r>
              <a:rPr lang="fr-FR" dirty="0"/>
              <a:t>PAS D’ATTEINTE CUTANEE </a:t>
            </a:r>
            <a:r>
              <a:rPr lang="fr-FR" dirty="0" smtClean="0"/>
              <a:t>MACROSCOPIQUE</a:t>
            </a:r>
          </a:p>
          <a:p>
            <a:r>
              <a:rPr lang="fr-FR" dirty="0" smtClean="0"/>
              <a:t>+ esthétique</a:t>
            </a:r>
          </a:p>
          <a:p>
            <a:r>
              <a:rPr lang="fr-FR" dirty="0" smtClean="0"/>
              <a:t>+ difficile</a:t>
            </a:r>
          </a:p>
          <a:p>
            <a:r>
              <a:rPr lang="fr-FR" dirty="0" err="1" smtClean="0"/>
              <a:t>Périaréolaire</a:t>
            </a:r>
            <a:r>
              <a:rPr lang="fr-FR" dirty="0" smtClean="0"/>
              <a:t> ++</a:t>
            </a:r>
          </a:p>
          <a:p>
            <a:r>
              <a:rPr lang="fr-FR" dirty="0" smtClean="0"/>
              <a:t>Sous mammaire</a:t>
            </a:r>
          </a:p>
          <a:p>
            <a:r>
              <a:rPr lang="fr-FR" dirty="0" smtClean="0"/>
              <a:t>Arciforme décalée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499" y="1600199"/>
            <a:ext cx="5553693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71300" y="6167581"/>
            <a:ext cx="2598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Figure: EMC 41-970, 2003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71200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757628" y="0"/>
            <a:ext cx="5324158" cy="2928082"/>
          </a:xfrm>
        </p:spPr>
      </p:pic>
      <p:pic>
        <p:nvPicPr>
          <p:cNvPr id="5" name="Image 4" descr="P7120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8082"/>
            <a:ext cx="4417836" cy="3313377"/>
          </a:xfrm>
          <a:prstGeom prst="rect">
            <a:avLst/>
          </a:prstGeom>
        </p:spPr>
      </p:pic>
      <p:pic>
        <p:nvPicPr>
          <p:cNvPr id="6" name="Image 5" descr="P7120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064" y="0"/>
            <a:ext cx="4661736" cy="349630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66387" y="4045081"/>
            <a:ext cx="32717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CCI 3 cm, marges 4 mm, RT et </a:t>
            </a:r>
            <a:r>
              <a:rPr lang="fr-FR" sz="2800" dirty="0" err="1" smtClean="0"/>
              <a:t>hormono</a:t>
            </a:r>
            <a:r>
              <a:rPr lang="fr-FR" sz="2800" dirty="0" smtClean="0"/>
              <a:t> complémentaires</a:t>
            </a:r>
            <a:endParaRPr lang="fr-FR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Traitement conservateur</a:t>
            </a:r>
            <a:br>
              <a:rPr lang="fr-FR" dirty="0" smtClean="0"/>
            </a:br>
            <a:r>
              <a:rPr lang="fr-FR" dirty="0" smtClean="0"/>
              <a:t>le remodelage glandulaire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11546"/>
            <a:ext cx="4086241" cy="5546454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Systématique car l’exérèse entraine une bascule de la PAM et une déformation cutanée</a:t>
            </a:r>
          </a:p>
          <a:p>
            <a:r>
              <a:rPr lang="fr-FR" dirty="0" smtClean="0"/>
              <a:t>Objectif:</a:t>
            </a:r>
          </a:p>
          <a:p>
            <a:pPr lvl="1"/>
            <a:r>
              <a:rPr lang="fr-FR" dirty="0" smtClean="0"/>
              <a:t>comblement de la perte de substance par lambeaux glandulaires locaux</a:t>
            </a:r>
          </a:p>
          <a:p>
            <a:pPr lvl="1"/>
            <a:r>
              <a:rPr lang="fr-FR" dirty="0" smtClean="0"/>
              <a:t>mobilisation de la glande, libérée des plans superficiels et profonds et </a:t>
            </a:r>
            <a:r>
              <a:rPr lang="fr-FR" dirty="0" err="1" smtClean="0"/>
              <a:t>adossement-suture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41" y="1320799"/>
            <a:ext cx="4348534" cy="5083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6174" y="6404296"/>
            <a:ext cx="2598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Figure: EMC 41-970, 2003</a:t>
            </a:r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Traitement conservateur</a:t>
            </a:r>
            <a:br>
              <a:rPr lang="fr-FR" dirty="0" smtClean="0"/>
            </a:br>
            <a:r>
              <a:rPr lang="fr-FR" dirty="0" smtClean="0"/>
              <a:t>le remodelage glandulaire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Correction de la bascule de la PAM</a:t>
            </a:r>
          </a:p>
          <a:p>
            <a:r>
              <a:rPr lang="fr-FR" dirty="0" smtClean="0"/>
              <a:t>Replacement de la PAM par réalisation d’un croissant de </a:t>
            </a:r>
            <a:r>
              <a:rPr lang="fr-FR" dirty="0" err="1" smtClean="0"/>
              <a:t>désépidermisation</a:t>
            </a:r>
            <a:endParaRPr lang="fr-FR" dirty="0"/>
          </a:p>
        </p:txBody>
      </p:sp>
      <p:pic>
        <p:nvPicPr>
          <p:cNvPr id="6" name="Image 5" descr="IMG_06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149" y="3006199"/>
            <a:ext cx="2888851" cy="3851801"/>
          </a:xfrm>
          <a:prstGeom prst="rect">
            <a:avLst/>
          </a:prstGeom>
        </p:spPr>
      </p:pic>
      <p:pic>
        <p:nvPicPr>
          <p:cNvPr id="7" name="Image 6" descr="P62800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219" y="3258201"/>
            <a:ext cx="3823949" cy="2867962"/>
          </a:xfrm>
          <a:prstGeom prst="rect">
            <a:avLst/>
          </a:prstGeom>
        </p:spPr>
      </p:pic>
      <p:pic>
        <p:nvPicPr>
          <p:cNvPr id="8" name="Image 7" descr="P62800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30" y="3618369"/>
            <a:ext cx="2982039" cy="2236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traitement conservateur</a:t>
            </a:r>
            <a:br>
              <a:rPr lang="fr-FR" dirty="0" smtClean="0"/>
            </a:br>
            <a:r>
              <a:rPr lang="fr-FR" dirty="0" smtClean="0"/>
              <a:t>l’exérèse cutanée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Si atteinte cutanée macroscopique</a:t>
            </a:r>
          </a:p>
          <a:p>
            <a:r>
              <a:rPr lang="fr-FR" dirty="0" smtClean="0"/>
              <a:t>Si nécessité de </a:t>
            </a:r>
            <a:r>
              <a:rPr lang="fr-FR" dirty="0" err="1" smtClean="0"/>
              <a:t>redrapage</a:t>
            </a:r>
            <a:r>
              <a:rPr lang="fr-FR" dirty="0" smtClean="0"/>
              <a:t> cutanée</a:t>
            </a:r>
          </a:p>
          <a:p>
            <a:r>
              <a:rPr lang="fr-FR" dirty="0" smtClean="0"/>
              <a:t>Si </a:t>
            </a:r>
            <a:r>
              <a:rPr lang="fr-FR" dirty="0" err="1" smtClean="0"/>
              <a:t>oncoplastie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traitement conservateur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Dans tous les cas:</a:t>
            </a:r>
          </a:p>
          <a:p>
            <a:pPr lvl="1"/>
            <a:r>
              <a:rPr lang="fr-FR" dirty="0" smtClean="0"/>
              <a:t>Exérèse monobloc</a:t>
            </a:r>
          </a:p>
          <a:p>
            <a:pPr lvl="1"/>
            <a:r>
              <a:rPr lang="fr-FR" dirty="0" smtClean="0"/>
              <a:t>Allant de la peau au muscle pectoral</a:t>
            </a:r>
          </a:p>
          <a:p>
            <a:pPr lvl="1"/>
            <a:r>
              <a:rPr lang="fr-FR" dirty="0" smtClean="0"/>
              <a:t>Berges latérales clairement identifiées</a:t>
            </a:r>
          </a:p>
          <a:p>
            <a:pPr lvl="1"/>
            <a:r>
              <a:rPr lang="fr-FR" dirty="0" smtClean="0"/>
              <a:t>Nécessité d’un protocole clairement établi avec l’anatomopathologiste</a:t>
            </a:r>
          </a:p>
          <a:p>
            <a:pPr lvl="1"/>
            <a:r>
              <a:rPr lang="fr-FR" dirty="0" smtClean="0"/>
              <a:t>Obtention de marges saines et d’un bon résultat esthétique</a:t>
            </a:r>
            <a:endParaRPr lang="fr-F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Séquelle esthétique du traitement conservateur (SETC)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39821" cy="4525963"/>
          </a:xfrm>
        </p:spPr>
        <p:txBody>
          <a:bodyPr>
            <a:normAutofit/>
          </a:bodyPr>
          <a:lstStyle/>
          <a:p>
            <a:r>
              <a:rPr lang="fr-FR" dirty="0" smtClean="0"/>
              <a:t>Prévention: penser au type d’incision dès la consultation</a:t>
            </a:r>
          </a:p>
          <a:p>
            <a:r>
              <a:rPr lang="fr-FR" dirty="0" smtClean="0"/>
              <a:t>Fixée et amplifiée par la radiothérapie adjuvante</a:t>
            </a:r>
          </a:p>
          <a:p>
            <a:r>
              <a:rPr lang="fr-FR" dirty="0" smtClean="0"/>
              <a:t>Très difficilement améliorable</a:t>
            </a:r>
            <a:endParaRPr lang="fr-FR" dirty="0"/>
          </a:p>
        </p:txBody>
      </p:sp>
      <p:pic>
        <p:nvPicPr>
          <p:cNvPr id="4" name="Image 3" descr="P4060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50" y="2650702"/>
            <a:ext cx="4210749" cy="3158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Traitement conservateur: la chirurgie </a:t>
            </a:r>
            <a:r>
              <a:rPr lang="fr-FR" dirty="0" err="1" smtClean="0"/>
              <a:t>oncoplastique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Elargie les possibilités de </a:t>
            </a:r>
            <a:r>
              <a:rPr lang="fr-FR" dirty="0" err="1" smtClean="0"/>
              <a:t>ttt</a:t>
            </a:r>
            <a:r>
              <a:rPr lang="fr-FR" dirty="0" smtClean="0"/>
              <a:t> conservateur</a:t>
            </a:r>
          </a:p>
          <a:p>
            <a:r>
              <a:rPr lang="fr-FR" dirty="0" smtClean="0"/>
              <a:t>Patiente motivée:</a:t>
            </a:r>
          </a:p>
          <a:p>
            <a:pPr lvl="1"/>
            <a:r>
              <a:rPr lang="fr-FR" dirty="0" smtClean="0"/>
              <a:t>Risque de reprise chirurgicale</a:t>
            </a:r>
          </a:p>
          <a:p>
            <a:pPr lvl="1"/>
            <a:r>
              <a:rPr lang="fr-FR" dirty="0" smtClean="0"/>
              <a:t>Asymétrie mammaire secondaire: deuxième intervention pour symétriser le sein </a:t>
            </a:r>
            <a:r>
              <a:rPr lang="fr-FR" dirty="0" smtClean="0"/>
              <a:t>controlatéral</a:t>
            </a:r>
          </a:p>
          <a:p>
            <a:r>
              <a:rPr lang="fr-FR" dirty="0" smtClean="0"/>
              <a:t>TOUJOURS COMPLETEE PAR DE LA RADIOTHERAPIE</a:t>
            </a:r>
            <a:endParaRPr lang="fr-F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488" y="274638"/>
            <a:ext cx="8655652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Exemple d’</a:t>
            </a:r>
            <a:r>
              <a:rPr lang="fr-FR" dirty="0" err="1" smtClean="0"/>
              <a:t>oncoplastie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pamectomie</a:t>
            </a:r>
            <a:r>
              <a:rPr lang="fr-FR" dirty="0" smtClean="0"/>
              <a:t> pour les tumeurs centrales</a:t>
            </a:r>
            <a:endParaRPr lang="fr-FR" dirty="0"/>
          </a:p>
        </p:txBody>
      </p:sp>
      <p:pic>
        <p:nvPicPr>
          <p:cNvPr id="4" name="Espace réservé du contenu 3" descr="PA210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522946" y="1600200"/>
            <a:ext cx="3667353" cy="2016903"/>
          </a:xfrm>
        </p:spPr>
      </p:pic>
      <p:pic>
        <p:nvPicPr>
          <p:cNvPr id="5" name="Image 4" descr="PA21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25950" y="2061408"/>
            <a:ext cx="2957828" cy="2218371"/>
          </a:xfrm>
          <a:prstGeom prst="rect">
            <a:avLst/>
          </a:prstGeom>
        </p:spPr>
      </p:pic>
      <p:pic>
        <p:nvPicPr>
          <p:cNvPr id="6" name="Image 5" descr="PA210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677" y="4649508"/>
            <a:ext cx="2944655" cy="2208492"/>
          </a:xfrm>
          <a:prstGeom prst="rect">
            <a:avLst/>
          </a:prstGeom>
        </p:spPr>
      </p:pic>
      <p:pic>
        <p:nvPicPr>
          <p:cNvPr id="7" name="Image 6" descr="PA210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714050" y="2169076"/>
            <a:ext cx="2834779" cy="2126084"/>
          </a:xfrm>
          <a:prstGeom prst="rect">
            <a:avLst/>
          </a:prstGeom>
        </p:spPr>
      </p:pic>
      <p:pic>
        <p:nvPicPr>
          <p:cNvPr id="8" name="Image 7" descr="PA2100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264" y="4295160"/>
            <a:ext cx="3417120" cy="25628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48488" y="4649508"/>
            <a:ext cx="1918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CCI G1, 7mm, berges 5mm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La prise en charge chirurgicale des cancers invasifs ne se limite pas à la chirurgie…</a:t>
            </a:r>
          </a:p>
          <a:p>
            <a:r>
              <a:rPr lang="fr-FR" dirty="0" smtClean="0"/>
              <a:t>Elle s’intègre dans une discussion pluridisciplinaire relative à la patiente et aux caractéristiques de sa maladie</a:t>
            </a:r>
          </a:p>
          <a:p>
            <a:r>
              <a:rPr lang="fr-FR" dirty="0" smtClean="0"/>
              <a:t>Elle peut se faire d’emblée, après des traitements </a:t>
            </a:r>
            <a:r>
              <a:rPr lang="fr-FR" dirty="0" err="1" smtClean="0"/>
              <a:t>néo-adjuvants</a:t>
            </a:r>
            <a:r>
              <a:rPr lang="fr-FR" dirty="0" smtClean="0"/>
              <a:t> (CT, </a:t>
            </a:r>
            <a:r>
              <a:rPr lang="fr-FR" dirty="0" err="1" smtClean="0"/>
              <a:t>hormono</a:t>
            </a:r>
            <a:r>
              <a:rPr lang="fr-FR" dirty="0" smtClean="0"/>
              <a:t>), ou jamais (patiente métastatique d’emblée, </a:t>
            </a:r>
            <a:r>
              <a:rPr lang="fr-FR" dirty="0" err="1" smtClean="0"/>
              <a:t>co-morbidité</a:t>
            </a:r>
            <a:r>
              <a:rPr lang="fr-FR" dirty="0" smtClean="0"/>
              <a:t>,+++)</a:t>
            </a:r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683" y="274638"/>
            <a:ext cx="8641847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Exemple d’</a:t>
            </a:r>
            <a:r>
              <a:rPr lang="fr-FR" dirty="0" err="1" smtClean="0"/>
              <a:t>oncoplastie</a:t>
            </a:r>
            <a:r>
              <a:rPr lang="fr-FR" dirty="0" smtClean="0"/>
              <a:t>: plastie externe pour les tumeurs des </a:t>
            </a:r>
            <a:r>
              <a:rPr lang="fr-FR" dirty="0" err="1" smtClean="0"/>
              <a:t>quadrans</a:t>
            </a:r>
            <a:r>
              <a:rPr lang="fr-FR" dirty="0" smtClean="0"/>
              <a:t> externes</a:t>
            </a:r>
            <a:endParaRPr lang="fr-FR" dirty="0"/>
          </a:p>
        </p:txBody>
      </p:sp>
      <p:pic>
        <p:nvPicPr>
          <p:cNvPr id="4" name="Espace réservé du contenu 3" descr="P72700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743823" y="1600201"/>
            <a:ext cx="5499880" cy="3024722"/>
          </a:xfrm>
        </p:spPr>
      </p:pic>
      <p:pic>
        <p:nvPicPr>
          <p:cNvPr id="5" name="Image 4" descr="P82400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077" y="1600202"/>
            <a:ext cx="4032963" cy="3024722"/>
          </a:xfrm>
          <a:prstGeom prst="rect">
            <a:avLst/>
          </a:prstGeom>
        </p:spPr>
      </p:pic>
      <p:pic>
        <p:nvPicPr>
          <p:cNvPr id="6" name="Image 5" descr="P82400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533" y="4624923"/>
            <a:ext cx="2945224" cy="2208918"/>
          </a:xfrm>
          <a:prstGeom prst="rect">
            <a:avLst/>
          </a:prstGeom>
        </p:spPr>
      </p:pic>
      <p:pic>
        <p:nvPicPr>
          <p:cNvPr id="7" name="Image 6" descr="P523005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75" y="4624923"/>
            <a:ext cx="3423821" cy="2567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097" y="274638"/>
            <a:ext cx="8628043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Exemple d’</a:t>
            </a:r>
            <a:r>
              <a:rPr lang="fr-FR" dirty="0" err="1" smtClean="0"/>
              <a:t>oncoplastie</a:t>
            </a:r>
            <a:r>
              <a:rPr lang="fr-FR" dirty="0" smtClean="0"/>
              <a:t>: plastie externe pour les tumeurs des </a:t>
            </a:r>
            <a:r>
              <a:rPr lang="fr-FR" dirty="0" err="1" smtClean="0"/>
              <a:t>quadrans</a:t>
            </a:r>
            <a:r>
              <a:rPr lang="fr-FR" dirty="0" smtClean="0"/>
              <a:t> internes</a:t>
            </a:r>
            <a:endParaRPr lang="fr-FR" dirty="0"/>
          </a:p>
        </p:txBody>
      </p:sp>
      <p:pic>
        <p:nvPicPr>
          <p:cNvPr id="4" name="Espace réservé du contenu 3" descr="P930009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716214" y="1600201"/>
            <a:ext cx="5474776" cy="3010916"/>
          </a:xfrm>
        </p:spPr>
      </p:pic>
      <p:pic>
        <p:nvPicPr>
          <p:cNvPr id="5" name="Image 4" descr="P93001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62" y="3643450"/>
            <a:ext cx="3672095" cy="27540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Exemple d’</a:t>
            </a:r>
            <a:r>
              <a:rPr lang="fr-FR" dirty="0" err="1" smtClean="0"/>
              <a:t>oncoplastie</a:t>
            </a:r>
            <a:r>
              <a:rPr lang="fr-FR" dirty="0" smtClean="0"/>
              <a:t>: plastie en </a:t>
            </a:r>
            <a:r>
              <a:rPr lang="fr-FR" dirty="0" err="1" smtClean="0"/>
              <a:t>omega</a:t>
            </a:r>
            <a:r>
              <a:rPr lang="fr-FR" dirty="0" smtClean="0"/>
              <a:t> pour les tumeurs des </a:t>
            </a:r>
            <a:r>
              <a:rPr lang="fr-FR" dirty="0" err="1" smtClean="0"/>
              <a:t>quadrans</a:t>
            </a:r>
            <a:r>
              <a:rPr lang="fr-FR" dirty="0" smtClean="0"/>
              <a:t> supérieurs</a:t>
            </a:r>
            <a:endParaRPr lang="fr-FR" dirty="0"/>
          </a:p>
        </p:txBody>
      </p:sp>
      <p:pic>
        <p:nvPicPr>
          <p:cNvPr id="4" name="Espace réservé du contenu 3" descr="P32900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812848" y="1600201"/>
            <a:ext cx="6027044" cy="3314642"/>
          </a:xfrm>
        </p:spPr>
      </p:pic>
      <p:pic>
        <p:nvPicPr>
          <p:cNvPr id="6" name="Image 5" descr="P62800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37" y="1591321"/>
            <a:ext cx="4431363" cy="3323522"/>
          </a:xfrm>
          <a:prstGeom prst="rect">
            <a:avLst/>
          </a:prstGeom>
        </p:spPr>
      </p:pic>
      <p:pic>
        <p:nvPicPr>
          <p:cNvPr id="5" name="Image 4" descr="P42000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46" y="4063428"/>
            <a:ext cx="3734802" cy="2794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fr-FR" sz="2400" dirty="0" smtClean="0"/>
              <a:t>Article de référence: Fitoussi A., </a:t>
            </a:r>
            <a:r>
              <a:rPr lang="fr-FR" sz="2400" dirty="0" err="1" smtClean="0"/>
              <a:t>Alran</a:t>
            </a:r>
            <a:r>
              <a:rPr lang="fr-FR" sz="2400" dirty="0" smtClean="0"/>
              <a:t> S., </a:t>
            </a:r>
            <a:r>
              <a:rPr lang="fr-FR" sz="2400" dirty="0" err="1" smtClean="0"/>
              <a:t>Couturaud</a:t>
            </a:r>
            <a:r>
              <a:rPr lang="fr-FR" sz="2400" dirty="0" smtClean="0"/>
              <a:t> B., </a:t>
            </a:r>
            <a:r>
              <a:rPr lang="fr-FR" sz="2400" dirty="0" err="1" smtClean="0"/>
              <a:t>Charitansky</a:t>
            </a:r>
            <a:r>
              <a:rPr lang="fr-FR" sz="2400" dirty="0" smtClean="0"/>
              <a:t> H., </a:t>
            </a:r>
            <a:r>
              <a:rPr lang="fr-FR" sz="2400" dirty="0" err="1" smtClean="0"/>
              <a:t>Pollet</a:t>
            </a:r>
            <a:r>
              <a:rPr lang="fr-FR" sz="2400" dirty="0" smtClean="0"/>
              <a:t> G., </a:t>
            </a:r>
            <a:r>
              <a:rPr lang="fr-FR" sz="2400" dirty="0" err="1" smtClean="0"/>
              <a:t>Fourchotte</a:t>
            </a:r>
            <a:r>
              <a:rPr lang="fr-FR" sz="2400" dirty="0" smtClean="0"/>
              <a:t> V., Salmon R.-J. </a:t>
            </a:r>
            <a:r>
              <a:rPr lang="fr-FR" sz="2400" dirty="0" err="1" smtClean="0"/>
              <a:t>Oncoplastie</a:t>
            </a:r>
            <a:r>
              <a:rPr lang="fr-FR" sz="2400" dirty="0" smtClean="0"/>
              <a:t> avec conservation mammaire dans le traitement du cancer du sein. EMC (Elsevier Masson SAS, Paris), Techniques chirurgicales - Gynécologie, 41-975, 2008.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607" y="1600199"/>
            <a:ext cx="5308632" cy="50520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Place actuelle de la </a:t>
            </a:r>
            <a:r>
              <a:rPr lang="fr-FR" dirty="0" smtClean="0"/>
              <a:t>mastectomie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073" y="1600200"/>
            <a:ext cx="8724677" cy="5026554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Quand </a:t>
            </a:r>
            <a:r>
              <a:rPr lang="fr-FR" dirty="0" smtClean="0"/>
              <a:t>la taille de la tumeur est importante (place de la CT </a:t>
            </a:r>
            <a:r>
              <a:rPr lang="fr-FR" dirty="0" err="1" smtClean="0"/>
              <a:t>néo-adjuvante</a:t>
            </a:r>
            <a:r>
              <a:rPr lang="fr-FR" dirty="0" smtClean="0"/>
              <a:t> ?)</a:t>
            </a:r>
          </a:p>
          <a:p>
            <a:r>
              <a:rPr lang="fr-FR" dirty="0" smtClean="0"/>
              <a:t>Mais surtout un rapport taille tumoral / taille du sein défavorable</a:t>
            </a:r>
          </a:p>
          <a:p>
            <a:r>
              <a:rPr lang="fr-FR" dirty="0" err="1" smtClean="0"/>
              <a:t>Multifocalité</a:t>
            </a:r>
            <a:endParaRPr lang="fr-FR" dirty="0" smtClean="0"/>
          </a:p>
          <a:p>
            <a:r>
              <a:rPr lang="fr-FR" dirty="0" smtClean="0"/>
              <a:t>Tumeur inflammatoire (même après </a:t>
            </a:r>
            <a:r>
              <a:rPr lang="fr-FR" dirty="0" smtClean="0"/>
              <a:t>CT </a:t>
            </a:r>
            <a:r>
              <a:rPr lang="fr-FR" dirty="0" err="1" smtClean="0"/>
              <a:t>néoadjuvante</a:t>
            </a:r>
            <a:r>
              <a:rPr lang="fr-FR" dirty="0" smtClean="0"/>
              <a:t>)</a:t>
            </a:r>
          </a:p>
          <a:p>
            <a:r>
              <a:rPr lang="fr-FR" dirty="0" smtClean="0"/>
              <a:t>Récidive d’un CIC traité par chirurgie conservatrice</a:t>
            </a:r>
          </a:p>
          <a:p>
            <a:r>
              <a:rPr lang="fr-FR" dirty="0" smtClean="0"/>
              <a:t>Désir de la patiente</a:t>
            </a:r>
          </a:p>
          <a:p>
            <a:r>
              <a:rPr lang="fr-FR" dirty="0" smtClean="0"/>
              <a:t>Contre-indication à la radiothérapie adjuvante (ou absence d’accès à la RT)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Technique de la mastectomie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Exérèse de la totalité de la glande (avec la plaque </a:t>
            </a:r>
            <a:r>
              <a:rPr lang="fr-FR" dirty="0" err="1" smtClean="0"/>
              <a:t>aréolomamelonnaire</a:t>
            </a:r>
            <a:r>
              <a:rPr lang="fr-FR" dirty="0" smtClean="0"/>
              <a:t>) jusqu’à l’aponévrose du grand pectoral </a:t>
            </a:r>
          </a:p>
          <a:p>
            <a:r>
              <a:rPr lang="fr-FR" dirty="0" smtClean="0"/>
              <a:t>Conservation des muscles petit et grand pectoral (sauf si envahis</a:t>
            </a:r>
            <a:r>
              <a:rPr lang="fr-FR" dirty="0" smtClean="0"/>
              <a:t>)</a:t>
            </a:r>
          </a:p>
          <a:p>
            <a:r>
              <a:rPr lang="fr-FR" dirty="0" smtClean="0"/>
              <a:t>Exérèse cutanée adaptée au volume mammaire (attention aux excès </a:t>
            </a:r>
            <a:r>
              <a:rPr lang="fr-FR" dirty="0" err="1" smtClean="0"/>
              <a:t>cutanéo-graisseux</a:t>
            </a:r>
            <a:r>
              <a:rPr lang="fr-FR" dirty="0" smtClean="0"/>
              <a:t> axillaires)</a:t>
            </a:r>
            <a:endParaRPr lang="fr-F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chirurgie de l’aisselle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fr-FR" dirty="0" smtClean="0"/>
              <a:t>Buts:</a:t>
            </a:r>
          </a:p>
          <a:p>
            <a:pPr lvl="1"/>
            <a:r>
              <a:rPr lang="fr-FR" dirty="0" smtClean="0"/>
              <a:t>Informer sur le risque métastatique</a:t>
            </a:r>
          </a:p>
          <a:p>
            <a:pPr lvl="2"/>
            <a:r>
              <a:rPr lang="fr-FR" dirty="0" smtClean="0"/>
              <a:t>l ’envahissement ganglionnaire est un des principaux paramètres permettant de poser l ’indication de traitement adjuvant </a:t>
            </a:r>
          </a:p>
          <a:p>
            <a:pPr lvl="1"/>
            <a:r>
              <a:rPr lang="fr-FR" dirty="0" smtClean="0"/>
              <a:t>Améliorer le contrôle local</a:t>
            </a:r>
          </a:p>
          <a:p>
            <a:pPr lvl="2"/>
            <a:r>
              <a:rPr lang="fr-FR" dirty="0" smtClean="0"/>
              <a:t>Traiter des ganglions atteints diminue le risque de récidives locales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Drainage lymphatique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Drainage mammaire est constitué :</a:t>
            </a:r>
          </a:p>
          <a:p>
            <a:pPr lvl="1"/>
            <a:r>
              <a:rPr lang="fr-FR" dirty="0" smtClean="0"/>
              <a:t>d’un réseau cutané superficiel, plus dense vers le mamelon, s’anastomosant autour de la PAM en un réseau </a:t>
            </a:r>
            <a:r>
              <a:rPr lang="fr-FR" dirty="0" err="1" smtClean="0"/>
              <a:t>périaréolaire</a:t>
            </a:r>
            <a:r>
              <a:rPr lang="fr-FR" dirty="0" smtClean="0"/>
              <a:t> (de </a:t>
            </a:r>
            <a:r>
              <a:rPr lang="fr-FR" dirty="0" err="1" smtClean="0"/>
              <a:t>Sappey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d’un réseau glandulaire profond</a:t>
            </a:r>
          </a:p>
          <a:p>
            <a:r>
              <a:rPr lang="fr-FR" dirty="0" smtClean="0"/>
              <a:t>Les ganglions lymphatiques: le drainage lymphatique du sein converge vers deux groupes essentiels</a:t>
            </a:r>
          </a:p>
          <a:p>
            <a:pPr lvl="1"/>
            <a:r>
              <a:rPr lang="fr-FR" dirty="0" smtClean="0"/>
              <a:t>Les ganglions axillaires forment le groupe principal</a:t>
            </a:r>
          </a:p>
          <a:p>
            <a:pPr lvl="1"/>
            <a:r>
              <a:rPr lang="fr-FR" dirty="0" smtClean="0"/>
              <a:t>Les ganglions mammaires internes</a:t>
            </a:r>
          </a:p>
          <a:p>
            <a:r>
              <a:rPr lang="fr-FR" dirty="0" smtClean="0"/>
              <a:t>Les ganglions axillaires et mammaires internes se jettent dans des ganglions de second niveau </a:t>
            </a:r>
            <a:r>
              <a:rPr lang="fr-FR" dirty="0" err="1" smtClean="0"/>
              <a:t>sus-claviculaires</a:t>
            </a:r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sz="3600" dirty="0"/>
              <a:t>Technique:</a:t>
            </a:r>
            <a:r>
              <a:rPr lang="fr-FR" sz="3600" dirty="0" smtClean="0"/>
              <a:t> le curage </a:t>
            </a:r>
            <a:r>
              <a:rPr lang="fr-FR" sz="3600" dirty="0"/>
              <a:t>axillaire fonctionnel</a:t>
            </a:r>
          </a:p>
        </p:txBody>
      </p:sp>
      <p:sp>
        <p:nvSpPr>
          <p:cNvPr id="5124" name="Espace réservé du contenu 7"/>
          <p:cNvSpPr>
            <a:spLocks noGrp="1"/>
          </p:cNvSpPr>
          <p:nvPr>
            <p:ph sz="half" idx="2"/>
          </p:nvPr>
        </p:nvSpPr>
        <p:spPr>
          <a:xfrm>
            <a:off x="4148138" y="1600200"/>
            <a:ext cx="4995862" cy="5257800"/>
          </a:xfrm>
        </p:spPr>
        <p:txBody>
          <a:bodyPr>
            <a:normAutofit/>
          </a:bodyPr>
          <a:lstStyle/>
          <a:p>
            <a:r>
              <a:rPr lang="fr-FR" dirty="0"/>
              <a:t>Curage limité aux étages I &amp; II de Berg</a:t>
            </a:r>
          </a:p>
          <a:p>
            <a:r>
              <a:rPr lang="fr-FR" dirty="0"/>
              <a:t>Curage fonctionnel </a:t>
            </a:r>
          </a:p>
          <a:p>
            <a:pPr lvl="1"/>
            <a:r>
              <a:rPr lang="fr-FR" dirty="0"/>
              <a:t>Respect de nerf perforant du 2</a:t>
            </a:r>
            <a:r>
              <a:rPr lang="fr-FR" baseline="30000" dirty="0"/>
              <a:t>ème</a:t>
            </a:r>
            <a:r>
              <a:rPr lang="fr-FR" dirty="0" smtClean="0"/>
              <a:t> nerf </a:t>
            </a:r>
            <a:r>
              <a:rPr lang="fr-FR" dirty="0" err="1" smtClean="0"/>
              <a:t>inter-costal</a:t>
            </a:r>
            <a:endParaRPr lang="fr-FR" dirty="0"/>
          </a:p>
          <a:p>
            <a:pPr lvl="1"/>
            <a:r>
              <a:rPr lang="fr-FR" dirty="0"/>
              <a:t>Respect de la</a:t>
            </a:r>
            <a:r>
              <a:rPr lang="fr-FR" dirty="0" smtClean="0"/>
              <a:t> veine mammaire externe (surtout si </a:t>
            </a:r>
            <a:r>
              <a:rPr lang="fr-FR" dirty="0" err="1" smtClean="0"/>
              <a:t>oncoplastie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Nombre minimal de ganglions : </a:t>
            </a:r>
            <a:r>
              <a:rPr lang="fr-FR" dirty="0" err="1" smtClean="0"/>
              <a:t></a:t>
            </a:r>
            <a:r>
              <a:rPr lang="fr-FR" dirty="0" smtClean="0"/>
              <a:t> 6 à 10 </a:t>
            </a:r>
            <a:r>
              <a:rPr lang="fr-FR" dirty="0" err="1" smtClean="0"/>
              <a:t>ggl</a:t>
            </a:r>
            <a:r>
              <a:rPr lang="fr-FR" dirty="0" smtClean="0"/>
              <a:t> prélevés pour être sûr à 90% de la négativité du curage</a:t>
            </a: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804863" y="1995488"/>
          <a:ext cx="3343275" cy="3733800"/>
        </p:xfrm>
        <a:graphic>
          <a:graphicData uri="http://schemas.openxmlformats.org/presentationml/2006/ole">
            <p:oleObj spid="_x0000_s47106" name="Image bitmap" r:id="rId4" imgW="3343742" imgH="3734321" progId="">
              <p:embed/>
            </p:oleObj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Technique: le curage axillaire fonctionnel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Limites: </a:t>
            </a:r>
          </a:p>
          <a:p>
            <a:pPr lvl="1"/>
            <a:r>
              <a:rPr lang="fr-FR" dirty="0" smtClean="0"/>
              <a:t>Céphalique : la veine axillaire</a:t>
            </a:r>
          </a:p>
          <a:p>
            <a:pPr lvl="1"/>
            <a:r>
              <a:rPr lang="fr-FR" dirty="0" smtClean="0"/>
              <a:t>Caudale : la bifurcation du pédicule thoracique</a:t>
            </a:r>
          </a:p>
          <a:p>
            <a:pPr lvl="1"/>
            <a:r>
              <a:rPr lang="fr-FR" dirty="0" smtClean="0"/>
              <a:t>Interne : la paroi thoracique </a:t>
            </a:r>
          </a:p>
          <a:p>
            <a:pPr lvl="1"/>
            <a:r>
              <a:rPr lang="fr-FR" dirty="0" smtClean="0"/>
              <a:t>Externe : la peau</a:t>
            </a:r>
          </a:p>
          <a:p>
            <a:pPr lvl="1"/>
            <a:r>
              <a:rPr lang="fr-FR" dirty="0" smtClean="0"/>
              <a:t>Profonde : le muscle grand dorsal </a:t>
            </a:r>
          </a:p>
          <a:p>
            <a:pPr lvl="1"/>
            <a:r>
              <a:rPr lang="fr-FR" dirty="0" smtClean="0"/>
              <a:t>Superficielle : l’aponévrose </a:t>
            </a:r>
            <a:r>
              <a:rPr lang="fr-FR" dirty="0" err="1" smtClean="0"/>
              <a:t>clavi-pectoro-axillaire</a:t>
            </a:r>
            <a:endParaRPr lang="fr-FR" dirty="0" smtClean="0"/>
          </a:p>
          <a:p>
            <a:r>
              <a:rPr lang="fr-FR" dirty="0" smtClean="0"/>
              <a:t>Doit respecter</a:t>
            </a:r>
          </a:p>
          <a:p>
            <a:pPr lvl="1"/>
            <a:r>
              <a:rPr lang="fr-FR" dirty="0" smtClean="0"/>
              <a:t>Le nerf du grand dentelé (Charles Bel)</a:t>
            </a:r>
          </a:p>
          <a:p>
            <a:pPr lvl="1"/>
            <a:r>
              <a:rPr lang="fr-FR" dirty="0" smtClean="0"/>
              <a:t>Le pédicule </a:t>
            </a:r>
            <a:r>
              <a:rPr lang="fr-FR" dirty="0" err="1" smtClean="0"/>
              <a:t>thoraco-dorsal</a:t>
            </a:r>
            <a:endParaRPr lang="fr-FR" dirty="0" smtClean="0"/>
          </a:p>
          <a:p>
            <a:pPr lvl="1"/>
            <a:r>
              <a:rPr lang="fr-FR" dirty="0" smtClean="0"/>
              <a:t>Le nerf perforant du 2</a:t>
            </a:r>
            <a:r>
              <a:rPr lang="fr-FR" baseline="30000" dirty="0" smtClean="0"/>
              <a:t>e</a:t>
            </a:r>
            <a:r>
              <a:rPr lang="fr-FR" dirty="0" smtClean="0"/>
              <a:t> nerf intercostal</a:t>
            </a:r>
          </a:p>
          <a:p>
            <a:pPr lvl="1"/>
            <a:r>
              <a:rPr lang="fr-FR" dirty="0" smtClean="0"/>
              <a:t>La veine mammaire externe (sauf si mastectomie totale) </a:t>
            </a:r>
          </a:p>
          <a:p>
            <a:pPr lvl="1"/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chirurgien sénologue doit connaître les grands principes des traitements du cancer du sein et être capables de les expliquer à la patiente</a:t>
            </a:r>
          </a:p>
          <a:p>
            <a:r>
              <a:rPr lang="fr-FR" dirty="0" smtClean="0"/>
              <a:t>Il doit participer aux réunions de concertation pluridisciplinaire où se décide le Plan Personnalisé de Soins de la patiente</a:t>
            </a:r>
          </a:p>
          <a:p>
            <a:r>
              <a:rPr lang="fr-FR" dirty="0" smtClean="0"/>
              <a:t>Il doit régulièrement évaluer ses pratiques</a:t>
            </a:r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Mais curage axillaire = séquelles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Précoces:</a:t>
            </a:r>
          </a:p>
          <a:p>
            <a:pPr lvl="1"/>
            <a:r>
              <a:rPr lang="fr-FR" dirty="0" smtClean="0"/>
              <a:t>Lymphocèles (15 à 50%): ponctions itératives</a:t>
            </a:r>
          </a:p>
          <a:p>
            <a:pPr lvl="1"/>
            <a:r>
              <a:rPr lang="fr-FR" dirty="0" smtClean="0"/>
              <a:t>Troubles sensitifs et douleur de la face interne et inférieure du bras : 20 à 30% (récupération possible) </a:t>
            </a:r>
          </a:p>
          <a:p>
            <a:pPr lvl="1"/>
            <a:r>
              <a:rPr lang="fr-FR" dirty="0" smtClean="0"/>
              <a:t>Abcès (1 à 2%)</a:t>
            </a:r>
          </a:p>
          <a:p>
            <a:pPr lvl="1"/>
            <a:r>
              <a:rPr lang="fr-FR" dirty="0" smtClean="0"/>
              <a:t>Brides rétractiles</a:t>
            </a:r>
          </a:p>
          <a:p>
            <a:r>
              <a:rPr lang="fr-FR" dirty="0" smtClean="0"/>
              <a:t>Tardifs +/- définitifs:</a:t>
            </a:r>
          </a:p>
          <a:p>
            <a:pPr lvl="1"/>
            <a:r>
              <a:rPr lang="fr-FR" dirty="0" err="1" smtClean="0"/>
              <a:t>Lymphoedèmes</a:t>
            </a:r>
            <a:endParaRPr lang="fr-FR" dirty="0" smtClean="0"/>
          </a:p>
          <a:p>
            <a:pPr lvl="1"/>
            <a:r>
              <a:rPr lang="fr-FR" dirty="0" smtClean="0"/>
              <a:t>Gène fonctionnelle (raideur</a:t>
            </a:r>
          </a:p>
          <a:p>
            <a:pPr lvl="1">
              <a:buNone/>
            </a:pPr>
            <a:r>
              <a:rPr lang="fr-FR" dirty="0" smtClean="0"/>
              <a:t>de l’épaule, diminution de la force</a:t>
            </a:r>
          </a:p>
          <a:p>
            <a:pPr lvl="1">
              <a:buNone/>
            </a:pPr>
            <a:r>
              <a:rPr lang="fr-FR" dirty="0" smtClean="0"/>
              <a:t>musculaire</a:t>
            </a:r>
          </a:p>
          <a:p>
            <a:pPr lvl="1"/>
            <a:r>
              <a:rPr lang="fr-FR" dirty="0" smtClean="0"/>
              <a:t>Fatigabilité</a:t>
            </a:r>
          </a:p>
          <a:p>
            <a:pPr lvl="1"/>
            <a:endParaRPr lang="fr-FR" dirty="0"/>
          </a:p>
        </p:txBody>
      </p:sp>
      <p:pic>
        <p:nvPicPr>
          <p:cNvPr id="4" name="Picture 6" descr="ST2"/>
          <p:cNvPicPr>
            <a:picLocks noChangeAspect="1" noChangeArrowheads="1"/>
          </p:cNvPicPr>
          <p:nvPr/>
        </p:nvPicPr>
        <p:blipFill>
          <a:blip r:embed="rId2"/>
          <a:srcRect l="23105"/>
          <a:stretch>
            <a:fillRect/>
          </a:stretch>
        </p:blipFill>
        <p:spPr bwMode="auto">
          <a:xfrm>
            <a:off x="5975350" y="3768725"/>
            <a:ext cx="3168650" cy="3089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Soins </a:t>
            </a:r>
            <a:r>
              <a:rPr lang="fr-FR" dirty="0" err="1" smtClean="0"/>
              <a:t>post-opératoires</a:t>
            </a:r>
            <a:r>
              <a:rPr lang="fr-FR" dirty="0" smtClean="0"/>
              <a:t> après curage axillaire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Mobilisation active postopératoire précoce, douce et progressive, par la patiente </a:t>
            </a:r>
            <a:r>
              <a:rPr lang="fr-FR" dirty="0" err="1" smtClean="0"/>
              <a:t>elle-</a:t>
            </a:r>
            <a:r>
              <a:rPr lang="fr-FR" dirty="0" smtClean="0"/>
              <a:t> même après conseil du kiné du service et remise d’une fiche d’information</a:t>
            </a:r>
          </a:p>
          <a:p>
            <a:r>
              <a:rPr lang="fr-FR" dirty="0" smtClean="0"/>
              <a:t>Retour à la mobilité antérieure en 3 à </a:t>
            </a:r>
            <a:r>
              <a:rPr lang="fr-FR" smtClean="0"/>
              <a:t>4 semaines</a:t>
            </a:r>
          </a:p>
          <a:p>
            <a:r>
              <a:rPr lang="fr-FR" smtClean="0"/>
              <a:t>Pas </a:t>
            </a:r>
            <a:r>
              <a:rPr lang="fr-FR" dirty="0" smtClean="0"/>
              <a:t>de « drainage lymphatique » préventif</a:t>
            </a:r>
            <a:endParaRPr lang="fr-F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Précautions après curage axillaire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Pas de ponction veineuse</a:t>
            </a:r>
          </a:p>
          <a:p>
            <a:r>
              <a:rPr lang="fr-FR" dirty="0" smtClean="0"/>
              <a:t>Désinfection soigneuse des plaies</a:t>
            </a:r>
          </a:p>
          <a:p>
            <a:r>
              <a:rPr lang="fr-FR" dirty="0" smtClean="0"/>
              <a:t>Pas de prise de tension (prolongée)</a:t>
            </a:r>
          </a:p>
          <a:p>
            <a:r>
              <a:rPr lang="fr-FR" dirty="0" smtClean="0"/>
              <a:t>Eviter les GROS efforts</a:t>
            </a:r>
          </a:p>
          <a:p>
            <a:r>
              <a:rPr lang="fr-FR" dirty="0" smtClean="0"/>
              <a:t>mais laissez vivre les patientes !</a:t>
            </a:r>
            <a:endParaRPr lang="fr-F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ganglion sentinelle (GAS)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Pourquoi réaliser un prélèvement du ganglion sentinelle ?</a:t>
            </a:r>
          </a:p>
          <a:p>
            <a:r>
              <a:rPr lang="fr-FR" dirty="0" smtClean="0"/>
              <a:t>Car dans les cancers T0 / T1 </a:t>
            </a:r>
          </a:p>
          <a:p>
            <a:pPr lvl="1"/>
            <a:r>
              <a:rPr lang="fr-FR" dirty="0" smtClean="0"/>
              <a:t>70% des patientes seront </a:t>
            </a:r>
            <a:r>
              <a:rPr lang="fr-FR" dirty="0" err="1" smtClean="0"/>
              <a:t>pN-</a:t>
            </a:r>
            <a:endParaRPr lang="fr-FR" dirty="0" smtClean="0"/>
          </a:p>
          <a:p>
            <a:pPr lvl="1"/>
            <a:r>
              <a:rPr lang="fr-FR" dirty="0" smtClean="0"/>
              <a:t>70% des patientes auront des séquelles</a:t>
            </a:r>
          </a:p>
          <a:p>
            <a:r>
              <a:rPr lang="fr-FR" dirty="0" smtClean="0"/>
              <a:t>Car la seule prévention du </a:t>
            </a:r>
            <a:r>
              <a:rPr lang="fr-FR" dirty="0" err="1" smtClean="0"/>
              <a:t>lymphoedème</a:t>
            </a:r>
            <a:r>
              <a:rPr lang="fr-FR" dirty="0" smtClean="0"/>
              <a:t> est de ne pas réaliser de curage</a:t>
            </a:r>
          </a:p>
          <a:p>
            <a:pPr>
              <a:buNone/>
            </a:pPr>
            <a:r>
              <a:rPr lang="fr-FR" dirty="0" smtClean="0"/>
              <a:t>					Technique du GANGLION SENTINELLE</a:t>
            </a:r>
          </a:p>
          <a:p>
            <a:pPr lvl="1"/>
            <a:endParaRPr lang="fr-FR" dirty="0"/>
          </a:p>
        </p:txBody>
      </p:sp>
      <p:sp>
        <p:nvSpPr>
          <p:cNvPr id="4" name="Flèche vers la droite 3"/>
          <p:cNvSpPr/>
          <p:nvPr/>
        </p:nvSpPr>
        <p:spPr>
          <a:xfrm>
            <a:off x="924926" y="541803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théorie du GAS</a:t>
            </a:r>
          </a:p>
        </p:txBody>
      </p:sp>
      <p:sp>
        <p:nvSpPr>
          <p:cNvPr id="57347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buSzPct val="70000"/>
            </a:pPr>
            <a:r>
              <a:rPr kumimoji="1" lang="fr-FR" b="1" dirty="0" smtClean="0"/>
              <a:t>Concept </a:t>
            </a:r>
            <a:r>
              <a:rPr kumimoji="1" lang="fr-FR" b="1" dirty="0"/>
              <a:t>:</a:t>
            </a:r>
            <a:r>
              <a:rPr kumimoji="1" lang="fr-FR" dirty="0"/>
              <a:t> </a:t>
            </a:r>
          </a:p>
          <a:p>
            <a:pPr lvl="1">
              <a:lnSpc>
                <a:spcPct val="90000"/>
              </a:lnSpc>
            </a:pPr>
            <a:r>
              <a:rPr kumimoji="1" lang="fr-FR" sz="3200" dirty="0"/>
              <a:t>L ’envahissement ganglionnaire axillaire se fait de proche en </a:t>
            </a:r>
            <a:r>
              <a:rPr kumimoji="1" lang="fr-FR" sz="3200" dirty="0" smtClean="0"/>
              <a:t>proche </a:t>
            </a:r>
            <a:r>
              <a:rPr kumimoji="1" lang="fr-FR" sz="2400" b="1" dirty="0" smtClean="0"/>
              <a:t>Berg </a:t>
            </a:r>
            <a:r>
              <a:rPr kumimoji="1" lang="fr-FR" sz="2400" b="1" dirty="0"/>
              <a:t>JW, (Cancer 1955</a:t>
            </a:r>
            <a:r>
              <a:rPr kumimoji="1" lang="fr-FR" sz="2400" b="1" dirty="0" smtClean="0"/>
              <a:t>)</a:t>
            </a:r>
          </a:p>
          <a:p>
            <a:pPr>
              <a:lnSpc>
                <a:spcPct val="90000"/>
              </a:lnSpc>
            </a:pPr>
            <a:r>
              <a:rPr kumimoji="1" lang="fr-FR" b="1" dirty="0" smtClean="0"/>
              <a:t>Hypothèse </a:t>
            </a:r>
            <a:r>
              <a:rPr kumimoji="1" lang="fr-FR" b="1" dirty="0"/>
              <a:t>:</a:t>
            </a:r>
            <a:r>
              <a:rPr kumimoji="1" lang="fr-FR" dirty="0"/>
              <a:t> </a:t>
            </a:r>
          </a:p>
          <a:p>
            <a:pPr lvl="1">
              <a:lnSpc>
                <a:spcPct val="90000"/>
              </a:lnSpc>
            </a:pPr>
            <a:r>
              <a:rPr kumimoji="1" lang="fr-FR" sz="3200" dirty="0"/>
              <a:t>L ’état du ganglion sentinelle reflète </a:t>
            </a:r>
            <a:r>
              <a:rPr kumimoji="1" lang="fr-FR" sz="3200" dirty="0" smtClean="0"/>
              <a:t>l’état </a:t>
            </a:r>
            <a:r>
              <a:rPr kumimoji="1" lang="fr-FR" sz="3200" dirty="0"/>
              <a:t>du reste des ganglions </a:t>
            </a:r>
            <a:r>
              <a:rPr kumimoji="1" lang="fr-FR" sz="3200" dirty="0" smtClean="0"/>
              <a:t>axillaires</a:t>
            </a:r>
          </a:p>
          <a:p>
            <a:pPr>
              <a:lnSpc>
                <a:spcPct val="90000"/>
              </a:lnSpc>
            </a:pPr>
            <a:r>
              <a:rPr kumimoji="1" lang="fr-FR" b="1" dirty="0" smtClean="0"/>
              <a:t>En </a:t>
            </a:r>
            <a:r>
              <a:rPr kumimoji="1" lang="fr-FR" b="1" dirty="0"/>
              <a:t>pratique </a:t>
            </a:r>
            <a:r>
              <a:rPr kumimoji="1" lang="fr-FR" dirty="0"/>
              <a:t>: </a:t>
            </a:r>
          </a:p>
          <a:p>
            <a:pPr lvl="1">
              <a:lnSpc>
                <a:spcPct val="90000"/>
              </a:lnSpc>
            </a:pPr>
            <a:r>
              <a:rPr kumimoji="1" lang="fr-FR" sz="3200" dirty="0"/>
              <a:t>Si le ganglion sentinelle est</a:t>
            </a:r>
            <a:r>
              <a:rPr kumimoji="1" lang="fr-FR" sz="3200" dirty="0" smtClean="0"/>
              <a:t> retrouvé </a:t>
            </a:r>
            <a:r>
              <a:rPr kumimoji="1" lang="fr-FR" sz="3200" dirty="0"/>
              <a:t>et négatif, la réalisation du curage est </a:t>
            </a:r>
            <a:r>
              <a:rPr kumimoji="1" lang="fr-FR" sz="3200" dirty="0" smtClean="0"/>
              <a:t>inutile</a:t>
            </a:r>
            <a:endParaRPr kumimoji="1" lang="fr-FR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Principe de réalisation du GAS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0878" y="1143000"/>
            <a:ext cx="8710872" cy="4525963"/>
          </a:xfrm>
        </p:spPr>
        <p:txBody>
          <a:bodyPr/>
          <a:lstStyle/>
          <a:p>
            <a:r>
              <a:rPr lang="fr-FR" dirty="0" smtClean="0"/>
              <a:t>Injection dans le sein d’un produit </a:t>
            </a:r>
            <a:r>
              <a:rPr lang="fr-FR" dirty="0" err="1" smtClean="0"/>
              <a:t>lymphophile</a:t>
            </a:r>
            <a:endParaRPr lang="fr-FR" dirty="0" smtClean="0"/>
          </a:p>
          <a:p>
            <a:r>
              <a:rPr lang="fr-FR" dirty="0" smtClean="0"/>
              <a:t>Qui va suivre le réseau lymphatique jusqu’au(x) ganglion(s) où le débit est le plus important</a:t>
            </a:r>
          </a:p>
          <a:p>
            <a:r>
              <a:rPr lang="fr-FR" dirty="0" smtClean="0"/>
              <a:t>Produits utilisés : double détection</a:t>
            </a:r>
          </a:p>
          <a:p>
            <a:pPr lvl="1"/>
            <a:r>
              <a:rPr lang="fr-FR" dirty="0" smtClean="0"/>
              <a:t>Colloïde </a:t>
            </a:r>
            <a:r>
              <a:rPr lang="fr-FR" dirty="0" err="1" smtClean="0"/>
              <a:t>radiomarqué</a:t>
            </a:r>
            <a:r>
              <a:rPr lang="fr-FR" dirty="0" smtClean="0"/>
              <a:t> au technétium 99 injecté 3 à 24 heures avant la chirurgie</a:t>
            </a:r>
          </a:p>
          <a:p>
            <a:pPr lvl="1"/>
            <a:r>
              <a:rPr lang="fr-FR" dirty="0" smtClean="0"/>
              <a:t>Et du bleu patenté injecté 10 min avant la chirurgie</a:t>
            </a:r>
          </a:p>
          <a:p>
            <a:pPr lvl="1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779" y="4775200"/>
            <a:ext cx="4064000" cy="2082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Principe de réalisation du GAS</a:t>
            </a:r>
            <a:endParaRPr lang="fr-FR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90116" name="Picture 4" descr="29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632460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 descr="29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91000"/>
            <a:ext cx="640080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00800" y="4572000"/>
            <a:ext cx="2286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Repérage du GAS après injection de radiocollo</a:t>
            </a:r>
            <a:r>
              <a:rPr lang="fr-FR" altLang="ja-JP" sz="2400">
                <a:ea typeface="ＭＳ Ｐゴシック" charset="-128"/>
                <a:cs typeface="ＭＳ Ｐゴシック" charset="-128"/>
              </a:rPr>
              <a:t>ïde</a:t>
            </a:r>
            <a:endParaRPr lang="fr-FR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400800" y="2286000"/>
            <a:ext cx="2743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Repérage colorimétrique du GAS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GAS : critères de qualité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/>
          </a:bodyPr>
          <a:lstStyle/>
          <a:p>
            <a:pPr indent="-285750">
              <a:lnSpc>
                <a:spcPct val="90000"/>
              </a:lnSpc>
            </a:pPr>
            <a:r>
              <a:rPr kumimoji="1" lang="fr-FR" b="1" dirty="0"/>
              <a:t>Taux de détection : &gt; 90%</a:t>
            </a:r>
          </a:p>
          <a:p>
            <a:pPr marL="1200150" lvl="2" indent="-285750">
              <a:lnSpc>
                <a:spcPct val="90000"/>
              </a:lnSpc>
              <a:buFontTx/>
              <a:buChar char="–"/>
            </a:pPr>
            <a:r>
              <a:rPr kumimoji="1" lang="fr-FR" dirty="0"/>
              <a:t>Pourcentage de patientes chez qui on détecte au moins un GS</a:t>
            </a:r>
          </a:p>
          <a:p>
            <a:pPr indent="-285750">
              <a:lnSpc>
                <a:spcPct val="90000"/>
              </a:lnSpc>
            </a:pPr>
            <a:r>
              <a:rPr kumimoji="1" lang="fr-FR" b="1" dirty="0"/>
              <a:t>Taux de Faux Négatifs : </a:t>
            </a:r>
            <a:r>
              <a:rPr kumimoji="1" lang="fr-FR" b="1" dirty="0" smtClean="0"/>
              <a:t>&lt; 10</a:t>
            </a:r>
            <a:r>
              <a:rPr kumimoji="1" lang="fr-FR" b="1" dirty="0"/>
              <a:t>%</a:t>
            </a:r>
          </a:p>
          <a:p>
            <a:pPr marL="1200150" lvl="2" indent="-285750">
              <a:lnSpc>
                <a:spcPct val="90000"/>
              </a:lnSpc>
              <a:buFontTx/>
              <a:buChar char="–"/>
            </a:pPr>
            <a:r>
              <a:rPr kumimoji="1" lang="fr-FR" dirty="0"/>
              <a:t>Pourcentage de patientes avec GS détecté</a:t>
            </a:r>
            <a:r>
              <a:rPr kumimoji="1" lang="fr-FR" dirty="0" smtClean="0"/>
              <a:t> et </a:t>
            </a:r>
            <a:r>
              <a:rPr kumimoji="1" lang="fr-FR" dirty="0"/>
              <a:t>indemne et ganglions métastatiques dans le curage</a:t>
            </a:r>
          </a:p>
          <a:p>
            <a:pPr indent="-285750">
              <a:lnSpc>
                <a:spcPct val="90000"/>
              </a:lnSpc>
            </a:pPr>
            <a:r>
              <a:rPr kumimoji="1" lang="fr-FR" b="1" dirty="0"/>
              <a:t>Morbidité du GS</a:t>
            </a:r>
          </a:p>
          <a:p>
            <a:pPr marL="1200150" lvl="2" indent="-285750">
              <a:lnSpc>
                <a:spcPct val="90000"/>
              </a:lnSpc>
              <a:buFontTx/>
              <a:buChar char="–"/>
            </a:pPr>
            <a:r>
              <a:rPr kumimoji="1" lang="fr-FR" dirty="0"/>
              <a:t>Moindre que celle du curage</a:t>
            </a:r>
          </a:p>
          <a:p>
            <a:pPr marL="1200150" lvl="2" indent="-285750">
              <a:lnSpc>
                <a:spcPct val="90000"/>
              </a:lnSpc>
              <a:buFontTx/>
              <a:buChar char="–"/>
            </a:pPr>
            <a:r>
              <a:rPr kumimoji="1" lang="fr-FR" dirty="0"/>
              <a:t>Mais elle </a:t>
            </a:r>
            <a:r>
              <a:rPr kumimoji="1" lang="fr-FR" dirty="0" smtClean="0"/>
              <a:t>existe</a:t>
            </a:r>
          </a:p>
          <a:p>
            <a:pPr marL="1657350" lvl="3" indent="-285750">
              <a:lnSpc>
                <a:spcPct val="90000"/>
              </a:lnSpc>
              <a:buFontTx/>
              <a:buChar char="–"/>
            </a:pPr>
            <a:r>
              <a:rPr lang="fr-FR" dirty="0" smtClean="0"/>
              <a:t>douleur : </a:t>
            </a:r>
            <a:r>
              <a:rPr lang="fr-FR" dirty="0" err="1" smtClean="0"/>
              <a:t></a:t>
            </a:r>
            <a:r>
              <a:rPr lang="fr-FR" dirty="0" smtClean="0"/>
              <a:t> par 2 à 3</a:t>
            </a:r>
          </a:p>
          <a:p>
            <a:pPr marL="1657350" lvl="3" indent="-285750">
              <a:lnSpc>
                <a:spcPct val="90000"/>
              </a:lnSpc>
              <a:buFontTx/>
              <a:buChar char="–"/>
            </a:pPr>
            <a:r>
              <a:rPr lang="fr-FR" dirty="0" smtClean="0"/>
              <a:t>réduction mobilité: </a:t>
            </a:r>
            <a:r>
              <a:rPr lang="fr-FR" dirty="0" err="1" smtClean="0"/>
              <a:t></a:t>
            </a:r>
            <a:r>
              <a:rPr lang="fr-FR" dirty="0" smtClean="0"/>
              <a:t> par 2 à 3</a:t>
            </a:r>
          </a:p>
          <a:p>
            <a:pPr marL="1657350" lvl="3" indent="-285750">
              <a:lnSpc>
                <a:spcPct val="90000"/>
              </a:lnSpc>
              <a:buFontTx/>
              <a:buChar char="–"/>
            </a:pPr>
            <a:r>
              <a:rPr lang="fr-FR" dirty="0" err="1" smtClean="0"/>
              <a:t>lymphocéles</a:t>
            </a:r>
            <a:r>
              <a:rPr lang="fr-FR" dirty="0" smtClean="0"/>
              <a:t>: </a:t>
            </a:r>
            <a:r>
              <a:rPr lang="fr-FR" dirty="0" err="1" smtClean="0"/>
              <a:t></a:t>
            </a:r>
            <a:r>
              <a:rPr lang="fr-FR" dirty="0" smtClean="0"/>
              <a:t> par 3</a:t>
            </a:r>
          </a:p>
          <a:p>
            <a:pPr marL="1657350" lvl="3" indent="-285750">
              <a:lnSpc>
                <a:spcPct val="90000"/>
              </a:lnSpc>
              <a:buFontTx/>
              <a:buChar char="–"/>
            </a:pPr>
            <a:r>
              <a:rPr lang="fr-FR" dirty="0" err="1" smtClean="0"/>
              <a:t>Lymphoedème</a:t>
            </a:r>
            <a:r>
              <a:rPr lang="fr-FR" dirty="0" smtClean="0"/>
              <a:t>: </a:t>
            </a:r>
            <a:r>
              <a:rPr lang="fr-FR" dirty="0" err="1" smtClean="0"/>
              <a:t></a:t>
            </a:r>
            <a:r>
              <a:rPr lang="fr-FR" dirty="0" smtClean="0"/>
              <a:t> par 5 à 10</a:t>
            </a:r>
            <a:endParaRPr kumimoji="1" lang="fr-FR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Etude du ganglion sentinelle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Pendant l’intervention par empreintes cytologiques:</a:t>
            </a:r>
          </a:p>
          <a:p>
            <a:pPr lvl="1"/>
            <a:r>
              <a:rPr lang="fr-FR" dirty="0" smtClean="0"/>
              <a:t>si + : curage immédiat</a:t>
            </a:r>
          </a:p>
          <a:p>
            <a:r>
              <a:rPr lang="fr-FR" dirty="0" smtClean="0"/>
              <a:t>Puis étude anatomopathologique définitive du ganglion:</a:t>
            </a:r>
          </a:p>
          <a:p>
            <a:pPr lvl="1"/>
            <a:r>
              <a:rPr lang="fr-FR" dirty="0" smtClean="0"/>
              <a:t>si + : reprise secondairement en CA</a:t>
            </a:r>
          </a:p>
          <a:p>
            <a:pPr lvl="1"/>
            <a:r>
              <a:rPr lang="fr-FR" dirty="0" smtClean="0"/>
              <a:t>si - : pas de CA</a:t>
            </a:r>
          </a:p>
          <a:p>
            <a:r>
              <a:rPr lang="fr-FR" dirty="0" smtClean="0"/>
              <a:t>Si GS non détecté: CA immédiat</a:t>
            </a:r>
            <a:endParaRPr lang="fr-F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reprises secondaires pour CA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T1 : 30% de GAS +</a:t>
            </a:r>
          </a:p>
          <a:p>
            <a:pPr lvl="1"/>
            <a:r>
              <a:rPr lang="fr-FR" dirty="0" smtClean="0"/>
              <a:t>15% reconnus en per opératoire</a:t>
            </a:r>
          </a:p>
          <a:p>
            <a:pPr lvl="1"/>
            <a:r>
              <a:rPr lang="fr-FR" dirty="0" smtClean="0"/>
              <a:t>15% de reprise secondaire en CA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71600"/>
            <a:ext cx="3352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/>
              <a:t>CANCER DU SEIN:</a:t>
            </a:r>
            <a:br>
              <a:rPr lang="fr-FR"/>
            </a:br>
            <a:r>
              <a:rPr lang="fr-FR" sz="4000"/>
              <a:t>strat</a:t>
            </a:r>
            <a:r>
              <a:rPr lang="fr-FR" sz="4000">
                <a:ea typeface="ヒラギノ角ゴ Pro W3" charset="-128"/>
                <a:cs typeface="ヒラギノ角ゴ Pro W3" charset="-128"/>
              </a:rPr>
              <a:t>ég</a:t>
            </a:r>
            <a:r>
              <a:rPr lang="fr-FR" sz="4000"/>
              <a:t>ie th</a:t>
            </a:r>
            <a:r>
              <a:rPr lang="fr-FR" sz="4000">
                <a:ea typeface="ヒラギノ角ゴ Pro W3" charset="-128"/>
                <a:cs typeface="ヒラギノ角ゴ Pro W3" charset="-128"/>
              </a:rPr>
              <a:t>ér</a:t>
            </a:r>
            <a:r>
              <a:rPr lang="fr-FR" sz="4000"/>
              <a:t>apeutique</a:t>
            </a:r>
            <a:endParaRPr lang="fr-FR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657600"/>
            <a:ext cx="3505200" cy="2971800"/>
          </a:xfrm>
        </p:spPr>
        <p:txBody>
          <a:bodyPr/>
          <a:lstStyle/>
          <a:p>
            <a:pPr eaLnBrk="1" hangingPunct="1"/>
            <a:r>
              <a:rPr lang="fr-FR"/>
              <a:t>Classification TNM (Tumor / Node / metastase) :</a:t>
            </a:r>
          </a:p>
        </p:txBody>
      </p:sp>
      <p:pic>
        <p:nvPicPr>
          <p:cNvPr id="79876" name="Picture 4" descr="29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0"/>
            <a:ext cx="564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 smtClean="0"/>
              <a:t>Indications du GAS</a:t>
            </a:r>
            <a:endParaRPr lang="fr-FR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sz="4400" dirty="0" smtClean="0"/>
              <a:t>Indications strictes</a:t>
            </a:r>
            <a:r>
              <a:rPr lang="fr-FR" sz="4400" dirty="0" smtClean="0"/>
              <a:t> (St Paul 2005):</a:t>
            </a:r>
            <a:endParaRPr lang="fr-FR" sz="4400" dirty="0" smtClean="0"/>
          </a:p>
          <a:p>
            <a:pPr lvl="3">
              <a:lnSpc>
                <a:spcPct val="90000"/>
              </a:lnSpc>
            </a:pPr>
            <a:r>
              <a:rPr lang="fr-FR" sz="3600" dirty="0" smtClean="0"/>
              <a:t> ≤ </a:t>
            </a:r>
            <a:r>
              <a:rPr lang="fr-FR" sz="3600" dirty="0" smtClean="0"/>
              <a:t>2 cm</a:t>
            </a:r>
          </a:p>
          <a:p>
            <a:pPr lvl="3">
              <a:lnSpc>
                <a:spcPct val="90000"/>
              </a:lnSpc>
            </a:pPr>
            <a:r>
              <a:rPr lang="fr-FR" sz="3600" dirty="0" smtClean="0"/>
              <a:t> </a:t>
            </a:r>
            <a:r>
              <a:rPr lang="fr-FR" sz="3600" dirty="0" err="1" smtClean="0"/>
              <a:t>unifocal</a:t>
            </a:r>
            <a:endParaRPr lang="fr-FR" sz="3600" dirty="0" smtClean="0"/>
          </a:p>
          <a:p>
            <a:pPr lvl="3">
              <a:lnSpc>
                <a:spcPct val="90000"/>
              </a:lnSpc>
            </a:pPr>
            <a:r>
              <a:rPr lang="fr-FR" sz="3600" dirty="0" smtClean="0"/>
              <a:t> sans</a:t>
            </a:r>
            <a:r>
              <a:rPr lang="fr-FR" sz="3600" dirty="0" smtClean="0"/>
              <a:t> traitement </a:t>
            </a:r>
            <a:r>
              <a:rPr lang="fr-FR" sz="3600" dirty="0" err="1" smtClean="0"/>
              <a:t>pré-opératoire</a:t>
            </a:r>
            <a:r>
              <a:rPr lang="fr-FR" sz="3600" dirty="0" smtClean="0"/>
              <a:t> </a:t>
            </a:r>
          </a:p>
          <a:p>
            <a:pPr lvl="4">
              <a:lnSpc>
                <a:spcPct val="90000"/>
              </a:lnSpc>
              <a:buFontTx/>
              <a:buNone/>
            </a:pPr>
            <a:r>
              <a:rPr lang="fr-FR" sz="3600" dirty="0" smtClean="0"/>
              <a:t>			</a:t>
            </a:r>
            <a:r>
              <a:rPr lang="fr-FR" sz="3300" dirty="0" smtClean="0"/>
              <a:t>(chimio / chirurgie)</a:t>
            </a:r>
            <a:endParaRPr lang="fr-FR" sz="3600" dirty="0" smtClean="0"/>
          </a:p>
          <a:p>
            <a:pPr>
              <a:buNone/>
            </a:pPr>
            <a:r>
              <a:rPr lang="fr-FR" dirty="0" smtClean="0"/>
              <a:t>	</a:t>
            </a:r>
            <a:r>
              <a:rPr lang="fr-FR" dirty="0" smtClean="0"/>
              <a:t>		</a:t>
            </a:r>
          </a:p>
          <a:p>
            <a:pPr>
              <a:buNone/>
            </a:pPr>
            <a:r>
              <a:rPr lang="fr-FR" dirty="0" smtClean="0"/>
              <a:t>					5 à 10% de </a:t>
            </a:r>
            <a:r>
              <a:rPr lang="fr-FR" dirty="0" err="1" smtClean="0"/>
              <a:t>faux-négatifs</a:t>
            </a:r>
            <a:endParaRPr lang="fr-FR" dirty="0"/>
          </a:p>
        </p:txBody>
      </p:sp>
      <p:sp>
        <p:nvSpPr>
          <p:cNvPr id="5" name="Flèche vers la droite 4"/>
          <p:cNvSpPr/>
          <p:nvPr/>
        </p:nvSpPr>
        <p:spPr>
          <a:xfrm>
            <a:off x="1076780" y="5498267"/>
            <a:ext cx="1007755" cy="3139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4000" dirty="0"/>
              <a:t>La diffusion du cancer du sein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dirty="0" smtClean="0"/>
              <a:t>Locorégionale</a:t>
            </a:r>
            <a:endParaRPr lang="fr-FR" dirty="0"/>
          </a:p>
          <a:p>
            <a:pPr lvl="2">
              <a:lnSpc>
                <a:spcPct val="90000"/>
              </a:lnSpc>
            </a:pPr>
            <a:r>
              <a:rPr lang="fr-FR" dirty="0"/>
              <a:t>vers les ganglions:</a:t>
            </a:r>
          </a:p>
          <a:p>
            <a:pPr lvl="3">
              <a:lnSpc>
                <a:spcPct val="90000"/>
              </a:lnSpc>
            </a:pPr>
            <a:r>
              <a:rPr lang="fr-FR" dirty="0"/>
              <a:t>Surtout  axillaires</a:t>
            </a:r>
            <a:endParaRPr lang="fr-FR" dirty="0" smtClean="0"/>
          </a:p>
          <a:p>
            <a:pPr lvl="3">
              <a:lnSpc>
                <a:spcPct val="90000"/>
              </a:lnSpc>
            </a:pPr>
            <a:r>
              <a:rPr lang="fr-FR" dirty="0" smtClean="0"/>
              <a:t>CMI</a:t>
            </a:r>
            <a:r>
              <a:rPr lang="fr-FR" dirty="0"/>
              <a:t>, sus claviculaire</a:t>
            </a:r>
          </a:p>
          <a:p>
            <a:pPr lvl="2">
              <a:lnSpc>
                <a:spcPct val="90000"/>
              </a:lnSpc>
            </a:pPr>
            <a:r>
              <a:rPr lang="fr-FR" dirty="0"/>
              <a:t>vers la peau du sein ou les muscles du </a:t>
            </a:r>
            <a:r>
              <a:rPr lang="fr-FR" dirty="0" smtClean="0"/>
              <a:t>thorax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Métastatique</a:t>
            </a:r>
            <a:endParaRPr lang="fr-FR" dirty="0"/>
          </a:p>
          <a:p>
            <a:pPr lvl="2">
              <a:lnSpc>
                <a:spcPct val="90000"/>
              </a:lnSpc>
            </a:pPr>
            <a:r>
              <a:rPr lang="fr-FR" dirty="0"/>
              <a:t>vers le foie, les os, les poumons</a:t>
            </a:r>
          </a:p>
          <a:p>
            <a:pPr lvl="2">
              <a:lnSpc>
                <a:spcPct val="90000"/>
              </a:lnSpc>
            </a:pPr>
            <a:r>
              <a:rPr lang="fr-FR" dirty="0"/>
              <a:t>vers la cavité péritonéale, les ovaires</a:t>
            </a:r>
          </a:p>
          <a:p>
            <a:pPr lvl="2">
              <a:lnSpc>
                <a:spcPct val="90000"/>
              </a:lnSpc>
            </a:pPr>
            <a:r>
              <a:rPr lang="fr-FR" dirty="0"/>
              <a:t>vers le SNC, les surrénales,….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26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sz="3200" dirty="0" smtClean="0"/>
              <a:t>Extension ganglionnaire</a:t>
            </a:r>
            <a:endParaRPr lang="fr-FR" sz="3200" dirty="0"/>
          </a:p>
        </p:txBody>
      </p:sp>
      <p:sp>
        <p:nvSpPr>
          <p:cNvPr id="2052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2050" name="Object 1024"/>
          <p:cNvGraphicFramePr>
            <a:graphicFrameLocks noChangeAspect="1"/>
          </p:cNvGraphicFramePr>
          <p:nvPr/>
        </p:nvGraphicFramePr>
        <p:xfrm>
          <a:off x="1270000" y="1524000"/>
          <a:ext cx="6883400" cy="4997450"/>
        </p:xfrm>
        <a:graphic>
          <a:graphicData uri="http://schemas.openxmlformats.org/presentationml/2006/ole">
            <p:oleObj spid="_x0000_s20482" name="Image" r:id="rId4" imgW="4882492" imgH="3291568" progId="">
              <p:embed/>
            </p:oleObj>
          </a:graphicData>
        </a:graphic>
      </p:graphicFrame>
      <p:sp>
        <p:nvSpPr>
          <p:cNvPr id="2053" name="ZoneTexte 5"/>
          <p:cNvSpPr txBox="1">
            <a:spLocks noChangeArrowheads="1"/>
          </p:cNvSpPr>
          <p:nvPr/>
        </p:nvSpPr>
        <p:spPr bwMode="auto">
          <a:xfrm>
            <a:off x="6215063" y="1428750"/>
            <a:ext cx="2268537" cy="461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Etages de BERG</a:t>
            </a:r>
          </a:p>
        </p:txBody>
      </p:sp>
      <p:cxnSp>
        <p:nvCxnSpPr>
          <p:cNvPr id="2054" name="Connecteur droit avec flèche 7"/>
          <p:cNvCxnSpPr>
            <a:cxnSpLocks noChangeShapeType="1"/>
          </p:cNvCxnSpPr>
          <p:nvPr/>
        </p:nvCxnSpPr>
        <p:spPr bwMode="auto">
          <a:xfrm rot="10800000" flipV="1">
            <a:off x="3286125" y="1643063"/>
            <a:ext cx="2857500" cy="22145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5" name="Connecteur droit avec flèche 9"/>
          <p:cNvCxnSpPr>
            <a:cxnSpLocks noChangeShapeType="1"/>
          </p:cNvCxnSpPr>
          <p:nvPr/>
        </p:nvCxnSpPr>
        <p:spPr bwMode="auto">
          <a:xfrm rot="10800000" flipV="1">
            <a:off x="4714875" y="1714500"/>
            <a:ext cx="1428750" cy="1285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6" name="Connecteur droit avec flèche 11"/>
          <p:cNvCxnSpPr>
            <a:cxnSpLocks noChangeShapeType="1"/>
          </p:cNvCxnSpPr>
          <p:nvPr/>
        </p:nvCxnSpPr>
        <p:spPr bwMode="auto">
          <a:xfrm rot="5400000">
            <a:off x="3929063" y="1857375"/>
            <a:ext cx="2357438" cy="20716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 </a:t>
            </a:r>
            <a:r>
              <a:rPr lang="fr-FR" dirty="0" err="1" smtClean="0"/>
              <a:t>pré-thérapeutique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Certitude diagnostique </a:t>
            </a:r>
            <a:r>
              <a:rPr lang="fr-FR" b="1" u="sng" dirty="0" err="1" smtClean="0">
                <a:solidFill>
                  <a:srgbClr val="FF0000"/>
                </a:solidFill>
              </a:rPr>
              <a:t>pré-opératoire</a:t>
            </a:r>
            <a:endParaRPr lang="fr-FR" b="1" u="sng" dirty="0" smtClean="0">
              <a:solidFill>
                <a:srgbClr val="FF0000"/>
              </a:solidFill>
            </a:endParaRPr>
          </a:p>
          <a:p>
            <a:pPr lvl="1"/>
            <a:r>
              <a:rPr lang="fr-FR" dirty="0" smtClean="0"/>
              <a:t>Concordance clinique, radiologique et histologique (biopsie </a:t>
            </a:r>
            <a:r>
              <a:rPr lang="fr-FR" dirty="0" err="1" smtClean="0"/>
              <a:t>pré-opératoire</a:t>
            </a:r>
            <a:r>
              <a:rPr lang="fr-FR" dirty="0" smtClean="0"/>
              <a:t> +++)</a:t>
            </a:r>
          </a:p>
          <a:p>
            <a:r>
              <a:rPr lang="fr-FR" dirty="0" smtClean="0"/>
              <a:t>Pas d’autres examens sauf si signes cliniques</a:t>
            </a:r>
          </a:p>
          <a:p>
            <a:pPr lvl="1"/>
            <a:r>
              <a:rPr lang="fr-FR" dirty="0" smtClean="0"/>
              <a:t>Envahissement ganglionnaire extensif</a:t>
            </a:r>
          </a:p>
          <a:p>
            <a:pPr lvl="1"/>
            <a:r>
              <a:rPr lang="fr-FR" dirty="0" smtClean="0"/>
              <a:t>Hépatomégalie</a:t>
            </a:r>
          </a:p>
          <a:p>
            <a:pPr lvl="1"/>
            <a:r>
              <a:rPr lang="fr-FR" dirty="0" smtClean="0"/>
              <a:t>Douleurs osseuses</a:t>
            </a:r>
          </a:p>
          <a:p>
            <a:r>
              <a:rPr lang="fr-FR" dirty="0" smtClean="0"/>
              <a:t>Ou si tumeur « agressive »</a:t>
            </a:r>
          </a:p>
          <a:p>
            <a:pPr lvl="1"/>
            <a:r>
              <a:rPr lang="fr-FR" dirty="0" smtClean="0"/>
              <a:t>Histologie</a:t>
            </a:r>
          </a:p>
          <a:p>
            <a:pPr lvl="1"/>
            <a:r>
              <a:rPr lang="fr-FR" dirty="0" smtClean="0"/>
              <a:t>Tumeur inflammatoire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traitements conservateurs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fr-FR" dirty="0" smtClean="0"/>
              <a:t>Vont de la « simple » </a:t>
            </a:r>
            <a:r>
              <a:rPr lang="fr-FR" dirty="0" err="1" smtClean="0"/>
              <a:t>tumorectomie</a:t>
            </a:r>
            <a:r>
              <a:rPr lang="fr-FR" dirty="0" smtClean="0"/>
              <a:t> à la chirurgie </a:t>
            </a:r>
            <a:r>
              <a:rPr lang="fr-FR" dirty="0" err="1" smtClean="0"/>
              <a:t>oncoplastique</a:t>
            </a:r>
            <a:r>
              <a:rPr lang="fr-FR" dirty="0" smtClean="0"/>
              <a:t> complexe</a:t>
            </a:r>
          </a:p>
          <a:p>
            <a:r>
              <a:rPr lang="fr-FR" dirty="0" smtClean="0"/>
              <a:t>MAIS des nécessités communes</a:t>
            </a:r>
          </a:p>
          <a:p>
            <a:pPr lvl="1"/>
            <a:r>
              <a:rPr lang="fr-FR" dirty="0" smtClean="0"/>
              <a:t>L’obtention de marges d’exérèse saines</a:t>
            </a:r>
            <a:r>
              <a:rPr lang="fr-FR" dirty="0" smtClean="0"/>
              <a:t> (≥ </a:t>
            </a:r>
            <a:r>
              <a:rPr lang="fr-FR" dirty="0" smtClean="0"/>
              <a:t>2 </a:t>
            </a:r>
            <a:r>
              <a:rPr lang="fr-FR" dirty="0" smtClean="0"/>
              <a:t>mm ?)</a:t>
            </a:r>
          </a:p>
          <a:p>
            <a:pPr lvl="1"/>
            <a:r>
              <a:rPr lang="fr-FR" dirty="0" smtClean="0"/>
              <a:t>L’exploration ganglionnaire axillaire</a:t>
            </a:r>
          </a:p>
          <a:p>
            <a:pPr lvl="1"/>
            <a:r>
              <a:rPr lang="fr-FR" dirty="0" smtClean="0"/>
              <a:t>Une radiothérapie adjuvante: donc mise en place de clips dans la loge de </a:t>
            </a:r>
            <a:r>
              <a:rPr lang="fr-FR" dirty="0" err="1" smtClean="0"/>
              <a:t>tumorectomie</a:t>
            </a:r>
            <a:r>
              <a:rPr lang="fr-FR" dirty="0" smtClean="0"/>
              <a:t> pour un éventuel </a:t>
            </a:r>
            <a:r>
              <a:rPr lang="fr-FR" dirty="0" err="1" smtClean="0"/>
              <a:t>boost</a:t>
            </a:r>
            <a:r>
              <a:rPr lang="fr-FR" dirty="0" smtClean="0"/>
              <a:t> en radiothérapie</a:t>
            </a:r>
          </a:p>
          <a:p>
            <a:pPr lvl="1"/>
            <a:endParaRPr lang="fr-FR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Pourquoi le traitement conservateur est-il possible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Car il n’y a pas de différence sur la survie globale entre une mastectomie et une </a:t>
            </a:r>
            <a:r>
              <a:rPr lang="fr-FR" dirty="0" err="1" smtClean="0"/>
              <a:t>tumorectomie</a:t>
            </a:r>
            <a:r>
              <a:rPr lang="fr-FR" dirty="0" smtClean="0"/>
              <a:t> en marge saine + RT</a:t>
            </a:r>
          </a:p>
          <a:p>
            <a:r>
              <a:rPr lang="fr-FR" i="1" dirty="0" smtClean="0"/>
              <a:t>SG : pas de DS (OR :1.07; IC=0.93- 1.22)</a:t>
            </a:r>
          </a:p>
          <a:p>
            <a:r>
              <a:rPr lang="fr-FR" i="1" dirty="0" smtClean="0"/>
              <a:t>RLR: DS en faveur de la MT (OR : 1.56; IC= 1.28-1.89)</a:t>
            </a:r>
          </a:p>
          <a:p>
            <a:r>
              <a:rPr lang="fr-FR" dirty="0" smtClean="0"/>
              <a:t>Donc toujours informer la patiente des 2 possibilités thérapeutiques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1704</Words>
  <Application>Microsoft Macintosh PowerPoint</Application>
  <PresentationFormat>Présentation à l'écran (4:3)</PresentationFormat>
  <Paragraphs>225</Paragraphs>
  <Slides>40</Slides>
  <Notes>7</Notes>
  <HiddenSlides>0</HiddenSlides>
  <MMClips>0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40</vt:i4>
      </vt:variant>
    </vt:vector>
  </HeadingPairs>
  <TitlesOfParts>
    <vt:vector size="43" baseType="lpstr">
      <vt:lpstr>Thème Office</vt:lpstr>
      <vt:lpstr>Image</vt:lpstr>
      <vt:lpstr>Image bitmap</vt:lpstr>
      <vt:lpstr>LA CHIRURGIE DES CANCERS INVASIFS DU SEIN</vt:lpstr>
      <vt:lpstr>Introduction</vt:lpstr>
      <vt:lpstr>Introduction</vt:lpstr>
      <vt:lpstr>CANCER DU SEIN: stratégie thérapeutique</vt:lpstr>
      <vt:lpstr>La diffusion du cancer du sein</vt:lpstr>
      <vt:lpstr>Extension ganglionnaire</vt:lpstr>
      <vt:lpstr>Bilan pré-thérapeutique</vt:lpstr>
      <vt:lpstr>Les traitements conservateurs</vt:lpstr>
      <vt:lpstr>Pourquoi le traitement conservateur est-il possible ?</vt:lpstr>
      <vt:lpstr>Le traitement conservateur Incisions cutanées directes</vt:lpstr>
      <vt:lpstr>Le traitement conservateur Incisions cutanées indirectes</vt:lpstr>
      <vt:lpstr>Diapositive 12</vt:lpstr>
      <vt:lpstr>Traitement conservateur le remodelage glandulaire</vt:lpstr>
      <vt:lpstr>Traitement conservateur le remodelage glandulaire</vt:lpstr>
      <vt:lpstr>Le traitement conservateur l’exérèse cutanée</vt:lpstr>
      <vt:lpstr>Le traitement conservateur </vt:lpstr>
      <vt:lpstr>Séquelle esthétique du traitement conservateur (SETC)</vt:lpstr>
      <vt:lpstr>Traitement conservateur: la chirurgie oncoplastique</vt:lpstr>
      <vt:lpstr>Exemple d’oncoplastie pamectomie pour les tumeurs centrales</vt:lpstr>
      <vt:lpstr>Exemple d’oncoplastie: plastie externe pour les tumeurs des quadrans externes</vt:lpstr>
      <vt:lpstr>Exemple d’oncoplastie: plastie externe pour les tumeurs des quadrans internes</vt:lpstr>
      <vt:lpstr>Exemple d’oncoplastie: plastie en omega pour les tumeurs des quadrans supérieurs</vt:lpstr>
      <vt:lpstr>Article de référence: Fitoussi A., Alran S., Couturaud B., Charitansky H., Pollet G., Fourchotte V., Salmon R.-J. Oncoplastie avec conservation mammaire dans le traitement du cancer du sein. EMC (Elsevier Masson SAS, Paris), Techniques chirurgicales - Gynécologie, 41-975, 2008.</vt:lpstr>
      <vt:lpstr>Place actuelle de la mastectomie</vt:lpstr>
      <vt:lpstr>Technique de la mastectomie</vt:lpstr>
      <vt:lpstr>La chirurgie de l’aisselle</vt:lpstr>
      <vt:lpstr>Drainage lymphatique </vt:lpstr>
      <vt:lpstr>Technique: le curage axillaire fonctionnel</vt:lpstr>
      <vt:lpstr>Technique: le curage axillaire fonctionnel</vt:lpstr>
      <vt:lpstr>Mais curage axillaire = séquelles</vt:lpstr>
      <vt:lpstr>Soins post-opératoires après curage axillaire</vt:lpstr>
      <vt:lpstr>Précautions après curage axillaire</vt:lpstr>
      <vt:lpstr>Le ganglion sentinelle (GAS)</vt:lpstr>
      <vt:lpstr>La théorie du GAS</vt:lpstr>
      <vt:lpstr>Principe de réalisation du GAS</vt:lpstr>
      <vt:lpstr>Principe de réalisation du GAS</vt:lpstr>
      <vt:lpstr>GAS : critères de qualité</vt:lpstr>
      <vt:lpstr>Etude du ganglion sentinelle</vt:lpstr>
      <vt:lpstr>Les reprises secondaires pour CA</vt:lpstr>
      <vt:lpstr>Indications du GAS</vt:lpstr>
    </vt:vector>
  </TitlesOfParts>
  <Company>Boulanger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chirurgie des cancers invasifs du sein</dc:title>
  <dc:creator>Loïc Boulanger</dc:creator>
  <cp:lastModifiedBy>Loïc Boulanger</cp:lastModifiedBy>
  <cp:revision>18</cp:revision>
  <dcterms:created xsi:type="dcterms:W3CDTF">2011-12-11T22:05:13Z</dcterms:created>
  <dcterms:modified xsi:type="dcterms:W3CDTF">2011-12-11T22:18:34Z</dcterms:modified>
</cp:coreProperties>
</file>