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78" r:id="rId2"/>
    <p:sldId id="257" r:id="rId3"/>
    <p:sldId id="262" r:id="rId4"/>
    <p:sldId id="258" r:id="rId5"/>
    <p:sldId id="259" r:id="rId6"/>
    <p:sldId id="27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1" r:id="rId19"/>
    <p:sldId id="273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384E-4AE3-284B-9A20-B14A0A180C26}" type="datetimeFigureOut">
              <a:rPr lang="fr-FR" smtClean="0"/>
              <a:pPr/>
              <a:t>11/12/11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6CC5-5567-9C41-9960-65C4867636F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384E-4AE3-284B-9A20-B14A0A180C26}" type="datetimeFigureOut">
              <a:rPr lang="fr-FR" smtClean="0"/>
              <a:pPr/>
              <a:t>11/12/11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6CC5-5567-9C41-9960-65C4867636F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384E-4AE3-284B-9A20-B14A0A180C26}" type="datetimeFigureOut">
              <a:rPr lang="fr-FR" smtClean="0"/>
              <a:pPr/>
              <a:t>11/12/11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6CC5-5567-9C41-9960-65C4867636F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384E-4AE3-284B-9A20-B14A0A180C26}" type="datetimeFigureOut">
              <a:rPr lang="fr-FR" smtClean="0"/>
              <a:pPr/>
              <a:t>11/12/11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6CC5-5567-9C41-9960-65C4867636F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384E-4AE3-284B-9A20-B14A0A180C26}" type="datetimeFigureOut">
              <a:rPr lang="fr-FR" smtClean="0"/>
              <a:pPr/>
              <a:t>11/12/11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6CC5-5567-9C41-9960-65C4867636F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384E-4AE3-284B-9A20-B14A0A180C26}" type="datetimeFigureOut">
              <a:rPr lang="fr-FR" smtClean="0"/>
              <a:pPr/>
              <a:t>11/12/11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6CC5-5567-9C41-9960-65C4867636F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384E-4AE3-284B-9A20-B14A0A180C26}" type="datetimeFigureOut">
              <a:rPr lang="fr-FR" smtClean="0"/>
              <a:pPr/>
              <a:t>11/12/11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6CC5-5567-9C41-9960-65C4867636F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384E-4AE3-284B-9A20-B14A0A180C26}" type="datetimeFigureOut">
              <a:rPr lang="fr-FR" smtClean="0"/>
              <a:pPr/>
              <a:t>11/12/11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6CC5-5567-9C41-9960-65C4867636F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384E-4AE3-284B-9A20-B14A0A180C26}" type="datetimeFigureOut">
              <a:rPr lang="fr-FR" smtClean="0"/>
              <a:pPr/>
              <a:t>11/12/11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6CC5-5567-9C41-9960-65C4867636F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384E-4AE3-284B-9A20-B14A0A180C26}" type="datetimeFigureOut">
              <a:rPr lang="fr-FR" smtClean="0"/>
              <a:pPr/>
              <a:t>11/12/11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6CC5-5567-9C41-9960-65C4867636F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8384E-4AE3-284B-9A20-B14A0A180C26}" type="datetimeFigureOut">
              <a:rPr lang="fr-FR" smtClean="0"/>
              <a:pPr/>
              <a:t>11/12/11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46CC5-5567-9C41-9960-65C4867636F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8384E-4AE3-284B-9A20-B14A0A180C26}" type="datetimeFigureOut">
              <a:rPr lang="fr-FR" smtClean="0"/>
              <a:pPr/>
              <a:t>11/12/11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46CC5-5567-9C41-9960-65C4867636F2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7067" y="2130425"/>
            <a:ext cx="8703733" cy="1470025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LE CARCINOME CANALAIRE IN SITU (CCIS) DU SEIN 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( = carcinome </a:t>
            </a:r>
            <a:r>
              <a:rPr lang="fr-FR" sz="2400" dirty="0" err="1" smtClean="0"/>
              <a:t>intra-canalaire</a:t>
            </a:r>
            <a:r>
              <a:rPr lang="fr-FR" sz="2400" dirty="0" smtClean="0"/>
              <a:t>)</a:t>
            </a:r>
            <a:br>
              <a:rPr lang="fr-FR" sz="2400" dirty="0" smtClean="0"/>
            </a:br>
            <a:r>
              <a:rPr lang="fr-FR" sz="2400" dirty="0" smtClean="0"/>
              <a:t>( = carcinome </a:t>
            </a:r>
            <a:r>
              <a:rPr lang="fr-FR" sz="2400" dirty="0" err="1" smtClean="0"/>
              <a:t>intra-galactophorique</a:t>
            </a:r>
            <a:r>
              <a:rPr lang="fr-FR" sz="2400" dirty="0" smtClean="0"/>
              <a:t>)</a:t>
            </a:r>
            <a:endParaRPr lang="fr-FR" sz="2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1" y="3893218"/>
            <a:ext cx="8017932" cy="1711931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fr-FR" sz="2800" i="1" dirty="0" smtClean="0">
                <a:solidFill>
                  <a:schemeClr val="tx2"/>
                </a:solidFill>
              </a:rPr>
              <a:t>Dr Loïc BOULANGER, Pr Denis VINATIER</a:t>
            </a:r>
          </a:p>
          <a:p>
            <a:pPr>
              <a:spcBef>
                <a:spcPct val="0"/>
              </a:spcBef>
            </a:pPr>
            <a:r>
              <a:rPr lang="fr-FR" sz="2800" dirty="0" smtClean="0">
                <a:solidFill>
                  <a:schemeClr val="tx2"/>
                </a:solidFill>
              </a:rPr>
              <a:t>Service de chirurgie gynécologique et mammaire</a:t>
            </a:r>
          </a:p>
          <a:p>
            <a:pPr>
              <a:spcBef>
                <a:spcPct val="0"/>
              </a:spcBef>
            </a:pPr>
            <a:r>
              <a:rPr lang="fr-FR" sz="2800" b="1" dirty="0" smtClean="0">
                <a:solidFill>
                  <a:schemeClr val="tx2"/>
                </a:solidFill>
              </a:rPr>
              <a:t>Hôpital  Jeanne de Flandre, CHRU  de Lille</a:t>
            </a:r>
            <a:endParaRPr lang="fr-FR" sz="2800" dirty="0"/>
          </a:p>
        </p:txBody>
      </p:sp>
      <p:pic>
        <p:nvPicPr>
          <p:cNvPr id="4" name="Picture 4" descr="ACTION SEIN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175"/>
            <a:ext cx="3048000" cy="2133600"/>
          </a:xfrm>
          <a:prstGeom prst="rect">
            <a:avLst/>
          </a:prstGeom>
          <a:noFill/>
        </p:spPr>
      </p:pic>
      <p:pic>
        <p:nvPicPr>
          <p:cNvPr id="5" name="Picture 4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1612" y="-3175"/>
            <a:ext cx="2592388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hru 50 x 20 CMJN copi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5356646"/>
            <a:ext cx="3010802" cy="1501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Comment choisir le type de chirurgie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Rapport volume d’exérèse / volume </a:t>
            </a:r>
            <a:r>
              <a:rPr lang="fr-FR" dirty="0" smtClean="0"/>
              <a:t>sein:</a:t>
            </a:r>
          </a:p>
          <a:p>
            <a:pPr lvl="1"/>
            <a:r>
              <a:rPr lang="fr-FR" dirty="0" smtClean="0"/>
              <a:t>Volume </a:t>
            </a:r>
            <a:r>
              <a:rPr lang="fr-FR" dirty="0"/>
              <a:t>d’exérèse: taille sur </a:t>
            </a:r>
            <a:r>
              <a:rPr lang="fr-FR" dirty="0" err="1"/>
              <a:t>mammographique</a:t>
            </a:r>
            <a:r>
              <a:rPr lang="fr-FR" dirty="0"/>
              <a:t> + marges de </a:t>
            </a:r>
            <a:r>
              <a:rPr lang="fr-FR" dirty="0" err="1" smtClean="0"/>
              <a:t>sécurite</a:t>
            </a:r>
            <a:endParaRPr lang="fr-FR" dirty="0"/>
          </a:p>
          <a:p>
            <a:pPr lvl="1"/>
            <a:r>
              <a:rPr lang="fr-FR" dirty="0" smtClean="0"/>
              <a:t>Volume </a:t>
            </a:r>
            <a:r>
              <a:rPr lang="fr-FR" dirty="0"/>
              <a:t>sein: </a:t>
            </a:r>
            <a:r>
              <a:rPr lang="fr-FR" dirty="0" smtClean="0"/>
              <a:t>reste-t</a:t>
            </a:r>
            <a:r>
              <a:rPr lang="fr-FR" dirty="0"/>
              <a:t>-il de quoi faire un sein </a:t>
            </a:r>
            <a:r>
              <a:rPr lang="fr-FR" dirty="0" smtClean="0"/>
              <a:t>«esthétique» </a:t>
            </a:r>
            <a:r>
              <a:rPr lang="fr-FR" dirty="0"/>
              <a:t>une fois l’exérèse </a:t>
            </a:r>
            <a:r>
              <a:rPr lang="fr-FR" dirty="0" smtClean="0"/>
              <a:t>réalisée (</a:t>
            </a:r>
            <a:r>
              <a:rPr lang="fr-FR" dirty="0" err="1" smtClean="0"/>
              <a:t>oncoplastie</a:t>
            </a:r>
            <a:r>
              <a:rPr lang="fr-FR" dirty="0" smtClean="0"/>
              <a:t> ++)</a:t>
            </a:r>
          </a:p>
          <a:p>
            <a:r>
              <a:rPr lang="fr-FR" dirty="0" smtClean="0"/>
              <a:t>Désir de la patiente qui aura été bien informée (risque de reprise chirurgicale, possibilité de MT + RMI, risque de récidive, nécessité d’une surveillance prolongée)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traitement conservateur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IMPERATIF: des marges d ’exérèse saines +++</a:t>
            </a:r>
          </a:p>
          <a:p>
            <a:r>
              <a:rPr lang="fr-FR" dirty="0" smtClean="0">
                <a:solidFill>
                  <a:srgbClr val="000000"/>
                </a:solidFill>
              </a:rPr>
              <a:t>Implications pratiques:</a:t>
            </a:r>
          </a:p>
          <a:p>
            <a:pPr lvl="1"/>
            <a:r>
              <a:rPr lang="fr-FR" dirty="0" smtClean="0"/>
              <a:t>Repérage préopératoire de la lésion et / ou du clip de </a:t>
            </a:r>
            <a:r>
              <a:rPr lang="fr-FR" dirty="0" err="1" smtClean="0"/>
              <a:t>macrobiopsie</a:t>
            </a:r>
            <a:r>
              <a:rPr lang="fr-FR" dirty="0" smtClean="0"/>
              <a:t> (harpon, bleu)</a:t>
            </a:r>
          </a:p>
          <a:p>
            <a:pPr lvl="1"/>
            <a:r>
              <a:rPr lang="fr-FR" dirty="0" smtClean="0"/>
              <a:t>Exérèse </a:t>
            </a:r>
            <a:r>
              <a:rPr lang="fr-FR" dirty="0"/>
              <a:t>monobloc</a:t>
            </a:r>
            <a:r>
              <a:rPr lang="fr-FR" dirty="0" smtClean="0"/>
              <a:t> allant du plan cutané au muscle pectoral</a:t>
            </a:r>
          </a:p>
          <a:p>
            <a:pPr lvl="1"/>
            <a:r>
              <a:rPr lang="fr-FR" dirty="0" smtClean="0"/>
              <a:t>Contrôle </a:t>
            </a:r>
            <a:r>
              <a:rPr lang="fr-FR" dirty="0"/>
              <a:t>RX pièce </a:t>
            </a:r>
            <a:r>
              <a:rPr lang="fr-FR" dirty="0" smtClean="0"/>
              <a:t>opératoire</a:t>
            </a:r>
            <a:endParaRPr lang="fr-FR" dirty="0"/>
          </a:p>
          <a:p>
            <a:pPr lvl="1"/>
            <a:r>
              <a:rPr lang="fr-FR" dirty="0" smtClean="0"/>
              <a:t>Envoi en </a:t>
            </a:r>
            <a:r>
              <a:rPr lang="fr-FR" dirty="0" err="1" smtClean="0"/>
              <a:t>anapath</a:t>
            </a:r>
            <a:r>
              <a:rPr lang="fr-FR" dirty="0" smtClean="0"/>
              <a:t> d’une pièce orientée par le chirurgien selon un protocole pré-établi</a:t>
            </a:r>
          </a:p>
          <a:p>
            <a:pPr lvl="1"/>
            <a:r>
              <a:rPr lang="fr-FR" dirty="0" smtClean="0"/>
              <a:t>+/- Contrôle </a:t>
            </a:r>
            <a:r>
              <a:rPr lang="fr-FR" dirty="0" err="1"/>
              <a:t>mammo</a:t>
            </a:r>
            <a:r>
              <a:rPr lang="fr-FR" dirty="0"/>
              <a:t> </a:t>
            </a:r>
            <a:r>
              <a:rPr lang="fr-FR" dirty="0" smtClean="0"/>
              <a:t>avant </a:t>
            </a:r>
            <a:r>
              <a:rPr lang="fr-FR" dirty="0"/>
              <a:t>la RT</a:t>
            </a:r>
            <a:endParaRPr lang="fr-FR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100" y="-19050"/>
            <a:ext cx="9220200" cy="68961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-38100" y="5664498"/>
            <a:ext cx="2291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Clichés Dr Giard, Centre Oscar </a:t>
            </a:r>
            <a:r>
              <a:rPr lang="fr-FR" dirty="0" err="1" smtClean="0">
                <a:solidFill>
                  <a:schemeClr val="bg1"/>
                </a:solidFill>
              </a:rPr>
              <a:t>Lambret</a:t>
            </a:r>
            <a:r>
              <a:rPr lang="fr-FR" dirty="0" smtClean="0">
                <a:solidFill>
                  <a:schemeClr val="bg1"/>
                </a:solidFill>
              </a:rPr>
              <a:t>, Lille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Marges saines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Recommandation actuelle en France: marges ≥ 2 mm </a:t>
            </a:r>
            <a:r>
              <a:rPr lang="fr-FR" dirty="0" smtClean="0"/>
              <a:t>mesurées </a:t>
            </a:r>
            <a:r>
              <a:rPr lang="fr-FR" dirty="0"/>
              <a:t>au microscope </a:t>
            </a:r>
            <a:r>
              <a:rPr lang="fr-FR" dirty="0" smtClean="0"/>
              <a:t>sur pièce fixée</a:t>
            </a:r>
          </a:p>
          <a:p>
            <a:r>
              <a:rPr lang="fr-FR" dirty="0" smtClean="0"/>
              <a:t>Si berges </a:t>
            </a:r>
            <a:r>
              <a:rPr lang="fr-FR" dirty="0"/>
              <a:t>envahies ou </a:t>
            </a:r>
            <a:r>
              <a:rPr lang="fr-FR" dirty="0" smtClean="0"/>
              <a:t>atteintes ou </a:t>
            </a:r>
            <a:r>
              <a:rPr lang="fr-FR" dirty="0"/>
              <a:t>si marges</a:t>
            </a:r>
            <a:r>
              <a:rPr lang="fr-FR" dirty="0" smtClean="0"/>
              <a:t>   &lt; </a:t>
            </a:r>
            <a:r>
              <a:rPr lang="fr-FR" dirty="0"/>
              <a:t>2 mm</a:t>
            </a:r>
            <a:r>
              <a:rPr lang="fr-FR" dirty="0" smtClean="0"/>
              <a:t> : </a:t>
            </a:r>
            <a:r>
              <a:rPr lang="fr-FR" dirty="0" smtClean="0">
                <a:solidFill>
                  <a:srgbClr val="FF0000"/>
                </a:solidFill>
              </a:rPr>
              <a:t>REINTERVENTION</a:t>
            </a:r>
            <a:r>
              <a:rPr lang="fr-FR" dirty="0" smtClean="0"/>
              <a:t> (élargissement des berges </a:t>
            </a:r>
            <a:r>
              <a:rPr lang="fr-FR" dirty="0"/>
              <a:t>ou MT</a:t>
            </a:r>
            <a:r>
              <a:rPr lang="fr-FR" dirty="0" smtClean="0"/>
              <a:t>)</a:t>
            </a:r>
          </a:p>
          <a:p>
            <a:r>
              <a:rPr lang="fr-FR" dirty="0" smtClean="0"/>
              <a:t>Donc informer ++ les patientes de ce risque de 2</a:t>
            </a:r>
            <a:r>
              <a:rPr lang="fr-FR" baseline="30000" dirty="0" smtClean="0"/>
              <a:t>e</a:t>
            </a:r>
            <a:r>
              <a:rPr lang="fr-FR" dirty="0" smtClean="0"/>
              <a:t> intervention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risque de récidive après traitement conservateur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3 </a:t>
            </a:r>
            <a:r>
              <a:rPr lang="fr-FR" dirty="0"/>
              <a:t>facteurs de risque de RL après chirurgie conservatrice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berges </a:t>
            </a:r>
            <a:r>
              <a:rPr lang="fr-FR" dirty="0"/>
              <a:t>atteintes ou </a:t>
            </a:r>
            <a:r>
              <a:rPr lang="fr-FR" dirty="0" smtClean="0"/>
              <a:t>limites</a:t>
            </a:r>
          </a:p>
          <a:p>
            <a:pPr lvl="1"/>
            <a:r>
              <a:rPr lang="fr-FR" dirty="0" smtClean="0"/>
              <a:t>absence </a:t>
            </a:r>
            <a:r>
              <a:rPr lang="fr-FR" dirty="0"/>
              <a:t>de </a:t>
            </a:r>
            <a:r>
              <a:rPr lang="fr-FR" dirty="0" smtClean="0"/>
              <a:t>RT</a:t>
            </a:r>
            <a:endParaRPr lang="fr-FR" dirty="0"/>
          </a:p>
          <a:p>
            <a:pPr lvl="1"/>
            <a:r>
              <a:rPr lang="fr-FR" dirty="0" smtClean="0"/>
              <a:t>âge </a:t>
            </a:r>
            <a:r>
              <a:rPr lang="fr-FR" dirty="0"/>
              <a:t>( &lt; 35- 40ans</a:t>
            </a:r>
            <a:r>
              <a:rPr lang="fr-FR" dirty="0" smtClean="0"/>
              <a:t>)</a:t>
            </a:r>
          </a:p>
          <a:p>
            <a:pPr lvl="2"/>
            <a:r>
              <a:rPr lang="fr-FR" i="1" dirty="0" smtClean="0"/>
              <a:t>le </a:t>
            </a:r>
            <a:r>
              <a:rPr lang="fr-FR" i="1" dirty="0"/>
              <a:t>jeune âge n’est pas une contre-indication au traitement </a:t>
            </a:r>
            <a:r>
              <a:rPr lang="fr-FR" i="1" dirty="0" smtClean="0"/>
              <a:t>conservateur</a:t>
            </a:r>
          </a:p>
          <a:p>
            <a:pPr lvl="2"/>
            <a:r>
              <a:rPr lang="fr-FR" i="1" dirty="0" smtClean="0"/>
              <a:t>MAIS il faut des berges </a:t>
            </a:r>
            <a:r>
              <a:rPr lang="fr-FR" i="1" dirty="0"/>
              <a:t>saines ++++ </a:t>
            </a:r>
            <a:r>
              <a:rPr lang="fr-FR" i="1" dirty="0" smtClean="0"/>
              <a:t>(plus </a:t>
            </a:r>
            <a:r>
              <a:rPr lang="fr-FR" i="1" dirty="0"/>
              <a:t>larges?</a:t>
            </a:r>
            <a:r>
              <a:rPr lang="fr-FR" i="1" dirty="0" smtClean="0"/>
              <a:t>)</a:t>
            </a:r>
          </a:p>
          <a:p>
            <a:pPr lvl="2"/>
            <a:r>
              <a:rPr lang="fr-FR" i="1" dirty="0" smtClean="0"/>
              <a:t>RT </a:t>
            </a:r>
            <a:r>
              <a:rPr lang="fr-FR" i="1" dirty="0"/>
              <a:t>avec </a:t>
            </a:r>
            <a:r>
              <a:rPr lang="fr-FR" i="1" dirty="0" smtClean="0"/>
              <a:t>surimpression ?</a:t>
            </a:r>
          </a:p>
          <a:p>
            <a:pPr lvl="2"/>
            <a:r>
              <a:rPr lang="fr-FR" i="1" dirty="0" smtClean="0"/>
              <a:t>Ou MT d’emblée ?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traitement radical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Indications:</a:t>
            </a:r>
          </a:p>
          <a:p>
            <a:pPr lvl="1"/>
            <a:r>
              <a:rPr lang="fr-FR" dirty="0" smtClean="0"/>
              <a:t>CCIS </a:t>
            </a:r>
            <a:r>
              <a:rPr lang="fr-FR" dirty="0"/>
              <a:t>étendu inaccessible à </a:t>
            </a:r>
            <a:r>
              <a:rPr lang="fr-FR" dirty="0" smtClean="0"/>
              <a:t>traitement conservateur </a:t>
            </a:r>
            <a:r>
              <a:rPr lang="fr-FR" dirty="0"/>
              <a:t>( d’emblée ou si berges non saines après 1ère ou 2ème MP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Souhait </a:t>
            </a:r>
            <a:r>
              <a:rPr lang="fr-FR" dirty="0"/>
              <a:t>de la </a:t>
            </a:r>
            <a:r>
              <a:rPr lang="fr-FR" dirty="0" smtClean="0"/>
              <a:t>patiente</a:t>
            </a:r>
            <a:endParaRPr lang="fr-FR" dirty="0"/>
          </a:p>
          <a:p>
            <a:pPr lvl="1"/>
            <a:r>
              <a:rPr lang="fr-FR" dirty="0" smtClean="0"/>
              <a:t>Mastectomie </a:t>
            </a:r>
            <a:r>
              <a:rPr lang="fr-FR" dirty="0"/>
              <a:t>simple +/- </a:t>
            </a:r>
            <a:r>
              <a:rPr lang="fr-FR" dirty="0" smtClean="0"/>
              <a:t>GS</a:t>
            </a:r>
            <a:endParaRPr lang="fr-FR" dirty="0"/>
          </a:p>
          <a:p>
            <a:pPr lvl="1"/>
            <a:r>
              <a:rPr lang="fr-FR" dirty="0" smtClean="0"/>
              <a:t>Proposer </a:t>
            </a:r>
            <a:r>
              <a:rPr lang="fr-FR" dirty="0"/>
              <a:t>une reconstruction immédiate ( pas de RT ni autre</a:t>
            </a:r>
            <a:r>
              <a:rPr lang="fr-FR" dirty="0" smtClean="0"/>
              <a:t> </a:t>
            </a:r>
            <a:r>
              <a:rPr lang="fr-FR" dirty="0"/>
              <a:t>t</a:t>
            </a:r>
            <a:r>
              <a:rPr lang="fr-FR" dirty="0" smtClean="0"/>
              <a:t>raitement)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prélèvement axillaire en cas de CCIS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274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Pas de consensus</a:t>
            </a:r>
          </a:p>
          <a:p>
            <a:r>
              <a:rPr lang="fr-FR" dirty="0"/>
              <a:t>Les arguments</a:t>
            </a:r>
            <a:r>
              <a:rPr lang="fr-FR" dirty="0" smtClean="0"/>
              <a:t> pour la réalisation du prélèvement du ganglion </a:t>
            </a:r>
            <a:r>
              <a:rPr lang="fr-FR" dirty="0"/>
              <a:t>sentinelle (GS) lors de la chirurgie initiale</a:t>
            </a:r>
            <a:r>
              <a:rPr lang="fr-FR" dirty="0" smtClean="0"/>
              <a:t> :</a:t>
            </a:r>
          </a:p>
          <a:p>
            <a:pPr lvl="1"/>
            <a:r>
              <a:rPr lang="fr-FR" dirty="0" smtClean="0"/>
              <a:t>Un </a:t>
            </a:r>
            <a:r>
              <a:rPr lang="fr-FR" dirty="0"/>
              <a:t>risque d’envahissement ganglionnaire faible mais non </a:t>
            </a:r>
            <a:r>
              <a:rPr lang="fr-FR" dirty="0" smtClean="0"/>
              <a:t>nul (</a:t>
            </a:r>
            <a:r>
              <a:rPr lang="fr-FR" dirty="0"/>
              <a:t>variations de 0 à 13%, avec un taux moyen de 6,8</a:t>
            </a:r>
            <a:r>
              <a:rPr lang="fr-FR" dirty="0" smtClean="0"/>
              <a:t>%)</a:t>
            </a:r>
          </a:p>
          <a:p>
            <a:pPr lvl="1"/>
            <a:r>
              <a:rPr lang="fr-FR" dirty="0" smtClean="0"/>
              <a:t>Un </a:t>
            </a:r>
            <a:r>
              <a:rPr lang="fr-FR" dirty="0"/>
              <a:t>risque de sous évaluation CIC / infiltrant sur les micro/macro biopsies </a:t>
            </a:r>
            <a:r>
              <a:rPr lang="fr-FR" dirty="0" smtClean="0"/>
              <a:t>préopératoires (20%)</a:t>
            </a:r>
          </a:p>
          <a:p>
            <a:pPr lvl="1"/>
            <a:r>
              <a:rPr lang="fr-FR" dirty="0" smtClean="0"/>
              <a:t>L’impossibilité </a:t>
            </a:r>
            <a:r>
              <a:rPr lang="fr-FR" dirty="0"/>
              <a:t>théorique d’explorer secondairement l’aisselle par un GS si nécessaire puisque le GS après </a:t>
            </a:r>
            <a:r>
              <a:rPr lang="fr-FR" dirty="0" err="1"/>
              <a:t>tumorectomie</a:t>
            </a:r>
            <a:r>
              <a:rPr lang="fr-FR" dirty="0"/>
              <a:t> n’est pas </a:t>
            </a:r>
            <a:r>
              <a:rPr lang="fr-FR" dirty="0" smtClean="0"/>
              <a:t>validé</a:t>
            </a: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prélèvement axillaire en cas de CCIS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En pratique, réalisation d’un GS en cas de CCIS si:</a:t>
            </a:r>
            <a:endParaRPr lang="fr-FR" dirty="0" smtClean="0"/>
          </a:p>
          <a:p>
            <a:pPr lvl="1"/>
            <a:r>
              <a:rPr lang="fr-FR" dirty="0" smtClean="0"/>
              <a:t>I</a:t>
            </a:r>
            <a:r>
              <a:rPr lang="fr-FR" dirty="0" smtClean="0"/>
              <a:t>ndication </a:t>
            </a:r>
            <a:r>
              <a:rPr lang="fr-FR" dirty="0" smtClean="0"/>
              <a:t>de mastectomie car </a:t>
            </a:r>
          </a:p>
          <a:p>
            <a:pPr lvl="2"/>
            <a:r>
              <a:rPr lang="fr-FR" dirty="0" smtClean="0"/>
              <a:t>impossibilité ultérieure de réaliser cette technique avec une fiabilité reconnue </a:t>
            </a:r>
          </a:p>
          <a:p>
            <a:pPr lvl="2"/>
            <a:r>
              <a:rPr lang="fr-FR" dirty="0" smtClean="0"/>
              <a:t>MT habituellement réalisées pour des carcinomes intra </a:t>
            </a:r>
            <a:r>
              <a:rPr lang="fr-FR" dirty="0" err="1" smtClean="0"/>
              <a:t>canalaires</a:t>
            </a:r>
            <a:r>
              <a:rPr lang="fr-FR" dirty="0" smtClean="0"/>
              <a:t> étendus avec un risque de sous </a:t>
            </a:r>
            <a:r>
              <a:rPr lang="fr-FR" dirty="0" smtClean="0"/>
              <a:t>estimation</a:t>
            </a:r>
          </a:p>
          <a:p>
            <a:pPr lvl="1"/>
            <a:r>
              <a:rPr lang="fr-FR" dirty="0" smtClean="0"/>
              <a:t>En cas de traitement conservateur si situations « à risque » de découverte d’une (micro)invasion au définitif</a:t>
            </a:r>
          </a:p>
          <a:p>
            <a:pPr lvl="2"/>
            <a:r>
              <a:rPr lang="fr-FR" dirty="0" smtClean="0"/>
              <a:t>CIC de haut grade ?</a:t>
            </a:r>
          </a:p>
          <a:p>
            <a:pPr lvl="2"/>
            <a:r>
              <a:rPr lang="fr-FR" dirty="0" smtClean="0"/>
              <a:t>CIC étendus (</a:t>
            </a:r>
            <a:r>
              <a:rPr lang="fr-FR" dirty="0" smtClean="0"/>
              <a:t>&gt; 40mm</a:t>
            </a:r>
            <a:r>
              <a:rPr lang="fr-FR" dirty="0" smtClean="0"/>
              <a:t>)</a:t>
            </a:r>
          </a:p>
          <a:p>
            <a:pPr lvl="2"/>
            <a:r>
              <a:rPr lang="fr-FR" dirty="0" smtClean="0"/>
              <a:t>suspicion de micro invasion sur la radiologie ou la </a:t>
            </a:r>
            <a:r>
              <a:rPr lang="fr-FR" dirty="0" err="1" smtClean="0"/>
              <a:t>microbiopsie</a:t>
            </a:r>
            <a:r>
              <a:rPr lang="fr-FR" dirty="0" smtClean="0"/>
              <a:t> pré opératoire ( importance ++ de la RCP pluridisciplinaire)</a:t>
            </a:r>
          </a:p>
          <a:p>
            <a:pPr lvl="2"/>
            <a:r>
              <a:rPr lang="fr-FR" dirty="0" smtClean="0"/>
              <a:t>Discordance clinique (nodule palpable)</a:t>
            </a: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CCIS et curage axillaire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 pas d’accès à la technique du ganglion sentinelle, ne pas réaliser de curage axillaire d’emblée car:</a:t>
            </a:r>
          </a:p>
          <a:p>
            <a:pPr lvl="1"/>
            <a:r>
              <a:rPr lang="fr-FR" dirty="0" smtClean="0"/>
              <a:t>Morbidité connue</a:t>
            </a:r>
          </a:p>
          <a:p>
            <a:pPr lvl="1"/>
            <a:r>
              <a:rPr lang="fr-FR" dirty="0" smtClean="0"/>
              <a:t>Risque faible d’envahissement axillaire</a:t>
            </a:r>
          </a:p>
          <a:p>
            <a:pPr lvl="1"/>
            <a:r>
              <a:rPr lang="fr-FR" dirty="0" smtClean="0"/>
              <a:t>Possibilité de réaliser une 2</a:t>
            </a:r>
            <a:r>
              <a:rPr lang="fr-FR" baseline="30000" dirty="0" smtClean="0"/>
              <a:t>e</a:t>
            </a:r>
            <a:r>
              <a:rPr lang="fr-FR" dirty="0" smtClean="0"/>
              <a:t> intervention si nécessité de connaître le statut ganglionnaire</a:t>
            </a: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dirty="0"/>
              <a:t>Recommandations nationales </a:t>
            </a:r>
            <a:r>
              <a:rPr lang="fr-FR" sz="4000" dirty="0" err="1"/>
              <a:t>INCa</a:t>
            </a:r>
            <a:r>
              <a:rPr lang="fr-FR" sz="4000" dirty="0"/>
              <a:t> de prise en charge des cancers in situ du </a:t>
            </a:r>
            <a:r>
              <a:rPr lang="fr-FR" sz="4000" dirty="0" smtClean="0"/>
              <a:t>sein :</a:t>
            </a:r>
          </a:p>
          <a:p>
            <a:pPr algn="ctr"/>
            <a:endParaRPr lang="fr-FR" sz="4000" i="1" dirty="0" smtClean="0"/>
          </a:p>
          <a:p>
            <a:pPr algn="ctr">
              <a:buNone/>
            </a:pPr>
            <a:r>
              <a:rPr lang="fr-FR" sz="4000" i="1" dirty="0" smtClean="0"/>
              <a:t>					</a:t>
            </a:r>
            <a:r>
              <a:rPr lang="fr-FR" sz="4000" i="1" dirty="0" err="1" smtClean="0"/>
              <a:t>www.e</a:t>
            </a:r>
            <a:r>
              <a:rPr lang="fr-FR" sz="4000" i="1" dirty="0" err="1"/>
              <a:t>-cancer.fr</a:t>
            </a:r>
            <a:endParaRPr lang="fr-FR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fr-FR" dirty="0" smtClean="0"/>
              <a:t>Prolifération de cellules malignes :</a:t>
            </a:r>
          </a:p>
          <a:p>
            <a:pPr lvl="1">
              <a:lnSpc>
                <a:spcPct val="120000"/>
              </a:lnSpc>
            </a:pPr>
            <a:r>
              <a:rPr lang="fr-FR" dirty="0" smtClean="0"/>
              <a:t>à l’intérieur du réseau </a:t>
            </a:r>
            <a:r>
              <a:rPr lang="fr-FR" dirty="0" err="1" smtClean="0"/>
              <a:t>galactophorique</a:t>
            </a:r>
            <a:endParaRPr lang="fr-FR" dirty="0" smtClean="0"/>
          </a:p>
          <a:p>
            <a:pPr lvl="1">
              <a:lnSpc>
                <a:spcPct val="120000"/>
              </a:lnSpc>
            </a:pPr>
            <a:r>
              <a:rPr lang="fr-FR" dirty="0" smtClean="0"/>
              <a:t>sans franchissement de la membrane basale</a:t>
            </a:r>
          </a:p>
          <a:p>
            <a:pPr>
              <a:lnSpc>
                <a:spcPct val="120000"/>
              </a:lnSpc>
            </a:pPr>
            <a:r>
              <a:rPr lang="fr-FR" dirty="0" smtClean="0"/>
              <a:t>Incidence : </a:t>
            </a:r>
          </a:p>
          <a:p>
            <a:pPr lvl="1">
              <a:lnSpc>
                <a:spcPct val="120000"/>
              </a:lnSpc>
            </a:pPr>
            <a:r>
              <a:rPr lang="fr-FR" dirty="0" smtClean="0"/>
              <a:t>20% des cancers du sein (1</a:t>
            </a:r>
            <a:r>
              <a:rPr lang="fr-FR" dirty="0" smtClean="0">
                <a:sym typeface="Wingdings" charset="2"/>
              </a:rPr>
              <a:t>20% par</a:t>
            </a:r>
            <a:r>
              <a:rPr lang="fr-FR" dirty="0" smtClean="0">
                <a:sym typeface="Wingdings" charset="2"/>
              </a:rPr>
              <a:t> dépistage organisé)</a:t>
            </a:r>
            <a:endParaRPr lang="fr-FR" dirty="0" smtClean="0"/>
          </a:p>
          <a:p>
            <a:pPr lvl="1">
              <a:lnSpc>
                <a:spcPct val="120000"/>
              </a:lnSpc>
            </a:pPr>
            <a:r>
              <a:rPr lang="fr-FR" dirty="0" smtClean="0"/>
              <a:t>7 à 8 000 nouveaux cas par an</a:t>
            </a:r>
          </a:p>
          <a:p>
            <a:pPr>
              <a:lnSpc>
                <a:spcPct val="120000"/>
              </a:lnSpc>
            </a:pPr>
            <a:r>
              <a:rPr lang="fr-FR" dirty="0" smtClean="0"/>
              <a:t>CCIS </a:t>
            </a:r>
            <a:r>
              <a:rPr lang="fr-FR" dirty="0"/>
              <a:t>pur ou avec </a:t>
            </a:r>
            <a:r>
              <a:rPr lang="fr-FR" dirty="0" err="1"/>
              <a:t>micro-invasion</a:t>
            </a:r>
            <a:r>
              <a:rPr lang="fr-FR" dirty="0"/>
              <a:t> (&lt; 1mm</a:t>
            </a:r>
            <a:r>
              <a:rPr lang="fr-FR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fr-FR" dirty="0" smtClean="0"/>
              <a:t>Et </a:t>
            </a:r>
            <a:r>
              <a:rPr lang="fr-FR" dirty="0"/>
              <a:t>non pas</a:t>
            </a:r>
            <a:r>
              <a:rPr lang="fr-FR" dirty="0" smtClean="0"/>
              <a:t>:</a:t>
            </a:r>
          </a:p>
          <a:p>
            <a:pPr lvl="2">
              <a:lnSpc>
                <a:spcPct val="120000"/>
              </a:lnSpc>
            </a:pPr>
            <a:r>
              <a:rPr lang="fr-FR" dirty="0" smtClean="0"/>
              <a:t>CCIS </a:t>
            </a:r>
            <a:r>
              <a:rPr lang="fr-FR" dirty="0"/>
              <a:t>associé à cancer invasif </a:t>
            </a:r>
            <a:r>
              <a:rPr lang="fr-FR" dirty="0" smtClean="0"/>
              <a:t>: </a:t>
            </a:r>
            <a:r>
              <a:rPr lang="fr-FR" dirty="0" err="1" smtClean="0"/>
              <a:t>cad</a:t>
            </a:r>
            <a:r>
              <a:rPr lang="fr-FR" dirty="0" smtClean="0"/>
              <a:t> un CANCER </a:t>
            </a:r>
            <a:r>
              <a:rPr lang="fr-FR" dirty="0"/>
              <a:t>INVASIF avec CCIS </a:t>
            </a:r>
            <a:r>
              <a:rPr lang="fr-FR" dirty="0" smtClean="0"/>
              <a:t>extensif</a:t>
            </a:r>
            <a:endParaRPr lang="fr-FR" dirty="0"/>
          </a:p>
          <a:p>
            <a:pPr lvl="2">
              <a:lnSpc>
                <a:spcPct val="120000"/>
              </a:lnSpc>
            </a:pPr>
            <a:r>
              <a:rPr lang="fr-FR" dirty="0" smtClean="0"/>
              <a:t>Carcinome </a:t>
            </a:r>
            <a:r>
              <a:rPr lang="fr-FR" dirty="0"/>
              <a:t>lobulaire in situ: </a:t>
            </a:r>
            <a:r>
              <a:rPr lang="fr-FR" dirty="0" smtClean="0"/>
              <a:t>lésion </a:t>
            </a:r>
            <a:r>
              <a:rPr lang="fr-FR" dirty="0"/>
              <a:t>bénigne frontière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rpc CCIS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78657" r="-78657"/>
              <a:stretch>
                <a:fillRect/>
              </a:stretch>
            </p:blipFill>
          </mc:Choice>
          <mc:Fallback>
            <p:blipFill>
              <a:blip r:embed="rId3"/>
              <a:srcRect l="-78657" r="-78657"/>
              <a:stretch>
                <a:fillRect/>
              </a:stretch>
            </p:blipFill>
          </mc:Fallback>
        </mc:AlternateContent>
        <p:spPr>
          <a:xfrm>
            <a:off x="-10131716" y="-1029600"/>
            <a:ext cx="28684212" cy="15775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1258888" y="333375"/>
            <a:ext cx="7200900" cy="863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b="1" dirty="0"/>
              <a:t>Récidive d’un carcinome </a:t>
            </a:r>
            <a:r>
              <a:rPr lang="fr-FR" sz="2000" b="1" dirty="0" err="1"/>
              <a:t>intra-canalaire</a:t>
            </a:r>
            <a:r>
              <a:rPr lang="fr-FR" sz="2000" b="1" dirty="0"/>
              <a:t> </a:t>
            </a:r>
          </a:p>
          <a:p>
            <a:pPr algn="ctr">
              <a:spcBef>
                <a:spcPct val="50000"/>
              </a:spcBef>
            </a:pPr>
            <a:r>
              <a:rPr lang="fr-FR" sz="2000" b="1" dirty="0"/>
              <a:t>initialement traité par</a:t>
            </a:r>
          </a:p>
        </p:txBody>
      </p:sp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395288" y="1557338"/>
            <a:ext cx="3889375" cy="396875"/>
          </a:xfrm>
          <a:prstGeom prst="rect">
            <a:avLst/>
          </a:prstGeom>
          <a:solidFill>
            <a:srgbClr val="FFFFFF"/>
          </a:solidFill>
          <a:ln w="952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dirty="0" smtClean="0"/>
              <a:t>Traitement </a:t>
            </a:r>
            <a:r>
              <a:rPr lang="fr-FR" sz="2000" dirty="0" smtClean="0">
                <a:solidFill>
                  <a:srgbClr val="000000"/>
                </a:solidFill>
              </a:rPr>
              <a:t>conservateur</a:t>
            </a:r>
            <a:r>
              <a:rPr lang="fr-FR" sz="2000" dirty="0" smtClean="0"/>
              <a:t> (MP + RT)</a:t>
            </a:r>
            <a:endParaRPr lang="fr-FR" sz="2000" b="1" dirty="0"/>
          </a:p>
        </p:txBody>
      </p:sp>
      <p:sp>
        <p:nvSpPr>
          <p:cNvPr id="128006" name="Text Box 6"/>
          <p:cNvSpPr txBox="1">
            <a:spLocks noChangeArrowheads="1"/>
          </p:cNvSpPr>
          <p:nvPr/>
        </p:nvSpPr>
        <p:spPr bwMode="auto">
          <a:xfrm>
            <a:off x="4787900" y="1557338"/>
            <a:ext cx="3889375" cy="396875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dirty="0"/>
              <a:t>Chirurgie </a:t>
            </a:r>
            <a:r>
              <a:rPr lang="fr-FR" sz="2000" b="1" dirty="0"/>
              <a:t>RADICALE</a:t>
            </a: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179388" y="2781300"/>
            <a:ext cx="2087562" cy="327782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fr-FR" dirty="0" smtClean="0"/>
              <a:t> MT +/- RMI ou RM différée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dirty="0" smtClean="0"/>
              <a:t> </a:t>
            </a:r>
            <a:r>
              <a:rPr lang="fr-FR" dirty="0"/>
              <a:t>Pas de ganglion sentinelle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dirty="0"/>
              <a:t> Pas de curage axillaire immédiat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dirty="0"/>
              <a:t> Si découverte d’un cancer infiltrant sur</a:t>
            </a:r>
            <a:r>
              <a:rPr lang="fr-FR" dirty="0" smtClean="0"/>
              <a:t> MT, </a:t>
            </a:r>
            <a:r>
              <a:rPr lang="fr-FR" dirty="0"/>
              <a:t>curage secondaire</a:t>
            </a:r>
          </a:p>
        </p:txBody>
      </p:sp>
      <p:sp>
        <p:nvSpPr>
          <p:cNvPr id="128008" name="Text Box 8"/>
          <p:cNvSpPr txBox="1">
            <a:spLocks noChangeArrowheads="1"/>
          </p:cNvSpPr>
          <p:nvPr/>
        </p:nvSpPr>
        <p:spPr bwMode="auto">
          <a:xfrm>
            <a:off x="2411413" y="2781300"/>
            <a:ext cx="2087562" cy="286232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fr-FR" dirty="0" smtClean="0"/>
              <a:t> MT + CA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dirty="0"/>
              <a:t> Traitement médical adjuvant et/ou radiothérapie à discuter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dirty="0" smtClean="0"/>
              <a:t> RMI ou différée à </a:t>
            </a:r>
            <a:r>
              <a:rPr lang="fr-FR" dirty="0"/>
              <a:t>discuter en fonction des traitements associés</a:t>
            </a:r>
          </a:p>
        </p:txBody>
      </p:sp>
      <p:sp>
        <p:nvSpPr>
          <p:cNvPr id="128009" name="Text Box 9"/>
          <p:cNvSpPr txBox="1">
            <a:spLocks noChangeArrowheads="1"/>
          </p:cNvSpPr>
          <p:nvPr/>
        </p:nvSpPr>
        <p:spPr bwMode="auto">
          <a:xfrm>
            <a:off x="179388" y="2338388"/>
            <a:ext cx="1944687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/>
              <a:t>Récidive </a:t>
            </a:r>
            <a:r>
              <a:rPr lang="fr-FR" sz="1600" b="1"/>
              <a:t>in situ</a:t>
            </a:r>
          </a:p>
        </p:txBody>
      </p:sp>
      <p:sp>
        <p:nvSpPr>
          <p:cNvPr id="128010" name="Text Box 10"/>
          <p:cNvSpPr txBox="1">
            <a:spLocks noChangeArrowheads="1"/>
          </p:cNvSpPr>
          <p:nvPr/>
        </p:nvSpPr>
        <p:spPr bwMode="auto">
          <a:xfrm>
            <a:off x="2339975" y="2349500"/>
            <a:ext cx="216058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/>
              <a:t>Récidive </a:t>
            </a:r>
            <a:r>
              <a:rPr lang="fr-FR" sz="1600" b="1"/>
              <a:t>invasive</a:t>
            </a:r>
          </a:p>
        </p:txBody>
      </p:sp>
      <p:sp>
        <p:nvSpPr>
          <p:cNvPr id="128011" name="Text Box 11"/>
          <p:cNvSpPr txBox="1">
            <a:spLocks noChangeArrowheads="1"/>
          </p:cNvSpPr>
          <p:nvPr/>
        </p:nvSpPr>
        <p:spPr bwMode="auto">
          <a:xfrm>
            <a:off x="4645025" y="2781300"/>
            <a:ext cx="2087563" cy="1368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fr-FR" dirty="0"/>
              <a:t> Excision au large avec berges saines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dirty="0"/>
              <a:t> Pas de curage axillaire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dirty="0"/>
              <a:t> Radiothérapie de paroi à discuter</a:t>
            </a:r>
          </a:p>
        </p:txBody>
      </p:sp>
      <p:sp>
        <p:nvSpPr>
          <p:cNvPr id="128012" name="Text Box 12"/>
          <p:cNvSpPr txBox="1">
            <a:spLocks noChangeArrowheads="1"/>
          </p:cNvSpPr>
          <p:nvPr/>
        </p:nvSpPr>
        <p:spPr bwMode="auto">
          <a:xfrm>
            <a:off x="6877050" y="2781300"/>
            <a:ext cx="2087563" cy="1581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fr-FR" dirty="0"/>
              <a:t> Stratégie thérapeutique à définir en réunion de concertation pluridisciplinaire après bilan d’extension locorégional complet</a:t>
            </a:r>
          </a:p>
        </p:txBody>
      </p:sp>
      <p:sp>
        <p:nvSpPr>
          <p:cNvPr id="128013" name="Text Box 13"/>
          <p:cNvSpPr txBox="1">
            <a:spLocks noChangeArrowheads="1"/>
          </p:cNvSpPr>
          <p:nvPr/>
        </p:nvSpPr>
        <p:spPr bwMode="auto">
          <a:xfrm>
            <a:off x="4645025" y="2338388"/>
            <a:ext cx="194468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/>
              <a:t>Récidive </a:t>
            </a:r>
            <a:r>
              <a:rPr lang="fr-FR" sz="1600" b="1"/>
              <a:t>in situ</a:t>
            </a:r>
          </a:p>
        </p:txBody>
      </p:sp>
      <p:sp>
        <p:nvSpPr>
          <p:cNvPr id="128014" name="Text Box 14"/>
          <p:cNvSpPr txBox="1">
            <a:spLocks noChangeArrowheads="1"/>
          </p:cNvSpPr>
          <p:nvPr/>
        </p:nvSpPr>
        <p:spPr bwMode="auto">
          <a:xfrm>
            <a:off x="6877050" y="2349500"/>
            <a:ext cx="2087563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/>
              <a:t>Récidive </a:t>
            </a:r>
            <a:r>
              <a:rPr lang="fr-FR" sz="1600" b="1"/>
              <a:t>invasive</a:t>
            </a:r>
          </a:p>
        </p:txBody>
      </p:sp>
      <p:sp>
        <p:nvSpPr>
          <p:cNvPr id="128015" name="Line 15"/>
          <p:cNvSpPr>
            <a:spLocks noChangeShapeType="1"/>
          </p:cNvSpPr>
          <p:nvPr/>
        </p:nvSpPr>
        <p:spPr bwMode="auto">
          <a:xfrm>
            <a:off x="2268538" y="12684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8016" name="Line 16"/>
          <p:cNvSpPr>
            <a:spLocks noChangeShapeType="1"/>
          </p:cNvSpPr>
          <p:nvPr/>
        </p:nvSpPr>
        <p:spPr bwMode="auto">
          <a:xfrm>
            <a:off x="6659563" y="12684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8017" name="Line 17"/>
          <p:cNvSpPr>
            <a:spLocks noChangeShapeType="1"/>
          </p:cNvSpPr>
          <p:nvPr/>
        </p:nvSpPr>
        <p:spPr bwMode="auto">
          <a:xfrm>
            <a:off x="1116013" y="19891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8018" name="Line 18"/>
          <p:cNvSpPr>
            <a:spLocks noChangeShapeType="1"/>
          </p:cNvSpPr>
          <p:nvPr/>
        </p:nvSpPr>
        <p:spPr bwMode="auto">
          <a:xfrm>
            <a:off x="3348038" y="19891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8019" name="Line 19"/>
          <p:cNvSpPr>
            <a:spLocks noChangeShapeType="1"/>
          </p:cNvSpPr>
          <p:nvPr/>
        </p:nvSpPr>
        <p:spPr bwMode="auto">
          <a:xfrm>
            <a:off x="5580063" y="19891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8020" name="Line 20"/>
          <p:cNvSpPr>
            <a:spLocks noChangeShapeType="1"/>
          </p:cNvSpPr>
          <p:nvPr/>
        </p:nvSpPr>
        <p:spPr bwMode="auto">
          <a:xfrm>
            <a:off x="7812088" y="19891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Surveillance des</a:t>
            </a:r>
            <a:r>
              <a:rPr lang="fr-FR" dirty="0" smtClean="0"/>
              <a:t> CCIS</a:t>
            </a:r>
            <a:endParaRPr lang="fr-FR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800" dirty="0"/>
              <a:t>Après </a:t>
            </a:r>
            <a:r>
              <a:rPr lang="fr-FR" sz="2800" dirty="0" smtClean="0"/>
              <a:t>mastectomie</a:t>
            </a:r>
          </a:p>
          <a:p>
            <a:pPr lvl="1"/>
            <a:r>
              <a:rPr lang="fr-FR" sz="2400" dirty="0" smtClean="0"/>
              <a:t>examen </a:t>
            </a:r>
            <a:r>
              <a:rPr lang="fr-FR" sz="2400" dirty="0"/>
              <a:t>clinique annuel</a:t>
            </a:r>
          </a:p>
          <a:p>
            <a:pPr lvl="1"/>
            <a:r>
              <a:rPr lang="fr-FR" sz="2400" dirty="0"/>
              <a:t>mammographie et échographie annuelle</a:t>
            </a:r>
          </a:p>
          <a:p>
            <a:pPr lvl="1"/>
            <a:r>
              <a:rPr lang="fr-FR" sz="2400" dirty="0"/>
              <a:t>si risque génétique : IRM mammaire</a:t>
            </a:r>
          </a:p>
          <a:p>
            <a:r>
              <a:rPr lang="fr-FR" sz="2800" dirty="0"/>
              <a:t>Après</a:t>
            </a:r>
            <a:r>
              <a:rPr lang="fr-FR" sz="2800" dirty="0" smtClean="0"/>
              <a:t> traitement conservateur</a:t>
            </a:r>
            <a:endParaRPr lang="fr-FR" sz="2800" dirty="0"/>
          </a:p>
          <a:p>
            <a:pPr lvl="1"/>
            <a:r>
              <a:rPr lang="fr-FR" sz="2400" dirty="0" smtClean="0"/>
              <a:t>examen </a:t>
            </a:r>
            <a:r>
              <a:rPr lang="fr-FR" sz="2400" dirty="0"/>
              <a:t>clinique annuel</a:t>
            </a:r>
          </a:p>
          <a:p>
            <a:pPr lvl="1"/>
            <a:r>
              <a:rPr lang="fr-FR" sz="2400" dirty="0" err="1" smtClean="0"/>
              <a:t>mammo</a:t>
            </a:r>
            <a:r>
              <a:rPr lang="fr-FR" sz="2400" dirty="0" smtClean="0"/>
              <a:t> </a:t>
            </a:r>
            <a:r>
              <a:rPr lang="fr-FR" sz="2400" dirty="0"/>
              <a:t>: à 6 mois puis annuelle</a:t>
            </a:r>
            <a:r>
              <a:rPr lang="fr-FR" sz="2400" dirty="0" smtClean="0"/>
              <a:t> +/- échographie</a:t>
            </a:r>
          </a:p>
          <a:p>
            <a:pPr lvl="1"/>
            <a:r>
              <a:rPr lang="fr-FR" sz="2400" dirty="0"/>
              <a:t>IRM si : </a:t>
            </a:r>
          </a:p>
          <a:p>
            <a:pPr lvl="2"/>
            <a:r>
              <a:rPr lang="fr-FR" sz="2000" dirty="0"/>
              <a:t>seins </a:t>
            </a:r>
            <a:r>
              <a:rPr lang="fr-FR" sz="2000" dirty="0" smtClean="0"/>
              <a:t>difficiles </a:t>
            </a:r>
            <a:r>
              <a:rPr lang="fr-FR" sz="2000" smtClean="0"/>
              <a:t>à étudier</a:t>
            </a:r>
          </a:p>
          <a:p>
            <a:pPr lvl="2"/>
            <a:r>
              <a:rPr lang="fr-FR" sz="2000" dirty="0"/>
              <a:t>haut risque génétique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fr-FR" dirty="0" smtClean="0"/>
              <a:t>Mais problème du </a:t>
            </a:r>
            <a:r>
              <a:rPr lang="fr-FR" dirty="0" err="1"/>
              <a:t>s</a:t>
            </a:r>
            <a:r>
              <a:rPr lang="fr-FR" dirty="0" err="1" smtClean="0"/>
              <a:t>ur-diagnostique</a:t>
            </a:r>
            <a:r>
              <a:rPr lang="fr-FR" dirty="0" smtClean="0"/>
              <a:t> et du </a:t>
            </a:r>
            <a:r>
              <a:rPr lang="fr-FR" dirty="0" err="1"/>
              <a:t>s</a:t>
            </a:r>
            <a:r>
              <a:rPr lang="fr-FR" dirty="0" err="1" smtClean="0"/>
              <a:t>ur-traitement</a:t>
            </a:r>
            <a:r>
              <a:rPr lang="fr-FR" dirty="0" smtClean="0"/>
              <a:t> (10% ?)</a:t>
            </a:r>
          </a:p>
          <a:p>
            <a:r>
              <a:rPr lang="fr-FR" sz="2800" dirty="0" smtClean="0"/>
              <a:t>Lésion </a:t>
            </a:r>
            <a:r>
              <a:rPr lang="fr-FR" sz="2800" dirty="0"/>
              <a:t>précancéreuse: 40 à 60% (?</a:t>
            </a:r>
            <a:r>
              <a:rPr lang="fr-FR" sz="2800" dirty="0" smtClean="0"/>
              <a:t>) d’évolution spontanée  vers </a:t>
            </a:r>
            <a:r>
              <a:rPr lang="fr-FR" sz="2800" dirty="0"/>
              <a:t>cancer à l’endroit de la </a:t>
            </a:r>
            <a:r>
              <a:rPr lang="fr-FR" sz="2800" dirty="0" smtClean="0"/>
              <a:t>lésion</a:t>
            </a:r>
          </a:p>
          <a:p>
            <a:r>
              <a:rPr lang="fr-FR" sz="2800" dirty="0"/>
              <a:t>E</a:t>
            </a:r>
            <a:r>
              <a:rPr lang="fr-FR" sz="2800" dirty="0" smtClean="0"/>
              <a:t>volution </a:t>
            </a:r>
            <a:r>
              <a:rPr lang="fr-FR" sz="2800" dirty="0"/>
              <a:t>lente </a:t>
            </a:r>
            <a:r>
              <a:rPr lang="fr-FR" sz="2800" dirty="0" smtClean="0"/>
              <a:t>( X années)</a:t>
            </a:r>
          </a:p>
          <a:p>
            <a:r>
              <a:rPr lang="fr-FR" sz="2800" dirty="0" smtClean="0"/>
              <a:t>DONC PAS </a:t>
            </a:r>
            <a:r>
              <a:rPr lang="fr-FR" sz="2800" dirty="0"/>
              <a:t>D’ URGENCE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Caractéristiques des CCIS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Touchent des femmes jeunes (40 à 50 ans)</a:t>
            </a:r>
          </a:p>
          <a:p>
            <a:r>
              <a:rPr lang="fr-FR" dirty="0" smtClean="0"/>
              <a:t>Souvent multifocal (25 à 70 %)</a:t>
            </a:r>
          </a:p>
          <a:p>
            <a:r>
              <a:rPr lang="fr-FR" dirty="0" smtClean="0"/>
              <a:t>Très bon pronostic si traitement correct: 95% de SG à 10 ans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fr-FR" dirty="0" smtClean="0"/>
              <a:t>MAIS…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 dirty="0" smtClean="0">
                <a:ea typeface="Tahoma" charset="0"/>
                <a:cs typeface="Tahoma" charset="0"/>
              </a:rPr>
              <a:t>Importance du résultat esthétique : </a:t>
            </a:r>
          </a:p>
          <a:p>
            <a:pPr lvl="1">
              <a:lnSpc>
                <a:spcPct val="90000"/>
              </a:lnSpc>
            </a:pPr>
            <a:r>
              <a:rPr lang="fr-FR" sz="3200" dirty="0" smtClean="0">
                <a:ea typeface="Tahoma" charset="0"/>
                <a:cs typeface="Tahoma" charset="0"/>
              </a:rPr>
              <a:t>Femme jeune et bon pronostic</a:t>
            </a:r>
          </a:p>
          <a:p>
            <a:pPr lvl="1">
              <a:lnSpc>
                <a:spcPct val="90000"/>
              </a:lnSpc>
            </a:pPr>
            <a:r>
              <a:rPr lang="fr-FR" sz="3200" dirty="0" smtClean="0">
                <a:ea typeface="Tahoma" charset="0"/>
                <a:cs typeface="Tahoma" charset="0"/>
              </a:rPr>
              <a:t>d’où </a:t>
            </a:r>
            <a:r>
              <a:rPr lang="fr-FR" sz="3200" dirty="0" err="1" smtClean="0">
                <a:ea typeface="Tahoma" charset="0"/>
                <a:cs typeface="Tahoma" charset="0"/>
              </a:rPr>
              <a:t>oncoplastique</a:t>
            </a:r>
            <a:r>
              <a:rPr lang="fr-FR" sz="3200" dirty="0" smtClean="0">
                <a:ea typeface="Tahoma" charset="0"/>
                <a:cs typeface="Tahoma" charset="0"/>
              </a:rPr>
              <a:t> et </a:t>
            </a:r>
            <a:r>
              <a:rPr lang="fr-FR" sz="3200" dirty="0" smtClean="0">
                <a:ea typeface="Tahoma" charset="0"/>
                <a:cs typeface="Tahoma" charset="0"/>
              </a:rPr>
              <a:t>reconstruction</a:t>
            </a:r>
          </a:p>
          <a:p>
            <a:pPr lvl="1">
              <a:lnSpc>
                <a:spcPct val="90000"/>
              </a:lnSpc>
            </a:pPr>
            <a:endParaRPr lang="fr-FR" sz="3200" dirty="0" smtClean="0">
              <a:ea typeface="Tahoma" charset="0"/>
              <a:cs typeface="Tahoma" charset="0"/>
            </a:endParaRPr>
          </a:p>
          <a:p>
            <a:pPr>
              <a:lnSpc>
                <a:spcPct val="90000"/>
              </a:lnSpc>
            </a:pPr>
            <a:r>
              <a:rPr lang="fr-FR" dirty="0" smtClean="0">
                <a:ea typeface="Tahoma" charset="0"/>
                <a:cs typeface="Tahoma" charset="0"/>
              </a:rPr>
              <a:t>Lésions</a:t>
            </a:r>
            <a:r>
              <a:rPr lang="fr-FR" dirty="0" smtClean="0">
                <a:ea typeface="Tahoma" charset="0"/>
                <a:cs typeface="Tahoma" charset="0"/>
              </a:rPr>
              <a:t> non palpables </a:t>
            </a:r>
            <a:r>
              <a:rPr lang="fr-FR" dirty="0" smtClean="0">
                <a:ea typeface="Tahoma" charset="0"/>
                <a:cs typeface="Tahoma" charset="0"/>
              </a:rPr>
              <a:t>: </a:t>
            </a:r>
          </a:p>
          <a:p>
            <a:pPr lvl="1">
              <a:lnSpc>
                <a:spcPct val="90000"/>
              </a:lnSpc>
            </a:pPr>
            <a:r>
              <a:rPr lang="fr-FR" sz="3200" dirty="0" smtClean="0">
                <a:ea typeface="Tahoma" charset="0"/>
                <a:cs typeface="Tahoma" charset="0"/>
              </a:rPr>
              <a:t>coordination </a:t>
            </a:r>
            <a:r>
              <a:rPr lang="fr-FR" sz="3200" dirty="0" err="1" smtClean="0">
                <a:ea typeface="Tahoma" charset="0"/>
                <a:cs typeface="Tahoma" charset="0"/>
              </a:rPr>
              <a:t>chirurigen</a:t>
            </a:r>
            <a:r>
              <a:rPr lang="fr-FR" sz="3200" dirty="0" smtClean="0">
                <a:ea typeface="Tahoma" charset="0"/>
                <a:cs typeface="Tahoma" charset="0"/>
              </a:rPr>
              <a:t> radiologue</a:t>
            </a:r>
          </a:p>
          <a:p>
            <a:pPr lvl="1">
              <a:lnSpc>
                <a:spcPct val="90000"/>
              </a:lnSpc>
            </a:pPr>
            <a:r>
              <a:rPr lang="fr-FR" sz="3200" dirty="0" smtClean="0">
                <a:ea typeface="Tahoma" charset="0"/>
                <a:cs typeface="Tahoma" charset="0"/>
              </a:rPr>
              <a:t>repérage </a:t>
            </a:r>
            <a:r>
              <a:rPr lang="fr-FR" sz="3200" dirty="0" err="1" smtClean="0">
                <a:ea typeface="Tahoma" charset="0"/>
                <a:cs typeface="Tahoma" charset="0"/>
              </a:rPr>
              <a:t>pré-opératoire</a:t>
            </a:r>
            <a:endParaRPr lang="fr-FR" sz="3200" dirty="0" smtClean="0">
              <a:ea typeface="Tahoma" charset="0"/>
              <a:cs typeface="Tahoma" charset="0"/>
            </a:endParaRPr>
          </a:p>
          <a:p>
            <a:pPr lvl="1">
              <a:lnSpc>
                <a:spcPct val="90000"/>
              </a:lnSpc>
            </a:pPr>
            <a:r>
              <a:rPr lang="fr-FR" sz="3200" dirty="0" smtClean="0">
                <a:ea typeface="Tahoma" charset="0"/>
                <a:cs typeface="Tahoma" charset="0"/>
              </a:rPr>
              <a:t>contrôle radiologique des pièces opératoires</a:t>
            </a:r>
            <a:endParaRPr lang="fr-FR" sz="3200" dirty="0" smtClean="0">
              <a:ea typeface="Tahoma" charset="0"/>
              <a:cs typeface="Tahoma" charset="0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fr-FR" dirty="0" smtClean="0"/>
              <a:t>MAIS…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 dirty="0" smtClean="0">
                <a:ea typeface="Tahoma" charset="0"/>
                <a:cs typeface="Tahoma" charset="0"/>
              </a:rPr>
              <a:t>Importance </a:t>
            </a:r>
            <a:r>
              <a:rPr lang="fr-FR" dirty="0" smtClean="0">
                <a:ea typeface="Tahoma" charset="0"/>
                <a:cs typeface="Tahoma" charset="0"/>
              </a:rPr>
              <a:t>du </a:t>
            </a:r>
            <a:r>
              <a:rPr lang="fr-FR" dirty="0" smtClean="0">
                <a:ea typeface="Tahoma" charset="0"/>
                <a:cs typeface="Tahoma" charset="0"/>
              </a:rPr>
              <a:t>traitement </a:t>
            </a:r>
            <a:r>
              <a:rPr lang="fr-FR" dirty="0" smtClean="0">
                <a:ea typeface="Tahoma" charset="0"/>
                <a:cs typeface="Tahoma" charset="0"/>
              </a:rPr>
              <a:t>local :</a:t>
            </a:r>
          </a:p>
          <a:p>
            <a:pPr lvl="1">
              <a:lnSpc>
                <a:spcPct val="90000"/>
              </a:lnSpc>
            </a:pPr>
            <a:r>
              <a:rPr lang="fr-FR" sz="3200" dirty="0" smtClean="0">
                <a:ea typeface="Tahoma" charset="0"/>
                <a:cs typeface="Tahoma" charset="0"/>
              </a:rPr>
              <a:t>conservateur : alors nécessité de </a:t>
            </a:r>
            <a:r>
              <a:rPr lang="fr-FR" sz="3200" dirty="0" smtClean="0">
                <a:ea typeface="Tahoma" charset="0"/>
                <a:cs typeface="Tahoma" charset="0"/>
              </a:rPr>
              <a:t>radiothérapie</a:t>
            </a:r>
          </a:p>
          <a:p>
            <a:pPr lvl="1">
              <a:lnSpc>
                <a:spcPct val="90000"/>
              </a:lnSpc>
            </a:pPr>
            <a:r>
              <a:rPr lang="fr-FR" sz="3200" dirty="0" smtClean="0">
                <a:ea typeface="Tahoma" charset="0"/>
                <a:cs typeface="Tahoma" charset="0"/>
              </a:rPr>
              <a:t>non conservateur </a:t>
            </a:r>
            <a:r>
              <a:rPr lang="fr-FR" sz="3200" dirty="0" err="1" smtClean="0">
                <a:ea typeface="Tahoma" charset="0"/>
                <a:cs typeface="Tahoma" charset="0"/>
                <a:sym typeface="Wingdings" charset="2"/>
              </a:rPr>
              <a:t></a:t>
            </a:r>
            <a:r>
              <a:rPr lang="fr-FR" sz="3200" dirty="0" smtClean="0">
                <a:ea typeface="Tahoma" charset="0"/>
                <a:cs typeface="Tahoma" charset="0"/>
                <a:sym typeface="Wingdings" charset="2"/>
              </a:rPr>
              <a:t> reconstructions mammaires</a:t>
            </a:r>
          </a:p>
          <a:p>
            <a:pPr>
              <a:lnSpc>
                <a:spcPct val="90000"/>
              </a:lnSpc>
            </a:pPr>
            <a:r>
              <a:rPr lang="fr-FR" dirty="0" smtClean="0">
                <a:ea typeface="Tahoma" charset="0"/>
                <a:cs typeface="Tahoma" charset="0"/>
              </a:rPr>
              <a:t>Formes graves : </a:t>
            </a:r>
          </a:p>
          <a:p>
            <a:pPr lvl="1">
              <a:lnSpc>
                <a:spcPct val="90000"/>
              </a:lnSpc>
            </a:pPr>
            <a:r>
              <a:rPr lang="fr-FR" sz="3200" dirty="0" smtClean="0">
                <a:ea typeface="Tahoma" charset="0"/>
                <a:cs typeface="Tahoma" charset="0"/>
              </a:rPr>
              <a:t>à haut risque de récidive</a:t>
            </a:r>
          </a:p>
          <a:p>
            <a:pPr lvl="1">
              <a:lnSpc>
                <a:spcPct val="90000"/>
              </a:lnSpc>
            </a:pPr>
            <a:r>
              <a:rPr lang="fr-FR" sz="3200" dirty="0" smtClean="0">
                <a:ea typeface="Tahoma" charset="0"/>
                <a:cs typeface="Tahoma" charset="0"/>
              </a:rPr>
              <a:t>à risque métastatique : 1% de </a:t>
            </a:r>
            <a:r>
              <a:rPr lang="fr-FR" sz="3200" dirty="0" err="1" smtClean="0">
                <a:ea typeface="Tahoma" charset="0"/>
                <a:cs typeface="Tahoma" charset="0"/>
              </a:rPr>
              <a:t>pN</a:t>
            </a:r>
            <a:r>
              <a:rPr lang="fr-FR" sz="3200" dirty="0" smtClean="0">
                <a:ea typeface="Tahoma" charset="0"/>
                <a:cs typeface="Tahoma" charset="0"/>
              </a:rPr>
              <a:t>+</a:t>
            </a:r>
          </a:p>
          <a:p>
            <a:pPr lvl="1">
              <a:lnSpc>
                <a:spcPct val="90000"/>
              </a:lnSpc>
            </a:pPr>
            <a:r>
              <a:rPr lang="fr-FR" sz="3200" dirty="0" smtClean="0">
                <a:ea typeface="Tahoma" charset="0"/>
                <a:cs typeface="Tahoma" charset="0"/>
              </a:rPr>
              <a:t>d’où interrogations sur les traitements adjuvants</a:t>
            </a:r>
            <a:endParaRPr lang="fr-FR" sz="3200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Circonstances de découverte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plus souvent en mammographie: MICRO-CALCIFICATIONS +++</a:t>
            </a:r>
          </a:p>
          <a:p>
            <a:r>
              <a:rPr lang="fr-FR" dirty="0" smtClean="0"/>
              <a:t>Rarement sur signes clinique (maladie de Paget du mamelon, nodule, écoulement </a:t>
            </a:r>
            <a:r>
              <a:rPr lang="fr-FR" dirty="0" err="1" smtClean="0"/>
              <a:t>mamelonnaire</a:t>
            </a:r>
            <a:r>
              <a:rPr lang="fr-FR" dirty="0" smtClean="0"/>
              <a:t>)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fr-FR" dirty="0" smtClean="0"/>
              <a:t>Le traitement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55000" lnSpcReduction="20000"/>
          </a:bodyPr>
          <a:lstStyle/>
          <a:p>
            <a:r>
              <a:rPr lang="fr-FR" sz="4364" dirty="0" smtClean="0"/>
              <a:t>PROPHYLAXIE </a:t>
            </a:r>
            <a:r>
              <a:rPr lang="fr-FR" sz="4364" dirty="0"/>
              <a:t>du cancer </a:t>
            </a:r>
            <a:r>
              <a:rPr lang="fr-FR" sz="4364" dirty="0" smtClean="0"/>
              <a:t>invasif</a:t>
            </a:r>
          </a:p>
          <a:p>
            <a:r>
              <a:rPr lang="fr-FR" sz="4364" dirty="0" smtClean="0"/>
              <a:t>Le traitement est </a:t>
            </a:r>
            <a:r>
              <a:rPr lang="fr-FR" sz="4364" dirty="0"/>
              <a:t>local: </a:t>
            </a:r>
            <a:r>
              <a:rPr lang="fr-FR" sz="4364" dirty="0" smtClean="0"/>
              <a:t>conservateur</a:t>
            </a:r>
            <a:r>
              <a:rPr lang="fr-FR" sz="4364" dirty="0" smtClean="0"/>
              <a:t> (</a:t>
            </a:r>
            <a:r>
              <a:rPr lang="fr-FR" sz="4364" dirty="0" err="1" smtClean="0"/>
              <a:t>radio</a:t>
            </a:r>
            <a:r>
              <a:rPr lang="fr-FR" sz="4364" dirty="0" err="1"/>
              <a:t>-</a:t>
            </a:r>
            <a:r>
              <a:rPr lang="fr-FR" sz="4364" dirty="0" err="1" smtClean="0"/>
              <a:t>chirurgical</a:t>
            </a:r>
            <a:r>
              <a:rPr lang="fr-FR" sz="4364" dirty="0" smtClean="0"/>
              <a:t>) </a:t>
            </a:r>
            <a:r>
              <a:rPr lang="fr-FR" sz="4364" dirty="0"/>
              <a:t>ou </a:t>
            </a:r>
            <a:r>
              <a:rPr lang="fr-FR" sz="4364" dirty="0" smtClean="0"/>
              <a:t>radical (mastectomie totale sans irradiation)</a:t>
            </a:r>
          </a:p>
          <a:p>
            <a:r>
              <a:rPr lang="fr-FR" sz="4364" dirty="0" smtClean="0"/>
              <a:t>Un objectif: LE CONTRÔLE LOCAL +++</a:t>
            </a:r>
          </a:p>
          <a:p>
            <a:pPr>
              <a:lnSpc>
                <a:spcPct val="160000"/>
              </a:lnSpc>
            </a:pPr>
            <a:r>
              <a:rPr lang="fr-FR" sz="4364" dirty="0" smtClean="0"/>
              <a:t>Car risque de récidives locales à 7 ans </a:t>
            </a:r>
            <a:r>
              <a:rPr lang="fr-FR" sz="4364" dirty="0" smtClean="0"/>
              <a:t>:</a:t>
            </a:r>
          </a:p>
          <a:p>
            <a:pPr lvl="1">
              <a:lnSpc>
                <a:spcPct val="160000"/>
              </a:lnSpc>
            </a:pPr>
            <a:r>
              <a:rPr lang="fr-FR" sz="4364" dirty="0" smtClean="0"/>
              <a:t>Mammectomie </a:t>
            </a:r>
            <a:r>
              <a:rPr lang="fr-FR" sz="4364" dirty="0" smtClean="0"/>
              <a:t>: RL &lt; </a:t>
            </a:r>
            <a:r>
              <a:rPr lang="fr-FR" sz="4364" dirty="0" smtClean="0"/>
              <a:t>2 %</a:t>
            </a:r>
            <a:endParaRPr lang="fr-FR" sz="4364" dirty="0" smtClean="0"/>
          </a:p>
          <a:p>
            <a:pPr lvl="1">
              <a:lnSpc>
                <a:spcPct val="160000"/>
              </a:lnSpc>
            </a:pPr>
            <a:r>
              <a:rPr lang="fr-FR" sz="4364" dirty="0" err="1" smtClean="0"/>
              <a:t>Tumorectomie</a:t>
            </a:r>
            <a:r>
              <a:rPr lang="fr-FR" sz="4364" dirty="0" smtClean="0"/>
              <a:t> : RL </a:t>
            </a:r>
            <a:r>
              <a:rPr lang="fr-FR" sz="4364" dirty="0" smtClean="0"/>
              <a:t>30 %</a:t>
            </a:r>
            <a:endParaRPr lang="fr-FR" sz="4364" dirty="0" smtClean="0"/>
          </a:p>
          <a:p>
            <a:pPr lvl="1">
              <a:lnSpc>
                <a:spcPct val="160000"/>
              </a:lnSpc>
            </a:pPr>
            <a:r>
              <a:rPr lang="fr-FR" sz="4364" dirty="0" err="1" smtClean="0"/>
              <a:t>Tumorectomie</a:t>
            </a:r>
            <a:r>
              <a:rPr lang="fr-FR" sz="4364" dirty="0" smtClean="0"/>
              <a:t> + RT : RL</a:t>
            </a:r>
            <a:r>
              <a:rPr lang="fr-FR" sz="4364" dirty="0" smtClean="0"/>
              <a:t> 4 à 8 %</a:t>
            </a:r>
          </a:p>
          <a:p>
            <a:pPr>
              <a:lnSpc>
                <a:spcPct val="160000"/>
              </a:lnSpc>
            </a:pPr>
            <a:r>
              <a:rPr lang="fr-FR" sz="4364" dirty="0" smtClean="0"/>
              <a:t>1 récidive sur 2 est invasive +++</a:t>
            </a:r>
          </a:p>
          <a:p>
            <a:pPr>
              <a:lnSpc>
                <a:spcPct val="120000"/>
              </a:lnSpc>
            </a:pPr>
            <a:r>
              <a:rPr lang="fr-FR" sz="4364" dirty="0" smtClean="0"/>
              <a:t>D’où malgré le bon pronostic :</a:t>
            </a:r>
          </a:p>
          <a:p>
            <a:pPr lvl="1">
              <a:lnSpc>
                <a:spcPct val="120000"/>
              </a:lnSpc>
            </a:pPr>
            <a:r>
              <a:rPr lang="fr-FR" sz="4364" dirty="0" smtClean="0"/>
              <a:t>les mammectomies</a:t>
            </a:r>
          </a:p>
          <a:p>
            <a:pPr lvl="1">
              <a:lnSpc>
                <a:spcPct val="120000"/>
              </a:lnSpc>
            </a:pPr>
            <a:r>
              <a:rPr lang="fr-FR" sz="4364" dirty="0" smtClean="0"/>
              <a:t>l’irradiation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modalités thérapeutiques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Mastectomie totale:</a:t>
            </a:r>
            <a:endParaRPr lang="fr-FR" dirty="0"/>
          </a:p>
          <a:p>
            <a:pPr lvl="1"/>
            <a:r>
              <a:rPr lang="fr-FR" dirty="0" smtClean="0"/>
              <a:t>Séries </a:t>
            </a:r>
            <a:r>
              <a:rPr lang="fr-FR" dirty="0" smtClean="0"/>
              <a:t>rétrospectives</a:t>
            </a:r>
            <a:r>
              <a:rPr lang="fr-FR" dirty="0"/>
              <a:t>: &lt; 2% de </a:t>
            </a:r>
            <a:r>
              <a:rPr lang="fr-FR" dirty="0" smtClean="0"/>
              <a:t>cancer invasif </a:t>
            </a:r>
            <a:r>
              <a:rPr lang="fr-FR" dirty="0"/>
              <a:t>à 10 </a:t>
            </a:r>
            <a:r>
              <a:rPr lang="fr-FR" dirty="0" smtClean="0"/>
              <a:t>ans</a:t>
            </a:r>
            <a:endParaRPr lang="fr-FR" dirty="0"/>
          </a:p>
          <a:p>
            <a:r>
              <a:rPr lang="fr-FR" dirty="0" smtClean="0"/>
              <a:t>Traitement </a:t>
            </a:r>
            <a:r>
              <a:rPr lang="fr-FR" dirty="0"/>
              <a:t>conservateur: Essais randomisés CHIR vs </a:t>
            </a:r>
            <a:r>
              <a:rPr lang="fr-FR" dirty="0" smtClean="0"/>
              <a:t>CHIR + RT</a:t>
            </a:r>
            <a:endParaRPr lang="fr-FR" dirty="0"/>
          </a:p>
          <a:p>
            <a:pPr lvl="1"/>
            <a:r>
              <a:rPr lang="fr-FR" dirty="0" smtClean="0"/>
              <a:t>4 </a:t>
            </a:r>
            <a:r>
              <a:rPr lang="fr-FR" dirty="0"/>
              <a:t>à 8% de cancer invasif à 10 ans </a:t>
            </a:r>
            <a:r>
              <a:rPr lang="fr-FR" dirty="0" smtClean="0"/>
              <a:t>quand </a:t>
            </a:r>
            <a:r>
              <a:rPr lang="fr-FR" dirty="0" err="1" smtClean="0"/>
              <a:t>chir</a:t>
            </a:r>
            <a:r>
              <a:rPr lang="fr-FR" dirty="0" smtClean="0"/>
              <a:t> + RT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1176</Words>
  <Application>Microsoft Macintosh PowerPoint</Application>
  <PresentationFormat>Présentation à l'écran (4:3)</PresentationFormat>
  <Paragraphs>148</Paragraphs>
  <Slides>22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LE CARCINOME CANALAIRE IN SITU (CCIS) DU SEIN  ( = carcinome intra-canalaire) ( = carcinome intra-galactophorique)</vt:lpstr>
      <vt:lpstr>INTRODUCTION</vt:lpstr>
      <vt:lpstr>INTRODUCTION</vt:lpstr>
      <vt:lpstr>Caractéristiques des CCIS</vt:lpstr>
      <vt:lpstr>MAIS…</vt:lpstr>
      <vt:lpstr>MAIS…</vt:lpstr>
      <vt:lpstr>Circonstances de découverte</vt:lpstr>
      <vt:lpstr>Le traitement</vt:lpstr>
      <vt:lpstr>Les modalités thérapeutiques</vt:lpstr>
      <vt:lpstr>Comment choisir le type de chirurgie ?</vt:lpstr>
      <vt:lpstr>Le traitement conservateur</vt:lpstr>
      <vt:lpstr>Diapositive 12</vt:lpstr>
      <vt:lpstr>Marges saines</vt:lpstr>
      <vt:lpstr>Le risque de récidive après traitement conservateur</vt:lpstr>
      <vt:lpstr>Le traitement radical</vt:lpstr>
      <vt:lpstr>Le prélèvement axillaire en cas de CCIS</vt:lpstr>
      <vt:lpstr>Le prélèvement axillaire en cas de CCIS</vt:lpstr>
      <vt:lpstr>CCIS et curage axillaire</vt:lpstr>
      <vt:lpstr>Diapositive 19</vt:lpstr>
      <vt:lpstr>Diapositive 20</vt:lpstr>
      <vt:lpstr>Diapositive 21</vt:lpstr>
      <vt:lpstr>Surveillance des CCIS</vt:lpstr>
    </vt:vector>
  </TitlesOfParts>
  <Company>Boulanger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Prise en charge de carcinome canalaire in situ (CCIS) du sein  ( = carcinome intra-canalaire) ( = carcinome intra-galactophorique)</dc:title>
  <dc:creator>Loïc Boulanger</dc:creator>
  <cp:lastModifiedBy>Loïc Boulanger</cp:lastModifiedBy>
  <cp:revision>12</cp:revision>
  <dcterms:created xsi:type="dcterms:W3CDTF">2011-12-11T21:52:59Z</dcterms:created>
  <dcterms:modified xsi:type="dcterms:W3CDTF">2011-12-11T22:04:45Z</dcterms:modified>
</cp:coreProperties>
</file>