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57" r:id="rId5"/>
    <p:sldId id="261" r:id="rId6"/>
    <p:sldId id="266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987DA-BD0D-774E-B76B-ADEF26310119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55342-BBF8-2A43-8CD2-436465E3CA01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78461D-04A6-6140-BA8F-095467339D69}" type="slidenum">
              <a:rPr lang="fr-FR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36FB5-067B-3B44-95A8-839E4644F37E}" type="datetimeFigureOut">
              <a:rPr lang="fr-FR" smtClean="0"/>
              <a:pPr/>
              <a:t>11/12/11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873B0-E88E-844C-8EFC-88C6C094F2C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7067" y="1717675"/>
            <a:ext cx="8703733" cy="1470025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QUAND DEMANDER UNE IRM MAMMAIRE ?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1" y="2878667"/>
            <a:ext cx="8017932" cy="29718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0"/>
              </a:spcBef>
            </a:pPr>
            <a:r>
              <a:rPr lang="fr-FR" sz="4571" i="1" dirty="0" smtClean="0">
                <a:solidFill>
                  <a:schemeClr val="tx2"/>
                </a:solidFill>
              </a:rPr>
              <a:t>Dr Loïc </a:t>
            </a:r>
            <a:r>
              <a:rPr lang="fr-FR" sz="4571" i="1" dirty="0" smtClean="0">
                <a:solidFill>
                  <a:schemeClr val="tx2"/>
                </a:solidFill>
              </a:rPr>
              <a:t>BOULANGER, Pr Denis VINATIER</a:t>
            </a:r>
          </a:p>
          <a:p>
            <a:pPr>
              <a:spcBef>
                <a:spcPct val="0"/>
              </a:spcBef>
            </a:pPr>
            <a:r>
              <a:rPr lang="fr-FR" sz="4571" dirty="0" smtClean="0">
                <a:solidFill>
                  <a:schemeClr val="tx2"/>
                </a:solidFill>
              </a:rPr>
              <a:t>Service de chirurgie gynécologique et mammaire</a:t>
            </a:r>
          </a:p>
          <a:p>
            <a:pPr>
              <a:spcBef>
                <a:spcPct val="0"/>
              </a:spcBef>
            </a:pPr>
            <a:endParaRPr lang="fr-FR" sz="4571" dirty="0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fr-FR" sz="4571" i="1" dirty="0" smtClean="0">
                <a:solidFill>
                  <a:schemeClr val="tx2"/>
                </a:solidFill>
              </a:rPr>
              <a:t>Dr Marion DEWAILLY, Dr Nathalie FAYE</a:t>
            </a:r>
            <a:endParaRPr lang="fr-FR" sz="4571" i="1" dirty="0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fr-FR" sz="4571" dirty="0" smtClean="0">
                <a:solidFill>
                  <a:schemeClr val="tx2"/>
                </a:solidFill>
              </a:rPr>
              <a:t>S</a:t>
            </a:r>
            <a:r>
              <a:rPr lang="fr-FR" sz="4571" dirty="0" smtClean="0">
                <a:solidFill>
                  <a:schemeClr val="tx2"/>
                </a:solidFill>
              </a:rPr>
              <a:t>ervice </a:t>
            </a:r>
            <a:r>
              <a:rPr lang="fr-FR" sz="4571" dirty="0" smtClean="0">
                <a:solidFill>
                  <a:schemeClr val="tx2"/>
                </a:solidFill>
              </a:rPr>
              <a:t>d’imagerie de la femme</a:t>
            </a:r>
          </a:p>
          <a:p>
            <a:pPr>
              <a:spcBef>
                <a:spcPct val="0"/>
              </a:spcBef>
            </a:pPr>
            <a:endParaRPr lang="fr-FR" sz="4571" dirty="0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fr-FR" sz="4571" b="1" dirty="0" smtClean="0">
                <a:solidFill>
                  <a:schemeClr val="tx2"/>
                </a:solidFill>
              </a:rPr>
              <a:t>Hôpital  Jeanne de Flandre, CHRU  de Lille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4" descr="ACTION SEI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"/>
            <a:ext cx="3048000" cy="2133600"/>
          </a:xfrm>
          <a:prstGeom prst="rect">
            <a:avLst/>
          </a:prstGeom>
          <a:noFill/>
        </p:spPr>
      </p:pic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1612" y="-3175"/>
            <a:ext cx="259238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hru 50 x 20 CMJN copi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5356646"/>
            <a:ext cx="3010802" cy="150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1F497D"/>
                </a:solidFill>
              </a:rPr>
              <a:t>IRM inutile et nuisible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Bilan de micro-calcifications : macrobiopsie sous stéréotaxie +++</a:t>
            </a:r>
          </a:p>
          <a:p>
            <a:r>
              <a:rPr lang="fr-FR" dirty="0" smtClean="0"/>
              <a:t>IRM retarde la prise en charge</a:t>
            </a:r>
          </a:p>
          <a:p>
            <a:endParaRPr lang="fr-FR" dirty="0" smtClean="0"/>
          </a:p>
          <a:p>
            <a:r>
              <a:rPr lang="fr-FR" dirty="0" smtClean="0"/>
              <a:t>Bilan d’une lésion visible en mammo et/ou échographie (ACR 3, 4, 5): contrôle ou biopsies</a:t>
            </a:r>
          </a:p>
          <a:p>
            <a:endParaRPr lang="fr-FR" dirty="0" smtClean="0"/>
          </a:p>
          <a:p>
            <a:r>
              <a:rPr lang="fr-FR" dirty="0" smtClean="0"/>
              <a:t>Femme jeune, sans atcd, seins denses: risque d’incidentalomes +++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1F497D"/>
                </a:solidFill>
              </a:rPr>
              <a:t>Conclusion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9331" cy="4525963"/>
          </a:xfrm>
        </p:spPr>
        <p:txBody>
          <a:bodyPr/>
          <a:lstStyle/>
          <a:p>
            <a:r>
              <a:rPr lang="fr-FR" dirty="0" smtClean="0"/>
              <a:t>L’IRM mammaire n’est jamais un examen de 1</a:t>
            </a:r>
            <a:r>
              <a:rPr lang="fr-FR" baseline="30000" dirty="0" smtClean="0"/>
              <a:t>ère</a:t>
            </a:r>
            <a:r>
              <a:rPr lang="fr-FR" dirty="0" smtClean="0"/>
              <a:t> intention sauf chez les patientes mutées</a:t>
            </a:r>
          </a:p>
          <a:p>
            <a:r>
              <a:rPr lang="fr-FR" dirty="0" smtClean="0"/>
              <a:t>Sa réalisation devrait toujours faire l’objet d’une discussion pluridisciplinaire (radiologues, cliniciens, anatomopathologistes)</a:t>
            </a:r>
          </a:p>
          <a:p>
            <a:r>
              <a:rPr lang="fr-FR" dirty="0" smtClean="0"/>
              <a:t>Et d’une information de la patiente sur les limites et les « risques » de cet examen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000" dirty="0">
                <a:solidFill>
                  <a:schemeClr val="tx2"/>
                </a:solidFill>
                <a:ea typeface="+mj-ea"/>
                <a:cs typeface="+mj-cs"/>
              </a:rPr>
              <a:t>IRM mammaire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96975"/>
            <a:ext cx="8496300" cy="5661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fr-FR" sz="2400" dirty="0">
              <a:solidFill>
                <a:srgbClr val="CC0066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800" dirty="0">
                <a:solidFill>
                  <a:srgbClr val="FF0000"/>
                </a:solidFill>
              </a:rPr>
              <a:t>Excellente VPN</a:t>
            </a:r>
            <a:r>
              <a:rPr lang="fr-FR" sz="2800" dirty="0"/>
              <a:t>, très bonne sensibilité (CIS : 90%, CI : 97%)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fr-FR" sz="2800" dirty="0"/>
          </a:p>
          <a:p>
            <a:pPr>
              <a:lnSpc>
                <a:spcPct val="80000"/>
              </a:lnSpc>
            </a:pPr>
            <a:r>
              <a:rPr lang="fr-FR" sz="2800" dirty="0"/>
              <a:t>Mais ne pas l’utiliser pour n’importe quelle indication car:</a:t>
            </a:r>
          </a:p>
          <a:p>
            <a:pPr lvl="1">
              <a:lnSpc>
                <a:spcPct val="80000"/>
              </a:lnSpc>
            </a:pPr>
            <a:r>
              <a:rPr lang="fr-FR" dirty="0"/>
              <a:t>Coût, temps d’examen, accès difficile</a:t>
            </a:r>
          </a:p>
          <a:p>
            <a:pPr lvl="1">
              <a:lnSpc>
                <a:spcPct val="80000"/>
              </a:lnSpc>
            </a:pPr>
            <a:r>
              <a:rPr lang="fr-FR" dirty="0">
                <a:solidFill>
                  <a:srgbClr val="FF0000"/>
                </a:solidFill>
              </a:rPr>
              <a:t>Mauvaise spécificité : découverte de nombreuses lésions bénignes +++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800" dirty="0"/>
          </a:p>
          <a:p>
            <a:pPr>
              <a:lnSpc>
                <a:spcPct val="80000"/>
              </a:lnSpc>
            </a:pPr>
            <a:r>
              <a:rPr lang="fr-FR" sz="2800" dirty="0"/>
              <a:t>Difficultés à gérer les incidentalomes +++ : </a:t>
            </a:r>
          </a:p>
          <a:p>
            <a:pPr lvl="1">
              <a:lnSpc>
                <a:spcPct val="80000"/>
              </a:lnSpc>
            </a:pPr>
            <a:r>
              <a:rPr lang="fr-FR" dirty="0"/>
              <a:t>échographie de 2° look,</a:t>
            </a:r>
            <a:endParaRPr lang="fr-FR" dirty="0" smtClean="0"/>
          </a:p>
          <a:p>
            <a:pPr lvl="1">
              <a:lnSpc>
                <a:spcPct val="80000"/>
              </a:lnSpc>
            </a:pPr>
            <a:r>
              <a:rPr lang="fr-FR" dirty="0" smtClean="0"/>
              <a:t>surveillance </a:t>
            </a:r>
            <a:r>
              <a:rPr lang="fr-FR" dirty="0"/>
              <a:t>IRM à 4 mois </a:t>
            </a:r>
          </a:p>
          <a:p>
            <a:pPr lvl="1">
              <a:lnSpc>
                <a:spcPct val="80000"/>
              </a:lnSpc>
            </a:pPr>
            <a:r>
              <a:rPr lang="fr-FR" dirty="0"/>
              <a:t>macrobiopsies sous IRM ( long, équipements spécifiques, dans peu de centres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IRM mammaire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r-FR" sz="4000" b="1" dirty="0" smtClean="0">
                <a:solidFill>
                  <a:srgbClr val="FF0000"/>
                </a:solidFill>
              </a:rPr>
              <a:t>Jamais un examen de première intention</a:t>
            </a:r>
          </a:p>
          <a:p>
            <a:pPr>
              <a:lnSpc>
                <a:spcPct val="80000"/>
              </a:lnSpc>
            </a:pPr>
            <a:endParaRPr lang="fr-FR" sz="2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800" dirty="0" smtClean="0"/>
              <a:t>Nécessité d’une synthèse complète du dossier après l’IRM mammaire (au mieux tous les examens réalisés par la même équipe radiologique, intérêt d’un staff décisionnel)</a:t>
            </a:r>
          </a:p>
          <a:p>
            <a:pPr>
              <a:lnSpc>
                <a:spcPct val="80000"/>
              </a:lnSpc>
            </a:pPr>
            <a:endParaRPr lang="fr-FR" sz="2800" dirty="0" smtClean="0"/>
          </a:p>
          <a:p>
            <a:pPr>
              <a:lnSpc>
                <a:spcPct val="80000"/>
              </a:lnSpc>
            </a:pPr>
            <a:r>
              <a:rPr lang="fr-FR" sz="2800" dirty="0" smtClean="0"/>
              <a:t>La pratique de l’IRM mammaire ne devrait se concevoir qu’à la condition d’avoir accès à la biopsie sous IRM = réseau de soin +++</a:t>
            </a:r>
          </a:p>
          <a:p>
            <a:pPr>
              <a:lnSpc>
                <a:spcPct val="80000"/>
              </a:lnSpc>
            </a:pPr>
            <a:endParaRPr lang="fr-FR" sz="2800" dirty="0" smtClean="0"/>
          </a:p>
          <a:p>
            <a:pPr>
              <a:lnSpc>
                <a:spcPct val="80000"/>
              </a:lnSpc>
            </a:pPr>
            <a:r>
              <a:rPr lang="fr-FR" sz="2800" dirty="0" smtClean="0"/>
              <a:t>Indications strictes = réponse à une question précise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Les indications indiscutables actuelles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4000" i="1" dirty="0" smtClean="0"/>
              <a:t>Surveillance des femmes à haut risque :</a:t>
            </a:r>
          </a:p>
          <a:p>
            <a:pPr lvl="1"/>
            <a:r>
              <a:rPr lang="fr-FR" dirty="0" smtClean="0"/>
              <a:t>Mutation BRCA ou risque absolu &gt; 20 ou 30% selon les équipes : à évaluer en consultation d’oncogénétique</a:t>
            </a:r>
          </a:p>
          <a:p>
            <a:pPr lvl="1"/>
            <a:r>
              <a:rPr lang="fr-FR" dirty="0" smtClean="0"/>
              <a:t>IRM de dépistage annuelle suivie d’1 mammo et d’1 écho + examen clinique 2x/an, 5 ans avant l’âge du 1° cancer familial (mais pas avant 30 ans)</a:t>
            </a:r>
          </a:p>
          <a:p>
            <a:r>
              <a:rPr lang="fr-FR" dirty="0" smtClean="0"/>
              <a:t>Rq: Pour les autres femmes à risque (antécédents familiaux, histologie…) : mammo + écho annuelles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1F497D"/>
                </a:solidFill>
              </a:rPr>
              <a:t>Les indications indiscutables actuelles 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133" y="1434571"/>
            <a:ext cx="8669867" cy="5257800"/>
          </a:xfrm>
        </p:spPr>
        <p:txBody>
          <a:bodyPr>
            <a:normAutofit fontScale="92500"/>
          </a:bodyPr>
          <a:lstStyle/>
          <a:p>
            <a:r>
              <a:rPr lang="fr-FR" sz="4129" i="1" dirty="0" smtClean="0"/>
              <a:t>Sein traité avec doute sur une récidive loco régionale:</a:t>
            </a:r>
          </a:p>
          <a:p>
            <a:pPr lvl="1"/>
            <a:r>
              <a:rPr lang="fr-FR" dirty="0" smtClean="0"/>
              <a:t>récidive ? remaniements post thérapeutiques ? cytostéatonécrose ?</a:t>
            </a:r>
          </a:p>
          <a:p>
            <a:pPr lvl="1"/>
            <a:r>
              <a:rPr lang="fr-FR" dirty="0" smtClean="0"/>
              <a:t>Rq: attendre au moins 12 mois après la fin de la radiothérapie </a:t>
            </a:r>
          </a:p>
          <a:p>
            <a:r>
              <a:rPr lang="fr-FR" sz="3765" i="1" dirty="0" smtClean="0"/>
              <a:t>Métastase ganglionnaire axillaire isolée prouvée / recherche d’un primitif mammaire</a:t>
            </a:r>
          </a:p>
          <a:p>
            <a:pPr lvl="1"/>
            <a:r>
              <a:rPr lang="fr-FR" dirty="0" smtClean="0"/>
              <a:t>avec examen clinique, mammographique et échographique normaux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1F497D"/>
                </a:solidFill>
              </a:rPr>
              <a:t>Les indications indiscutables actuelles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129" i="1" dirty="0" smtClean="0"/>
              <a:t>Chimiothérapie néo-adjuvante</a:t>
            </a:r>
          </a:p>
          <a:p>
            <a:pPr lvl="1"/>
            <a:r>
              <a:rPr lang="fr-FR" dirty="0" smtClean="0"/>
              <a:t>évaluation de la réponse (fragmentation/régression concentrique) pour décision de mastectomie totale ou partielle</a:t>
            </a:r>
          </a:p>
          <a:p>
            <a:r>
              <a:rPr lang="fr-FR" sz="4129" i="1" dirty="0" smtClean="0"/>
              <a:t>Rupture de prothèse mammaire</a:t>
            </a:r>
          </a:p>
          <a:p>
            <a:pPr lvl="1"/>
            <a:r>
              <a:rPr lang="fr-FR" sz="2581" dirty="0" smtClean="0"/>
              <a:t>Rupture intracapsulaire : Se 78%, Sp 91 % &gt; échographie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1F497D"/>
                </a:solidFill>
              </a:rPr>
              <a:t>Les indications où l’IRM peut aider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Discordance clinique - radiologie – histologie</a:t>
            </a:r>
          </a:p>
          <a:p>
            <a:pPr lvl="1"/>
            <a:r>
              <a:rPr lang="fr-FR" dirty="0" smtClean="0"/>
              <a:t>Ex: anomalie clinique (masse, écoulement) avec mammo-écho normale / Image ACR4 ou 5 avec biopsie discordante</a:t>
            </a:r>
          </a:p>
          <a:p>
            <a:endParaRPr lang="fr-FR" dirty="0" smtClean="0"/>
          </a:p>
          <a:p>
            <a:r>
              <a:rPr lang="fr-FR" dirty="0" smtClean="0"/>
              <a:t>Ecoulement </a:t>
            </a:r>
            <a:r>
              <a:rPr lang="fr-FR" dirty="0" err="1" smtClean="0"/>
              <a:t>mamelonnaire</a:t>
            </a:r>
            <a:r>
              <a:rPr lang="fr-FR" dirty="0" smtClean="0"/>
              <a:t> </a:t>
            </a:r>
            <a:r>
              <a:rPr lang="fr-FR" dirty="0" err="1" smtClean="0"/>
              <a:t>uniporique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Anomalie mammographique retrouvée sur une seule incidence, sans traduction écho</a:t>
            </a:r>
          </a:p>
          <a:p>
            <a:endParaRPr lang="fr-FR" dirty="0" smtClean="0"/>
          </a:p>
          <a:p>
            <a:r>
              <a:rPr lang="fr-FR" dirty="0" smtClean="0"/>
              <a:t>Recherche de l’extension intracanalaire d’une maladie de Paget du mamelon</a:t>
            </a:r>
          </a:p>
          <a:p>
            <a:endParaRPr lang="fr-FR" dirty="0" smtClean="0"/>
          </a:p>
          <a:p>
            <a:r>
              <a:rPr lang="fr-FR" dirty="0" smtClean="0"/>
              <a:t>Bilan préopératoire d’une lésion profonde : envahissement du muscle pectoral ou de la paroi thoracique ?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2"/>
                </a:solidFill>
              </a:rPr>
              <a:t>Quand demander une IRM dans le bilan d’un cancer du sein prouvé histologiquement ?</a:t>
            </a:r>
            <a:endParaRPr lang="fr-FR" sz="3200" dirty="0">
              <a:solidFill>
                <a:schemeClr val="tx2"/>
              </a:solidFill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2032000"/>
            <a:ext cx="8229600" cy="409416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Intérêts potentiels: diagnostic de multifocalité et multicentricité, étude du sein controlatéral, estimation précise de la taille tumorale</a:t>
            </a:r>
          </a:p>
          <a:p>
            <a:endParaRPr lang="fr-FR" dirty="0" smtClean="0"/>
          </a:p>
          <a:p>
            <a:r>
              <a:rPr lang="fr-FR" dirty="0" smtClean="0"/>
              <a:t>Aucune étude n’a prouvé l’utilité de l’IRM en terme de gain en survie (globale et sans récidive)</a:t>
            </a:r>
          </a:p>
          <a:p>
            <a:r>
              <a:rPr lang="fr-FR" dirty="0" smtClean="0"/>
              <a:t>L’IRM générerait 10 à 30 % de mastectomies inutiles </a:t>
            </a:r>
          </a:p>
          <a:p>
            <a:r>
              <a:rPr lang="fr-FR" dirty="0" smtClean="0"/>
              <a:t>Pas de diminution du taux de reprise chirurgicale en cas de traitement conservateur</a:t>
            </a:r>
          </a:p>
          <a:p>
            <a:r>
              <a:rPr lang="fr-FR" dirty="0" smtClean="0"/>
              <a:t>Gestion des incidentalomes: retarde la prise en charge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1F497D"/>
                </a:solidFill>
              </a:rPr>
              <a:t>Quand demander une IRM dans le bilan d’un cancer du sein prouvé histologiquement ?</a:t>
            </a:r>
            <a:endParaRPr lang="fr-FR" sz="3200" dirty="0">
              <a:solidFill>
                <a:srgbClr val="1F497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073" y="1600200"/>
            <a:ext cx="8766091" cy="5257800"/>
          </a:xfrm>
        </p:spPr>
        <p:txBody>
          <a:bodyPr>
            <a:normAutofit fontScale="47500" lnSpcReduction="20000"/>
          </a:bodyPr>
          <a:lstStyle/>
          <a:p>
            <a:pPr lvl="2"/>
            <a:endParaRPr lang="fr-FR" dirty="0" smtClean="0"/>
          </a:p>
          <a:p>
            <a:r>
              <a:rPr lang="fr-FR" sz="4364" b="1" dirty="0" smtClean="0"/>
              <a:t>Indications actuellement retenues (HAS 2010</a:t>
            </a:r>
            <a:r>
              <a:rPr lang="fr-FR" sz="4364" dirty="0" smtClean="0"/>
              <a:t>) : doit être réservée aux patientes ayant un risque majoré ou chez qui l’évaluation de la taille tumorale ou la détection de lésions surnuméraires est difficile en écho ou en mammo</a:t>
            </a:r>
          </a:p>
          <a:p>
            <a:pPr lvl="1"/>
            <a:r>
              <a:rPr lang="fr-FR" sz="4364" dirty="0" smtClean="0"/>
              <a:t>Chez des femmes de moins de 40 ans en raison de la plus forte densité mammaire</a:t>
            </a:r>
          </a:p>
          <a:p>
            <a:pPr lvl="1"/>
            <a:r>
              <a:rPr lang="fr-FR" sz="4364" dirty="0" smtClean="0"/>
              <a:t>En cas d’ATCD personnel ou de plusieurs ATCD familiaux de cancer du sein</a:t>
            </a:r>
          </a:p>
          <a:p>
            <a:pPr lvl="1"/>
            <a:r>
              <a:rPr lang="fr-FR" sz="4364" dirty="0" smtClean="0"/>
              <a:t>En cas de forme lobulaire infiltrant (difficulté diagnostique plus importante et plus grande fréquence de multifocalité)</a:t>
            </a:r>
          </a:p>
          <a:p>
            <a:pPr lvl="1"/>
            <a:r>
              <a:rPr lang="fr-FR" sz="4364" dirty="0" smtClean="0"/>
              <a:t>En cas de discordance entre la clinique et l’imagerie standard</a:t>
            </a:r>
          </a:p>
          <a:p>
            <a:pPr lvl="1"/>
            <a:r>
              <a:rPr lang="fr-FR" sz="4364" dirty="0" smtClean="0"/>
              <a:t>En cas de choix thérapeutiques difficiles (chirurgie oncoplastique, traitement conservateur ou mastectomie, traitement néo-adjuvant)</a:t>
            </a:r>
          </a:p>
          <a:p>
            <a:pPr lvl="1"/>
            <a:endParaRPr lang="fr-FR" sz="4364" dirty="0" smtClean="0"/>
          </a:p>
          <a:p>
            <a:r>
              <a:rPr lang="fr-FR" sz="4364" dirty="0" smtClean="0"/>
              <a:t>Sur le sein controlatéral, aucune donnée ne permet d’affirmer ni d’infirmer l’utilité de la réalisation d’une IRM mammaire pour l’étude du sein controlatéral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790</Words>
  <Application>Microsoft Macintosh PowerPoint</Application>
  <PresentationFormat>Présentation à l'écran (4:3)</PresentationFormat>
  <Paragraphs>84</Paragraphs>
  <Slides>11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QUAND DEMANDER UNE IRM MAMMAIRE ?</vt:lpstr>
      <vt:lpstr>IRM mammaire</vt:lpstr>
      <vt:lpstr>IRM mammaire</vt:lpstr>
      <vt:lpstr>Les indications indiscutables actuelles</vt:lpstr>
      <vt:lpstr>Les indications indiscutables actuelles </vt:lpstr>
      <vt:lpstr>Les indications indiscutables actuelles </vt:lpstr>
      <vt:lpstr>Les indications où l’IRM peut aider</vt:lpstr>
      <vt:lpstr>Quand demander une IRM dans le bilan d’un cancer du sein prouvé histologiquement ?</vt:lpstr>
      <vt:lpstr>Quand demander une IRM dans le bilan d’un cancer du sein prouvé histologiquement ?</vt:lpstr>
      <vt:lpstr>IRM inutile et nuisible</vt:lpstr>
      <vt:lpstr>Conclusion</vt:lpstr>
    </vt:vector>
  </TitlesOfParts>
  <Company>Boulanger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QUAND DEMANDER UNE IRM MAMMAIRE ?</dc:title>
  <dc:creator>Loïc Boulanger</dc:creator>
  <cp:lastModifiedBy>Loïc Boulanger</cp:lastModifiedBy>
  <cp:revision>15</cp:revision>
  <dcterms:created xsi:type="dcterms:W3CDTF">2011-12-11T21:48:04Z</dcterms:created>
  <dcterms:modified xsi:type="dcterms:W3CDTF">2011-12-11T21:50:00Z</dcterms:modified>
</cp:coreProperties>
</file>