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1" r:id="rId2"/>
  </p:sldMasterIdLst>
  <p:sldIdLst>
    <p:sldId id="32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25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26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327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28" r:id="rId63"/>
    <p:sldId id="315" r:id="rId64"/>
    <p:sldId id="316" r:id="rId65"/>
    <p:sldId id="323" r:id="rId66"/>
    <p:sldId id="317" r:id="rId67"/>
    <p:sldId id="318" r:id="rId68"/>
    <p:sldId id="319" r:id="rId69"/>
    <p:sldId id="320" r:id="rId70"/>
    <p:sldId id="321" r:id="rId71"/>
    <p:sldId id="322" r:id="rId7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863" y="4572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77863" y="18288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0263" y="1828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0263" y="39624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9847-0061-4144-8235-25C28FA8F49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6957C-8E34-B940-A0BA-C9FF79DB7430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1763-198B-424F-A12B-872584C66A09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148CF-90EB-4A48-94E8-F585A96FFE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7863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13B1D6-F839-B941-9F55-9C48042BED8F}" type="slidenum">
              <a:rPr lang="fr-FR">
                <a:solidFill>
                  <a:srgbClr val="000000"/>
                </a:solidFill>
                <a:latin typeface="Times New Roman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031" name="Picture 8" descr="logo vert co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94663" y="6019800"/>
            <a:ext cx="74453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 descr="logo"/>
          <p:cNvPicPr>
            <a:picLocks noChangeAspect="1" noChangeArrowheads="1"/>
          </p:cNvPicPr>
          <p:nvPr userDrawn="1"/>
        </p:nvPicPr>
        <p:blipFill>
          <a:blip r:embed="rId4">
            <a:lum bright="6000" contrast="-6000"/>
          </a:blip>
          <a:srcRect/>
          <a:stretch>
            <a:fillRect/>
          </a:stretch>
        </p:blipFill>
        <p:spPr bwMode="auto">
          <a:xfrm>
            <a:off x="76200" y="6316663"/>
            <a:ext cx="12954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7067" y="2130425"/>
            <a:ext cx="8703733" cy="1470025"/>
          </a:xfrm>
        </p:spPr>
        <p:txBody>
          <a:bodyPr>
            <a:normAutofit/>
          </a:bodyPr>
          <a:lstStyle/>
          <a:p>
            <a:r>
              <a:rPr lang="fr-FR" sz="4000" dirty="0" smtClean="0"/>
              <a:t>IMAGERIE ET </a:t>
            </a:r>
            <a:r>
              <a:rPr lang="fr-FR" sz="4000" dirty="0" smtClean="0"/>
              <a:t>DIAGNOSTIC </a:t>
            </a:r>
            <a:r>
              <a:rPr lang="fr-FR" sz="4000" dirty="0" smtClean="0"/>
              <a:t>PREOPERATOIRE</a:t>
            </a:r>
            <a:endParaRPr lang="fr-FR" sz="4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1" y="3893218"/>
            <a:ext cx="8017932" cy="171193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fr-FR" sz="2800" i="1" dirty="0" smtClean="0">
                <a:solidFill>
                  <a:schemeClr val="tx2"/>
                </a:solidFill>
              </a:rPr>
              <a:t>Dr Loïc BOULANGER, Pr Denis VINATIER</a:t>
            </a:r>
          </a:p>
          <a:p>
            <a:pPr>
              <a:spcBef>
                <a:spcPct val="0"/>
              </a:spcBef>
            </a:pPr>
            <a:r>
              <a:rPr lang="fr-FR" sz="2800" dirty="0" smtClean="0">
                <a:solidFill>
                  <a:schemeClr val="tx2"/>
                </a:solidFill>
              </a:rPr>
              <a:t>Service de chirurgie gynécologique et mammaire</a:t>
            </a:r>
          </a:p>
          <a:p>
            <a:pPr>
              <a:spcBef>
                <a:spcPct val="0"/>
              </a:spcBef>
            </a:pPr>
            <a:r>
              <a:rPr lang="fr-FR" sz="2800" b="1" dirty="0" smtClean="0">
                <a:solidFill>
                  <a:schemeClr val="tx2"/>
                </a:solidFill>
              </a:rPr>
              <a:t>Hôpital  Jeanne de Flandre, CHRU  de Lille</a:t>
            </a:r>
            <a:endParaRPr lang="fr-FR" sz="2800" dirty="0"/>
          </a:p>
        </p:txBody>
      </p:sp>
      <p:pic>
        <p:nvPicPr>
          <p:cNvPr id="4" name="Picture 4" descr="ACTION SEIN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3048000" cy="2133600"/>
          </a:xfrm>
          <a:prstGeom prst="rect">
            <a:avLst/>
          </a:prstGeom>
          <a:noFill/>
        </p:spPr>
      </p:pic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1612" y="-3175"/>
            <a:ext cx="259238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hru 50 x 20 CMJN copi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5356646"/>
            <a:ext cx="3010802" cy="15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fr-FR" sz="2600" dirty="0"/>
              <a:t>La patiente revient avec sa mammographie interprétée comme normale.</a:t>
            </a:r>
            <a:br>
              <a:rPr lang="fr-FR" sz="2600" dirty="0"/>
            </a:br>
            <a:r>
              <a:rPr lang="fr-FR" sz="2600" dirty="0"/>
              <a:t>Vous percevez </a:t>
            </a:r>
            <a:r>
              <a:rPr lang="fr-FR" sz="2600" dirty="0" smtClean="0"/>
              <a:t>toujours </a:t>
            </a:r>
            <a:r>
              <a:rPr lang="fr-FR" sz="2600" dirty="0"/>
              <a:t>le nodule. Que proposez vous?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A: Vous proposez de revoir la patiente dans 6 mois</a:t>
            </a:r>
          </a:p>
          <a:p>
            <a:r>
              <a:rPr lang="fr-FR" dirty="0"/>
              <a:t>B: Vous dites à la patiente que cela est rassurant</a:t>
            </a:r>
          </a:p>
          <a:p>
            <a:r>
              <a:rPr lang="fr-FR" dirty="0">
                <a:solidFill>
                  <a:srgbClr val="FF0000"/>
                </a:solidFill>
              </a:rPr>
              <a:t>C: Vous la renvoyez chez le radiologue en insistant sur la clinique</a:t>
            </a:r>
          </a:p>
          <a:p>
            <a:r>
              <a:rPr lang="fr-FR" dirty="0"/>
              <a:t>D: Vous l ’adressez chez un autre radiologue avec une ordonnance de mammographie standard</a:t>
            </a:r>
          </a:p>
          <a:p>
            <a:r>
              <a:rPr lang="fr-FR" dirty="0"/>
              <a:t>E: Vous prescrivez une IRM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87625" y="1052513"/>
            <a:ext cx="2065338" cy="4392612"/>
          </a:xfrm>
        </p:spPr>
      </p:pic>
      <p:pic>
        <p:nvPicPr>
          <p:cNvPr id="53251" name="Picture 3" descr="m3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76250" y="1052513"/>
            <a:ext cx="2130425" cy="4392612"/>
          </a:xfrm>
        </p:spPr>
      </p:pic>
      <p:pic>
        <p:nvPicPr>
          <p:cNvPr id="53252" name="Picture 4" descr="m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836613"/>
            <a:ext cx="242728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447800" y="5791200"/>
            <a:ext cx="3657600" cy="406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Comic Sans MS" charset="0"/>
              </a:rPr>
              <a:t>Nodule palpé très excentré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127625" y="3567113"/>
            <a:ext cx="479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>
                <a:solidFill>
                  <a:schemeClr val="bg1"/>
                </a:solidFill>
              </a:rPr>
              <a:t>=&gt;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6251" y="303726"/>
            <a:ext cx="774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2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</a:t>
            </a:r>
            <a:r>
              <a:rPr lang="fr-FR" sz="2400" dirty="0" err="1" smtClean="0"/>
              <a:t>mammo</a:t>
            </a:r>
            <a:r>
              <a:rPr lang="fr-FR" sz="2400" dirty="0" smtClean="0"/>
              <a:t> en insistant sur la localisation clinique du nodule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4384675" cy="2019300"/>
          </a:xfrm>
        </p:spPr>
        <p:txBody>
          <a:bodyPr/>
          <a:lstStyle/>
          <a:p>
            <a:r>
              <a:rPr lang="fr-FR" sz="2000"/>
              <a:t>27 ans, stimulation FIV, nodules récents et multiples</a:t>
            </a:r>
          </a:p>
          <a:p>
            <a:r>
              <a:rPr lang="fr-FR" sz="2000"/>
              <a:t>Mammo : seins denses</a:t>
            </a:r>
          </a:p>
          <a:p>
            <a:r>
              <a:rPr lang="fr-FR" sz="2000"/>
              <a:t>Echo : 2 lésions solides</a:t>
            </a:r>
          </a:p>
          <a:p>
            <a:r>
              <a:rPr lang="fr-FR" sz="2000"/>
              <a:t>Histo : carcinome invasif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5063" y="342900"/>
            <a:ext cx="30892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759575" y="6051550"/>
            <a:ext cx="498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800">
                <a:latin typeface="Tahoma" charset="0"/>
              </a:rPr>
              <a:t>715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" y="3200400"/>
            <a:ext cx="36703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8" name="Rectangle 6"/>
          <p:cNvSpPr>
            <a:spLocks noChangeArrowheads="1"/>
          </p:cNvSpPr>
          <p:nvPr/>
        </p:nvSpPr>
        <p:spPr bwMode="auto">
          <a:xfrm>
            <a:off x="134939" y="0"/>
            <a:ext cx="47180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Peut-on avoir un cancer et une mammographie normale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0"/>
            <a:ext cx="8229600" cy="1371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0000"/>
                </a:solidFill>
              </a:rPr>
              <a:t>Peut-on avoir un cancer et </a:t>
            </a:r>
            <a:br>
              <a:rPr lang="fr-FR" sz="2800" b="1" dirty="0">
                <a:solidFill>
                  <a:srgbClr val="000000"/>
                </a:solidFill>
              </a:rPr>
            </a:br>
            <a:r>
              <a:rPr lang="fr-FR" sz="2800" b="1" dirty="0">
                <a:solidFill>
                  <a:srgbClr val="000000"/>
                </a:solidFill>
              </a:rPr>
              <a:t>une mammographie normale ? OUI</a:t>
            </a: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3995738" y="1844675"/>
            <a:ext cx="2024062" cy="701675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4000">
                <a:latin typeface="Tahoma" pitchFamily="34" charset="0"/>
              </a:rPr>
              <a:t>Clinique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5788025" y="4508500"/>
            <a:ext cx="2670175" cy="1128713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fr-FR" sz="4000">
                <a:latin typeface="Tahoma" charset="0"/>
              </a:rPr>
              <a:t>Histologie</a:t>
            </a:r>
          </a:p>
          <a:p>
            <a:pPr eaLnBrk="1" hangingPunct="1">
              <a:defRPr/>
            </a:pPr>
            <a:endParaRPr lang="fr-FR" sz="2800">
              <a:latin typeface="Tahoma" charset="0"/>
            </a:endParaRPr>
          </a:p>
        </p:txBody>
      </p:sp>
      <p:sp>
        <p:nvSpPr>
          <p:cNvPr id="362501" name="Text Box 5"/>
          <p:cNvSpPr txBox="1">
            <a:spLocks noChangeArrowheads="1"/>
          </p:cNvSpPr>
          <p:nvPr/>
        </p:nvSpPr>
        <p:spPr bwMode="auto">
          <a:xfrm>
            <a:off x="228600" y="4437063"/>
            <a:ext cx="3803650" cy="1311275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4000">
                <a:latin typeface="Tahoma" pitchFamily="34" charset="0"/>
              </a:rPr>
              <a:t>Mammographie</a:t>
            </a:r>
          </a:p>
          <a:p>
            <a:pPr eaLnBrk="1" hangingPunct="1">
              <a:defRPr/>
            </a:pPr>
            <a:r>
              <a:rPr lang="fr-FR" sz="4000">
                <a:latin typeface="Tahoma" pitchFamily="34" charset="0"/>
              </a:rPr>
              <a:t>Echographie</a:t>
            </a:r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 flipH="1">
            <a:off x="3613150" y="2708275"/>
            <a:ext cx="1150938" cy="14414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4122738" y="5084763"/>
            <a:ext cx="1536700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>
            <a:off x="5276850" y="2708275"/>
            <a:ext cx="1087438" cy="15128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1050925" y="1989138"/>
            <a:ext cx="1365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3200">
                <a:latin typeface="Tahoma" charset="0"/>
              </a:rPr>
              <a:t>DONC :</a:t>
            </a: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2411413" y="6165850"/>
            <a:ext cx="6371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sz="2400" dirty="0">
                <a:solidFill>
                  <a:srgbClr val="000000"/>
                </a:solidFill>
              </a:rPr>
              <a:t>PS: c’est vrai aussi en surveillance post </a:t>
            </a:r>
            <a:r>
              <a:rPr lang="fr-FR" sz="2400" dirty="0" smtClean="0">
                <a:solidFill>
                  <a:srgbClr val="000000"/>
                </a:solidFill>
              </a:rPr>
              <a:t>traitement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57275" y="2052638"/>
            <a:ext cx="6969125" cy="1952625"/>
          </a:xfrm>
        </p:spPr>
        <p:txBody>
          <a:bodyPr/>
          <a:lstStyle/>
          <a:p>
            <a:pPr algn="ctr">
              <a:buFontTx/>
              <a:buNone/>
            </a:pPr>
            <a:r>
              <a:rPr lang="fr-FR" sz="4000" b="1" dirty="0">
                <a:solidFill>
                  <a:srgbClr val="000000"/>
                </a:solidFill>
              </a:rPr>
              <a:t>Faut-il demander une échographie</a:t>
            </a:r>
            <a:r>
              <a:rPr lang="fr-FR" sz="4000" b="1" dirty="0" smtClean="0">
                <a:solidFill>
                  <a:srgbClr val="000000"/>
                </a:solidFill>
              </a:rPr>
              <a:t> systématiquement ?</a:t>
            </a:r>
            <a:endParaRPr lang="fr-FR" sz="4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0"/>
            <a:ext cx="8229600" cy="1371600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000000"/>
                </a:solidFill>
              </a:rPr>
              <a:t>Faut-il demander une échographie 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163" y="1557338"/>
            <a:ext cx="8575675" cy="47513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fr-FR" dirty="0"/>
              <a:t>L’échographie n’est pas un examen de dépistage fiable, quelque soit l’âge</a:t>
            </a:r>
          </a:p>
          <a:p>
            <a:pPr>
              <a:lnSpc>
                <a:spcPct val="90000"/>
              </a:lnSpc>
            </a:pPr>
            <a:endParaRPr lang="fr-FR" dirty="0"/>
          </a:p>
          <a:p>
            <a:pPr>
              <a:lnSpc>
                <a:spcPct val="90000"/>
              </a:lnSpc>
            </a:pPr>
            <a:r>
              <a:rPr lang="fr-FR" dirty="0"/>
              <a:t>Un examen complémentaire de la mammographie</a:t>
            </a:r>
          </a:p>
          <a:p>
            <a:pPr>
              <a:lnSpc>
                <a:spcPct val="90000"/>
              </a:lnSpc>
            </a:pPr>
            <a:endParaRPr lang="fr-FR" dirty="0"/>
          </a:p>
          <a:p>
            <a:pPr>
              <a:lnSpc>
                <a:spcPct val="90000"/>
              </a:lnSpc>
            </a:pPr>
            <a:r>
              <a:rPr lang="fr-FR" dirty="0"/>
              <a:t>Apport n°1 : distinguer lésion tissulaire – kyste</a:t>
            </a:r>
          </a:p>
          <a:p>
            <a:pPr>
              <a:lnSpc>
                <a:spcPct val="90000"/>
              </a:lnSpc>
            </a:pPr>
            <a:endParaRPr lang="fr-FR" dirty="0" smtClean="0"/>
          </a:p>
          <a:p>
            <a:pPr>
              <a:lnSpc>
                <a:spcPct val="90000"/>
              </a:lnSpc>
            </a:pPr>
            <a:r>
              <a:rPr lang="fr-FR" dirty="0" smtClean="0"/>
              <a:t>En France, le </a:t>
            </a:r>
            <a:r>
              <a:rPr lang="fr-FR" dirty="0"/>
              <a:t>radiologue prend l’initiative de compléter ou de substituer la mammographie par une </a:t>
            </a:r>
            <a:r>
              <a:rPr lang="fr-FR" dirty="0" smtClean="0"/>
              <a:t>échographie</a:t>
            </a:r>
          </a:p>
          <a:p>
            <a:pPr>
              <a:lnSpc>
                <a:spcPct val="90000"/>
              </a:lnSpc>
            </a:pPr>
            <a:endParaRPr lang="fr-FR" dirty="0"/>
          </a:p>
          <a:p>
            <a:pPr>
              <a:lnSpc>
                <a:spcPct val="90000"/>
              </a:lnSpc>
            </a:pPr>
            <a:r>
              <a:rPr lang="fr-FR" dirty="0" smtClean="0"/>
              <a:t>Radiologue </a:t>
            </a:r>
            <a:r>
              <a:rPr lang="fr-FR" dirty="0"/>
              <a:t>= prescripteur (loi de 2003)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0"/>
            <a:ext cx="8229600" cy="1371600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000000"/>
                </a:solidFill>
              </a:rPr>
              <a:t>Faut-il demander une échographie ?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0" y="1196975"/>
            <a:ext cx="8412163" cy="532765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fr-FR" sz="2400" dirty="0"/>
              <a:t>Ses Indications sont :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/>
              <a:t>En première intention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/>
              <a:t>1/ en cas de nodule évocateur de </a:t>
            </a:r>
            <a:r>
              <a:rPr lang="fr-FR" sz="2400" dirty="0" err="1"/>
              <a:t>fibro-adénome</a:t>
            </a:r>
            <a:r>
              <a:rPr lang="fr-FR" sz="2400" dirty="0"/>
              <a:t> chez la femme jeune</a:t>
            </a:r>
            <a:r>
              <a:rPr lang="fr-FR" sz="2400" dirty="0" smtClean="0"/>
              <a:t> (</a:t>
            </a:r>
            <a:r>
              <a:rPr lang="fr-FR" sz="2400" dirty="0"/>
              <a:t>&lt; 25-30 ans) surtout enceinte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fr-FR" sz="2400" i="1" dirty="0"/>
              <a:t>Seins denses + cancer rare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fr-FR" sz="2400" i="1" dirty="0"/>
          </a:p>
          <a:p>
            <a:pPr>
              <a:lnSpc>
                <a:spcPct val="90000"/>
              </a:lnSpc>
            </a:pPr>
            <a:r>
              <a:rPr lang="fr-FR" sz="2400" dirty="0"/>
              <a:t>En complément de la mammographie 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/>
              <a:t>2/ anomalie clinique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/>
              <a:t>3/ anomalie </a:t>
            </a:r>
            <a:r>
              <a:rPr lang="fr-FR" sz="2400" dirty="0" err="1"/>
              <a:t>mammographique</a:t>
            </a:r>
            <a:r>
              <a:rPr lang="fr-FR" sz="2400" dirty="0"/>
              <a:t> (ACR3,4,5)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/>
              <a:t>4/ mammographie normale mais seins denses (type 3 et 4)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77863" y="457200"/>
            <a:ext cx="8085137" cy="1143000"/>
          </a:xfrm>
        </p:spPr>
        <p:txBody>
          <a:bodyPr>
            <a:noAutofit/>
          </a:bodyPr>
          <a:lstStyle/>
          <a:p>
            <a:r>
              <a:rPr lang="fr-FR" sz="3600" dirty="0"/>
              <a:t>Votre patiente</a:t>
            </a:r>
            <a:r>
              <a:rPr lang="fr-FR" sz="3600" dirty="0" smtClean="0"/>
              <a:t> de </a:t>
            </a:r>
            <a:r>
              <a:rPr lang="fr-FR" sz="3600" dirty="0"/>
              <a:t>44 ans vient vous voir avec son résultat de bilan </a:t>
            </a:r>
            <a:r>
              <a:rPr lang="fr-FR" sz="3600" dirty="0" err="1"/>
              <a:t>sénologique</a:t>
            </a:r>
            <a:endParaRPr lang="fr-FR" sz="3600" dirty="0"/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10600" cy="4114800"/>
          </a:xfrm>
        </p:spPr>
        <p:txBody>
          <a:bodyPr>
            <a:normAutofit fontScale="85000" lnSpcReduction="10000"/>
          </a:bodyPr>
          <a:lstStyle/>
          <a:p>
            <a:r>
              <a:rPr lang="fr-FR" dirty="0" err="1" smtClean="0"/>
              <a:t>Mammo</a:t>
            </a:r>
            <a:r>
              <a:rPr lang="fr-FR" dirty="0" smtClean="0"/>
              <a:t> : </a:t>
            </a:r>
            <a:r>
              <a:rPr lang="fr-FR" dirty="0"/>
              <a:t>Opacité bien limitée QSE</a:t>
            </a:r>
            <a:r>
              <a:rPr lang="fr-FR" dirty="0" smtClean="0"/>
              <a:t> sein Gauche</a:t>
            </a:r>
          </a:p>
          <a:p>
            <a:r>
              <a:rPr lang="fr-FR" dirty="0"/>
              <a:t>Echo: Nodule solide bien limité compatible avec un </a:t>
            </a:r>
            <a:r>
              <a:rPr lang="fr-FR" dirty="0" err="1"/>
              <a:t>fibro-adènome</a:t>
            </a:r>
            <a:endParaRPr lang="fr-FR" dirty="0"/>
          </a:p>
          <a:p>
            <a:r>
              <a:rPr lang="fr-FR" u="sng" dirty="0"/>
              <a:t>Conclusion</a:t>
            </a:r>
            <a:r>
              <a:rPr lang="fr-FR" dirty="0"/>
              <a:t>: Examen classé ACR 3. Surveillance à 4 mois</a:t>
            </a:r>
          </a:p>
          <a:p>
            <a:endParaRPr lang="fr-FR" dirty="0"/>
          </a:p>
          <a:p>
            <a:r>
              <a:rPr lang="fr-FR" dirty="0"/>
              <a:t>A: Vous confirmez la proposition du radiologue</a:t>
            </a:r>
          </a:p>
          <a:p>
            <a:r>
              <a:rPr lang="fr-FR" dirty="0"/>
              <a:t>B: Vous adressez la patiente à un chirurgien en disant que un nodule du sein doit être enlevé.</a:t>
            </a:r>
          </a:p>
          <a:p>
            <a:r>
              <a:rPr lang="fr-FR" dirty="0"/>
              <a:t>C: Vous souhaitez un autre avis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77863" y="457200"/>
            <a:ext cx="8085137" cy="1143000"/>
          </a:xfrm>
        </p:spPr>
        <p:txBody>
          <a:bodyPr>
            <a:noAutofit/>
          </a:bodyPr>
          <a:lstStyle/>
          <a:p>
            <a:r>
              <a:rPr lang="fr-FR" sz="3600" dirty="0"/>
              <a:t>Votre patiente</a:t>
            </a:r>
            <a:r>
              <a:rPr lang="fr-FR" sz="3600" dirty="0" smtClean="0"/>
              <a:t> de </a:t>
            </a:r>
            <a:r>
              <a:rPr lang="fr-FR" sz="3600" dirty="0"/>
              <a:t>44 ans vient vous voir avec son résultat de bilan </a:t>
            </a:r>
            <a:r>
              <a:rPr lang="fr-FR" sz="3600" dirty="0" err="1"/>
              <a:t>sénologique</a:t>
            </a:r>
            <a:endParaRPr lang="fr-FR" sz="3600" dirty="0"/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10600" cy="4114800"/>
          </a:xfrm>
        </p:spPr>
        <p:txBody>
          <a:bodyPr>
            <a:normAutofit fontScale="85000" lnSpcReduction="10000"/>
          </a:bodyPr>
          <a:lstStyle/>
          <a:p>
            <a:r>
              <a:rPr lang="fr-FR" dirty="0" err="1" smtClean="0"/>
              <a:t>Mammo</a:t>
            </a:r>
            <a:r>
              <a:rPr lang="fr-FR" dirty="0" smtClean="0"/>
              <a:t> : </a:t>
            </a:r>
            <a:r>
              <a:rPr lang="fr-FR" dirty="0"/>
              <a:t>Opacité bien limitée QSE</a:t>
            </a:r>
            <a:r>
              <a:rPr lang="fr-FR" dirty="0" smtClean="0"/>
              <a:t> sein Gauche</a:t>
            </a:r>
          </a:p>
          <a:p>
            <a:r>
              <a:rPr lang="fr-FR" dirty="0"/>
              <a:t>Echo: Nodule solide bien limité compatible avec un </a:t>
            </a:r>
            <a:r>
              <a:rPr lang="fr-FR" dirty="0" err="1"/>
              <a:t>fibro-adènome</a:t>
            </a:r>
            <a:endParaRPr lang="fr-FR" dirty="0"/>
          </a:p>
          <a:p>
            <a:r>
              <a:rPr lang="fr-FR" u="sng" dirty="0"/>
              <a:t>Conclusion</a:t>
            </a:r>
            <a:r>
              <a:rPr lang="fr-FR" dirty="0"/>
              <a:t>: Examen classé ACR 3. Surveillance à 4 mois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A: Vous confirmez la proposition du radiologue</a:t>
            </a:r>
          </a:p>
          <a:p>
            <a:r>
              <a:rPr lang="fr-FR" dirty="0"/>
              <a:t>B: Vous adressez la patiente à un chirurgien en disant que un nodule du sein doit être enlevé.</a:t>
            </a:r>
          </a:p>
          <a:p>
            <a:r>
              <a:rPr lang="fr-FR" dirty="0"/>
              <a:t>C: Vous souhaitez un autre avis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Fiabilité de l ’échographie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828800"/>
            <a:ext cx="8286750" cy="4552950"/>
          </a:xfrm>
        </p:spPr>
        <p:txBody>
          <a:bodyPr>
            <a:noAutofit/>
          </a:bodyPr>
          <a:lstStyle/>
          <a:p>
            <a:r>
              <a:rPr lang="fr-FR" sz="2400" dirty="0"/>
              <a:t>Structure liquidienne pure = 100 %</a:t>
            </a:r>
          </a:p>
          <a:p>
            <a:r>
              <a:rPr lang="fr-FR" sz="2400" dirty="0"/>
              <a:t>Structure solide évocatrice de </a:t>
            </a:r>
            <a:r>
              <a:rPr lang="fr-FR" sz="2400" dirty="0" err="1"/>
              <a:t>fibro-adénome</a:t>
            </a:r>
            <a:r>
              <a:rPr lang="fr-FR" sz="2400" dirty="0"/>
              <a:t> &gt; 95 %</a:t>
            </a:r>
          </a:p>
          <a:p>
            <a:pPr lvl="1"/>
            <a:r>
              <a:rPr lang="fr-FR" sz="2400" dirty="0"/>
              <a:t>Découverte: </a:t>
            </a:r>
          </a:p>
          <a:p>
            <a:pPr lvl="2"/>
            <a:r>
              <a:rPr lang="fr-FR" dirty="0"/>
              <a:t>ACR </a:t>
            </a:r>
            <a:r>
              <a:rPr lang="fr-FR" dirty="0" smtClean="0"/>
              <a:t>3			surveillance </a:t>
            </a:r>
            <a:r>
              <a:rPr lang="fr-FR" dirty="0"/>
              <a:t>4 et 12 mois</a:t>
            </a:r>
          </a:p>
          <a:p>
            <a:pPr lvl="2"/>
            <a:r>
              <a:rPr lang="fr-FR" dirty="0" smtClean="0"/>
              <a:t>Biopsie		Si </a:t>
            </a:r>
            <a:r>
              <a:rPr lang="fr-FR" dirty="0"/>
              <a:t>concordant = plus de surveillance (ACR2)</a:t>
            </a:r>
          </a:p>
          <a:p>
            <a:pPr lvl="1"/>
            <a:r>
              <a:rPr lang="fr-FR" sz="2400" dirty="0"/>
              <a:t>Déjà connue et stable = ACR 2 = surveillance clinique</a:t>
            </a:r>
          </a:p>
          <a:p>
            <a:pPr lvl="1"/>
            <a:r>
              <a:rPr lang="fr-FR" sz="2400" dirty="0"/>
              <a:t>Déjà connue et augmentation</a:t>
            </a:r>
          </a:p>
          <a:p>
            <a:pPr lvl="2"/>
            <a:r>
              <a:rPr lang="fr-FR" dirty="0"/>
              <a:t>&lt; 20%: Pas anormal = ACR 3 		Surveillance</a:t>
            </a:r>
          </a:p>
          <a:p>
            <a:pPr lvl="2"/>
            <a:r>
              <a:rPr lang="fr-FR" dirty="0"/>
              <a:t>&gt; 20 % ou</a:t>
            </a:r>
            <a:r>
              <a:rPr lang="fr-FR" dirty="0" smtClean="0"/>
              <a:t> gênant: </a:t>
            </a:r>
            <a:r>
              <a:rPr lang="fr-FR" dirty="0"/>
              <a:t>chirurgie ou </a:t>
            </a:r>
            <a:r>
              <a:rPr lang="fr-FR" dirty="0" err="1"/>
              <a:t>macrobiopsie</a:t>
            </a:r>
            <a:r>
              <a:rPr lang="fr-FR" dirty="0"/>
              <a:t> sous écho</a:t>
            </a:r>
          </a:p>
          <a:p>
            <a:r>
              <a:rPr lang="fr-FR" sz="2400" dirty="0"/>
              <a:t>Structure solide indéterminée = ACR 4 = prélèvement</a:t>
            </a:r>
          </a:p>
          <a:p>
            <a:pPr lvl="1">
              <a:buFontTx/>
              <a:buNone/>
            </a:pPr>
            <a:r>
              <a:rPr lang="fr-FR" sz="2400" dirty="0"/>
              <a:t>(si manque 1 seul des critères en faveur du FA typique)</a:t>
            </a: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 flipV="1">
            <a:off x="3276600" y="3286917"/>
            <a:ext cx="457200" cy="223197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3048000" y="3733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Imagerie du sein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Mammographie: examen de première intention (sauf cas particulier: femme jeune, sein dense)</a:t>
            </a:r>
          </a:p>
          <a:p>
            <a:pPr lvl="1"/>
            <a:r>
              <a:rPr lang="fr-FR" dirty="0" smtClean="0"/>
              <a:t>conventionnelle</a:t>
            </a:r>
          </a:p>
          <a:p>
            <a:pPr lvl="1"/>
            <a:r>
              <a:rPr lang="fr-FR" dirty="0" smtClean="0"/>
              <a:t>Numérique +++</a:t>
            </a:r>
          </a:p>
          <a:p>
            <a:r>
              <a:rPr lang="fr-FR" dirty="0" smtClean="0"/>
              <a:t>Echographie</a:t>
            </a:r>
          </a:p>
          <a:p>
            <a:r>
              <a:rPr lang="fr-FR" dirty="0" smtClean="0"/>
              <a:t>IRM</a:t>
            </a:r>
          </a:p>
          <a:p>
            <a:r>
              <a:rPr lang="fr-FR" dirty="0" smtClean="0"/>
              <a:t>TEP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1042988" y="2997200"/>
            <a:ext cx="78725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000" b="1" dirty="0">
                <a:solidFill>
                  <a:srgbClr val="000000"/>
                </a:solidFill>
                <a:latin typeface="+mj-lt"/>
              </a:rPr>
              <a:t>Compte rendu de la mammographie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Compte rendu </a:t>
            </a:r>
            <a:r>
              <a:rPr lang="fr-FR" dirty="0" err="1"/>
              <a:t>mammographique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828800"/>
            <a:ext cx="7772400" cy="1981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3600" dirty="0" smtClean="0"/>
              <a:t>CONCLUSION DE LA MAMMOGRAPHIE:</a:t>
            </a:r>
          </a:p>
          <a:p>
            <a:r>
              <a:rPr lang="fr-FR" sz="3600" dirty="0" smtClean="0"/>
              <a:t>CLAIRE</a:t>
            </a:r>
          </a:p>
          <a:p>
            <a:r>
              <a:rPr lang="fr-FR" sz="3600" dirty="0" smtClean="0"/>
              <a:t>CONCISE</a:t>
            </a:r>
          </a:p>
          <a:p>
            <a:r>
              <a:rPr lang="fr-FR" sz="3600" dirty="0" smtClean="0"/>
              <a:t>GLOBALE</a:t>
            </a:r>
          </a:p>
          <a:p>
            <a:r>
              <a:rPr lang="fr-FR" sz="3600" dirty="0" smtClean="0"/>
              <a:t>AVEC RECOMMANDATION</a:t>
            </a:r>
          </a:p>
          <a:p>
            <a:r>
              <a:rPr lang="fr-FR" sz="3600" dirty="0" smtClean="0"/>
              <a:t>AVEC UTILISATION DE LA COTATION A.C.R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66167" cy="1143000"/>
          </a:xfrm>
        </p:spPr>
        <p:txBody>
          <a:bodyPr>
            <a:noAutofit/>
          </a:bodyPr>
          <a:lstStyle/>
          <a:p>
            <a:r>
              <a:rPr lang="fr-FR" sz="3600" dirty="0"/>
              <a:t>Compte rendu </a:t>
            </a:r>
            <a:r>
              <a:rPr lang="fr-FR" sz="3600" dirty="0" err="1" smtClean="0"/>
              <a:t>mammographique</a:t>
            </a:r>
            <a:r>
              <a:rPr lang="fr-FR" sz="3600" dirty="0" smtClean="0"/>
              <a:t>: Résultats</a:t>
            </a:r>
            <a:endParaRPr lang="fr-FR" sz="3600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013" y="1143000"/>
            <a:ext cx="8718542" cy="609600"/>
          </a:xfrm>
        </p:spPr>
        <p:txBody>
          <a:bodyPr>
            <a:normAutofit fontScale="77500" lnSpcReduction="20000"/>
          </a:bodyPr>
          <a:lstStyle/>
          <a:p>
            <a:pPr algn="ctr">
              <a:buFontTx/>
              <a:buNone/>
            </a:pPr>
            <a:r>
              <a:rPr lang="fr-FR" dirty="0"/>
              <a:t> Composition (densité) du sein : 4 types </a:t>
            </a:r>
            <a:r>
              <a:rPr lang="fr-FR" sz="2118" i="1" dirty="0"/>
              <a:t>(ce n ’est pas la classification ACR</a:t>
            </a:r>
            <a:r>
              <a:rPr lang="fr-FR" sz="1800" i="1" dirty="0"/>
              <a:t>)</a:t>
            </a:r>
          </a:p>
        </p:txBody>
      </p:sp>
      <p:pic>
        <p:nvPicPr>
          <p:cNvPr id="64516" name="Picture 4" descr="ASYM03"/>
          <p:cNvPicPr>
            <a:picLocks noChangeAspect="1" noChangeArrowheads="1"/>
          </p:cNvPicPr>
          <p:nvPr/>
        </p:nvPicPr>
        <p:blipFill>
          <a:blip r:embed="rId2"/>
          <a:srcRect r="13889"/>
          <a:stretch>
            <a:fillRect/>
          </a:stretch>
        </p:blipFill>
        <p:spPr bwMode="auto">
          <a:xfrm>
            <a:off x="179388" y="1989138"/>
            <a:ext cx="17319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ASYM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989138"/>
            <a:ext cx="206216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79388" y="5157788"/>
            <a:ext cx="1728787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/>
              <a:t>Type 1:</a:t>
            </a:r>
          </a:p>
          <a:p>
            <a:r>
              <a:rPr lang="fr-FR" sz="2000"/>
              <a:t>Adipeux </a:t>
            </a:r>
          </a:p>
          <a:p>
            <a:r>
              <a:rPr lang="fr-FR" sz="2000"/>
              <a:t>homogène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2051050" y="5157788"/>
            <a:ext cx="1296988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Type 2:</a:t>
            </a:r>
          </a:p>
          <a:p>
            <a:r>
              <a:rPr lang="fr-FR" sz="2000"/>
              <a:t>Adipeux </a:t>
            </a:r>
          </a:p>
          <a:p>
            <a:r>
              <a:rPr lang="fr-FR" sz="2000"/>
              <a:t>hétérogène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011863" y="6237288"/>
            <a:ext cx="313213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/>
              <a:t>Type 4:Dense homogène</a:t>
            </a:r>
          </a:p>
        </p:txBody>
      </p:sp>
      <p:pic>
        <p:nvPicPr>
          <p:cNvPr id="7180" name="Picture 12" descr="NOD03"/>
          <p:cNvPicPr>
            <a:picLocks noChangeAspect="1" noChangeArrowheads="1"/>
          </p:cNvPicPr>
          <p:nvPr/>
        </p:nvPicPr>
        <p:blipFill>
          <a:blip r:embed="rId4">
            <a:lum bright="18000" contrast="6000"/>
          </a:blip>
          <a:srcRect/>
          <a:stretch>
            <a:fillRect/>
          </a:stretch>
        </p:blipFill>
        <p:spPr bwMode="auto">
          <a:xfrm>
            <a:off x="4356100" y="1989138"/>
            <a:ext cx="18415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INF01G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4149725"/>
            <a:ext cx="31321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227763" y="1989138"/>
            <a:ext cx="199548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Type 3:</a:t>
            </a:r>
          </a:p>
          <a:p>
            <a:r>
              <a:rPr lang="fr-FR" sz="2000"/>
              <a:t>Dense hétérogène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 autoUpdateAnimBg="0"/>
      <p:bldP spid="7181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9144000" cy="4724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fr-FR" sz="2000" i="1" dirty="0">
                <a:solidFill>
                  <a:srgbClr val="000000"/>
                </a:solidFill>
                <a:latin typeface="Verdana" charset="0"/>
              </a:rPr>
              <a:t>ACR1 : mammographie </a:t>
            </a:r>
            <a:r>
              <a:rPr lang="fr-FR" sz="2000" i="1" dirty="0" smtClean="0">
                <a:solidFill>
                  <a:srgbClr val="000000"/>
                </a:solidFill>
                <a:latin typeface="Verdana" charset="0"/>
              </a:rPr>
              <a:t>normale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fr-FR" sz="2000" i="1" dirty="0" smtClean="0">
                <a:solidFill>
                  <a:srgbClr val="000000"/>
                </a:solidFill>
                <a:latin typeface="Verdana" charset="0"/>
              </a:rPr>
              <a:t> 													</a:t>
            </a:r>
            <a:r>
              <a:rPr lang="fr-FR" sz="2000" b="1" i="1" u="sng" dirty="0" smtClean="0">
                <a:solidFill>
                  <a:srgbClr val="000000"/>
                </a:solidFill>
                <a:latin typeface="Verdana" charset="0"/>
              </a:rPr>
              <a:t>suivi habituel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fr-FR" sz="2000" i="1" dirty="0">
                <a:solidFill>
                  <a:srgbClr val="000000"/>
                </a:solidFill>
                <a:latin typeface="Verdana" charset="0"/>
              </a:rPr>
              <a:t>ACR2 : aspect bénin</a:t>
            </a:r>
            <a:r>
              <a:rPr lang="fr-FR" sz="2000" i="1" dirty="0" smtClean="0">
                <a:solidFill>
                  <a:srgbClr val="000000"/>
                </a:solidFill>
                <a:latin typeface="Verdana" charset="0"/>
              </a:rPr>
              <a:t>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fr-FR" sz="2000" i="1" dirty="0" smtClean="0">
                <a:solidFill>
                  <a:srgbClr val="000000"/>
                </a:solidFill>
                <a:latin typeface="Verdana" charset="0"/>
              </a:rPr>
              <a:t>													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fr-FR" sz="2000" i="1" dirty="0">
                <a:solidFill>
                  <a:srgbClr val="000000"/>
                </a:solidFill>
                <a:latin typeface="Verdana" charset="0"/>
              </a:rPr>
              <a:t>ACR3 : probablement bénin ( &lt; 5% de K </a:t>
            </a:r>
            <a:r>
              <a:rPr lang="fr-FR" sz="2000" i="1" dirty="0" smtClean="0">
                <a:solidFill>
                  <a:srgbClr val="000000"/>
                </a:solidFill>
                <a:latin typeface="Verdana" charset="0"/>
              </a:rPr>
              <a:t>)		</a:t>
            </a:r>
            <a:r>
              <a:rPr lang="fr-FR" sz="2000" b="1" i="1" u="sng" dirty="0" smtClean="0">
                <a:solidFill>
                  <a:srgbClr val="000000"/>
                </a:solidFill>
                <a:latin typeface="Verdana" charset="0"/>
              </a:rPr>
              <a:t>suivi rapproché</a:t>
            </a:r>
          </a:p>
          <a:p>
            <a:pPr>
              <a:lnSpc>
                <a:spcPct val="150000"/>
              </a:lnSpc>
              <a:buFontTx/>
              <a:buNone/>
            </a:pPr>
            <a:endParaRPr lang="fr-FR" sz="2000" i="1" dirty="0" smtClean="0">
              <a:solidFill>
                <a:srgbClr val="000000"/>
              </a:solidFill>
              <a:latin typeface="Verdana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fr-FR" sz="2000" i="1" dirty="0">
                <a:solidFill>
                  <a:srgbClr val="000000"/>
                </a:solidFill>
                <a:latin typeface="Verdana" charset="0"/>
              </a:rPr>
              <a:t>ACR4 : suspect (10 à 70 % de K</a:t>
            </a:r>
            <a:r>
              <a:rPr lang="fr-FR" sz="2000" i="1" dirty="0" smtClean="0">
                <a:solidFill>
                  <a:srgbClr val="000000"/>
                </a:solidFill>
                <a:latin typeface="Verdana" charset="0"/>
              </a:rPr>
              <a:t>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fr-FR" sz="2000" i="1" dirty="0" smtClean="0">
                <a:solidFill>
                  <a:srgbClr val="000000"/>
                </a:solidFill>
                <a:latin typeface="Verdana" charset="0"/>
              </a:rPr>
              <a:t>													</a:t>
            </a:r>
            <a:r>
              <a:rPr lang="fr-FR" sz="2000" b="1" i="1" u="sng" dirty="0" smtClean="0">
                <a:solidFill>
                  <a:srgbClr val="000000"/>
                </a:solidFill>
                <a:latin typeface="Verdana" charset="0"/>
              </a:rPr>
              <a:t>exploration à visée </a:t>
            </a:r>
            <a:r>
              <a:rPr lang="fr-FR" sz="2000" b="1" i="1" dirty="0" smtClean="0">
                <a:solidFill>
                  <a:srgbClr val="000000"/>
                </a:solidFill>
                <a:latin typeface="Verdana" charset="0"/>
              </a:rPr>
              <a:t>												</a:t>
            </a:r>
            <a:r>
              <a:rPr lang="fr-FR" sz="2000" b="1" i="1" u="sng" dirty="0" smtClean="0">
                <a:solidFill>
                  <a:srgbClr val="000000"/>
                </a:solidFill>
                <a:latin typeface="Verdana" charset="0"/>
              </a:rPr>
              <a:t>diagnostique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fr-FR" sz="2000" i="1" dirty="0">
                <a:solidFill>
                  <a:srgbClr val="000000"/>
                </a:solidFill>
                <a:latin typeface="Verdana" charset="0"/>
              </a:rPr>
              <a:t>ACR5 : malin 	 ( &gt; 70 % de K)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0000"/>
                </a:solidFill>
              </a:rPr>
              <a:t>CLASSIFICATION A.C.R = proposition de stratégie de prise en charge par le radiologue</a:t>
            </a:r>
          </a:p>
        </p:txBody>
      </p:sp>
      <p:sp>
        <p:nvSpPr>
          <p:cNvPr id="7" name="Accolade fermante 6"/>
          <p:cNvSpPr/>
          <p:nvPr/>
        </p:nvSpPr>
        <p:spPr>
          <a:xfrm>
            <a:off x="4800600" y="1981200"/>
            <a:ext cx="459055" cy="138626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Accolade fermante 7"/>
          <p:cNvSpPr/>
          <p:nvPr/>
        </p:nvSpPr>
        <p:spPr>
          <a:xfrm>
            <a:off x="5590050" y="3954151"/>
            <a:ext cx="411825" cy="36933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ccolade fermante 8"/>
          <p:cNvSpPr/>
          <p:nvPr/>
        </p:nvSpPr>
        <p:spPr>
          <a:xfrm>
            <a:off x="4816475" y="4979424"/>
            <a:ext cx="456665" cy="17261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Cas clinique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Femme de 54 ans</a:t>
            </a:r>
          </a:p>
          <a:p>
            <a:pPr lvl="1"/>
            <a:r>
              <a:rPr lang="fr-FR"/>
              <a:t>3 enfants</a:t>
            </a:r>
          </a:p>
          <a:p>
            <a:pPr lvl="1"/>
            <a:r>
              <a:rPr lang="fr-FR"/>
              <a:t>Examen clinique normal</a:t>
            </a:r>
          </a:p>
          <a:p>
            <a:pPr lvl="1"/>
            <a:r>
              <a:rPr lang="fr-FR"/>
              <a:t>Pas antécédents familiaux</a:t>
            </a:r>
          </a:p>
          <a:p>
            <a:pPr lvl="1"/>
            <a:endParaRPr lang="fr-FR"/>
          </a:p>
          <a:p>
            <a:r>
              <a:rPr lang="fr-FR"/>
              <a:t>Mammographie de dépistage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136562"/>
          <p:cNvPicPr>
            <a:picLocks noChangeAspect="1" noChangeArrowheads="1"/>
          </p:cNvPicPr>
          <p:nvPr/>
        </p:nvPicPr>
        <p:blipFill>
          <a:blip r:embed="rId2"/>
          <a:srcRect l="16438"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136562_2"/>
          <p:cNvPicPr>
            <a:picLocks noChangeAspect="1" noChangeArrowheads="1"/>
          </p:cNvPicPr>
          <p:nvPr/>
        </p:nvPicPr>
        <p:blipFill>
          <a:blip r:embed="rId3"/>
          <a:srcRect l="13699" r="2739"/>
          <a:stretch>
            <a:fillRect/>
          </a:stretch>
        </p:blipFill>
        <p:spPr bwMode="auto">
          <a:xfrm>
            <a:off x="45720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36562"/>
          <p:cNvPicPr>
            <a:picLocks noChangeAspect="1" noChangeArrowheads="1"/>
          </p:cNvPicPr>
          <p:nvPr/>
        </p:nvPicPr>
        <p:blipFill>
          <a:blip r:embed="rId2"/>
          <a:srcRect l="13699"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1" name="Picture 3" descr="136562_1"/>
          <p:cNvPicPr>
            <a:picLocks noChangeAspect="1" noChangeArrowheads="1"/>
          </p:cNvPicPr>
          <p:nvPr/>
        </p:nvPicPr>
        <p:blipFill>
          <a:blip r:embed="rId3"/>
          <a:srcRect l="18233" t="14508" r="3833" b="16063"/>
          <a:stretch>
            <a:fillRect/>
          </a:stretch>
        </p:blipFill>
        <p:spPr bwMode="auto">
          <a:xfrm>
            <a:off x="4148138" y="609600"/>
            <a:ext cx="499586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136562_2"/>
          <p:cNvPicPr>
            <a:picLocks noChangeAspect="1" noChangeArrowheads="1"/>
          </p:cNvPicPr>
          <p:nvPr/>
        </p:nvPicPr>
        <p:blipFill>
          <a:blip r:embed="rId2"/>
          <a:srcRect l="13699"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5" name="Picture 3" descr="136562_3"/>
          <p:cNvPicPr>
            <a:picLocks noChangeAspect="1" noChangeArrowheads="1"/>
          </p:cNvPicPr>
          <p:nvPr/>
        </p:nvPicPr>
        <p:blipFill>
          <a:blip r:embed="rId3"/>
          <a:srcRect l="21712" t="16475" r="5084" b="14465"/>
          <a:stretch>
            <a:fillRect/>
          </a:stretch>
        </p:blipFill>
        <p:spPr bwMode="auto">
          <a:xfrm>
            <a:off x="4295775" y="609600"/>
            <a:ext cx="48482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 du radiologue: conclusion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828800"/>
            <a:ext cx="7772400" cy="2362200"/>
          </a:xfrm>
        </p:spPr>
        <p:txBody>
          <a:bodyPr>
            <a:normAutofit fontScale="92500" lnSpcReduction="10000"/>
          </a:bodyPr>
          <a:lstStyle/>
          <a:p>
            <a:r>
              <a:rPr lang="fr-FR"/>
              <a:t>Gauche: Sein de densité de type 2</a:t>
            </a:r>
          </a:p>
          <a:p>
            <a:pPr lvl="1"/>
            <a:r>
              <a:rPr lang="fr-FR"/>
              <a:t>Mammographie ACR 1</a:t>
            </a:r>
          </a:p>
          <a:p>
            <a:r>
              <a:rPr lang="fr-FR"/>
              <a:t>Droite: sein de densité de type 2</a:t>
            </a:r>
          </a:p>
          <a:p>
            <a:pPr lvl="1"/>
            <a:r>
              <a:rPr lang="fr-FR"/>
              <a:t>1 foyer de microcalcifications ACR 5  QSE</a:t>
            </a:r>
          </a:p>
          <a:p>
            <a:pPr lvl="1"/>
            <a:r>
              <a:rPr lang="fr-FR"/>
              <a:t>1 masse rayon 9 Heures ACR 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Quelle CAT proposez vous?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2514600"/>
          </a:xfrm>
        </p:spPr>
        <p:txBody>
          <a:bodyPr>
            <a:normAutofit fontScale="92500" lnSpcReduction="20000"/>
          </a:bodyPr>
          <a:lstStyle/>
          <a:p>
            <a:r>
              <a:rPr lang="fr-FR"/>
              <a:t>A: surveillance 2 ans</a:t>
            </a:r>
          </a:p>
          <a:p>
            <a:r>
              <a:rPr lang="fr-FR"/>
              <a:t>B: Surveillance 6 mois à droite, 2 ans à Gauche</a:t>
            </a:r>
          </a:p>
          <a:p>
            <a:r>
              <a:rPr lang="fr-FR"/>
              <a:t>C: Chirurgie TOTALE d ’emblée à droite</a:t>
            </a:r>
          </a:p>
          <a:p>
            <a:r>
              <a:rPr lang="fr-FR"/>
              <a:t>D: Exploration per-cutanée</a:t>
            </a:r>
          </a:p>
          <a:p>
            <a:r>
              <a:rPr lang="fr-FR"/>
              <a:t>E: IRM sein droit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QUI PRESCRIRE UNE MAMMOGRAPHIE (EN FRANCE)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Entre </a:t>
            </a:r>
            <a:r>
              <a:rPr lang="fr-FR" dirty="0" smtClean="0"/>
              <a:t>50 et 74 ans : dépistage organisé</a:t>
            </a:r>
          </a:p>
          <a:p>
            <a:r>
              <a:rPr lang="fr-FR" dirty="0" smtClean="0"/>
              <a:t>Pour toute anomalie </a:t>
            </a:r>
            <a:r>
              <a:rPr lang="fr-FR" dirty="0"/>
              <a:t>clinique quelque </a:t>
            </a:r>
            <a:r>
              <a:rPr lang="fr-FR" dirty="0" smtClean="0"/>
              <a:t>soit l’âge</a:t>
            </a:r>
          </a:p>
          <a:p>
            <a:r>
              <a:rPr lang="fr-FR" dirty="0" smtClean="0"/>
              <a:t>Les cas particuliers :</a:t>
            </a:r>
            <a:r>
              <a:rPr lang="fr-FR" dirty="0" smtClean="0"/>
              <a:t> dépistage individuel</a:t>
            </a:r>
          </a:p>
          <a:p>
            <a:pPr lvl="1"/>
            <a:r>
              <a:rPr lang="fr-FR" dirty="0" smtClean="0"/>
              <a:t>contexte héréditaire</a:t>
            </a:r>
          </a:p>
          <a:p>
            <a:pPr lvl="1"/>
            <a:r>
              <a:rPr lang="fr-FR" dirty="0" err="1" smtClean="0"/>
              <a:t>Antcdts</a:t>
            </a:r>
            <a:r>
              <a:rPr lang="fr-FR" dirty="0" smtClean="0"/>
              <a:t> bénins AVEC atypies</a:t>
            </a:r>
          </a:p>
          <a:p>
            <a:pPr lvl="1"/>
            <a:r>
              <a:rPr lang="fr-FR" dirty="0" err="1" smtClean="0"/>
              <a:t>Antcdts</a:t>
            </a:r>
            <a:r>
              <a:rPr lang="fr-FR" dirty="0" smtClean="0"/>
              <a:t> personnel de cancer</a:t>
            </a:r>
          </a:p>
          <a:p>
            <a:r>
              <a:rPr lang="fr-FR" dirty="0" smtClean="0"/>
              <a:t>Entre 40 et 50 ans ?</a:t>
            </a:r>
            <a:r>
              <a:rPr lang="fr-FR" dirty="0"/>
              <a:t>????????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Quelle CAT proposez vous?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251460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A: surveillance 2 ans</a:t>
            </a:r>
          </a:p>
          <a:p>
            <a:r>
              <a:rPr lang="fr-FR" dirty="0"/>
              <a:t>B: Surveillance 6 mois à droite, 2 ans à Gauche</a:t>
            </a:r>
          </a:p>
          <a:p>
            <a:r>
              <a:rPr lang="fr-FR" dirty="0"/>
              <a:t>C: Chirurgie TOTALE d ’emblée à droite</a:t>
            </a:r>
          </a:p>
          <a:p>
            <a:r>
              <a:rPr lang="fr-FR" dirty="0">
                <a:solidFill>
                  <a:srgbClr val="FF0000"/>
                </a:solidFill>
              </a:rPr>
              <a:t>D: Exploration </a:t>
            </a:r>
            <a:r>
              <a:rPr lang="fr-FR" dirty="0" err="1">
                <a:solidFill>
                  <a:srgbClr val="FF0000"/>
                </a:solidFill>
              </a:rPr>
              <a:t>per-cutanée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E: IRM sein droit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1828800"/>
            <a:ext cx="7772400" cy="2168525"/>
          </a:xfrm>
        </p:spPr>
        <p:txBody>
          <a:bodyPr/>
          <a:lstStyle/>
          <a:p>
            <a:pPr algn="ctr">
              <a:buFontTx/>
              <a:buNone/>
            </a:pPr>
            <a:r>
              <a:rPr lang="fr-FR" sz="3600" dirty="0">
                <a:solidFill>
                  <a:srgbClr val="000000"/>
                </a:solidFill>
              </a:rPr>
              <a:t>Avoir une preuve histologique </a:t>
            </a:r>
            <a:r>
              <a:rPr lang="fr-FR" sz="3600" b="1" u="sng" dirty="0">
                <a:solidFill>
                  <a:srgbClr val="000000"/>
                </a:solidFill>
              </a:rPr>
              <a:t>avant </a:t>
            </a:r>
            <a:r>
              <a:rPr lang="fr-FR" sz="3600" dirty="0">
                <a:solidFill>
                  <a:srgbClr val="000000"/>
                </a:solidFill>
              </a:rPr>
              <a:t>le traitement du cancer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588250" cy="685800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Pourquoi 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484313"/>
            <a:ext cx="8512175" cy="4968875"/>
          </a:xfrm>
        </p:spPr>
        <p:txBody>
          <a:bodyPr/>
          <a:lstStyle/>
          <a:p>
            <a:endParaRPr lang="fr-FR" sz="2200" dirty="0" smtClean="0"/>
          </a:p>
          <a:p>
            <a:r>
              <a:rPr lang="fr-FR" dirty="0" smtClean="0"/>
              <a:t>N</a:t>
            </a:r>
            <a:r>
              <a:rPr lang="fr-FR" sz="3200" dirty="0" smtClean="0"/>
              <a:t>e </a:t>
            </a:r>
            <a:r>
              <a:rPr lang="fr-FR" sz="3200" dirty="0"/>
              <a:t>pas opérer les lésions</a:t>
            </a:r>
            <a:r>
              <a:rPr lang="fr-FR" sz="3200" dirty="0" smtClean="0"/>
              <a:t> </a:t>
            </a:r>
            <a:r>
              <a:rPr lang="fr-FR" sz="3200" dirty="0" smtClean="0"/>
              <a:t>bénignes</a:t>
            </a:r>
          </a:p>
          <a:p>
            <a:r>
              <a:rPr lang="fr-FR" sz="3200" dirty="0"/>
              <a:t>Décider de la stratégie thérapeutique et </a:t>
            </a:r>
            <a:r>
              <a:rPr lang="fr-FR" sz="3200" u="sng" dirty="0"/>
              <a:t>informer</a:t>
            </a:r>
            <a:r>
              <a:rPr lang="fr-FR" sz="3200" dirty="0"/>
              <a:t> la patiente</a:t>
            </a:r>
          </a:p>
          <a:p>
            <a:r>
              <a:rPr lang="fr-FR" sz="3200" dirty="0"/>
              <a:t>Geste chirurgical </a:t>
            </a:r>
            <a:r>
              <a:rPr lang="fr-FR" sz="3200" dirty="0" err="1"/>
              <a:t>carcinologiquement</a:t>
            </a:r>
            <a:r>
              <a:rPr lang="fr-FR" sz="3200" dirty="0"/>
              <a:t> satisfaisant en un temps (curage)</a:t>
            </a:r>
          </a:p>
          <a:p>
            <a:r>
              <a:rPr lang="fr-FR" sz="3200" dirty="0"/>
              <a:t>Ganglion sentinelle</a:t>
            </a:r>
          </a:p>
          <a:p>
            <a:pPr lvl="2">
              <a:buFontTx/>
              <a:buNone/>
            </a:pPr>
            <a:endParaRPr lang="fr-FR" sz="2400" dirty="0"/>
          </a:p>
          <a:p>
            <a:pPr lvl="1"/>
            <a:endParaRPr lang="fr-FR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</a:rPr>
              <a:t>Y a-t-il encore une place pour la ponction cytologique?</a:t>
            </a:r>
          </a:p>
        </p:txBody>
      </p:sp>
      <p:sp>
        <p:nvSpPr>
          <p:cNvPr id="348163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dirty="0"/>
          </a:p>
          <a:p>
            <a:r>
              <a:rPr lang="fr-FR" sz="4800" b="1" dirty="0" smtClean="0">
                <a:solidFill>
                  <a:schemeClr val="tx1"/>
                </a:solidFill>
              </a:rPr>
              <a:t>NON</a:t>
            </a:r>
          </a:p>
          <a:p>
            <a:r>
              <a:rPr lang="fr-FR" sz="2824" b="1" dirty="0" smtClean="0">
                <a:solidFill>
                  <a:schemeClr val="tx1"/>
                </a:solidFill>
              </a:rPr>
              <a:t>(sauf centres très entrainés)</a:t>
            </a:r>
            <a:endParaRPr lang="fr-FR" sz="2824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  <a:latin typeface="+mn-lt"/>
              </a:rPr>
              <a:t>Ponction cytologique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1"/>
            <a:ext cx="9144000" cy="5511364"/>
          </a:xfrm>
        </p:spPr>
        <p:txBody>
          <a:bodyPr>
            <a:normAutofit lnSpcReduction="10000"/>
          </a:bodyPr>
          <a:lstStyle/>
          <a:p>
            <a:r>
              <a:rPr lang="fr-FR" sz="2400" b="1" u="sng" dirty="0">
                <a:solidFill>
                  <a:srgbClr val="000000"/>
                </a:solidFill>
                <a:latin typeface="+mj-lt"/>
              </a:rPr>
              <a:t>Dans les petites tumeurs (</a:t>
            </a:r>
            <a:r>
              <a:rPr lang="fr-FR" sz="2400" b="1" u="sng" dirty="0" err="1">
                <a:solidFill>
                  <a:srgbClr val="000000"/>
                </a:solidFill>
                <a:latin typeface="+mj-lt"/>
              </a:rPr>
              <a:t>infracliniques</a:t>
            </a:r>
            <a:r>
              <a:rPr lang="fr-FR" sz="2400" b="1" u="sng" dirty="0">
                <a:solidFill>
                  <a:srgbClr val="000000"/>
                </a:solidFill>
                <a:latin typeface="+mj-lt"/>
              </a:rPr>
              <a:t>):</a:t>
            </a:r>
            <a:endParaRPr lang="fr-FR" sz="2400" u="sng" dirty="0">
              <a:solidFill>
                <a:srgbClr val="000000"/>
              </a:solidFill>
              <a:latin typeface="+mj-lt"/>
            </a:endParaRPr>
          </a:p>
          <a:p>
            <a:pPr>
              <a:buFontTx/>
              <a:buNone/>
            </a:pPr>
            <a:r>
              <a:rPr lang="fr-FR" sz="2400" dirty="0">
                <a:solidFill>
                  <a:srgbClr val="000000"/>
                </a:solidFill>
                <a:latin typeface="+mj-lt"/>
              </a:rPr>
              <a:t>  - peu sensible  (trop de </a:t>
            </a:r>
            <a:r>
              <a:rPr lang="fr-FR" sz="2400" dirty="0" err="1">
                <a:solidFill>
                  <a:srgbClr val="000000"/>
                </a:solidFill>
                <a:latin typeface="+mj-lt"/>
              </a:rPr>
              <a:t>faux-négatifs</a:t>
            </a:r>
            <a:r>
              <a:rPr lang="fr-FR" sz="24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>
              <a:buFontTx/>
              <a:buNone/>
            </a:pPr>
            <a:r>
              <a:rPr lang="fr-FR" sz="2400" dirty="0">
                <a:solidFill>
                  <a:srgbClr val="000000"/>
                </a:solidFill>
                <a:latin typeface="+mj-lt"/>
              </a:rPr>
              <a:t>  - ne fait pas la différence entre K invasif et in situ</a:t>
            </a:r>
          </a:p>
          <a:p>
            <a:pPr>
              <a:buFontTx/>
              <a:buNone/>
            </a:pPr>
            <a:endParaRPr lang="fr-FR" sz="2400" dirty="0">
              <a:solidFill>
                <a:srgbClr val="000000"/>
              </a:solidFill>
              <a:latin typeface="+mj-lt"/>
            </a:endParaRPr>
          </a:p>
          <a:p>
            <a:r>
              <a:rPr lang="fr-FR" sz="2400" b="1" u="sng" dirty="0">
                <a:solidFill>
                  <a:srgbClr val="000000"/>
                </a:solidFill>
                <a:latin typeface="+mj-lt"/>
              </a:rPr>
              <a:t>Dans les grosses tumeurs:</a:t>
            </a:r>
            <a:endParaRPr lang="fr-FR" sz="2400" u="sng" dirty="0">
              <a:solidFill>
                <a:srgbClr val="000000"/>
              </a:solidFill>
              <a:latin typeface="+mj-lt"/>
            </a:endParaRPr>
          </a:p>
          <a:p>
            <a:pPr>
              <a:buFontTx/>
              <a:buNone/>
            </a:pPr>
            <a:r>
              <a:rPr lang="fr-FR" sz="2400" dirty="0">
                <a:solidFill>
                  <a:srgbClr val="000000"/>
                </a:solidFill>
                <a:latin typeface="+mj-lt"/>
              </a:rPr>
              <a:t>        </a:t>
            </a:r>
            <a:r>
              <a:rPr lang="fr-FR" sz="2400" dirty="0" err="1">
                <a:solidFill>
                  <a:srgbClr val="000000"/>
                </a:solidFill>
                <a:latin typeface="+mj-lt"/>
                <a:sym typeface="Wingdings" charset="2"/>
              </a:rPr>
              <a:t>histologie</a:t>
            </a:r>
            <a:r>
              <a:rPr lang="fr-FR" sz="2400" dirty="0">
                <a:solidFill>
                  <a:srgbClr val="000000"/>
                </a:solidFill>
                <a:latin typeface="+mj-lt"/>
                <a:sym typeface="Wingdings" charset="2"/>
              </a:rPr>
              <a:t> complète indispensable (</a:t>
            </a:r>
            <a:r>
              <a:rPr lang="fr-FR" sz="2400" dirty="0" err="1">
                <a:solidFill>
                  <a:srgbClr val="000000"/>
                </a:solidFill>
                <a:latin typeface="+mj-lt"/>
                <a:sym typeface="Wingdings" charset="2"/>
              </a:rPr>
              <a:t>avt</a:t>
            </a:r>
            <a:r>
              <a:rPr lang="fr-FR" sz="2400" dirty="0">
                <a:solidFill>
                  <a:srgbClr val="000000"/>
                </a:solidFill>
                <a:latin typeface="+mj-lt"/>
                <a:sym typeface="Wingdings" charset="2"/>
              </a:rPr>
              <a:t> chimio)</a:t>
            </a:r>
          </a:p>
          <a:p>
            <a:pPr>
              <a:buFontTx/>
              <a:buNone/>
            </a:pPr>
            <a:endParaRPr lang="fr-FR" sz="2400" dirty="0">
              <a:solidFill>
                <a:srgbClr val="000000"/>
              </a:solidFill>
              <a:latin typeface="+mj-lt"/>
              <a:sym typeface="Wingdings" charset="2"/>
            </a:endParaRPr>
          </a:p>
          <a:p>
            <a:r>
              <a:rPr lang="fr-FR" sz="2400" b="1" u="sng" dirty="0">
                <a:solidFill>
                  <a:srgbClr val="000000"/>
                </a:solidFill>
                <a:latin typeface="+mj-lt"/>
              </a:rPr>
              <a:t>Possibilités de </a:t>
            </a:r>
            <a:r>
              <a:rPr lang="fr-FR" sz="2400" b="1" u="sng" dirty="0" err="1">
                <a:solidFill>
                  <a:srgbClr val="000000"/>
                </a:solidFill>
                <a:latin typeface="+mj-lt"/>
              </a:rPr>
              <a:t>faux-Positifs</a:t>
            </a:r>
            <a:r>
              <a:rPr lang="fr-FR" sz="2400" b="1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buFontTx/>
              <a:buNone/>
            </a:pPr>
            <a:r>
              <a:rPr lang="fr-FR" sz="2400" b="1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fr-FR" sz="2400" b="1" dirty="0" err="1">
                <a:solidFill>
                  <a:srgbClr val="000000"/>
                </a:solidFill>
                <a:latin typeface="+mj-lt"/>
                <a:sym typeface="Wingdings" charset="2"/>
              </a:rPr>
              <a:t></a:t>
            </a:r>
            <a:r>
              <a:rPr lang="fr-FR" sz="2400" b="1" dirty="0">
                <a:solidFill>
                  <a:srgbClr val="000000"/>
                </a:solidFill>
                <a:latin typeface="+mj-lt"/>
                <a:sym typeface="Wingdings" charset="2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+mj-lt"/>
                <a:sym typeface="Wingdings" charset="2"/>
              </a:rPr>
              <a:t>adénofibromes</a:t>
            </a:r>
            <a:r>
              <a:rPr lang="fr-FR" sz="2400" dirty="0">
                <a:solidFill>
                  <a:srgbClr val="000000"/>
                </a:solidFill>
                <a:latin typeface="+mj-lt"/>
                <a:sym typeface="Wingdings" charset="2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+mj-lt"/>
                <a:sym typeface="Wingdings" charset="2"/>
              </a:rPr>
              <a:t>florides</a:t>
            </a:r>
            <a:r>
              <a:rPr lang="fr-FR" sz="2400" dirty="0">
                <a:solidFill>
                  <a:srgbClr val="000000"/>
                </a:solidFill>
                <a:latin typeface="+mj-lt"/>
                <a:sym typeface="Wingdings" charset="2"/>
              </a:rPr>
              <a:t>...</a:t>
            </a:r>
          </a:p>
          <a:p>
            <a:pPr>
              <a:buFontTx/>
              <a:buNone/>
            </a:pPr>
            <a:endParaRPr lang="fr-FR" sz="2400" dirty="0">
              <a:solidFill>
                <a:srgbClr val="000000"/>
              </a:solidFill>
              <a:latin typeface="+mj-lt"/>
              <a:sym typeface="Wingdings" charset="2"/>
            </a:endParaRPr>
          </a:p>
          <a:p>
            <a:r>
              <a:rPr lang="fr-FR" sz="2400" b="1" u="sng" dirty="0">
                <a:solidFill>
                  <a:srgbClr val="000000"/>
                </a:solidFill>
                <a:latin typeface="+mj-lt"/>
              </a:rPr>
              <a:t>Médico-</a:t>
            </a:r>
            <a:r>
              <a:rPr lang="fr-FR" sz="2400" b="1" u="sng" dirty="0" smtClean="0">
                <a:solidFill>
                  <a:srgbClr val="000000"/>
                </a:solidFill>
                <a:latin typeface="+mj-lt"/>
              </a:rPr>
              <a:t>légal:</a:t>
            </a:r>
          </a:p>
          <a:p>
            <a:pPr lvl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Le 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traitement d ’un cancer (curage, MT, chimio, RT, </a:t>
            </a:r>
            <a:r>
              <a:rPr lang="fr-FR" sz="2000" dirty="0" err="1">
                <a:solidFill>
                  <a:srgbClr val="000000"/>
                </a:solidFill>
                <a:latin typeface="+mj-lt"/>
              </a:rPr>
              <a:t>hormono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) ne peut être commencé sans preuve HISTOLOGIQUE</a:t>
            </a:r>
            <a:endParaRPr lang="fr-FR" sz="2000" b="1" dirty="0">
              <a:solidFill>
                <a:srgbClr val="000000"/>
              </a:solidFill>
              <a:latin typeface="+mj-lt"/>
            </a:endParaRPr>
          </a:p>
          <a:p>
            <a:pPr>
              <a:buFontTx/>
              <a:buNone/>
            </a:pPr>
            <a:endParaRPr lang="fr-FR" sz="1800" b="1" dirty="0">
              <a:solidFill>
                <a:srgbClr val="000000"/>
              </a:solidFill>
              <a:latin typeface="AvantGarde" pitchFamily="50" charset="0"/>
              <a:sym typeface="Wingdings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Cas clinique</a:t>
            </a:r>
          </a:p>
        </p:txBody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Femme de 54 ans</a:t>
            </a:r>
          </a:p>
          <a:p>
            <a:pPr lvl="1"/>
            <a:r>
              <a:rPr lang="fr-FR"/>
              <a:t>3 enfants</a:t>
            </a:r>
          </a:p>
          <a:p>
            <a:pPr lvl="1"/>
            <a:r>
              <a:rPr lang="fr-FR"/>
              <a:t>Examen clinique normal</a:t>
            </a:r>
          </a:p>
          <a:p>
            <a:pPr lvl="1"/>
            <a:r>
              <a:rPr lang="fr-FR"/>
              <a:t>Pas antécédents familiaux</a:t>
            </a:r>
          </a:p>
          <a:p>
            <a:pPr lvl="1"/>
            <a:endParaRPr lang="fr-FR"/>
          </a:p>
          <a:p>
            <a:r>
              <a:rPr lang="fr-FR"/>
              <a:t>Mammographie de dépistage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136562"/>
          <p:cNvPicPr>
            <a:picLocks noChangeAspect="1" noChangeArrowheads="1"/>
          </p:cNvPicPr>
          <p:nvPr/>
        </p:nvPicPr>
        <p:blipFill>
          <a:blip r:embed="rId2"/>
          <a:srcRect l="13699"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3" descr="136562_1"/>
          <p:cNvPicPr>
            <a:picLocks noChangeAspect="1" noChangeArrowheads="1"/>
          </p:cNvPicPr>
          <p:nvPr/>
        </p:nvPicPr>
        <p:blipFill>
          <a:blip r:embed="rId3"/>
          <a:srcRect l="18233" t="14508" r="3833" b="16063"/>
          <a:stretch>
            <a:fillRect/>
          </a:stretch>
        </p:blipFill>
        <p:spPr bwMode="auto">
          <a:xfrm>
            <a:off x="4148138" y="609600"/>
            <a:ext cx="499586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7092950" y="90805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ACR4</a:t>
            </a: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7812088" y="3573463"/>
            <a:ext cx="963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ACR5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136562_2"/>
          <p:cNvPicPr>
            <a:picLocks noChangeAspect="1" noChangeArrowheads="1"/>
          </p:cNvPicPr>
          <p:nvPr/>
        </p:nvPicPr>
        <p:blipFill>
          <a:blip r:embed="rId2"/>
          <a:srcRect l="13699"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3" name="Picture 3" descr="136562_3"/>
          <p:cNvPicPr>
            <a:picLocks noChangeAspect="1" noChangeArrowheads="1"/>
          </p:cNvPicPr>
          <p:nvPr/>
        </p:nvPicPr>
        <p:blipFill>
          <a:blip r:embed="rId3"/>
          <a:srcRect l="21712" t="16475" r="5084" b="14465"/>
          <a:stretch>
            <a:fillRect/>
          </a:stretch>
        </p:blipFill>
        <p:spPr bwMode="auto">
          <a:xfrm>
            <a:off x="4295775" y="228600"/>
            <a:ext cx="48482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4876800" y="5867400"/>
            <a:ext cx="38100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MICROCALCIFICATIONS</a:t>
            </a:r>
          </a:p>
          <a:p>
            <a:pPr algn="ctr"/>
            <a:r>
              <a:rPr lang="fr-FR"/>
              <a:t> en foyer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4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Quelle prise en charge proposez vous?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A: double Chirurgie diagnostique à droite</a:t>
            </a:r>
          </a:p>
          <a:p>
            <a:r>
              <a:rPr lang="fr-FR"/>
              <a:t>B: Cytologie à aiguille fine sur opacité et µ</a:t>
            </a:r>
          </a:p>
          <a:p>
            <a:r>
              <a:rPr lang="fr-FR"/>
              <a:t>C: Microbiopsie sur opacité et µ</a:t>
            </a:r>
          </a:p>
          <a:p>
            <a:r>
              <a:rPr lang="fr-FR"/>
              <a:t>D: Macrobiopsie sur opacité et masse</a:t>
            </a:r>
          </a:p>
          <a:p>
            <a:r>
              <a:rPr lang="fr-FR"/>
              <a:t>E: Microbiopsie sur opacité et Macrobiopsie sur µ</a:t>
            </a:r>
          </a:p>
          <a:p>
            <a:r>
              <a:rPr lang="fr-FR"/>
              <a:t>F: Rien du tout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Quelle prise en charge proposez vous?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A: double Chirurgie diagnostique à droite</a:t>
            </a:r>
          </a:p>
          <a:p>
            <a:r>
              <a:rPr lang="fr-FR" dirty="0"/>
              <a:t>B: Cytologie à aiguille fine sur opacité et µ</a:t>
            </a:r>
          </a:p>
          <a:p>
            <a:r>
              <a:rPr lang="fr-FR" dirty="0"/>
              <a:t>C: </a:t>
            </a:r>
            <a:r>
              <a:rPr lang="fr-FR" dirty="0" err="1"/>
              <a:t>Microbiopsie</a:t>
            </a:r>
            <a:r>
              <a:rPr lang="fr-FR" dirty="0"/>
              <a:t> sur opacité et µ</a:t>
            </a:r>
          </a:p>
          <a:p>
            <a:r>
              <a:rPr lang="fr-FR" dirty="0"/>
              <a:t>D: </a:t>
            </a:r>
            <a:r>
              <a:rPr lang="fr-FR" dirty="0" err="1"/>
              <a:t>Macrobiopsie</a:t>
            </a:r>
            <a:r>
              <a:rPr lang="fr-FR" dirty="0"/>
              <a:t> sur opacité et masse</a:t>
            </a:r>
          </a:p>
          <a:p>
            <a:r>
              <a:rPr lang="fr-FR" dirty="0">
                <a:solidFill>
                  <a:srgbClr val="FF0000"/>
                </a:solidFill>
              </a:rPr>
              <a:t>E: </a:t>
            </a:r>
            <a:r>
              <a:rPr lang="fr-FR" dirty="0" err="1">
                <a:solidFill>
                  <a:srgbClr val="FF0000"/>
                </a:solidFill>
              </a:rPr>
              <a:t>Microbiopsie</a:t>
            </a:r>
            <a:r>
              <a:rPr lang="fr-FR" dirty="0">
                <a:solidFill>
                  <a:srgbClr val="FF0000"/>
                </a:solidFill>
              </a:rPr>
              <a:t> sur opacité et </a:t>
            </a:r>
            <a:r>
              <a:rPr lang="fr-FR" dirty="0" err="1">
                <a:solidFill>
                  <a:srgbClr val="FF0000"/>
                </a:solidFill>
              </a:rPr>
              <a:t>Macrobiopsie</a:t>
            </a:r>
            <a:r>
              <a:rPr lang="fr-FR" dirty="0">
                <a:solidFill>
                  <a:srgbClr val="FF0000"/>
                </a:solidFill>
              </a:rPr>
              <a:t> sur µ</a:t>
            </a:r>
          </a:p>
          <a:p>
            <a:r>
              <a:rPr lang="fr-FR" dirty="0"/>
              <a:t>F: Rien du tout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renseignements nécessaires pour le Radiologue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Indiquer </a:t>
            </a:r>
            <a:r>
              <a:rPr lang="fr-FR" dirty="0"/>
              <a:t>la situation: dépistage ou </a:t>
            </a:r>
            <a:r>
              <a:rPr lang="fr-FR" dirty="0" smtClean="0"/>
              <a:t>diagnostic</a:t>
            </a:r>
          </a:p>
          <a:p>
            <a:r>
              <a:rPr lang="fr-FR" dirty="0" smtClean="0"/>
              <a:t>Situation diagnostique : </a:t>
            </a:r>
            <a:r>
              <a:rPr lang="fr-FR" dirty="0"/>
              <a:t>décrire précisément les symptômes </a:t>
            </a:r>
            <a:r>
              <a:rPr lang="fr-FR" dirty="0" smtClean="0"/>
              <a:t>cliniques</a:t>
            </a:r>
          </a:p>
          <a:p>
            <a:r>
              <a:rPr lang="fr-FR" dirty="0" smtClean="0"/>
              <a:t>Motiver </a:t>
            </a:r>
            <a:r>
              <a:rPr lang="fr-FR" dirty="0"/>
              <a:t>la patiente pour présenter ses clichés antérieurs (+ CR </a:t>
            </a:r>
            <a:r>
              <a:rPr lang="fr-FR" dirty="0" smtClean="0"/>
              <a:t>histologiques </a:t>
            </a:r>
            <a:r>
              <a:rPr lang="fr-FR" dirty="0"/>
              <a:t>éventuels)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/>
              <a:t>Les différentes techniques per cutanées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153400" cy="4114800"/>
          </a:xfrm>
        </p:spPr>
        <p:txBody>
          <a:bodyPr/>
          <a:lstStyle/>
          <a:p>
            <a:r>
              <a:rPr lang="fr-FR" sz="2800"/>
              <a:t>Moyens de prélèvements</a:t>
            </a:r>
          </a:p>
          <a:p>
            <a:pPr lvl="1"/>
            <a:r>
              <a:rPr lang="fr-FR" sz="2800"/>
              <a:t>Microbiopsie (calibre : 18-14G)</a:t>
            </a:r>
          </a:p>
          <a:p>
            <a:pPr lvl="1"/>
            <a:r>
              <a:rPr lang="fr-FR" sz="2800"/>
              <a:t>Macrobiopsie (calibre : 11-8G)</a:t>
            </a:r>
          </a:p>
          <a:p>
            <a:pPr lvl="1"/>
            <a:endParaRPr lang="fr-FR" sz="2800"/>
          </a:p>
          <a:p>
            <a:r>
              <a:rPr lang="fr-FR" sz="2800"/>
              <a:t>Techniques de guidage</a:t>
            </a:r>
          </a:p>
          <a:p>
            <a:pPr lvl="1"/>
            <a:r>
              <a:rPr lang="fr-FR" sz="2800"/>
              <a:t>à main levée</a:t>
            </a:r>
          </a:p>
          <a:p>
            <a:pPr lvl="1"/>
            <a:r>
              <a:rPr lang="fr-FR" sz="2800"/>
              <a:t>Sous contrôle échographique</a:t>
            </a:r>
          </a:p>
          <a:p>
            <a:pPr lvl="1"/>
            <a:r>
              <a:rPr lang="fr-FR" sz="2800"/>
              <a:t>Sous contrôle stéréotaxique ( mammographique)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mmotome 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163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fr-FR" sz="2100">
                <a:solidFill>
                  <a:schemeClr val="tx1"/>
                </a:solidFill>
              </a:rPr>
              <a:t>MICROBIOPSIE SOUS STÉRÉOTAXIE</a:t>
            </a:r>
            <a:r>
              <a:rPr lang="fr-FR" sz="1900"/>
              <a:t>: </a:t>
            </a:r>
            <a:endParaRPr lang="fr-FR"/>
          </a:p>
        </p:txBody>
      </p:sp>
      <p:pic>
        <p:nvPicPr>
          <p:cNvPr id="84995" name="Picture 3" descr="stereotaxie 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81200"/>
            <a:ext cx="3478213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13125" y="2743200"/>
            <a:ext cx="5730875" cy="2336800"/>
            <a:chOff x="784" y="926"/>
            <a:chExt cx="5346" cy="246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729" y="1094"/>
              <a:ext cx="2401" cy="2126"/>
              <a:chOff x="3729" y="1094"/>
              <a:chExt cx="2401" cy="2126"/>
            </a:xfrm>
          </p:grpSpPr>
          <p:sp>
            <p:nvSpPr>
              <p:cNvPr id="517126" name="Rectangle 6"/>
              <p:cNvSpPr>
                <a:spLocks noChangeArrowheads="1"/>
              </p:cNvSpPr>
              <p:nvPr/>
            </p:nvSpPr>
            <p:spPr bwMode="auto">
              <a:xfrm>
                <a:off x="3729" y="1836"/>
                <a:ext cx="1959" cy="1384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969" y="2268"/>
                <a:ext cx="664" cy="712"/>
                <a:chOff x="3969" y="2268"/>
                <a:chExt cx="664" cy="712"/>
              </a:xfrm>
            </p:grpSpPr>
            <p:sp>
              <p:nvSpPr>
                <p:cNvPr id="85024" name="Rectangle 8"/>
                <p:cNvSpPr>
                  <a:spLocks noChangeArrowheads="1"/>
                </p:cNvSpPr>
                <p:nvPr/>
              </p:nvSpPr>
              <p:spPr bwMode="auto">
                <a:xfrm>
                  <a:off x="3969" y="2268"/>
                  <a:ext cx="664" cy="712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8901F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4161" y="2316"/>
                  <a:ext cx="280" cy="140"/>
                  <a:chOff x="4161" y="2316"/>
                  <a:chExt cx="280" cy="140"/>
                </a:xfrm>
              </p:grpSpPr>
              <p:sp>
                <p:nvSpPr>
                  <p:cNvPr id="8502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301" y="2316"/>
                    <a:ext cx="0" cy="1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5027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161" y="2456"/>
                    <a:ext cx="2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4737" y="2268"/>
                <a:ext cx="664" cy="712"/>
                <a:chOff x="4737" y="2268"/>
                <a:chExt cx="664" cy="712"/>
              </a:xfrm>
            </p:grpSpPr>
            <p:sp>
              <p:nvSpPr>
                <p:cNvPr id="85020" name="Rectangle 13"/>
                <p:cNvSpPr>
                  <a:spLocks noChangeArrowheads="1"/>
                </p:cNvSpPr>
                <p:nvPr/>
              </p:nvSpPr>
              <p:spPr bwMode="auto">
                <a:xfrm>
                  <a:off x="4737" y="2268"/>
                  <a:ext cx="664" cy="712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8901F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7" name="Group 14"/>
                <p:cNvGrpSpPr>
                  <a:grpSpLocks/>
                </p:cNvGrpSpPr>
                <p:nvPr/>
              </p:nvGrpSpPr>
              <p:grpSpPr bwMode="auto">
                <a:xfrm>
                  <a:off x="4929" y="2316"/>
                  <a:ext cx="280" cy="140"/>
                  <a:chOff x="4929" y="2316"/>
                  <a:chExt cx="280" cy="140"/>
                </a:xfrm>
              </p:grpSpPr>
              <p:sp>
                <p:nvSpPr>
                  <p:cNvPr id="85022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316"/>
                    <a:ext cx="0" cy="1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5023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929" y="2456"/>
                    <a:ext cx="2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517137" name="AutoShape 17"/>
              <p:cNvSpPr>
                <a:spLocks noChangeArrowheads="1"/>
              </p:cNvSpPr>
              <p:nvPr/>
            </p:nvSpPr>
            <p:spPr bwMode="auto">
              <a:xfrm>
                <a:off x="4017" y="2603"/>
                <a:ext cx="136" cy="136"/>
              </a:xfrm>
              <a:prstGeom prst="star16">
                <a:avLst>
                  <a:gd name="adj" fmla="val 37500"/>
                </a:avLst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17138" name="AutoShape 18"/>
              <p:cNvSpPr>
                <a:spLocks noChangeArrowheads="1"/>
              </p:cNvSpPr>
              <p:nvPr/>
            </p:nvSpPr>
            <p:spPr bwMode="auto">
              <a:xfrm>
                <a:off x="5073" y="2603"/>
                <a:ext cx="136" cy="136"/>
              </a:xfrm>
              <a:prstGeom prst="star16">
                <a:avLst>
                  <a:gd name="adj" fmla="val 37500"/>
                </a:avLst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85019" name="Rectangle 19"/>
              <p:cNvSpPr>
                <a:spLocks noChangeArrowheads="1"/>
              </p:cNvSpPr>
              <p:nvPr/>
            </p:nvSpPr>
            <p:spPr bwMode="auto">
              <a:xfrm>
                <a:off x="3999" y="1094"/>
                <a:ext cx="2131" cy="383"/>
              </a:xfrm>
              <a:prstGeom prst="rect">
                <a:avLst/>
              </a:prstGeom>
              <a:solidFill>
                <a:srgbClr val="FF0000"/>
              </a:solidFill>
              <a:ln w="12700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0000">
                    <a:alpha val="74997"/>
                  </a:srgbClr>
                </a:prstShdw>
              </a:effectLst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defTabSz="762000">
                  <a:lnSpc>
                    <a:spcPct val="90000"/>
                  </a:lnSpc>
                </a:pPr>
                <a:r>
                  <a:rPr lang="fr-FR" sz="2000" b="1">
                    <a:solidFill>
                      <a:srgbClr val="618FFD"/>
                    </a:solidFill>
                    <a:latin typeface="Arial" charset="0"/>
                  </a:rPr>
                  <a:t>2  PROJECTIONS</a:t>
                </a:r>
              </a:p>
            </p:txBody>
          </p: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784" y="926"/>
              <a:ext cx="2584" cy="2466"/>
              <a:chOff x="784" y="926"/>
              <a:chExt cx="2584" cy="2466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784" y="926"/>
                <a:ext cx="2121" cy="2466"/>
                <a:chOff x="784" y="926"/>
                <a:chExt cx="2121" cy="2466"/>
              </a:xfrm>
            </p:grpSpPr>
            <p:sp>
              <p:nvSpPr>
                <p:cNvPr id="85001" name="Oval 22"/>
                <p:cNvSpPr>
                  <a:spLocks noChangeArrowheads="1"/>
                </p:cNvSpPr>
                <p:nvPr/>
              </p:nvSpPr>
              <p:spPr bwMode="auto">
                <a:xfrm>
                  <a:off x="1281" y="2100"/>
                  <a:ext cx="1480" cy="712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8901F3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5002" name="Line 23"/>
                <p:cNvSpPr>
                  <a:spLocks noChangeShapeType="1"/>
                </p:cNvSpPr>
                <p:nvPr/>
              </p:nvSpPr>
              <p:spPr bwMode="auto">
                <a:xfrm>
                  <a:off x="1285" y="2816"/>
                  <a:ext cx="1472" cy="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5003" name="Line 24"/>
                <p:cNvSpPr>
                  <a:spLocks noChangeShapeType="1"/>
                </p:cNvSpPr>
                <p:nvPr/>
              </p:nvSpPr>
              <p:spPr bwMode="auto">
                <a:xfrm>
                  <a:off x="1281" y="1092"/>
                  <a:ext cx="1144" cy="2296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5004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513" y="1092"/>
                  <a:ext cx="1160" cy="2296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261" y="1936"/>
                  <a:ext cx="416" cy="224"/>
                  <a:chOff x="1261" y="1936"/>
                  <a:chExt cx="416" cy="224"/>
                </a:xfrm>
              </p:grpSpPr>
              <p:sp>
                <p:nvSpPr>
                  <p:cNvPr id="85012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61" y="2144"/>
                    <a:ext cx="416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5013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7" y="1936"/>
                    <a:ext cx="0" cy="224"/>
                  </a:xfrm>
                  <a:prstGeom prst="line">
                    <a:avLst/>
                  </a:prstGeom>
                  <a:noFill/>
                  <a:ln w="5080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2445" y="1936"/>
                  <a:ext cx="368" cy="224"/>
                  <a:chOff x="2445" y="1936"/>
                  <a:chExt cx="368" cy="224"/>
                </a:xfrm>
              </p:grpSpPr>
              <p:sp>
                <p:nvSpPr>
                  <p:cNvPr id="85010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445" y="2144"/>
                    <a:ext cx="352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5011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13" y="1936"/>
                    <a:ext cx="0" cy="224"/>
                  </a:xfrm>
                  <a:prstGeom prst="line">
                    <a:avLst/>
                  </a:prstGeom>
                  <a:noFill/>
                  <a:ln w="5080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517152" name="AutoShape 32"/>
                <p:cNvSpPr>
                  <a:spLocks noChangeArrowheads="1"/>
                </p:cNvSpPr>
                <p:nvPr/>
              </p:nvSpPr>
              <p:spPr bwMode="auto">
                <a:xfrm>
                  <a:off x="1905" y="2389"/>
                  <a:ext cx="136" cy="136"/>
                </a:xfrm>
                <a:prstGeom prst="star16">
                  <a:avLst>
                    <a:gd name="adj" fmla="val 37500"/>
                  </a:avLst>
                </a:prstGeom>
                <a:solidFill>
                  <a:srgbClr val="FF0000"/>
                </a:solidFill>
                <a:ln w="12700">
                  <a:solidFill>
                    <a:schemeClr val="hlink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85008" name="Line 33"/>
                <p:cNvSpPr>
                  <a:spLocks noChangeShapeType="1"/>
                </p:cNvSpPr>
                <p:nvPr/>
              </p:nvSpPr>
              <p:spPr bwMode="auto">
                <a:xfrm>
                  <a:off x="1137" y="3392"/>
                  <a:ext cx="1768" cy="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5009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" y="926"/>
                  <a:ext cx="606" cy="384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rgbClr val="990000">
                      <a:alpha val="74997"/>
                    </a:srgbClr>
                  </a:prstShdw>
                </a:effectLst>
              </p:spPr>
              <p:txBody>
                <a:bodyPr wrap="none" lIns="90488" tIns="44450" rIns="90488" bIns="44450">
                  <a:prstTxWarp prst="textNoShape">
                    <a:avLst/>
                  </a:prstTxWarp>
                  <a:spAutoFit/>
                </a:bodyPr>
                <a:lstStyle/>
                <a:p>
                  <a:pPr defTabSz="762000">
                    <a:lnSpc>
                      <a:spcPct val="90000"/>
                    </a:lnSpc>
                  </a:pPr>
                  <a:r>
                    <a:rPr lang="fr-FR" sz="2000" b="1">
                      <a:solidFill>
                        <a:schemeClr val="accent2"/>
                      </a:solidFill>
                      <a:latin typeface="Arial" charset="0"/>
                    </a:rPr>
                    <a:t>-15°</a:t>
                  </a:r>
                </a:p>
              </p:txBody>
            </p:sp>
          </p:grpSp>
          <p:sp>
            <p:nvSpPr>
              <p:cNvPr id="85000" name="Rectangle 35"/>
              <p:cNvSpPr>
                <a:spLocks noChangeArrowheads="1"/>
              </p:cNvSpPr>
              <p:nvPr/>
            </p:nvSpPr>
            <p:spPr bwMode="auto">
              <a:xfrm>
                <a:off x="2703" y="926"/>
                <a:ext cx="665" cy="384"/>
              </a:xfrm>
              <a:prstGeom prst="rect">
                <a:avLst/>
              </a:prstGeom>
              <a:solidFill>
                <a:srgbClr val="FF0000"/>
              </a:solidFill>
              <a:ln w="12700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0000">
                    <a:alpha val="74997"/>
                  </a:srgbClr>
                </a:prstShdw>
              </a:effectLst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defTabSz="762000">
                  <a:lnSpc>
                    <a:spcPct val="90000"/>
                  </a:lnSpc>
                </a:pPr>
                <a:r>
                  <a:rPr lang="fr-FR" sz="2000" b="1">
                    <a:solidFill>
                      <a:schemeClr val="accent2"/>
                    </a:solidFill>
                    <a:latin typeface="Arial" charset="0"/>
                  </a:rPr>
                  <a:t>+15°</a:t>
                </a:r>
              </a:p>
            </p:txBody>
          </p: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tereotaxie 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36909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 descr="clip03"/>
          <p:cNvPicPr>
            <a:picLocks noChangeAspect="1" noChangeArrowheads="1"/>
          </p:cNvPicPr>
          <p:nvPr/>
        </p:nvPicPr>
        <p:blipFill>
          <a:blip r:embed="rId3">
            <a:lum bright="-18000" contrast="6000"/>
          </a:blip>
          <a:srcRect/>
          <a:stretch>
            <a:fillRect/>
          </a:stretch>
        </p:blipFill>
        <p:spPr bwMode="auto">
          <a:xfrm>
            <a:off x="4038600" y="1752600"/>
            <a:ext cx="4987925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tereotaxi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stereotaxi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clip02"/>
          <p:cNvPicPr>
            <a:picLocks noChangeAspect="1" noChangeArrowheads="1"/>
          </p:cNvPicPr>
          <p:nvPr/>
        </p:nvPicPr>
        <p:blipFill>
          <a:blip r:embed="rId4"/>
          <a:srcRect l="5583"/>
          <a:stretch>
            <a:fillRect/>
          </a:stretch>
        </p:blipFill>
        <p:spPr bwMode="auto">
          <a:xfrm>
            <a:off x="838200" y="4194175"/>
            <a:ext cx="33528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 descr="clip06"/>
          <p:cNvPicPr>
            <a:picLocks noChangeAspect="1" noChangeArrowheads="1"/>
          </p:cNvPicPr>
          <p:nvPr/>
        </p:nvPicPr>
        <p:blipFill>
          <a:blip r:embed="rId5"/>
          <a:srcRect b="11247"/>
          <a:stretch>
            <a:fillRect/>
          </a:stretch>
        </p:blipFill>
        <p:spPr bwMode="auto">
          <a:xfrm>
            <a:off x="4419600" y="41910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698500"/>
            <a:ext cx="7772400" cy="841375"/>
          </a:xfrm>
        </p:spPr>
        <p:txBody>
          <a:bodyPr>
            <a:normAutofit fontScale="90000"/>
          </a:bodyPr>
          <a:lstStyle/>
          <a:p>
            <a:r>
              <a:rPr lang="fr-FR"/>
              <a:t>BON CENTRAGE</a:t>
            </a:r>
            <a:br>
              <a:rPr lang="fr-FR"/>
            </a:br>
            <a:endParaRPr lang="fr-FR"/>
          </a:p>
        </p:txBody>
      </p:sp>
      <p:pic>
        <p:nvPicPr>
          <p:cNvPr id="88067" name="Picture 3" descr="boncentrage"/>
          <p:cNvPicPr>
            <a:picLocks noChangeAspect="1" noChangeArrowheads="1"/>
          </p:cNvPicPr>
          <p:nvPr/>
        </p:nvPicPr>
        <p:blipFill>
          <a:blip r:embed="rId2">
            <a:lum bright="-18000" contrast="36000"/>
          </a:blip>
          <a:srcRect l="3230" b="4688"/>
          <a:stretch>
            <a:fillRect/>
          </a:stretch>
        </p:blipFill>
        <p:spPr bwMode="auto">
          <a:xfrm>
            <a:off x="1084263" y="1600200"/>
            <a:ext cx="4057650" cy="46482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689600" y="2743200"/>
            <a:ext cx="3319463" cy="1760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fr-FR" sz="2400" dirty="0"/>
              <a:t>L </a:t>
            </a:r>
            <a:r>
              <a:rPr lang="fr-FR" sz="2400" dirty="0" smtClean="0"/>
              <a:t>’opacité </a:t>
            </a:r>
            <a:r>
              <a:rPr lang="fr-FR" sz="2400" dirty="0"/>
              <a:t>est bien centrée</a:t>
            </a:r>
          </a:p>
          <a:p>
            <a:pPr defTabSz="762000">
              <a:lnSpc>
                <a:spcPct val="90000"/>
              </a:lnSpc>
            </a:pPr>
            <a:endParaRPr lang="fr-FR" sz="2400" dirty="0" smtClean="0"/>
          </a:p>
          <a:p>
            <a:pPr defTabSz="762000">
              <a:lnSpc>
                <a:spcPct val="90000"/>
              </a:lnSpc>
            </a:pPr>
            <a:r>
              <a:rPr lang="fr-FR" sz="2400" dirty="0" smtClean="0"/>
              <a:t>L</a:t>
            </a:r>
            <a:r>
              <a:rPr lang="fr-FR" sz="2400" dirty="0" smtClean="0"/>
              <a:t>’aiguille </a:t>
            </a:r>
            <a:r>
              <a:rPr lang="fr-FR" sz="2400" dirty="0"/>
              <a:t>est placée au centre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AIGUILLE A BIOPSIE EN PLACE</a:t>
            </a:r>
            <a:br>
              <a:rPr lang="fr-FR" sz="2400" dirty="0">
                <a:solidFill>
                  <a:srgbClr val="000000"/>
                </a:solidFill>
              </a:rPr>
            </a:b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89091" name="Picture 3" descr="MAMMO01"/>
          <p:cNvPicPr>
            <a:picLocks noChangeAspect="1" noChangeArrowheads="1"/>
          </p:cNvPicPr>
          <p:nvPr/>
        </p:nvPicPr>
        <p:blipFill>
          <a:blip r:embed="rId2">
            <a:lum bright="18000" contrast="36000"/>
          </a:blip>
          <a:srcRect/>
          <a:stretch>
            <a:fillRect/>
          </a:stretch>
        </p:blipFill>
        <p:spPr bwMode="auto">
          <a:xfrm>
            <a:off x="947738" y="1447800"/>
            <a:ext cx="3035300" cy="515778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9092" name="Picture 4" descr="MAMMO02"/>
          <p:cNvPicPr>
            <a:picLocks noChangeAspect="1" noChangeArrowheads="1"/>
          </p:cNvPicPr>
          <p:nvPr/>
        </p:nvPicPr>
        <p:blipFill>
          <a:blip r:embed="rId3">
            <a:lum bright="12000" contrast="24000"/>
          </a:blip>
          <a:srcRect l="2231" b="14313"/>
          <a:stretch>
            <a:fillRect/>
          </a:stretch>
        </p:blipFill>
        <p:spPr bwMode="auto">
          <a:xfrm>
            <a:off x="4605338" y="1524000"/>
            <a:ext cx="3427412" cy="51054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epere lesion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22875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 descr="aiguill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2192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000" b="1" dirty="0" err="1">
                <a:solidFill>
                  <a:srgbClr val="000000"/>
                </a:solidFill>
                <a:latin typeface="+mj-lt"/>
              </a:rPr>
              <a:t>Microbiopsie</a:t>
            </a:r>
            <a:r>
              <a:rPr lang="fr-FR" sz="3000" b="1" dirty="0">
                <a:solidFill>
                  <a:srgbClr val="000000"/>
                </a:solidFill>
                <a:latin typeface="+mj-lt"/>
              </a:rPr>
              <a:t> sous contrôle échographique</a:t>
            </a:r>
          </a:p>
        </p:txBody>
      </p:sp>
      <p:pic>
        <p:nvPicPr>
          <p:cNvPr id="90117" name="Picture 5" descr="rep echo1"/>
          <p:cNvPicPr>
            <a:picLocks noChangeAspect="1" noChangeArrowheads="1"/>
          </p:cNvPicPr>
          <p:nvPr/>
        </p:nvPicPr>
        <p:blipFill>
          <a:blip r:embed="rId4"/>
          <a:srcRect l="10625" t="5083" b="7085"/>
          <a:stretch>
            <a:fillRect/>
          </a:stretch>
        </p:blipFill>
        <p:spPr bwMode="auto">
          <a:xfrm>
            <a:off x="255588" y="4724400"/>
            <a:ext cx="30210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6" descr="rep echo aiguill"/>
          <p:cNvPicPr>
            <a:picLocks noChangeAspect="1" noChangeArrowheads="1"/>
          </p:cNvPicPr>
          <p:nvPr/>
        </p:nvPicPr>
        <p:blipFill>
          <a:blip r:embed="rId5"/>
          <a:srcRect l="13461" b="21976"/>
          <a:stretch>
            <a:fillRect/>
          </a:stretch>
        </p:blipFill>
        <p:spPr bwMode="auto">
          <a:xfrm>
            <a:off x="5410200" y="4724400"/>
            <a:ext cx="3048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5410200" y="4724400"/>
            <a:ext cx="3048000" cy="205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228600" y="4724400"/>
            <a:ext cx="3048000" cy="205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spd="med" advClick="0" advTm="3000"/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Macrobiopsies percutanées (mammotome*)</a:t>
            </a:r>
          </a:p>
        </p:txBody>
      </p:sp>
      <p:pic>
        <p:nvPicPr>
          <p:cNvPr id="91139" name="Picture 3" descr="SOND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468313" y="1557338"/>
            <a:ext cx="3627437" cy="2811462"/>
          </a:xfrm>
          <a:noFill/>
        </p:spPr>
      </p:pic>
      <p:pic>
        <p:nvPicPr>
          <p:cNvPr id="91140" name="Picture 4" descr="BARR04"/>
          <p:cNvPicPr>
            <a:picLocks noChangeAspect="1" noChangeArrowheads="1"/>
          </p:cNvPicPr>
          <p:nvPr/>
        </p:nvPicPr>
        <p:blipFill>
          <a:blip r:embed="rId3">
            <a:lum bright="12000" contrast="42000"/>
          </a:blip>
          <a:srcRect/>
          <a:stretch>
            <a:fillRect/>
          </a:stretch>
        </p:blipFill>
        <p:spPr bwMode="auto">
          <a:xfrm>
            <a:off x="4859338" y="1773238"/>
            <a:ext cx="3352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PONCT~2"/>
          <p:cNvPicPr>
            <a:picLocks noChangeAspect="1" noChangeArrowheads="1"/>
          </p:cNvPicPr>
          <p:nvPr/>
        </p:nvPicPr>
        <p:blipFill>
          <a:blip r:embed="rId4"/>
          <a:srcRect b="11066"/>
          <a:stretch>
            <a:fillRect/>
          </a:stretch>
        </p:blipFill>
        <p:spPr bwMode="auto">
          <a:xfrm>
            <a:off x="533400" y="3810000"/>
            <a:ext cx="3657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6" descr="PAL010"/>
          <p:cNvPicPr>
            <a:picLocks noChangeAspect="1" noChangeArrowheads="1"/>
          </p:cNvPicPr>
          <p:nvPr/>
        </p:nvPicPr>
        <p:blipFill>
          <a:blip r:embed="rId5">
            <a:lum bright="6000" contrast="12000"/>
          </a:blip>
          <a:srcRect/>
          <a:stretch>
            <a:fillRect/>
          </a:stretch>
        </p:blipFill>
        <p:spPr bwMode="auto">
          <a:xfrm>
            <a:off x="5867400" y="3886200"/>
            <a:ext cx="23622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Biopsies percutanées: precautions avant réalisation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590800" y="3048000"/>
            <a:ext cx="3897313" cy="11874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solidFill>
                  <a:srgbClr val="FFFF66"/>
                </a:solidFill>
              </a:rPr>
              <a:t>ATTENTION </a:t>
            </a:r>
          </a:p>
          <a:p>
            <a:pPr algn="ctr"/>
            <a:r>
              <a:rPr lang="fr-FR">
                <a:solidFill>
                  <a:srgbClr val="FFFF66"/>
                </a:solidFill>
              </a:rPr>
              <a:t>AUX ANTI-COAGULANTS </a:t>
            </a:r>
          </a:p>
          <a:p>
            <a:pPr algn="ctr"/>
            <a:r>
              <a:rPr lang="fr-FR">
                <a:solidFill>
                  <a:srgbClr val="FFFF66"/>
                </a:solidFill>
              </a:rPr>
              <a:t> ALLERGIE IODE ET 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 cas clinique….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828800"/>
            <a:ext cx="7551737" cy="4114800"/>
          </a:xfrm>
        </p:spPr>
        <p:txBody>
          <a:bodyPr>
            <a:normAutofit/>
          </a:bodyPr>
          <a:lstStyle/>
          <a:p>
            <a:r>
              <a:rPr lang="fr-FR" dirty="0"/>
              <a:t>Patiente 44 ans</a:t>
            </a:r>
          </a:p>
          <a:p>
            <a:r>
              <a:rPr lang="fr-FR" dirty="0"/>
              <a:t>Pas antécédents personnel ou familial</a:t>
            </a:r>
          </a:p>
          <a:p>
            <a:r>
              <a:rPr lang="fr-FR" dirty="0"/>
              <a:t>Examen clinique : sensation nodulaire Quadrant </a:t>
            </a:r>
            <a:r>
              <a:rPr lang="fr-FR" dirty="0" err="1"/>
              <a:t>Supéro-interne</a:t>
            </a:r>
            <a:r>
              <a:rPr lang="fr-FR" dirty="0"/>
              <a:t> du sein droit</a:t>
            </a:r>
          </a:p>
          <a:p>
            <a:endParaRPr lang="fr-FR" dirty="0"/>
          </a:p>
          <a:p>
            <a:pPr>
              <a:buFontTx/>
              <a:buNone/>
            </a:pPr>
            <a:r>
              <a:rPr lang="fr-FR" dirty="0"/>
              <a:t>        </a:t>
            </a:r>
            <a:r>
              <a:rPr lang="fr-FR" dirty="0" smtClean="0"/>
              <a:t>                  </a:t>
            </a:r>
            <a:r>
              <a:rPr lang="fr-FR" dirty="0"/>
              <a:t>Mammographie diagnostique</a:t>
            </a: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1645443" y="4586287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/>
              <a:t>Techniques diagnostiques percutanées: comment choisir ?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055"/>
            <a:ext cx="9144000" cy="434340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fr-FR" dirty="0"/>
              <a:t> </a:t>
            </a:r>
            <a:r>
              <a:rPr lang="fr-FR" sz="4364" dirty="0" smtClean="0"/>
              <a:t>Eviter </a:t>
            </a:r>
            <a:r>
              <a:rPr lang="fr-FR" sz="4364" dirty="0"/>
              <a:t>la main levée même pour les grosses lésions:</a:t>
            </a:r>
          </a:p>
          <a:p>
            <a:pPr lvl="2"/>
            <a:r>
              <a:rPr lang="fr-FR" sz="4364" dirty="0"/>
              <a:t>Risque de prélèvements dans zone nécrotique ou fibrose </a:t>
            </a:r>
            <a:r>
              <a:rPr lang="fr-FR" sz="4364" dirty="0" err="1"/>
              <a:t>péri-tumorale</a:t>
            </a:r>
            <a:endParaRPr lang="fr-FR" sz="4364" dirty="0" smtClean="0"/>
          </a:p>
          <a:p>
            <a:pPr lvl="2"/>
            <a:r>
              <a:rPr lang="fr-FR" sz="4364" dirty="0" smtClean="0"/>
              <a:t>seule </a:t>
            </a:r>
            <a:r>
              <a:rPr lang="fr-FR" sz="4364" dirty="0"/>
              <a:t>indication: masse clinique sans traduction en imagerie </a:t>
            </a:r>
            <a:r>
              <a:rPr lang="fr-FR" sz="4364" dirty="0" err="1">
                <a:sym typeface="Symbol" charset="2"/>
              </a:rPr>
              <a:t></a:t>
            </a:r>
            <a:r>
              <a:rPr lang="fr-FR" sz="4364" i="1" u="sng" dirty="0">
                <a:sym typeface="Symbol" charset="2"/>
              </a:rPr>
              <a:t> </a:t>
            </a:r>
            <a:r>
              <a:rPr lang="fr-FR" sz="4364" i="1" dirty="0">
                <a:sym typeface="Symbol" charset="2"/>
              </a:rPr>
              <a:t>faite en général par un </a:t>
            </a:r>
            <a:r>
              <a:rPr lang="fr-FR" sz="4364" i="1" dirty="0" smtClean="0">
                <a:sym typeface="Symbol" charset="2"/>
              </a:rPr>
              <a:t>chirurgien</a:t>
            </a:r>
          </a:p>
          <a:p>
            <a:pPr lvl="1"/>
            <a:r>
              <a:rPr lang="fr-FR" sz="4764" i="1" dirty="0" smtClean="0">
                <a:sym typeface="Symbol" charset="2"/>
              </a:rPr>
              <a:t> </a:t>
            </a:r>
            <a:r>
              <a:rPr lang="fr-FR" sz="4764" dirty="0" smtClean="0"/>
              <a:t>Micro </a:t>
            </a:r>
            <a:r>
              <a:rPr lang="fr-FR" sz="4764" dirty="0"/>
              <a:t>ou </a:t>
            </a:r>
            <a:r>
              <a:rPr lang="fr-FR" sz="4764" dirty="0" err="1"/>
              <a:t>macrobiopsie</a:t>
            </a:r>
            <a:r>
              <a:rPr lang="fr-FR" sz="4764" dirty="0"/>
              <a:t> : choix selon le type d ’image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1757" y="304800"/>
            <a:ext cx="8269116" cy="1143000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MICROBIOPSIES ( 14 - 16 G</a:t>
            </a:r>
            <a:r>
              <a:rPr lang="fr-FR" sz="3600" dirty="0" smtClean="0"/>
              <a:t>)</a:t>
            </a:r>
            <a:r>
              <a:rPr lang="fr-FR" sz="3600" dirty="0" smtClean="0"/>
              <a:t> </a:t>
            </a:r>
            <a:br>
              <a:rPr lang="fr-FR" sz="3600" dirty="0" smtClean="0"/>
            </a:br>
            <a:r>
              <a:rPr lang="fr-FR" sz="3600" dirty="0" smtClean="0"/>
              <a:t>sous </a:t>
            </a:r>
            <a:r>
              <a:rPr lang="fr-FR" sz="3600" dirty="0" smtClean="0"/>
              <a:t>contrôle échographique ou stéréotaxique</a:t>
            </a:r>
            <a:br>
              <a:rPr lang="fr-FR" sz="3600" dirty="0" smtClean="0"/>
            </a:br>
            <a:endParaRPr lang="fr-FR" sz="3600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447800"/>
            <a:ext cx="8991600" cy="3565525"/>
          </a:xfrm>
        </p:spPr>
        <p:txBody>
          <a:bodyPr/>
          <a:lstStyle/>
          <a:p>
            <a:r>
              <a:rPr lang="fr-FR" b="1" dirty="0" smtClean="0">
                <a:solidFill>
                  <a:srgbClr val="000000"/>
                </a:solidFill>
              </a:rPr>
              <a:t>NODULE +++</a:t>
            </a:r>
            <a:endParaRPr lang="fr-FR" dirty="0" smtClean="0">
              <a:solidFill>
                <a:srgbClr val="000000"/>
              </a:solidFill>
            </a:endParaRPr>
          </a:p>
          <a:p>
            <a:pPr lvl="2"/>
            <a:r>
              <a:rPr lang="fr-FR" dirty="0"/>
              <a:t>sous STÉREOTAXIE:   Fiabilité 98 %</a:t>
            </a:r>
          </a:p>
          <a:p>
            <a:pPr lvl="2">
              <a:buFontTx/>
              <a:buNone/>
            </a:pPr>
            <a:r>
              <a:rPr lang="fr-FR" sz="1800" i="1" dirty="0">
                <a:solidFill>
                  <a:srgbClr val="000000"/>
                </a:solidFill>
              </a:rPr>
              <a:t>		(5 P. 14 G; Parker et </a:t>
            </a:r>
            <a:r>
              <a:rPr lang="fr-FR" sz="1800" i="1" dirty="0" err="1">
                <a:solidFill>
                  <a:srgbClr val="000000"/>
                </a:solidFill>
              </a:rPr>
              <a:t>al.Radiology</a:t>
            </a:r>
            <a:r>
              <a:rPr lang="fr-FR" sz="1800" i="1" dirty="0">
                <a:solidFill>
                  <a:srgbClr val="000000"/>
                </a:solidFill>
              </a:rPr>
              <a:t> 1994)</a:t>
            </a:r>
          </a:p>
          <a:p>
            <a:pPr lvl="2"/>
            <a:r>
              <a:rPr lang="fr-FR" dirty="0"/>
              <a:t>sous ÉCHOGRAPHIE:  Fiabilité 98 %</a:t>
            </a:r>
            <a:endParaRPr lang="fr-FR" sz="1800" i="1" dirty="0" smtClean="0"/>
          </a:p>
          <a:p>
            <a:pPr lvl="3">
              <a:buFontTx/>
              <a:buNone/>
            </a:pPr>
            <a:r>
              <a:rPr lang="fr-FR" i="1" dirty="0" smtClean="0">
                <a:solidFill>
                  <a:srgbClr val="000000"/>
                </a:solidFill>
              </a:rPr>
              <a:t>( </a:t>
            </a:r>
            <a:r>
              <a:rPr lang="fr-FR" i="1" dirty="0">
                <a:solidFill>
                  <a:srgbClr val="000000"/>
                </a:solidFill>
              </a:rPr>
              <a:t>4 P. 14 G; </a:t>
            </a:r>
            <a:r>
              <a:rPr lang="fr-FR" i="1" dirty="0" err="1">
                <a:solidFill>
                  <a:srgbClr val="000000"/>
                </a:solidFill>
              </a:rPr>
              <a:t>Fishman</a:t>
            </a:r>
            <a:r>
              <a:rPr lang="fr-FR" i="1" dirty="0">
                <a:solidFill>
                  <a:srgbClr val="000000"/>
                </a:solidFill>
              </a:rPr>
              <a:t> et al. </a:t>
            </a:r>
            <a:r>
              <a:rPr lang="fr-FR" i="1" dirty="0" err="1">
                <a:solidFill>
                  <a:srgbClr val="000000"/>
                </a:solidFill>
              </a:rPr>
              <a:t>Radiology</a:t>
            </a:r>
            <a:r>
              <a:rPr lang="fr-FR" i="1" dirty="0">
                <a:solidFill>
                  <a:srgbClr val="000000"/>
                </a:solidFill>
              </a:rPr>
              <a:t> 2003, 226:279)</a:t>
            </a:r>
            <a:endParaRPr lang="fr-FR" sz="1600" i="1" dirty="0">
              <a:solidFill>
                <a:srgbClr val="000000"/>
              </a:solidFill>
            </a:endParaRPr>
          </a:p>
          <a:p>
            <a:pPr lvl="3"/>
            <a:r>
              <a:rPr lang="fr-FR" sz="1600" i="1" dirty="0"/>
              <a:t> </a:t>
            </a:r>
            <a:r>
              <a:rPr lang="fr-FR" dirty="0"/>
              <a:t>Fiabilité plus élevée si prélèvements non fragmentés et denses</a:t>
            </a:r>
          </a:p>
        </p:txBody>
      </p:sp>
      <p:sp>
        <p:nvSpPr>
          <p:cNvPr id="323588" name="Text Box 4"/>
          <p:cNvSpPr txBox="1">
            <a:spLocks noChangeArrowheads="1"/>
          </p:cNvSpPr>
          <p:nvPr/>
        </p:nvSpPr>
        <p:spPr bwMode="auto">
          <a:xfrm>
            <a:off x="228600" y="4652961"/>
            <a:ext cx="8686800" cy="117109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sz="3200" dirty="0">
                <a:solidFill>
                  <a:srgbClr val="101012"/>
                </a:solidFill>
              </a:rPr>
              <a:t> </a:t>
            </a:r>
            <a:r>
              <a:rPr lang="fr-FR" sz="2800" dirty="0" smtClean="0"/>
              <a:t>MICROCALCIFICATIONS : </a:t>
            </a:r>
            <a:r>
              <a:rPr lang="fr-FR" sz="2800" b="1" dirty="0" smtClean="0"/>
              <a:t>NON</a:t>
            </a:r>
          </a:p>
          <a:p>
            <a:pPr lvl="1">
              <a:buFontTx/>
              <a:buChar char="•"/>
            </a:pPr>
            <a:r>
              <a:rPr lang="fr-FR" dirty="0"/>
              <a:t> Faux négatif: 10 % ( avec une moyenne de 5 </a:t>
            </a:r>
            <a:r>
              <a:rPr lang="fr-FR" dirty="0" err="1"/>
              <a:t>plvmts</a:t>
            </a:r>
            <a:r>
              <a:rPr lang="fr-FR" dirty="0"/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dirty="0"/>
              <a:t> Sous estimation histologique: 40 à 50 </a:t>
            </a:r>
            <a:r>
              <a:rPr lang="fr-FR" dirty="0" smtClean="0"/>
              <a:t>%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8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Microbiopsie</a:t>
            </a:r>
            <a:r>
              <a:rPr lang="fr-FR" dirty="0"/>
              <a:t>: sous stéréo ou sous</a:t>
            </a:r>
            <a:r>
              <a:rPr lang="fr-FR" dirty="0" smtClean="0"/>
              <a:t> écho</a:t>
            </a:r>
            <a:r>
              <a:rPr lang="fr-FR" dirty="0"/>
              <a:t>?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457200" y="2209800"/>
            <a:ext cx="838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fr-FR" sz="3200"/>
              <a:t> Celle où la lésion est le mieux visible</a:t>
            </a:r>
          </a:p>
          <a:p>
            <a:pPr>
              <a:buFontTx/>
              <a:buChar char="•"/>
            </a:pPr>
            <a:r>
              <a:rPr lang="fr-FR" sz="3200"/>
              <a:t> Celle que l’on maîtrise le mieux</a:t>
            </a:r>
          </a:p>
          <a:p>
            <a:pPr>
              <a:buFontTx/>
              <a:buChar char="•"/>
            </a:pPr>
            <a:r>
              <a:rPr lang="fr-FR" sz="3200"/>
              <a:t> Celle dont on dispose</a:t>
            </a:r>
          </a:p>
          <a:p>
            <a:pPr>
              <a:buFontTx/>
              <a:buChar char="•"/>
            </a:pPr>
            <a:r>
              <a:rPr lang="fr-FR" sz="3200"/>
              <a:t> La plus confortable pour la patiente</a:t>
            </a:r>
          </a:p>
          <a:p>
            <a:pPr>
              <a:buFontTx/>
              <a:buChar char="•"/>
            </a:pPr>
            <a:endParaRPr lang="fr-FR" sz="3200"/>
          </a:p>
        </p:txBody>
      </p:sp>
      <p:sp>
        <p:nvSpPr>
          <p:cNvPr id="516100" name="Text Box 4"/>
          <p:cNvSpPr txBox="1">
            <a:spLocks noChangeArrowheads="1"/>
          </p:cNvSpPr>
          <p:nvPr/>
        </p:nvSpPr>
        <p:spPr bwMode="auto">
          <a:xfrm>
            <a:off x="381000" y="4953000"/>
            <a:ext cx="8534400" cy="13731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/>
              <a:t>Le guidage échographique</a:t>
            </a:r>
            <a:r>
              <a:rPr lang="fr-FR" sz="2800"/>
              <a:t>: à chaque fois que possible</a:t>
            </a:r>
          </a:p>
          <a:p>
            <a:pPr>
              <a:buFontTx/>
              <a:buChar char="•"/>
            </a:pPr>
            <a:r>
              <a:rPr lang="fr-FR" sz="2800"/>
              <a:t> position couchée = pas de malaise</a:t>
            </a:r>
          </a:p>
          <a:p>
            <a:pPr>
              <a:buFontTx/>
              <a:buChar char="•"/>
            </a:pPr>
            <a:r>
              <a:rPr lang="fr-FR" sz="2800"/>
              <a:t> contrôle permanent de la position de l’aiguille / lésion </a:t>
            </a:r>
          </a:p>
        </p:txBody>
      </p:sp>
    </p:spTree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MICROCALCIFICATIONS</a:t>
            </a:r>
            <a:br>
              <a:rPr lang="fr-FR"/>
            </a:br>
            <a:r>
              <a:rPr lang="fr-FR"/>
              <a:t>=&gt; MACROBIOPSIE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2382838"/>
            <a:ext cx="7772400" cy="3487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 Mode de révélation de 90 % des CCIS</a:t>
            </a:r>
          </a:p>
          <a:p>
            <a:pPr>
              <a:lnSpc>
                <a:spcPct val="90000"/>
              </a:lnSpc>
            </a:pPr>
            <a:r>
              <a:rPr lang="fr-FR"/>
              <a:t> Dépistage organisé: 15-20 % CCIS</a:t>
            </a:r>
          </a:p>
          <a:p>
            <a:pPr>
              <a:lnSpc>
                <a:spcPct val="90000"/>
              </a:lnSpc>
            </a:pPr>
            <a:r>
              <a:rPr lang="fr-FR"/>
              <a:t> Amélioration de la qualité technique et Rx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>
            <a:normAutofit/>
          </a:bodyPr>
          <a:lstStyle/>
          <a:p>
            <a:r>
              <a:rPr lang="fr-FR" sz="3200" b="1" dirty="0"/>
              <a:t>Validation de l’ indication de </a:t>
            </a:r>
            <a:r>
              <a:rPr lang="fr-FR" sz="3200" b="1" dirty="0" err="1"/>
              <a:t>macrobiopsie</a:t>
            </a:r>
            <a:endParaRPr lang="fr-FR" sz="3200" b="1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908937"/>
          </a:xfrm>
        </p:spPr>
        <p:txBody>
          <a:bodyPr>
            <a:normAutofit/>
          </a:bodyPr>
          <a:lstStyle/>
          <a:p>
            <a:r>
              <a:rPr lang="fr-FR" sz="2400" dirty="0"/>
              <a:t>Contraintes LEGALES:</a:t>
            </a:r>
          </a:p>
          <a:p>
            <a:pPr lvl="1"/>
            <a:r>
              <a:rPr lang="fr-FR" sz="2400" dirty="0"/>
              <a:t>Décret 1</a:t>
            </a:r>
            <a:r>
              <a:rPr lang="fr-FR" sz="2400" baseline="30000" dirty="0"/>
              <a:t>er</a:t>
            </a:r>
            <a:r>
              <a:rPr lang="fr-FR" sz="2400" dirty="0"/>
              <a:t> avril 2004 sur remboursement geste:</a:t>
            </a:r>
          </a:p>
          <a:p>
            <a:pPr lvl="2"/>
            <a:r>
              <a:rPr lang="fr-FR" b="1" dirty="0"/>
              <a:t> Réalisation sur table dédiée</a:t>
            </a:r>
          </a:p>
          <a:p>
            <a:pPr lvl="2"/>
            <a:r>
              <a:rPr lang="fr-FR" dirty="0">
                <a:solidFill>
                  <a:srgbClr val="000000"/>
                </a:solidFill>
              </a:rPr>
              <a:t> Validation en UNITÉ DE CONCERTATION </a:t>
            </a:r>
            <a:r>
              <a:rPr lang="fr-FR" dirty="0" smtClean="0">
                <a:solidFill>
                  <a:srgbClr val="000000"/>
                </a:solidFill>
              </a:rPr>
              <a:t>PLURIDISCIPLINAIRE </a:t>
            </a:r>
            <a:r>
              <a:rPr lang="fr-FR" dirty="0" smtClean="0"/>
              <a:t>AVANT </a:t>
            </a:r>
            <a:r>
              <a:rPr lang="fr-FR" dirty="0"/>
              <a:t>le </a:t>
            </a:r>
            <a:r>
              <a:rPr lang="fr-FR" dirty="0" smtClean="0"/>
              <a:t>geste</a:t>
            </a:r>
          </a:p>
          <a:p>
            <a:pPr lvl="2" algn="ctr">
              <a:buFontTx/>
              <a:buNone/>
            </a:pPr>
            <a:endParaRPr lang="fr-FR" dirty="0" smtClean="0"/>
          </a:p>
          <a:p>
            <a:r>
              <a:rPr lang="fr-FR" sz="2400" dirty="0"/>
              <a:t>Consultation par le radiologue:</a:t>
            </a:r>
          </a:p>
          <a:p>
            <a:pPr lvl="1"/>
            <a:r>
              <a:rPr lang="fr-FR" sz="2400" dirty="0"/>
              <a:t>Faisabilité du geste (taille sein, ACR, position dans sein)</a:t>
            </a:r>
          </a:p>
          <a:p>
            <a:pPr lvl="1"/>
            <a:r>
              <a:rPr lang="fr-FR" sz="2400" dirty="0"/>
              <a:t>Information de la patiente +++</a:t>
            </a:r>
          </a:p>
          <a:p>
            <a:pPr lvl="1"/>
            <a:r>
              <a:rPr lang="fr-FR" sz="2400" dirty="0"/>
              <a:t>Si nécessaire test sur table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Mme DEL.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Antécédent chez la mère à 72 ans</a:t>
            </a:r>
          </a:p>
          <a:p>
            <a:r>
              <a:rPr lang="fr-FR"/>
              <a:t>56 ans</a:t>
            </a:r>
          </a:p>
          <a:p>
            <a:r>
              <a:rPr lang="fr-FR"/>
              <a:t>Examen clinique normal</a:t>
            </a:r>
          </a:p>
          <a:p>
            <a:pPr>
              <a:buFontTx/>
              <a:buNone/>
            </a:pPr>
            <a:r>
              <a:rPr lang="fr-F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el fg 05"/>
          <p:cNvPicPr>
            <a:picLocks noChangeAspect="1" noChangeArrowheads="1"/>
          </p:cNvPicPr>
          <p:nvPr/>
        </p:nvPicPr>
        <p:blipFill>
          <a:blip r:embed="rId2">
            <a:lum bright="-12000" contrast="-30000"/>
            <a:grayscl/>
          </a:blip>
          <a:srcRect l="4073" b="7866"/>
          <a:stretch>
            <a:fillRect/>
          </a:stretch>
        </p:blipFill>
        <p:spPr bwMode="auto">
          <a:xfrm>
            <a:off x="4708525" y="228600"/>
            <a:ext cx="44354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 descr="del fd 04"/>
          <p:cNvPicPr>
            <a:picLocks noChangeAspect="1" noChangeArrowheads="1"/>
          </p:cNvPicPr>
          <p:nvPr/>
        </p:nvPicPr>
        <p:blipFill>
          <a:blip r:embed="rId3">
            <a:lum bright="-12000"/>
            <a:grayscl/>
          </a:blip>
          <a:srcRect t="8977"/>
          <a:stretch>
            <a:fillRect/>
          </a:stretch>
        </p:blipFill>
        <p:spPr bwMode="auto">
          <a:xfrm>
            <a:off x="323850" y="228600"/>
            <a:ext cx="4265613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del pd 06"/>
          <p:cNvPicPr>
            <a:picLocks noChangeAspect="1" noChangeArrowheads="1"/>
          </p:cNvPicPr>
          <p:nvPr/>
        </p:nvPicPr>
        <p:blipFill>
          <a:blip r:embed="rId2">
            <a:lum bright="-6000" contrast="-18000"/>
            <a:grayscl/>
          </a:blip>
          <a:srcRect/>
          <a:stretch>
            <a:fillRect/>
          </a:stretch>
        </p:blipFill>
        <p:spPr bwMode="auto">
          <a:xfrm>
            <a:off x="-9525" y="0"/>
            <a:ext cx="465772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 descr="del pg 07"/>
          <p:cNvPicPr>
            <a:picLocks noChangeAspect="1" noChangeArrowheads="1"/>
          </p:cNvPicPr>
          <p:nvPr/>
        </p:nvPicPr>
        <p:blipFill>
          <a:blip r:embed="rId3">
            <a:lum bright="-6000" contrast="-18000"/>
            <a:grayscl/>
          </a:blip>
          <a:srcRect/>
          <a:stretch>
            <a:fillRect/>
          </a:stretch>
        </p:blipFill>
        <p:spPr bwMode="auto">
          <a:xfrm>
            <a:off x="4648200" y="47625"/>
            <a:ext cx="447675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el pg 07"/>
          <p:cNvPicPr>
            <a:picLocks noChangeAspect="1" noChangeArrowheads="1"/>
          </p:cNvPicPr>
          <p:nvPr/>
        </p:nvPicPr>
        <p:blipFill>
          <a:blip r:embed="rId2">
            <a:lum bright="-12000" contrast="-30000"/>
            <a:grayscl/>
          </a:blip>
          <a:srcRect/>
          <a:stretch>
            <a:fillRect/>
          </a:stretch>
        </p:blipFill>
        <p:spPr bwMode="auto">
          <a:xfrm>
            <a:off x="1905000" y="0"/>
            <a:ext cx="447675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6732588" y="1844675"/>
            <a:ext cx="1316037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Comic Sans MS" charset="0"/>
              </a:rPr>
              <a:t>ACR ?</a:t>
            </a:r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7019925" y="4149725"/>
            <a:ext cx="1336675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Comic Sans MS" charset="0"/>
              </a:rPr>
              <a:t>CAT ?</a:t>
            </a:r>
          </a:p>
        </p:txBody>
      </p:sp>
      <p:pic>
        <p:nvPicPr>
          <p:cNvPr id="505861" name="Picture 5" descr="del pg 07"/>
          <p:cNvPicPr>
            <a:picLocks noChangeAspect="1" noChangeArrowheads="1"/>
          </p:cNvPicPr>
          <p:nvPr/>
        </p:nvPicPr>
        <p:blipFill>
          <a:blip r:embed="rId2">
            <a:lum bright="-12000" contrast="-30000"/>
            <a:grayscl/>
          </a:blip>
          <a:srcRect t="43446" r="17766"/>
          <a:stretch>
            <a:fillRect/>
          </a:stretch>
        </p:blipFill>
        <p:spPr bwMode="auto">
          <a:xfrm>
            <a:off x="0" y="1296988"/>
            <a:ext cx="5375275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9" grpId="0" animBg="1" autoUpdateAnimBg="0"/>
      <p:bldP spid="505860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60350"/>
            <a:ext cx="8305800" cy="2736850"/>
          </a:xfrm>
        </p:spPr>
        <p:txBody>
          <a:bodyPr/>
          <a:lstStyle/>
          <a:p>
            <a:r>
              <a:rPr lang="fr-FR" dirty="0"/>
              <a:t>Mammographie:</a:t>
            </a:r>
          </a:p>
          <a:p>
            <a:pPr lvl="1"/>
            <a:r>
              <a:rPr lang="fr-FR" dirty="0"/>
              <a:t>Plage étendue de </a:t>
            </a:r>
            <a:r>
              <a:rPr lang="fr-FR" dirty="0" err="1"/>
              <a:t>microcalcifications</a:t>
            </a:r>
            <a:r>
              <a:rPr lang="fr-FR" dirty="0"/>
              <a:t> ACR </a:t>
            </a:r>
            <a:r>
              <a:rPr lang="fr-FR" dirty="0" smtClean="0"/>
              <a:t>5</a:t>
            </a:r>
          </a:p>
          <a:p>
            <a:r>
              <a:rPr lang="fr-FR" dirty="0"/>
              <a:t>Décision de </a:t>
            </a:r>
            <a:r>
              <a:rPr lang="fr-FR" dirty="0" err="1"/>
              <a:t>microbiopsie</a:t>
            </a:r>
            <a:r>
              <a:rPr lang="fr-FR" dirty="0"/>
              <a:t> immédiate:</a:t>
            </a:r>
          </a:p>
          <a:p>
            <a:endParaRPr lang="fr-FR" dirty="0"/>
          </a:p>
        </p:txBody>
      </p:sp>
      <p:sp>
        <p:nvSpPr>
          <p:cNvPr id="506884" name="Text Box 4"/>
          <p:cNvSpPr txBox="1">
            <a:spLocks noChangeArrowheads="1"/>
          </p:cNvSpPr>
          <p:nvPr/>
        </p:nvSpPr>
        <p:spPr bwMode="auto">
          <a:xfrm>
            <a:off x="3635375" y="6165850"/>
            <a:ext cx="1420813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 b="1">
                <a:latin typeface="Comic Sans MS" charset="0"/>
              </a:rPr>
              <a:t>CAT ?</a:t>
            </a:r>
          </a:p>
        </p:txBody>
      </p:sp>
      <p:pic>
        <p:nvPicPr>
          <p:cNvPr id="102405" name="Picture 6" descr="del biop g 9"/>
          <p:cNvPicPr>
            <a:picLocks noChangeAspect="1" noChangeArrowheads="1"/>
          </p:cNvPicPr>
          <p:nvPr/>
        </p:nvPicPr>
        <p:blipFill>
          <a:blip r:embed="rId2">
            <a:lum bright="-30000" contrast="6000"/>
          </a:blip>
          <a:srcRect t="3699"/>
          <a:stretch>
            <a:fillRect/>
          </a:stretch>
        </p:blipFill>
        <p:spPr bwMode="auto">
          <a:xfrm>
            <a:off x="2362200" y="2586813"/>
            <a:ext cx="35655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64013" y="0"/>
            <a:ext cx="3260725" cy="6935788"/>
          </a:xfrm>
        </p:spPr>
      </p:pic>
      <p:pic>
        <p:nvPicPr>
          <p:cNvPr id="49155" name="Picture 3" descr="m3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0"/>
            <a:ext cx="3325813" cy="6858000"/>
          </a:xfrm>
        </p:spPr>
      </p:pic>
      <p:sp>
        <p:nvSpPr>
          <p:cNvPr id="356356" name="Rectangle 4"/>
          <p:cNvSpPr>
            <a:spLocks noGrp="1" noChangeArrowheads="1"/>
          </p:cNvSpPr>
          <p:nvPr>
            <p:ph type="title"/>
          </p:nvPr>
        </p:nvSpPr>
        <p:spPr>
          <a:xfrm>
            <a:off x="603250" y="188913"/>
            <a:ext cx="7640638" cy="576262"/>
          </a:xfrm>
        </p:spPr>
        <p:txBody>
          <a:bodyPr/>
          <a:lstStyle/>
          <a:p>
            <a:r>
              <a:rPr lang="fr-FR" sz="2100" b="1" dirty="0" err="1">
                <a:solidFill>
                  <a:schemeClr val="bg1"/>
                </a:solidFill>
              </a:rPr>
              <a:t>Qu</a:t>
            </a:r>
            <a:r>
              <a:rPr lang="fr-FR" sz="2100" b="1" dirty="0">
                <a:solidFill>
                  <a:schemeClr val="bg1"/>
                </a:solidFill>
              </a:rPr>
              <a:t> ’en pensez vous </a:t>
            </a:r>
            <a:r>
              <a:rPr lang="fr-FR" sz="2100" dirty="0"/>
              <a:t>?</a:t>
            </a:r>
          </a:p>
        </p:txBody>
      </p:sp>
      <p:sp>
        <p:nvSpPr>
          <p:cNvPr id="356357" name="Text Box 5"/>
          <p:cNvSpPr txBox="1">
            <a:spLocks noChangeArrowheads="1"/>
          </p:cNvSpPr>
          <p:nvPr/>
        </p:nvSpPr>
        <p:spPr bwMode="auto">
          <a:xfrm>
            <a:off x="2743200" y="6400800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Mammographie normale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6" grpId="0" autoUpdateAnimBg="0"/>
      <p:bldP spid="35635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179475"/>
            <a:ext cx="8161337" cy="1143000"/>
          </a:xfrm>
        </p:spPr>
        <p:txBody>
          <a:bodyPr>
            <a:normAutofit/>
          </a:bodyPr>
          <a:lstStyle/>
          <a:p>
            <a:r>
              <a:rPr lang="fr-FR" sz="3200" dirty="0"/>
              <a:t>Vous recevez le résultat par le laboratoire:</a:t>
            </a:r>
            <a:br>
              <a:rPr lang="fr-FR" sz="3200" dirty="0"/>
            </a:br>
            <a:r>
              <a:rPr lang="fr-FR" sz="3200" b="1" dirty="0"/>
              <a:t>Dystrophie et hyperplasie </a:t>
            </a:r>
            <a:r>
              <a:rPr lang="fr-FR" sz="3200" b="1" dirty="0" err="1"/>
              <a:t>canalaire</a:t>
            </a:r>
            <a:r>
              <a:rPr lang="fr-FR" sz="3200" b="1" dirty="0"/>
              <a:t> atypique</a:t>
            </a:r>
            <a:endParaRPr lang="fr-FR" sz="3200" b="1" dirty="0">
              <a:latin typeface="Comic Sans MS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88" y="1600200"/>
            <a:ext cx="8895512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Que </a:t>
            </a:r>
            <a:r>
              <a:rPr lang="fr-FR" dirty="0"/>
              <a:t>dites vous à votre </a:t>
            </a:r>
            <a:r>
              <a:rPr lang="fr-FR" dirty="0" smtClean="0"/>
              <a:t>patiente ?</a:t>
            </a:r>
          </a:p>
          <a:p>
            <a:endParaRPr lang="fr-FR" dirty="0"/>
          </a:p>
          <a:p>
            <a:r>
              <a:rPr lang="fr-FR" dirty="0"/>
              <a:t>A: Tout va bien. On n’en parle </a:t>
            </a:r>
            <a:r>
              <a:rPr lang="fr-FR" dirty="0" smtClean="0"/>
              <a:t>plus</a:t>
            </a:r>
          </a:p>
          <a:p>
            <a:endParaRPr lang="fr-FR" dirty="0" smtClean="0"/>
          </a:p>
          <a:p>
            <a:r>
              <a:rPr lang="fr-FR" dirty="0"/>
              <a:t>B: Je ne sais pas ce </a:t>
            </a:r>
            <a:r>
              <a:rPr lang="fr-FR" dirty="0" smtClean="0"/>
              <a:t>qu’il </a:t>
            </a:r>
            <a:r>
              <a:rPr lang="fr-FR" dirty="0"/>
              <a:t>faut faire. Je vous adresse à un </a:t>
            </a:r>
            <a:r>
              <a:rPr lang="fr-FR" dirty="0" smtClean="0"/>
              <a:t>chirurgien sénologue</a:t>
            </a:r>
          </a:p>
          <a:p>
            <a:endParaRPr lang="fr-FR" dirty="0" smtClean="0"/>
          </a:p>
          <a:p>
            <a:r>
              <a:rPr lang="fr-FR" dirty="0"/>
              <a:t>C: Je ne sais pas. J’appelle le </a:t>
            </a:r>
            <a:r>
              <a:rPr lang="fr-FR" dirty="0" smtClean="0"/>
              <a:t>radiologue</a:t>
            </a:r>
          </a:p>
          <a:p>
            <a:endParaRPr lang="fr-FR" dirty="0" smtClean="0"/>
          </a:p>
          <a:p>
            <a:r>
              <a:rPr lang="fr-FR" dirty="0"/>
              <a:t>D: C’est une lésion histologique « frontière » mais il faut</a:t>
            </a:r>
            <a:r>
              <a:rPr lang="fr-FR" dirty="0" smtClean="0"/>
              <a:t> </a:t>
            </a:r>
            <a:r>
              <a:rPr lang="fr-FR" dirty="0" err="1" smtClean="0"/>
              <a:t>réintervenir</a:t>
            </a:r>
            <a:r>
              <a:rPr lang="fr-FR" dirty="0" smtClean="0"/>
              <a:t> </a:t>
            </a:r>
            <a:r>
              <a:rPr lang="fr-FR" dirty="0"/>
              <a:t>car il y a un risque de sous estimation </a:t>
            </a:r>
            <a:r>
              <a:rPr lang="fr-FR" dirty="0" smtClean="0"/>
              <a:t>histologique</a:t>
            </a:r>
          </a:p>
          <a:p>
            <a:endParaRPr lang="fr-FR" dirty="0" smtClean="0"/>
          </a:p>
          <a:p>
            <a:r>
              <a:rPr lang="fr-FR" dirty="0"/>
              <a:t>E: Ce n’est pas la bonne technique de prélèvement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179475"/>
            <a:ext cx="8161337" cy="1143000"/>
          </a:xfrm>
        </p:spPr>
        <p:txBody>
          <a:bodyPr>
            <a:normAutofit/>
          </a:bodyPr>
          <a:lstStyle/>
          <a:p>
            <a:r>
              <a:rPr lang="fr-FR" sz="3200" dirty="0"/>
              <a:t>Vous recevez le résultat par le laboratoire:</a:t>
            </a:r>
            <a:br>
              <a:rPr lang="fr-FR" sz="3200" dirty="0"/>
            </a:br>
            <a:r>
              <a:rPr lang="fr-FR" sz="3200" b="1" dirty="0"/>
              <a:t>Dystrophie et hyperplasie </a:t>
            </a:r>
            <a:r>
              <a:rPr lang="fr-FR" sz="3200" b="1" dirty="0" err="1"/>
              <a:t>canalaire</a:t>
            </a:r>
            <a:r>
              <a:rPr lang="fr-FR" sz="3200" b="1" dirty="0"/>
              <a:t> atypique</a:t>
            </a:r>
            <a:endParaRPr lang="fr-FR" sz="3200" b="1" dirty="0">
              <a:latin typeface="Comic Sans MS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88" y="1600200"/>
            <a:ext cx="8895512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Que </a:t>
            </a:r>
            <a:r>
              <a:rPr lang="fr-FR" dirty="0"/>
              <a:t>dites vous à votre </a:t>
            </a:r>
            <a:r>
              <a:rPr lang="fr-FR" dirty="0" smtClean="0"/>
              <a:t>patiente ?</a:t>
            </a:r>
          </a:p>
          <a:p>
            <a:endParaRPr lang="fr-FR" dirty="0"/>
          </a:p>
          <a:p>
            <a:r>
              <a:rPr lang="fr-FR" dirty="0"/>
              <a:t>A: Tout va bien. On n’en parle </a:t>
            </a:r>
            <a:r>
              <a:rPr lang="fr-FR" dirty="0" smtClean="0"/>
              <a:t>plus</a:t>
            </a:r>
          </a:p>
          <a:p>
            <a:endParaRPr lang="fr-FR" dirty="0" smtClean="0"/>
          </a:p>
          <a:p>
            <a:r>
              <a:rPr lang="fr-FR" dirty="0"/>
              <a:t>B: Je ne sais pas ce </a:t>
            </a:r>
            <a:r>
              <a:rPr lang="fr-FR" dirty="0" smtClean="0"/>
              <a:t>qu’il </a:t>
            </a:r>
            <a:r>
              <a:rPr lang="fr-FR" dirty="0"/>
              <a:t>faut faire. Je vous adresse à un </a:t>
            </a:r>
            <a:r>
              <a:rPr lang="fr-FR" dirty="0" smtClean="0"/>
              <a:t>chirurgien sénologue</a:t>
            </a:r>
          </a:p>
          <a:p>
            <a:endParaRPr lang="fr-FR" dirty="0" smtClean="0"/>
          </a:p>
          <a:p>
            <a:r>
              <a:rPr lang="fr-FR" dirty="0"/>
              <a:t>C: Je ne sais pas. J’appelle le </a:t>
            </a:r>
            <a:r>
              <a:rPr lang="fr-FR" dirty="0" smtClean="0"/>
              <a:t>radiologue</a:t>
            </a:r>
          </a:p>
          <a:p>
            <a:endParaRPr lang="fr-FR" dirty="0" smtClean="0"/>
          </a:p>
          <a:p>
            <a:r>
              <a:rPr lang="fr-FR" dirty="0"/>
              <a:t>D: C’est une lésion histologique « frontière » mais il faut</a:t>
            </a:r>
            <a:r>
              <a:rPr lang="fr-FR" dirty="0" smtClean="0"/>
              <a:t> </a:t>
            </a:r>
            <a:r>
              <a:rPr lang="fr-FR" dirty="0" err="1" smtClean="0"/>
              <a:t>réintervenir</a:t>
            </a:r>
            <a:r>
              <a:rPr lang="fr-FR" dirty="0" smtClean="0"/>
              <a:t> </a:t>
            </a:r>
            <a:r>
              <a:rPr lang="fr-FR" dirty="0"/>
              <a:t>car il y a un risque de sous estimation </a:t>
            </a:r>
            <a:r>
              <a:rPr lang="fr-FR" dirty="0" smtClean="0"/>
              <a:t>histologique</a:t>
            </a:r>
          </a:p>
          <a:p>
            <a:endParaRPr lang="fr-FR" dirty="0" smtClean="0"/>
          </a:p>
          <a:p>
            <a:r>
              <a:rPr lang="fr-FR" dirty="0">
                <a:solidFill>
                  <a:srgbClr val="FF0000"/>
                </a:solidFill>
              </a:rPr>
              <a:t>E: Ce n’est pas la bonne technique de prélèvement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RCP</a:t>
            </a:r>
          </a:p>
        </p:txBody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7863" y="1828800"/>
            <a:ext cx="7772400" cy="1905000"/>
          </a:xfrm>
        </p:spPr>
        <p:txBody>
          <a:bodyPr/>
          <a:lstStyle/>
          <a:p>
            <a:r>
              <a:rPr lang="fr-FR"/>
              <a:t>Décision de macrobiopsie gauche</a:t>
            </a:r>
          </a:p>
          <a:p>
            <a:pPr lvl="1"/>
            <a:r>
              <a:rPr lang="fr-FR"/>
              <a:t>18 prélèvements</a:t>
            </a:r>
          </a:p>
          <a:p>
            <a:pPr lvl="1"/>
            <a:r>
              <a:rPr lang="fr-FR"/>
              <a:t>CCIS grade 3</a:t>
            </a:r>
          </a:p>
        </p:txBody>
      </p:sp>
      <p:sp>
        <p:nvSpPr>
          <p:cNvPr id="508932" name="Text Box 1028"/>
          <p:cNvSpPr txBox="1">
            <a:spLocks noChangeArrowheads="1"/>
          </p:cNvSpPr>
          <p:nvPr/>
        </p:nvSpPr>
        <p:spPr bwMode="auto">
          <a:xfrm>
            <a:off x="1828800" y="4343400"/>
            <a:ext cx="38395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000" dirty="0">
                <a:solidFill>
                  <a:srgbClr val="000000"/>
                </a:solidFill>
                <a:latin typeface="Comic Sans MS" charset="0"/>
              </a:rPr>
              <a:t>CHIRURGIE:</a:t>
            </a:r>
          </a:p>
          <a:p>
            <a:pPr lvl="1">
              <a:buFontTx/>
              <a:buChar char="•"/>
            </a:pPr>
            <a:r>
              <a:rPr lang="fr-FR" sz="4000" dirty="0">
                <a:solidFill>
                  <a:srgbClr val="000000"/>
                </a:solidFill>
                <a:latin typeface="Comic Sans MS" charset="0"/>
              </a:rPr>
              <a:t> Gauche: MT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des biopsies</a:t>
            </a:r>
            <a:endParaRPr lang="fr-FR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6800" cy="411480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IMPORTANCE MAJEURE DE L ’ANALYSE DU </a:t>
            </a:r>
            <a:r>
              <a:rPr lang="fr-FR" dirty="0" smtClean="0"/>
              <a:t>COMPTE RENDU </a:t>
            </a:r>
            <a:r>
              <a:rPr lang="fr-FR" dirty="0"/>
              <a:t>HISTOLOGIQUE</a:t>
            </a:r>
            <a:r>
              <a:rPr lang="fr-FR" dirty="0" smtClean="0"/>
              <a:t> = </a:t>
            </a:r>
            <a:r>
              <a:rPr lang="fr-FR" dirty="0"/>
              <a:t>CONCORDANCE </a:t>
            </a:r>
            <a:r>
              <a:rPr lang="fr-FR" dirty="0" err="1"/>
              <a:t>Rx-HISTOLOGIQUE</a:t>
            </a:r>
            <a:endParaRPr lang="fr-FR" dirty="0"/>
          </a:p>
          <a:p>
            <a:pPr algn="ctr">
              <a:buFontTx/>
              <a:buNone/>
            </a:pPr>
            <a:r>
              <a:rPr lang="fr-FR" dirty="0"/>
              <a:t>(contrôle radio des </a:t>
            </a:r>
            <a:r>
              <a:rPr lang="fr-FR" dirty="0" err="1"/>
              <a:t>microcalcifications</a:t>
            </a:r>
            <a:r>
              <a:rPr lang="fr-FR" dirty="0"/>
              <a:t> sur radio de carottes </a:t>
            </a:r>
            <a:r>
              <a:rPr lang="fr-FR" dirty="0" err="1"/>
              <a:t>macrobiopsiques</a:t>
            </a:r>
            <a:r>
              <a:rPr lang="fr-FR" dirty="0"/>
              <a:t>)</a:t>
            </a:r>
          </a:p>
          <a:p>
            <a:pPr algn="ctr">
              <a:buFontTx/>
              <a:buNone/>
            </a:pPr>
            <a:endParaRPr lang="fr-FR" dirty="0"/>
          </a:p>
          <a:p>
            <a:r>
              <a:rPr lang="fr-FR" dirty="0"/>
              <a:t>Annonce du résultat par ?: le Radiologue ou le médecin prescripteur</a:t>
            </a:r>
          </a:p>
          <a:p>
            <a:pPr lvl="2"/>
            <a:r>
              <a:rPr lang="fr-FR" dirty="0"/>
              <a:t>Importance connaissance des termes histologiques</a:t>
            </a:r>
          </a:p>
          <a:p>
            <a:pPr lvl="2"/>
            <a:r>
              <a:rPr lang="fr-FR" dirty="0"/>
              <a:t>Connaissance des suites en cas de lésions péjoratives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dirty="0"/>
              <a:t>Le compte-rendu </a:t>
            </a:r>
            <a:r>
              <a:rPr lang="fr-FR" dirty="0" smtClean="0"/>
              <a:t>histologique</a:t>
            </a:r>
            <a:endParaRPr lang="fr-FR" baseline="30000" dirty="0"/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fr-FR" sz="2400"/>
              <a:t>Conclusion :</a:t>
            </a:r>
          </a:p>
          <a:p>
            <a:pPr lvl="1" eaLnBrk="1" hangingPunct="1">
              <a:lnSpc>
                <a:spcPct val="140000"/>
              </a:lnSpc>
            </a:pPr>
            <a:r>
              <a:rPr lang="fr-FR" sz="2000"/>
              <a:t>l’exérèse a porté sur ce que l’on souhaitait</a:t>
            </a:r>
          </a:p>
          <a:p>
            <a:pPr lvl="1" eaLnBrk="1" hangingPunct="1">
              <a:lnSpc>
                <a:spcPct val="140000"/>
              </a:lnSpc>
            </a:pPr>
            <a:r>
              <a:rPr lang="fr-FR" sz="2000"/>
              <a:t>le diagnostic est posé : cohérence anatomo-radio-clinique</a:t>
            </a:r>
          </a:p>
          <a:p>
            <a:pPr lvl="1" eaLnBrk="1" hangingPunct="1">
              <a:lnSpc>
                <a:spcPct val="140000"/>
              </a:lnSpc>
            </a:pPr>
            <a:r>
              <a:rPr lang="fr-FR" sz="2000"/>
              <a:t>le pronostic est apprécié</a:t>
            </a:r>
          </a:p>
          <a:p>
            <a:pPr eaLnBrk="1" hangingPunct="1">
              <a:lnSpc>
                <a:spcPct val="140000"/>
              </a:lnSpc>
            </a:pPr>
            <a:r>
              <a:rPr lang="fr-FR" sz="2400"/>
              <a:t>On définit une conduite pratique :</a:t>
            </a:r>
          </a:p>
          <a:p>
            <a:pPr lvl="1" eaLnBrk="1" hangingPunct="1">
              <a:lnSpc>
                <a:spcPct val="140000"/>
              </a:lnSpc>
            </a:pPr>
            <a:r>
              <a:rPr lang="fr-FR" sz="2000"/>
              <a:t>malignité : information et choix (Xdisciplinaire) du traitement</a:t>
            </a:r>
          </a:p>
          <a:p>
            <a:pPr lvl="1" eaLnBrk="1" hangingPunct="1">
              <a:lnSpc>
                <a:spcPct val="140000"/>
              </a:lnSpc>
            </a:pPr>
            <a:r>
              <a:rPr lang="fr-FR" sz="2000"/>
              <a:t>sein bénin non à risque =&gt; surveillance usuelle</a:t>
            </a:r>
          </a:p>
          <a:p>
            <a:pPr lvl="1" eaLnBrk="1" hangingPunct="1">
              <a:lnSpc>
                <a:spcPct val="140000"/>
              </a:lnSpc>
            </a:pPr>
            <a:r>
              <a:rPr lang="fr-FR" sz="2000"/>
              <a:t>sein bénin à risque =&gt; surveillance particulière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Pourquoi</a:t>
            </a:r>
            <a:r>
              <a:rPr lang="fr-FR" dirty="0" smtClean="0"/>
              <a:t> ne pas </a:t>
            </a:r>
            <a:r>
              <a:rPr lang="fr-FR" dirty="0" err="1" smtClean="0"/>
              <a:t>microbiopsier</a:t>
            </a:r>
            <a:r>
              <a:rPr lang="fr-FR" dirty="0" smtClean="0"/>
              <a:t> toutes les lésions ?</a:t>
            </a:r>
            <a:endParaRPr lang="fr-FR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8" y="1371600"/>
            <a:ext cx="8964612" cy="4724400"/>
          </a:xfrm>
        </p:spPr>
        <p:txBody>
          <a:bodyPr/>
          <a:lstStyle/>
          <a:p>
            <a:r>
              <a:rPr lang="fr-FR" sz="2000" dirty="0"/>
              <a:t> </a:t>
            </a:r>
            <a:r>
              <a:rPr lang="fr-FR" dirty="0"/>
              <a:t>Inutile:</a:t>
            </a:r>
          </a:p>
          <a:p>
            <a:pPr lvl="1"/>
            <a:r>
              <a:rPr lang="fr-FR" sz="3200" dirty="0"/>
              <a:t>ACR 2 = 0 % cancers</a:t>
            </a:r>
          </a:p>
          <a:p>
            <a:pPr lvl="1"/>
            <a:r>
              <a:rPr lang="fr-FR" sz="3200" dirty="0"/>
              <a:t>ACR 3: </a:t>
            </a:r>
          </a:p>
          <a:p>
            <a:pPr lvl="2"/>
            <a:r>
              <a:rPr lang="fr-FR" sz="3200" dirty="0"/>
              <a:t> &lt; 5 % cancers</a:t>
            </a:r>
          </a:p>
          <a:p>
            <a:pPr lvl="2"/>
            <a:r>
              <a:rPr lang="fr-FR" sz="3200" dirty="0"/>
              <a:t> surveillance à </a:t>
            </a:r>
            <a:r>
              <a:rPr lang="fr-FR" sz="3200" u="sng" dirty="0"/>
              <a:t>6 mois</a:t>
            </a:r>
            <a:r>
              <a:rPr lang="fr-FR" sz="3200" dirty="0"/>
              <a:t> permet de dépister les lésions rapidement évolutives = dangereuses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981200"/>
          </a:xfrm>
        </p:spPr>
        <p:txBody>
          <a:bodyPr/>
          <a:lstStyle/>
          <a:p>
            <a:pPr marL="1028700" indent="-1028700"/>
            <a:r>
              <a:rPr lang="fr-FR"/>
              <a:t>En résumé: A.C.R  et PRÉLÈVEMENTS 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581400"/>
            <a:ext cx="7467600" cy="914400"/>
          </a:xfrm>
          <a:solidFill>
            <a:srgbClr val="101012"/>
          </a:solidFill>
        </p:spPr>
        <p:txBody>
          <a:bodyPr/>
          <a:lstStyle/>
          <a:p>
            <a:r>
              <a:rPr lang="fr-FR" sz="3200" dirty="0">
                <a:solidFill>
                  <a:schemeClr val="bg1"/>
                </a:solidFill>
              </a:rPr>
              <a:t>Une image - Quelle technique 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524000"/>
          </a:xfrm>
        </p:spPr>
        <p:txBody>
          <a:bodyPr/>
          <a:lstStyle/>
          <a:p>
            <a:r>
              <a:rPr lang="fr-FR"/>
              <a:t>OPACITES-NODULES</a:t>
            </a:r>
            <a:br>
              <a:rPr lang="fr-FR"/>
            </a:br>
            <a:r>
              <a:rPr lang="fr-FR"/>
              <a:t>A.C.R 4 et A.C.R 5</a:t>
            </a:r>
          </a:p>
        </p:txBody>
      </p:sp>
      <p:pic>
        <p:nvPicPr>
          <p:cNvPr id="108547" name="Picture 3" descr="L1"/>
          <p:cNvPicPr>
            <a:picLocks noChangeAspect="1" noChangeArrowheads="1"/>
          </p:cNvPicPr>
          <p:nvPr/>
        </p:nvPicPr>
        <p:blipFill>
          <a:blip r:embed="rId2">
            <a:lum bright="-18000" contrast="48000"/>
          </a:blip>
          <a:srcRect l="42085" t="47499" r="9816" b="19989"/>
          <a:stretch>
            <a:fillRect/>
          </a:stretch>
        </p:blipFill>
        <p:spPr bwMode="auto">
          <a:xfrm>
            <a:off x="5334000" y="1905000"/>
            <a:ext cx="3048000" cy="3854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8548" name="Picture 4" descr="L3"/>
          <p:cNvPicPr>
            <a:picLocks noChangeAspect="1" noChangeArrowheads="1"/>
          </p:cNvPicPr>
          <p:nvPr/>
        </p:nvPicPr>
        <p:blipFill>
          <a:blip r:embed="rId3">
            <a:lum bright="-12000" contrast="6000"/>
          </a:blip>
          <a:srcRect l="65030" t="53876" r="9514" b="11107"/>
          <a:stretch>
            <a:fillRect/>
          </a:stretch>
        </p:blipFill>
        <p:spPr bwMode="auto">
          <a:xfrm>
            <a:off x="533400" y="1905000"/>
            <a:ext cx="3808413" cy="39004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72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11175" y="5486400"/>
            <a:ext cx="8001000" cy="1295400"/>
          </a:xfrm>
          <a:solidFill>
            <a:schemeClr val="tx1"/>
          </a:solidFill>
        </p:spPr>
        <p:txBody>
          <a:bodyPr/>
          <a:lstStyle/>
          <a:p>
            <a:pPr algn="ctr">
              <a:buFontTx/>
              <a:buNone/>
            </a:pPr>
            <a:r>
              <a:rPr lang="fr-FR" sz="2000" b="1" dirty="0">
                <a:solidFill>
                  <a:srgbClr val="FFFFFF"/>
                </a:solidFill>
              </a:rPr>
              <a:t>MICROBIOPSIE</a:t>
            </a:r>
          </a:p>
          <a:p>
            <a:pPr algn="ctr">
              <a:buFontTx/>
              <a:buNone/>
            </a:pPr>
            <a:r>
              <a:rPr lang="fr-FR" sz="2000" dirty="0">
                <a:solidFill>
                  <a:srgbClr val="FFFFFF"/>
                </a:solidFill>
              </a:rPr>
              <a:t>sous contrôle échographique ou stéréotaxique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5" grpId="0" build="p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848600" cy="1371600"/>
          </a:xfrm>
        </p:spPr>
        <p:txBody>
          <a:bodyPr>
            <a:normAutofit fontScale="90000"/>
          </a:bodyPr>
          <a:lstStyle/>
          <a:p>
            <a:r>
              <a:rPr lang="fr-FR"/>
              <a:t>MICROCALCIFICATIONS</a:t>
            </a:r>
            <a:br>
              <a:rPr lang="fr-FR"/>
            </a:br>
            <a:r>
              <a:rPr lang="fr-FR"/>
              <a:t>A.C.R 4 et 5</a:t>
            </a:r>
          </a:p>
        </p:txBody>
      </p:sp>
      <p:pic>
        <p:nvPicPr>
          <p:cNvPr id="109571" name="Picture 3" descr="S20012AGR"/>
          <p:cNvPicPr>
            <a:picLocks noChangeAspect="1" noChangeArrowheads="1"/>
          </p:cNvPicPr>
          <p:nvPr/>
        </p:nvPicPr>
        <p:blipFill>
          <a:blip r:embed="rId2"/>
          <a:srcRect t="8774" b="22917"/>
          <a:stretch>
            <a:fillRect/>
          </a:stretch>
        </p:blipFill>
        <p:spPr bwMode="auto">
          <a:xfrm>
            <a:off x="4787900" y="1700213"/>
            <a:ext cx="4194175" cy="4648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9572" name="Picture 4" descr="S20009 AGR"/>
          <p:cNvPicPr>
            <a:picLocks noChangeAspect="1" noChangeArrowheads="1"/>
          </p:cNvPicPr>
          <p:nvPr/>
        </p:nvPicPr>
        <p:blipFill>
          <a:blip r:embed="rId3">
            <a:lum bright="-10000" contrast="48000"/>
          </a:blip>
          <a:srcRect r="11136" b="17270"/>
          <a:stretch>
            <a:fillRect/>
          </a:stretch>
        </p:blipFill>
        <p:spPr bwMode="auto">
          <a:xfrm>
            <a:off x="323850" y="1700213"/>
            <a:ext cx="4265613" cy="46386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82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1188" y="5634038"/>
            <a:ext cx="7848600" cy="690562"/>
          </a:xfrm>
          <a:solidFill>
            <a:schemeClr val="tx1"/>
          </a:solidFill>
        </p:spPr>
        <p:txBody>
          <a:bodyPr/>
          <a:lstStyle/>
          <a:p>
            <a:pPr algn="ctr">
              <a:buFontTx/>
              <a:buNone/>
            </a:pPr>
            <a:r>
              <a:rPr lang="fr-FR" sz="2000" dirty="0">
                <a:solidFill>
                  <a:srgbClr val="FFFFFF"/>
                </a:solidFill>
              </a:rPr>
              <a:t> </a:t>
            </a:r>
            <a:r>
              <a:rPr lang="fr-FR" sz="2000" b="1" dirty="0">
                <a:solidFill>
                  <a:srgbClr val="FFFFFF"/>
                </a:solidFill>
              </a:rPr>
              <a:t>MACROBIOPSIE SOUS STEREOTAXIE</a:t>
            </a:r>
            <a:endParaRPr lang="fr-FR" sz="2000" dirty="0">
              <a:solidFill>
                <a:srgbClr val="FFFFFF"/>
              </a:solidFill>
            </a:endParaRPr>
          </a:p>
          <a:p>
            <a:pPr algn="ctr">
              <a:buFontTx/>
              <a:buNone/>
            </a:pP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char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229">
                                            <p:txEl>
                                              <p:char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229">
                                            <p:txEl>
                                              <p:char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9" grpId="0" build="p" autoUpdateAnimBg="0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03313"/>
          </a:xfrm>
        </p:spPr>
        <p:txBody>
          <a:bodyPr/>
          <a:lstStyle/>
          <a:p>
            <a:r>
              <a:rPr lang="fr-FR" sz="2600"/>
              <a:t>DESORGANISATION ARCHITECTURALE</a:t>
            </a:r>
          </a:p>
        </p:txBody>
      </p:sp>
      <p:pic>
        <p:nvPicPr>
          <p:cNvPr id="110595" name="Picture 3" descr="s19485mr"/>
          <p:cNvPicPr>
            <a:picLocks noChangeAspect="1" noChangeArrowheads="1"/>
          </p:cNvPicPr>
          <p:nvPr/>
        </p:nvPicPr>
        <p:blipFill>
          <a:blip r:embed="rId2">
            <a:lum bright="-12000" contrast="36000"/>
          </a:blip>
          <a:srcRect l="40092" t="3868" b="3157"/>
          <a:stretch>
            <a:fillRect/>
          </a:stretch>
        </p:blipFill>
        <p:spPr bwMode="auto">
          <a:xfrm>
            <a:off x="1835150" y="1341438"/>
            <a:ext cx="1987550" cy="4581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0596" name="Picture 4" descr="s19485mr"/>
          <p:cNvPicPr>
            <a:picLocks noChangeAspect="1" noChangeArrowheads="1"/>
          </p:cNvPicPr>
          <p:nvPr/>
        </p:nvPicPr>
        <p:blipFill>
          <a:blip r:embed="rId2">
            <a:lum bright="-6000" contrast="48000"/>
          </a:blip>
          <a:srcRect l="51576" t="16238" b="45102"/>
          <a:stretch>
            <a:fillRect/>
          </a:stretch>
        </p:blipFill>
        <p:spPr bwMode="auto">
          <a:xfrm>
            <a:off x="3924300" y="1341438"/>
            <a:ext cx="3856038" cy="457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92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87450" y="5949950"/>
            <a:ext cx="7129463" cy="762000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pPr algn="ctr">
              <a:buFontTx/>
              <a:buNone/>
            </a:pPr>
            <a:r>
              <a:rPr lang="fr-FR" sz="2800" dirty="0" err="1" smtClean="0">
                <a:solidFill>
                  <a:srgbClr val="FFFFFF"/>
                </a:solidFill>
              </a:rPr>
              <a:t>Microbiopsie</a:t>
            </a:r>
            <a:r>
              <a:rPr lang="fr-FR" sz="2800" dirty="0" smtClean="0">
                <a:solidFill>
                  <a:srgbClr val="FFFFFF"/>
                </a:solidFill>
              </a:rPr>
              <a:t> puis chirurgie systématique quel que soit le résultat de la </a:t>
            </a:r>
            <a:r>
              <a:rPr lang="fr-FR" sz="2800" dirty="0" err="1" smtClean="0">
                <a:solidFill>
                  <a:srgbClr val="FFFFFF"/>
                </a:solidFill>
              </a:rPr>
              <a:t>microbiopsie</a:t>
            </a:r>
            <a:endParaRPr lang="fr-FR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fr-FR" sz="2600" dirty="0"/>
              <a:t>La patiente revient avec sa mammographie interprétée comme normale.</a:t>
            </a:r>
            <a:br>
              <a:rPr lang="fr-FR" sz="2600" dirty="0"/>
            </a:br>
            <a:r>
              <a:rPr lang="fr-FR" sz="2600" dirty="0"/>
              <a:t>Vous percevez </a:t>
            </a:r>
            <a:r>
              <a:rPr lang="fr-FR" sz="2600" dirty="0" smtClean="0"/>
              <a:t>toujours </a:t>
            </a:r>
            <a:r>
              <a:rPr lang="fr-FR" sz="2600" dirty="0"/>
              <a:t>le nodule. Que proposez vous?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fr-FR"/>
              <a:t>A: Vous proposez de revoir la patiente dans 6 mois</a:t>
            </a:r>
          </a:p>
          <a:p>
            <a:r>
              <a:rPr lang="fr-FR"/>
              <a:t>B: Vous dites à la patiente que cela est rassurant</a:t>
            </a:r>
          </a:p>
          <a:p>
            <a:r>
              <a:rPr lang="fr-FR"/>
              <a:t>C: Vous la renvoyez chez le radiologue en insistant sur la clinique</a:t>
            </a:r>
          </a:p>
          <a:p>
            <a:r>
              <a:rPr lang="fr-FR"/>
              <a:t>D: Vous l ’adressez chez un autre radiologue avec une ordonnance de mammographie standard</a:t>
            </a:r>
          </a:p>
          <a:p>
            <a:r>
              <a:rPr lang="fr-FR"/>
              <a:t>E: Vous prescrivez une IRM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8"/>
          <p:cNvSpPr>
            <a:spLocks noChangeArrowheads="1"/>
          </p:cNvSpPr>
          <p:nvPr/>
        </p:nvSpPr>
        <p:spPr bwMode="auto">
          <a:xfrm>
            <a:off x="395288" y="692150"/>
            <a:ext cx="8208962" cy="48244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3667" name="Rectangle 4"/>
          <p:cNvSpPr>
            <a:spLocks noChangeArrowheads="1"/>
          </p:cNvSpPr>
          <p:nvPr/>
        </p:nvSpPr>
        <p:spPr bwMode="auto">
          <a:xfrm>
            <a:off x="611188" y="549275"/>
            <a:ext cx="756126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b="1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000000"/>
                </a:solidFill>
                <a:latin typeface="Times New Roman" charset="0"/>
              </a:rPr>
              <a:t>Stratégie diagnostique d’une anomalie suspecte du sein (ACR 4 et 5)</a:t>
            </a:r>
            <a:endParaRPr lang="fr-FR" sz="24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 charset="0"/>
              </a:rPr>
              <a:t>          clinique </a:t>
            </a:r>
            <a:r>
              <a:rPr lang="fr-FR" sz="2400" dirty="0" err="1">
                <a:solidFill>
                  <a:srgbClr val="000000"/>
                </a:solidFill>
                <a:latin typeface="Times New Roman" charset="0"/>
                <a:sym typeface="Wingdings" charset="2"/>
              </a:rPr>
              <a:t></a:t>
            </a:r>
            <a:r>
              <a:rPr lang="fr-FR" sz="2400" dirty="0">
                <a:solidFill>
                  <a:srgbClr val="000000"/>
                </a:solidFill>
                <a:latin typeface="Times New Roman" charset="0"/>
                <a:sym typeface="Wingdings" charset="2"/>
              </a:rPr>
              <a:t>                   </a:t>
            </a:r>
            <a:r>
              <a:rPr lang="fr-FR" sz="2400" dirty="0" err="1" smtClean="0">
                <a:solidFill>
                  <a:srgbClr val="000000"/>
                </a:solidFill>
                <a:latin typeface="Times New Roman" charset="0"/>
              </a:rPr>
              <a:t>mammographique</a:t>
            </a:r>
            <a:r>
              <a:rPr lang="fr-FR" sz="2400" dirty="0" smtClean="0">
                <a:solidFill>
                  <a:srgbClr val="000000"/>
                </a:solidFill>
                <a:latin typeface="Times New Roman" charset="0"/>
              </a:rPr>
              <a:t> (</a:t>
            </a:r>
            <a:r>
              <a:rPr lang="fr-FR" sz="2400" dirty="0">
                <a:solidFill>
                  <a:srgbClr val="000000"/>
                </a:solidFill>
                <a:latin typeface="Times New Roman" charset="0"/>
              </a:rPr>
              <a:t>écho)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 charset="0"/>
              </a:rPr>
              <a:t>OPACITE               MICROCAL                  DISTORSION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 charset="0"/>
              </a:rPr>
              <a:t>       </a:t>
            </a:r>
            <a:r>
              <a:rPr lang="fr-FR" sz="2400" dirty="0" err="1">
                <a:solidFill>
                  <a:srgbClr val="000000"/>
                </a:solidFill>
                <a:latin typeface="Times New Roman" charset="0"/>
                <a:sym typeface="Symbol" charset="2"/>
              </a:rPr>
              <a:t></a:t>
            </a:r>
            <a:r>
              <a:rPr lang="fr-FR" sz="2400" dirty="0">
                <a:solidFill>
                  <a:srgbClr val="000000"/>
                </a:solidFill>
                <a:latin typeface="Times New Roman" charset="0"/>
                <a:sym typeface="Symbol" charset="2"/>
              </a:rPr>
              <a:t>                               </a:t>
            </a:r>
            <a:r>
              <a:rPr lang="fr-FR" sz="2400" dirty="0" err="1">
                <a:solidFill>
                  <a:srgbClr val="000000"/>
                </a:solidFill>
                <a:latin typeface="Times New Roman" charset="0"/>
                <a:sym typeface="Symbol" charset="2"/>
              </a:rPr>
              <a:t></a:t>
            </a:r>
            <a:r>
              <a:rPr lang="fr-FR" sz="2400" dirty="0">
                <a:solidFill>
                  <a:srgbClr val="000000"/>
                </a:solidFill>
                <a:latin typeface="Times New Roman" charset="0"/>
                <a:sym typeface="Symbol" charset="2"/>
              </a:rPr>
              <a:t>                                       </a:t>
            </a:r>
            <a:r>
              <a:rPr lang="fr-FR" sz="2400" dirty="0" err="1">
                <a:solidFill>
                  <a:srgbClr val="000000"/>
                </a:solidFill>
                <a:latin typeface="Times New Roman" charset="0"/>
                <a:sym typeface="Symbol" charset="2"/>
              </a:rPr>
              <a:t></a:t>
            </a:r>
            <a:endParaRPr lang="fr-FR" sz="2400" dirty="0">
              <a:solidFill>
                <a:srgbClr val="000000"/>
              </a:solidFill>
              <a:latin typeface="Times New Roman" charset="0"/>
              <a:sym typeface="Symbol" charset="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000000"/>
              </a:solidFill>
              <a:latin typeface="Times New Roman" charset="0"/>
              <a:sym typeface="Symbol" charset="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 charset="0"/>
                <a:sym typeface="Symbol" charset="2"/>
              </a:rPr>
              <a:t>Micro B                      Macro </a:t>
            </a:r>
            <a:r>
              <a:rPr lang="fr-FR" sz="2400" dirty="0" smtClean="0">
                <a:solidFill>
                  <a:srgbClr val="000000"/>
                </a:solidFill>
                <a:latin typeface="Times New Roman" charset="0"/>
                <a:sym typeface="Symbol" charset="2"/>
              </a:rPr>
              <a:t>B	</a:t>
            </a:r>
            <a:r>
              <a:rPr lang="fr-FR" sz="2400" dirty="0" err="1" smtClean="0">
                <a:solidFill>
                  <a:srgbClr val="000000"/>
                </a:solidFill>
                <a:latin typeface="Times New Roman" charset="0"/>
                <a:sym typeface="Symbol" charset="2"/>
              </a:rPr>
              <a:t>microbiopsie</a:t>
            </a:r>
            <a:r>
              <a:rPr lang="fr-FR" sz="2400" dirty="0" smtClean="0">
                <a:solidFill>
                  <a:srgbClr val="000000"/>
                </a:solidFill>
                <a:latin typeface="Times New Roman" charset="0"/>
                <a:sym typeface="Symbol" charset="2"/>
              </a:rPr>
              <a:t> puis </a:t>
            </a:r>
            <a:r>
              <a:rPr lang="fr-FR" sz="2400" smtClean="0">
                <a:solidFill>
                  <a:srgbClr val="000000"/>
                </a:solidFill>
                <a:latin typeface="Times New Roman" charset="0"/>
                <a:sym typeface="Symbol" charset="2"/>
              </a:rPr>
              <a:t>chir</a:t>
            </a:r>
            <a:endParaRPr lang="fr-FR" sz="2400" dirty="0">
              <a:solidFill>
                <a:srgbClr val="000000"/>
              </a:solidFill>
              <a:latin typeface="Times New Roman" charset="0"/>
              <a:sym typeface="Symbol" charset="2"/>
            </a:endParaRPr>
          </a:p>
        </p:txBody>
      </p:sp>
      <p:sp>
        <p:nvSpPr>
          <p:cNvPr id="113668" name="Line 5"/>
          <p:cNvSpPr>
            <a:spLocks noChangeShapeType="1"/>
          </p:cNvSpPr>
          <p:nvPr/>
        </p:nvSpPr>
        <p:spPr bwMode="auto">
          <a:xfrm flipH="1">
            <a:off x="1295400" y="2819400"/>
            <a:ext cx="2897188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3669" name="Line 6"/>
          <p:cNvSpPr>
            <a:spLocks noChangeShapeType="1"/>
          </p:cNvSpPr>
          <p:nvPr/>
        </p:nvSpPr>
        <p:spPr bwMode="auto">
          <a:xfrm flipH="1">
            <a:off x="3886200" y="2819400"/>
            <a:ext cx="936625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3670" name="Line 7"/>
          <p:cNvSpPr>
            <a:spLocks noChangeShapeType="1"/>
          </p:cNvSpPr>
          <p:nvPr/>
        </p:nvSpPr>
        <p:spPr bwMode="auto">
          <a:xfrm>
            <a:off x="5791200" y="2895600"/>
            <a:ext cx="1295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5991690"/>
            <a:ext cx="9144000" cy="866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6950" y="1908175"/>
            <a:ext cx="7375525" cy="1978025"/>
          </a:xfrm>
        </p:spPr>
        <p:txBody>
          <a:bodyPr/>
          <a:lstStyle/>
          <a:p>
            <a:pPr algn="ctr">
              <a:buFontTx/>
              <a:buNone/>
            </a:pPr>
            <a:r>
              <a:rPr lang="fr-FR" sz="4000" b="1" dirty="0"/>
              <a:t>Peut-on avoir un cancer et </a:t>
            </a:r>
          </a:p>
          <a:p>
            <a:pPr algn="ctr">
              <a:buFontTx/>
              <a:buNone/>
            </a:pPr>
            <a:r>
              <a:rPr lang="fr-FR" sz="4000" b="1" dirty="0"/>
              <a:t>une mammographie normale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>
                <a:solidFill>
                  <a:srgbClr val="000000"/>
                </a:solidFill>
              </a:rPr>
              <a:t>Peut-on avoir un cancer et une mammographie normale 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fr-FR" sz="4000" b="1" dirty="0"/>
              <a:t>OUI !</a:t>
            </a:r>
          </a:p>
          <a:p>
            <a:r>
              <a:rPr lang="fr-FR" sz="2400" dirty="0"/>
              <a:t>1/ qualité technique (contrôle de qualité)</a:t>
            </a:r>
          </a:p>
          <a:p>
            <a:r>
              <a:rPr lang="fr-FR" sz="2400" dirty="0"/>
              <a:t>2/ lecteur (2° lecture, Aide Diagnostic)</a:t>
            </a:r>
          </a:p>
          <a:p>
            <a:r>
              <a:rPr lang="fr-FR" sz="2400" dirty="0"/>
              <a:t>3/ cancers « mal situés » (hors champ</a:t>
            </a:r>
            <a:r>
              <a:rPr lang="fr-FR" sz="2400" dirty="0" smtClean="0"/>
              <a:t>)</a:t>
            </a:r>
          </a:p>
          <a:p>
            <a:pPr lvl="1">
              <a:buNone/>
            </a:pPr>
            <a:r>
              <a:rPr lang="fr-FR" sz="2400" dirty="0" smtClean="0"/>
              <a:t>masqués </a:t>
            </a:r>
            <a:r>
              <a:rPr lang="fr-FR" sz="2400" dirty="0"/>
              <a:t>(seins denses)</a:t>
            </a:r>
          </a:p>
          <a:p>
            <a:pPr>
              <a:buFontTx/>
              <a:buNone/>
            </a:pPr>
            <a:r>
              <a:rPr lang="fr-FR" sz="2400" dirty="0"/>
              <a:t>      </a:t>
            </a:r>
            <a:r>
              <a:rPr lang="fr-FR" sz="2400" dirty="0" smtClean="0"/>
              <a:t> formes </a:t>
            </a:r>
            <a:r>
              <a:rPr lang="fr-FR" sz="2400" dirty="0"/>
              <a:t>particulières (lobulaire, </a:t>
            </a:r>
            <a:r>
              <a:rPr lang="fr-FR" sz="2400" dirty="0" smtClean="0"/>
              <a:t>lésion </a:t>
            </a:r>
            <a:r>
              <a:rPr lang="fr-FR" sz="2400" dirty="0"/>
              <a:t>superficielle,</a:t>
            </a:r>
            <a:r>
              <a:rPr lang="fr-FR" sz="2400" dirty="0" smtClean="0"/>
              <a:t> 				mamelon</a:t>
            </a:r>
            <a:r>
              <a:rPr lang="fr-FR" sz="2400" dirty="0"/>
              <a:t>)</a:t>
            </a:r>
          </a:p>
          <a:p>
            <a:pPr lvl="1">
              <a:buFontTx/>
              <a:buNone/>
            </a:pPr>
            <a:endParaRPr lang="fr-FR" sz="2000" dirty="0"/>
          </a:p>
          <a:p>
            <a:endParaRPr lang="fr-FR" dirty="0"/>
          </a:p>
        </p:txBody>
      </p:sp>
      <p:pic>
        <p:nvPicPr>
          <p:cNvPr id="542724" name="Picture 4" descr="PAGET"/>
          <p:cNvPicPr>
            <a:picLocks noChangeAspect="1" noChangeArrowheads="1"/>
          </p:cNvPicPr>
          <p:nvPr/>
        </p:nvPicPr>
        <p:blipFill>
          <a:blip r:embed="rId2"/>
          <a:srcRect l="2243" t="29523" r="18156" b="18779"/>
          <a:stretch>
            <a:fillRect/>
          </a:stretch>
        </p:blipFill>
        <p:spPr bwMode="auto">
          <a:xfrm>
            <a:off x="4356100" y="4652963"/>
            <a:ext cx="41751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sque COL">
  <a:themeElements>
    <a:clrScheme name="masque CO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que CO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asque CO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CO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CO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CO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CO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CO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CO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2398</Words>
  <Application>Microsoft Macintosh PowerPoint</Application>
  <PresentationFormat>Présentation à l'écran (4:3)</PresentationFormat>
  <Paragraphs>369</Paragraphs>
  <Slides>70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2</vt:i4>
      </vt:variant>
      <vt:variant>
        <vt:lpstr>Titres des diapositives</vt:lpstr>
      </vt:variant>
      <vt:variant>
        <vt:i4>70</vt:i4>
      </vt:variant>
    </vt:vector>
  </HeadingPairs>
  <TitlesOfParts>
    <vt:vector size="72" baseType="lpstr">
      <vt:lpstr>Thème Office</vt:lpstr>
      <vt:lpstr>masque COL</vt:lpstr>
      <vt:lpstr>IMAGERIE ET DIAGNOSTIC PREOPERATOIRE</vt:lpstr>
      <vt:lpstr>Imagerie du sein</vt:lpstr>
      <vt:lpstr>A QUI PRESCRIRE UNE MAMMOGRAPHIE (EN FRANCE) ?</vt:lpstr>
      <vt:lpstr>Les renseignements nécessaires pour le Radiologue</vt:lpstr>
      <vt:lpstr>Un cas clinique….</vt:lpstr>
      <vt:lpstr>Qu ’en pensez vous ?</vt:lpstr>
      <vt:lpstr>La patiente revient avec sa mammographie interprétée comme normale. Vous percevez toujours le nodule. Que proposez vous?</vt:lpstr>
      <vt:lpstr>Diapositive 8</vt:lpstr>
      <vt:lpstr>Peut-on avoir un cancer et une mammographie normale ?</vt:lpstr>
      <vt:lpstr>La patiente revient avec sa mammographie interprétée comme normale. Vous percevez toujours le nodule. Que proposez vous?</vt:lpstr>
      <vt:lpstr>Diapositive 11</vt:lpstr>
      <vt:lpstr>Diapositive 12</vt:lpstr>
      <vt:lpstr>Peut-on avoir un cancer et  une mammographie normale ? OUI</vt:lpstr>
      <vt:lpstr>Diapositive 14</vt:lpstr>
      <vt:lpstr>Faut-il demander une échographie ?</vt:lpstr>
      <vt:lpstr>Faut-il demander une échographie ?</vt:lpstr>
      <vt:lpstr>Votre patiente de 44 ans vient vous voir avec son résultat de bilan sénologique</vt:lpstr>
      <vt:lpstr>Votre patiente de 44 ans vient vous voir avec son résultat de bilan sénologique</vt:lpstr>
      <vt:lpstr>Fiabilité de l ’échographie</vt:lpstr>
      <vt:lpstr>Diapositive 20</vt:lpstr>
      <vt:lpstr>Compte rendu mammographique </vt:lpstr>
      <vt:lpstr>Compte rendu mammographique: Résultats</vt:lpstr>
      <vt:lpstr>CLASSIFICATION A.C.R = proposition de stratégie de prise en charge par le radiologue</vt:lpstr>
      <vt:lpstr>Cas clinique</vt:lpstr>
      <vt:lpstr>Diapositive 25</vt:lpstr>
      <vt:lpstr>Diapositive 26</vt:lpstr>
      <vt:lpstr>Diapositive 27</vt:lpstr>
      <vt:lpstr>CR du radiologue: conclusion</vt:lpstr>
      <vt:lpstr>Quelle CAT proposez vous?</vt:lpstr>
      <vt:lpstr>Quelle CAT proposez vous?</vt:lpstr>
      <vt:lpstr>Diapositive 31</vt:lpstr>
      <vt:lpstr>Pourquoi ?</vt:lpstr>
      <vt:lpstr>Y a-t-il encore une place pour la ponction cytologique?</vt:lpstr>
      <vt:lpstr>Ponction cytologique</vt:lpstr>
      <vt:lpstr>Cas clinique</vt:lpstr>
      <vt:lpstr>Diapositive 36</vt:lpstr>
      <vt:lpstr>Diapositive 37</vt:lpstr>
      <vt:lpstr>Quelle prise en charge proposez vous?</vt:lpstr>
      <vt:lpstr>Quelle prise en charge proposez vous?</vt:lpstr>
      <vt:lpstr>Les différentes techniques per cutanées</vt:lpstr>
      <vt:lpstr>Diapositive 41</vt:lpstr>
      <vt:lpstr>MICROBIOPSIE SOUS STÉRÉOTAXIE: </vt:lpstr>
      <vt:lpstr>Diapositive 43</vt:lpstr>
      <vt:lpstr>Diapositive 44</vt:lpstr>
      <vt:lpstr>BON CENTRAGE </vt:lpstr>
      <vt:lpstr>AIGUILLE A BIOPSIE EN PLACE </vt:lpstr>
      <vt:lpstr>Diapositive 47</vt:lpstr>
      <vt:lpstr>Macrobiopsies percutanées (mammotome*)</vt:lpstr>
      <vt:lpstr>Biopsies percutanées: precautions avant réalisation</vt:lpstr>
      <vt:lpstr>Techniques diagnostiques percutanées: comment choisir ?</vt:lpstr>
      <vt:lpstr>MICROBIOPSIES ( 14 - 16 G)  sous contrôle échographique ou stéréotaxique </vt:lpstr>
      <vt:lpstr>Microbiopsie: sous stéréo ou sous écho?</vt:lpstr>
      <vt:lpstr>MICROCALCIFICATIONS =&gt; MACROBIOPSIE</vt:lpstr>
      <vt:lpstr>Validation de l’ indication de macrobiopsie</vt:lpstr>
      <vt:lpstr>Mme DEL.</vt:lpstr>
      <vt:lpstr>Diapositive 56</vt:lpstr>
      <vt:lpstr>Diapositive 57</vt:lpstr>
      <vt:lpstr>Diapositive 58</vt:lpstr>
      <vt:lpstr> </vt:lpstr>
      <vt:lpstr>Vous recevez le résultat par le laboratoire: Dystrophie et hyperplasie canalaire atypique</vt:lpstr>
      <vt:lpstr>Vous recevez le résultat par le laboratoire: Dystrophie et hyperplasie canalaire atypique</vt:lpstr>
      <vt:lpstr>RCP</vt:lpstr>
      <vt:lpstr>Résultats des biopsies</vt:lpstr>
      <vt:lpstr>Le compte-rendu histologique</vt:lpstr>
      <vt:lpstr>Pourquoi ne pas microbiopsier toutes les lésions ?</vt:lpstr>
      <vt:lpstr>En résumé: A.C.R  et PRÉLÈVEMENTS </vt:lpstr>
      <vt:lpstr>OPACITES-NODULES A.C.R 4 et A.C.R 5</vt:lpstr>
      <vt:lpstr>MICROCALCIFICATIONS A.C.R 4 et 5</vt:lpstr>
      <vt:lpstr>DESORGANISATION ARCHITECTURALE</vt:lpstr>
      <vt:lpstr>Diapositive 70</vt:lpstr>
    </vt:vector>
  </TitlesOfParts>
  <Company>Boulanger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IMAGERIE ET DIAGNOSTIQUE PREOPERATOIRE</dc:title>
  <dc:creator>Loïc Boulanger</dc:creator>
  <cp:lastModifiedBy>Loïc Boulanger</cp:lastModifiedBy>
  <cp:revision>14</cp:revision>
  <dcterms:created xsi:type="dcterms:W3CDTF">2011-12-11T21:26:58Z</dcterms:created>
  <dcterms:modified xsi:type="dcterms:W3CDTF">2011-12-11T21:47:58Z</dcterms:modified>
</cp:coreProperties>
</file>