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5" r:id="rId11"/>
    <p:sldId id="279" r:id="rId12"/>
    <p:sldId id="266" r:id="rId13"/>
    <p:sldId id="275" r:id="rId14"/>
    <p:sldId id="278" r:id="rId15"/>
    <p:sldId id="270" r:id="rId16"/>
    <p:sldId id="269" r:id="rId17"/>
    <p:sldId id="268" r:id="rId18"/>
    <p:sldId id="274" r:id="rId19"/>
    <p:sldId id="280" r:id="rId20"/>
    <p:sldId id="271" r:id="rId21"/>
    <p:sldId id="284" r:id="rId22"/>
    <p:sldId id="272" r:id="rId23"/>
    <p:sldId id="273" r:id="rId24"/>
    <p:sldId id="267" r:id="rId25"/>
    <p:sldId id="281" r:id="rId26"/>
    <p:sldId id="264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9453-4038-2E4C-B028-286591F57D56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3F96-8C0E-C04D-AB2C-3A9F8FF3887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7" y="2130425"/>
            <a:ext cx="8703733" cy="1470025"/>
          </a:xfrm>
        </p:spPr>
        <p:txBody>
          <a:bodyPr>
            <a:normAutofit/>
          </a:bodyPr>
          <a:lstStyle/>
          <a:p>
            <a:r>
              <a:rPr lang="fr-FR" sz="4000" dirty="0" smtClean="0"/>
              <a:t>EPIDEMIOLOGIE DU CANCER DU SEIN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1" y="3893218"/>
            <a:ext cx="8017932" cy="171193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fr-FR" sz="2800" i="1" dirty="0" smtClean="0">
                <a:solidFill>
                  <a:schemeClr val="tx2"/>
                </a:solidFill>
              </a:rPr>
              <a:t>Dr Loïc BOULANGER, Pr Denis VINATIER</a:t>
            </a:r>
          </a:p>
          <a:p>
            <a:pPr>
              <a:spcBef>
                <a:spcPct val="0"/>
              </a:spcBef>
            </a:pPr>
            <a:r>
              <a:rPr lang="fr-FR" sz="2800" dirty="0" smtClean="0">
                <a:solidFill>
                  <a:schemeClr val="tx2"/>
                </a:solidFill>
              </a:rPr>
              <a:t>Service de chirurgie gynécologique et mammaire</a:t>
            </a:r>
          </a:p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Hôpital  Jeanne de Flandre, CHRU  de Lille</a:t>
            </a:r>
            <a:endParaRPr lang="fr-FR" sz="2800" dirty="0"/>
          </a:p>
        </p:txBody>
      </p:sp>
      <p:pic>
        <p:nvPicPr>
          <p:cNvPr id="4" name="Picture 4" descr="ACTION SEI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3048000" cy="2133600"/>
          </a:xfrm>
          <a:prstGeom prst="rect">
            <a:avLst/>
          </a:prstGeom>
          <a:noFill/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-3175"/>
            <a:ext cx="25923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ru 50 x 20 CMJN cop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356646"/>
            <a:ext cx="3010802" cy="15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 smtClean="0"/>
              <a:t>3 facteurs de risque principaux:</a:t>
            </a:r>
          </a:p>
          <a:p>
            <a:pPr lvl="1"/>
            <a:r>
              <a:rPr lang="fr-FR" dirty="0" smtClean="0"/>
              <a:t>Le risque génétique</a:t>
            </a:r>
          </a:p>
          <a:p>
            <a:pPr lvl="1"/>
            <a:r>
              <a:rPr lang="fr-FR" dirty="0" smtClean="0"/>
              <a:t>Le risque histologique</a:t>
            </a:r>
          </a:p>
          <a:p>
            <a:pPr lvl="1"/>
            <a:r>
              <a:rPr lang="fr-FR" dirty="0" smtClean="0"/>
              <a:t>La densité mammaire (« risque radiologique »)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777"/>
          </a:xfrm>
        </p:spPr>
        <p:txBody>
          <a:bodyPr>
            <a:normAutofit/>
          </a:bodyPr>
          <a:lstStyle/>
          <a:p>
            <a:r>
              <a:rPr lang="fr-FR" dirty="0" smtClean="0"/>
              <a:t>Mais relativiser le risque relatif (c'est-à-dire par rapport à la population générale)</a:t>
            </a:r>
          </a:p>
          <a:p>
            <a:pPr lvl="1"/>
            <a:r>
              <a:rPr lang="fr-FR" dirty="0" smtClean="0"/>
              <a:t>Le risque relatif lié à un THS</a:t>
            </a:r>
            <a:r>
              <a:rPr lang="fr-FR" dirty="0" smtClean="0"/>
              <a:t> : 1.3 </a:t>
            </a:r>
            <a:r>
              <a:rPr lang="fr-FR" dirty="0" smtClean="0"/>
              <a:t>à 1.5 en cas d’utilisation prolongée (</a:t>
            </a:r>
            <a:r>
              <a:rPr lang="fr-FR" dirty="0" err="1" smtClean="0"/>
              <a:t>Foidart</a:t>
            </a:r>
            <a:r>
              <a:rPr lang="fr-FR" dirty="0" smtClean="0"/>
              <a:t> 2007). On estime que moins de un pour cent des femmes traitées par THS développe un cancer du sein imputable à ce facteur de risque</a:t>
            </a:r>
          </a:p>
          <a:p>
            <a:pPr lvl="1"/>
            <a:r>
              <a:rPr lang="fr-FR" dirty="0" smtClean="0"/>
              <a:t>A l’opposé</a:t>
            </a:r>
            <a:r>
              <a:rPr lang="fr-FR" dirty="0" smtClean="0"/>
              <a:t> le risque </a:t>
            </a:r>
            <a:r>
              <a:rPr lang="fr-FR" dirty="0" smtClean="0"/>
              <a:t>cumulé de près de 90% de cancer du sein à 80 ans chez une femme porteuse d’une mutation BRCA1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Etudions les </a:t>
            </a:r>
            <a:r>
              <a:rPr lang="fr-FR" dirty="0"/>
              <a:t>facteurs de risque induisant un RR supérieur à un seuil arbitraire de 2 à 70 </a:t>
            </a:r>
            <a:r>
              <a:rPr lang="fr-FR" dirty="0" smtClean="0"/>
              <a:t>ans</a:t>
            </a:r>
          </a:p>
          <a:p>
            <a:r>
              <a:rPr lang="fr-FR" dirty="0" smtClean="0"/>
              <a:t>A </a:t>
            </a:r>
            <a:r>
              <a:rPr lang="fr-FR" dirty="0"/>
              <a:t>cet âge, un RR de 2 correspond à un risque absolu de près de 20 % de cancer du sein, proche de l’estimation sur laquelle se basent les essais de prévention et les recommandations de prise en charge anglo-saxonnes (NICE 2004, NCCN 2007, </a:t>
            </a:r>
            <a:r>
              <a:rPr lang="fr-FR" dirty="0" err="1"/>
              <a:t>Saslow</a:t>
            </a:r>
            <a:r>
              <a:rPr lang="fr-FR" dirty="0"/>
              <a:t> 2007) et françaises (RPC 2007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C'est </a:t>
            </a:r>
            <a:r>
              <a:rPr lang="fr-FR" dirty="0"/>
              <a:t>à partir de ce seuil que des modifications de stratégies de dépistage ou de prévention spécifiques sont </a:t>
            </a:r>
            <a:r>
              <a:rPr lang="fr-FR" dirty="0" smtClean="0"/>
              <a:t>discutées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6096000" cy="68453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2138809"/>
            <a:ext cx="2498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Facteurs </a:t>
            </a:r>
          </a:p>
          <a:p>
            <a:r>
              <a:rPr lang="fr-FR" sz="4400" dirty="0" smtClean="0"/>
              <a:t>de risque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DE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existe des situations à risque intermédiaire (risque relatif de 1 à 2)</a:t>
            </a:r>
          </a:p>
          <a:p>
            <a:pPr lvl="1"/>
            <a:r>
              <a:rPr lang="fr-FR" dirty="0" smtClean="0"/>
              <a:t>les facteurs de risque liés aux modes de vie (surpoids, alcool, alimentation)</a:t>
            </a:r>
          </a:p>
          <a:p>
            <a:pPr lvl="1"/>
            <a:r>
              <a:rPr lang="fr-FR" dirty="0" smtClean="0"/>
              <a:t>à la vie génitale (âge des premières règles, de la première grossesse, de la ménopause, allaitement)</a:t>
            </a:r>
          </a:p>
          <a:p>
            <a:pPr lvl="1"/>
            <a:r>
              <a:rPr lang="fr-FR" dirty="0" smtClean="0"/>
              <a:t>la contraception orale</a:t>
            </a:r>
          </a:p>
          <a:p>
            <a:pPr lvl="1"/>
            <a:r>
              <a:rPr lang="fr-FR" dirty="0" smtClean="0"/>
              <a:t>l'hormonothérapie à la ménopause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300" y="-76200"/>
            <a:ext cx="10388600" cy="7010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52960" y="6126163"/>
            <a:ext cx="341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Dr P. VENNIN, Centre Oscar </a:t>
            </a:r>
            <a:r>
              <a:rPr lang="fr-FR" sz="2000" b="1" dirty="0" err="1" smtClean="0">
                <a:solidFill>
                  <a:schemeClr val="bg1"/>
                </a:solidFill>
              </a:rPr>
              <a:t>Lambret</a:t>
            </a:r>
            <a:r>
              <a:rPr lang="fr-FR" sz="2000" b="1" dirty="0" smtClean="0">
                <a:solidFill>
                  <a:schemeClr val="bg1"/>
                </a:solidFill>
              </a:rPr>
              <a:t>, Lille, France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Femmes porteuses d’une mutation BRCA1 ou BRCA2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L’analyse d’</a:t>
            </a:r>
            <a:r>
              <a:rPr lang="fr-FR" dirty="0" err="1" smtClean="0"/>
              <a:t>Antoniou</a:t>
            </a:r>
            <a:r>
              <a:rPr lang="fr-FR" dirty="0" smtClean="0"/>
              <a:t> (2003) </a:t>
            </a:r>
            <a:r>
              <a:rPr lang="fr-FR" dirty="0"/>
              <a:t>regroupant 22 études donne un risque cumulé à 70 ans d’ environ 70% pour BRCA1 et 60 % pour </a:t>
            </a:r>
            <a:r>
              <a:rPr lang="fr-FR" dirty="0" smtClean="0"/>
              <a:t>BRCA2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Femmes dont l’histoire évoque une prédisposition héréditaire mais dont   l’analyse BRCA1 et 2 est négative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1832"/>
            <a:ext cx="8229600" cy="468014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Situation </a:t>
            </a:r>
            <a:r>
              <a:rPr lang="fr-FR" dirty="0"/>
              <a:t>la plus fréquente rencontrée dans les consultations </a:t>
            </a:r>
            <a:r>
              <a:rPr lang="fr-FR" dirty="0" smtClean="0"/>
              <a:t>d’oncogénétique</a:t>
            </a:r>
          </a:p>
          <a:p>
            <a:r>
              <a:rPr lang="fr-FR" dirty="0"/>
              <a:t>En France, près de 20 000 tests BRCA1 ou 2 ont été réalisé entre 2003 et 2007 (source :</a:t>
            </a:r>
            <a:r>
              <a:rPr lang="fr-FR" dirty="0" smtClean="0"/>
              <a:t> </a:t>
            </a:r>
            <a:r>
              <a:rPr lang="fr-FR" dirty="0" err="1" smtClean="0"/>
              <a:t>INCa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5123 </a:t>
            </a:r>
            <a:r>
              <a:rPr lang="fr-FR" dirty="0"/>
              <a:t>mutations ont été </a:t>
            </a:r>
            <a:r>
              <a:rPr lang="fr-FR" dirty="0" smtClean="0"/>
              <a:t>détectées</a:t>
            </a:r>
          </a:p>
          <a:p>
            <a:pPr lvl="1"/>
            <a:r>
              <a:rPr lang="fr-FR" dirty="0" smtClean="0"/>
              <a:t>Donc 15000</a:t>
            </a:r>
            <a:r>
              <a:rPr lang="fr-FR" dirty="0" smtClean="0"/>
              <a:t> femmes </a:t>
            </a:r>
            <a:r>
              <a:rPr lang="fr-FR" dirty="0"/>
              <a:t>non porteuses ainsi que les femmes de leur famille</a:t>
            </a:r>
            <a:r>
              <a:rPr lang="fr-FR" dirty="0" smtClean="0"/>
              <a:t> qui gardent </a:t>
            </a:r>
            <a:r>
              <a:rPr lang="fr-FR" dirty="0"/>
              <a:t>un risque élevé de cancer du sein. Chez</a:t>
            </a:r>
            <a:r>
              <a:rPr lang="fr-FR" dirty="0" smtClean="0"/>
              <a:t> elles </a:t>
            </a:r>
            <a:r>
              <a:rPr lang="fr-FR" dirty="0"/>
              <a:t>les </a:t>
            </a:r>
            <a:r>
              <a:rPr lang="fr-FR" dirty="0" smtClean="0"/>
              <a:t>modèles d’évaluation du risque peuvent </a:t>
            </a:r>
            <a:r>
              <a:rPr lang="fr-FR" dirty="0"/>
              <a:t>avoir un</a:t>
            </a:r>
            <a:r>
              <a:rPr lang="fr-FR" dirty="0" smtClean="0"/>
              <a:t> intérêt </a:t>
            </a:r>
            <a:r>
              <a:rPr lang="fr-FR" dirty="0"/>
              <a:t>pour proposer une stratégie de dépistage ou de </a:t>
            </a:r>
            <a:r>
              <a:rPr lang="fr-FR" dirty="0" smtClean="0"/>
              <a:t>prévention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</a:t>
            </a:r>
            <a:r>
              <a:rPr lang="fr-FR" dirty="0" smtClean="0"/>
              <a:t>es lésions histologiques bénignes à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600200"/>
            <a:ext cx="8876530" cy="5257800"/>
          </a:xfrm>
        </p:spPr>
        <p:txBody>
          <a:bodyPr>
            <a:normAutofit/>
          </a:bodyPr>
          <a:lstStyle/>
          <a:p>
            <a:r>
              <a:rPr lang="fr-FR" dirty="0"/>
              <a:t>Les lésions sans atypies, prolifératives ou non, n’entraînent pas ou peu de majoration du RR de </a:t>
            </a:r>
            <a:r>
              <a:rPr lang="fr-FR" dirty="0" smtClean="0"/>
              <a:t>cancer</a:t>
            </a:r>
          </a:p>
          <a:p>
            <a:r>
              <a:rPr lang="fr-FR" dirty="0" smtClean="0"/>
              <a:t>Ainsi</a:t>
            </a:r>
            <a:r>
              <a:rPr lang="fr-FR" dirty="0"/>
              <a:t>, le risque absolu de faire un cancer en 15 ans passe de 2 % en l’absence de lésions prolifératives à 8 % en cas </a:t>
            </a:r>
            <a:r>
              <a:rPr lang="fr-FR" dirty="0" smtClean="0"/>
              <a:t>d’atypies</a:t>
            </a:r>
          </a:p>
          <a:p>
            <a:r>
              <a:rPr lang="fr-FR" dirty="0"/>
              <a:t>A</a:t>
            </a:r>
            <a:r>
              <a:rPr lang="fr-FR" dirty="0" smtClean="0"/>
              <a:t>bsence </a:t>
            </a:r>
            <a:r>
              <a:rPr lang="fr-FR" dirty="0"/>
              <a:t>de </a:t>
            </a:r>
            <a:r>
              <a:rPr lang="fr-FR" dirty="0" err="1"/>
              <a:t>sur-risque</a:t>
            </a:r>
            <a:r>
              <a:rPr lang="fr-FR" dirty="0"/>
              <a:t> de cancer chez les femmes sans antécédents familiaux qui présentent des lésions non prolifératives (kystes, fibroadénomes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lésions histologiques bénignes à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Toutes populations confondues</a:t>
            </a:r>
          </a:p>
          <a:p>
            <a:pPr lvl="1"/>
            <a:r>
              <a:rPr lang="fr-FR" dirty="0" smtClean="0"/>
              <a:t>RR de 1,27 pour des lésions non prolifératives</a:t>
            </a:r>
          </a:p>
          <a:p>
            <a:pPr lvl="1"/>
            <a:r>
              <a:rPr lang="fr-FR" dirty="0" smtClean="0"/>
              <a:t>RR de 1,88 pour des lésions prolifératives sans atypies (hyperplasie </a:t>
            </a:r>
            <a:r>
              <a:rPr lang="fr-FR" dirty="0" err="1" smtClean="0"/>
              <a:t>canalaire</a:t>
            </a:r>
            <a:r>
              <a:rPr lang="fr-FR" dirty="0" smtClean="0"/>
              <a:t> simple, papillome, cicatrice radiaire ou </a:t>
            </a:r>
            <a:r>
              <a:rPr lang="fr-FR" dirty="0" err="1" smtClean="0"/>
              <a:t>adénose</a:t>
            </a:r>
            <a:r>
              <a:rPr lang="fr-FR" dirty="0" smtClean="0"/>
              <a:t> sclérosante)</a:t>
            </a:r>
          </a:p>
          <a:p>
            <a:pPr lvl="1"/>
            <a:r>
              <a:rPr lang="fr-FR" dirty="0" smtClean="0"/>
              <a:t>RR de 4,24 en présence d’atypies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PATHOLOGIE MULTIFACTORIELLE</a:t>
            </a:r>
          </a:p>
          <a:p>
            <a:endParaRPr lang="fr-FR" dirty="0" smtClean="0"/>
          </a:p>
          <a:p>
            <a:r>
              <a:rPr lang="fr-FR" dirty="0" smtClean="0"/>
              <a:t>MULTIPLES </a:t>
            </a:r>
            <a:r>
              <a:rPr lang="fr-FR" dirty="0"/>
              <a:t>« FACTEURS » NON </a:t>
            </a:r>
            <a:r>
              <a:rPr lang="fr-FR" dirty="0" smtClean="0"/>
              <a:t>INDEPENDANTS</a:t>
            </a:r>
          </a:p>
          <a:p>
            <a:endParaRPr lang="fr-FR" dirty="0" smtClean="0"/>
          </a:p>
          <a:p>
            <a:r>
              <a:rPr lang="fr-FR" dirty="0" smtClean="0"/>
              <a:t>PAS </a:t>
            </a:r>
            <a:r>
              <a:rPr lang="fr-FR" dirty="0"/>
              <a:t>DE FACTEUR EXOGENE </a:t>
            </a:r>
            <a:r>
              <a:rPr lang="fr-FR" dirty="0" smtClean="0"/>
              <a:t>DETERMINANT</a:t>
            </a:r>
          </a:p>
          <a:p>
            <a:endParaRPr lang="fr-FR" dirty="0" smtClean="0"/>
          </a:p>
          <a:p>
            <a:r>
              <a:rPr lang="fr-FR" dirty="0" smtClean="0"/>
              <a:t>PATHOLOGIE </a:t>
            </a:r>
            <a:r>
              <a:rPr lang="fr-FR" dirty="0"/>
              <a:t>HETEROGENE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Femmes présentant une forte densité mammaire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/>
              <a:t>La densité mammaire est un facteur significatif du risque de cancer du </a:t>
            </a:r>
            <a:r>
              <a:rPr lang="fr-FR" dirty="0" smtClean="0"/>
              <a:t>sein</a:t>
            </a:r>
          </a:p>
          <a:p>
            <a:r>
              <a:rPr lang="fr-FR" dirty="0" smtClean="0"/>
              <a:t>La densité mammaire reflète le rapport entre le tissu </a:t>
            </a:r>
            <a:r>
              <a:rPr lang="fr-FR" dirty="0" err="1" smtClean="0"/>
              <a:t>fibro-glandulaire</a:t>
            </a:r>
            <a:r>
              <a:rPr lang="fr-FR" dirty="0" smtClean="0"/>
              <a:t> </a:t>
            </a:r>
            <a:r>
              <a:rPr lang="fr-FR" dirty="0" err="1" smtClean="0"/>
              <a:t>radio-opaque</a:t>
            </a:r>
            <a:r>
              <a:rPr lang="fr-FR" dirty="0" smtClean="0"/>
              <a:t> et le tissu graisseux </a:t>
            </a:r>
            <a:r>
              <a:rPr lang="fr-FR" dirty="0" err="1" smtClean="0"/>
              <a:t>radio-transparent</a:t>
            </a:r>
            <a:endParaRPr lang="fr-FR" dirty="0" smtClean="0"/>
          </a:p>
          <a:p>
            <a:r>
              <a:rPr lang="fr-FR" dirty="0" smtClean="0"/>
              <a:t>Elle est influencée par des facteurs physiologiques et exogènes, notamment hormonaux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Femmes présentant une forte densité mammaire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Responsable d’une diminution de la sensibilité de la mammographie (risque de faux négatifs, augmentation des cancers d’intervalle), et de la spécificité (risque de faux positifs, augmentation des explorations complémentaires)</a:t>
            </a:r>
          </a:p>
          <a:p>
            <a:r>
              <a:rPr lang="fr-FR" dirty="0" smtClean="0"/>
              <a:t>Mais la densité mammaire reste un facteur indépendant du risque de cancer du sein dans de nombreuses études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Quantification de la densité mammaire en mammographie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La densité optique est fonction de la densité du tissu mammaire mais également des conditions d’acquisitions et de </a:t>
            </a:r>
            <a:r>
              <a:rPr lang="fr-FR" dirty="0" smtClean="0"/>
              <a:t>lecture</a:t>
            </a:r>
          </a:p>
          <a:p>
            <a:r>
              <a:rPr lang="fr-FR" dirty="0" smtClean="0"/>
              <a:t>Classification </a:t>
            </a:r>
            <a:r>
              <a:rPr lang="fr-FR" dirty="0" err="1" smtClean="0"/>
              <a:t>BI-Rads</a:t>
            </a:r>
            <a:endParaRPr lang="fr-FR" dirty="0" smtClean="0"/>
          </a:p>
          <a:p>
            <a:pPr lvl="1"/>
            <a:r>
              <a:rPr lang="fr-FR" dirty="0" err="1"/>
              <a:t>BI-Rads</a:t>
            </a:r>
            <a:r>
              <a:rPr lang="fr-FR" dirty="0"/>
              <a:t> 1</a:t>
            </a:r>
            <a:r>
              <a:rPr lang="fr-FR" dirty="0" smtClean="0"/>
              <a:t> (moins </a:t>
            </a:r>
            <a:r>
              <a:rPr lang="fr-FR" dirty="0"/>
              <a:t>de 25% de tissu </a:t>
            </a:r>
            <a:r>
              <a:rPr lang="fr-FR" dirty="0" err="1" smtClean="0"/>
              <a:t>fibroglandulaire</a:t>
            </a:r>
            <a:r>
              <a:rPr lang="fr-FR" dirty="0"/>
              <a:t>)</a:t>
            </a:r>
            <a:r>
              <a:rPr lang="fr-FR" dirty="0" smtClean="0"/>
              <a:t> </a:t>
            </a:r>
            <a:r>
              <a:rPr lang="fr-FR" dirty="0"/>
              <a:t>seins presque entièrement </a:t>
            </a:r>
            <a:r>
              <a:rPr lang="fr-FR" dirty="0" smtClean="0"/>
              <a:t>graisseux</a:t>
            </a:r>
          </a:p>
          <a:p>
            <a:pPr lvl="1"/>
            <a:r>
              <a:rPr lang="fr-FR" dirty="0" err="1" smtClean="0"/>
              <a:t>BI</a:t>
            </a:r>
            <a:r>
              <a:rPr lang="fr-FR" dirty="0" err="1"/>
              <a:t>-Rads</a:t>
            </a:r>
            <a:r>
              <a:rPr lang="fr-FR" dirty="0"/>
              <a:t> 2 (entre 25% et 50 %) : structures </a:t>
            </a:r>
            <a:r>
              <a:rPr lang="fr-FR" dirty="0" err="1"/>
              <a:t>fibroglandulaires</a:t>
            </a:r>
            <a:r>
              <a:rPr lang="fr-FR" dirty="0"/>
              <a:t> denses </a:t>
            </a:r>
            <a:r>
              <a:rPr lang="fr-FR" dirty="0" smtClean="0"/>
              <a:t>dispersées</a:t>
            </a:r>
            <a:endParaRPr lang="fr-FR" dirty="0"/>
          </a:p>
          <a:p>
            <a:pPr lvl="1"/>
            <a:r>
              <a:rPr lang="fr-FR" dirty="0" err="1" smtClean="0"/>
              <a:t>BI</a:t>
            </a:r>
            <a:r>
              <a:rPr lang="fr-FR" dirty="0" err="1"/>
              <a:t>-Rads</a:t>
            </a:r>
            <a:r>
              <a:rPr lang="fr-FR" dirty="0"/>
              <a:t> 3</a:t>
            </a:r>
            <a:r>
              <a:rPr lang="fr-FR" dirty="0" smtClean="0"/>
              <a:t> (</a:t>
            </a:r>
            <a:r>
              <a:rPr lang="fr-FR" dirty="0"/>
              <a:t>entre 50 et 75%)</a:t>
            </a:r>
            <a:r>
              <a:rPr lang="fr-FR" dirty="0" smtClean="0"/>
              <a:t> : seins </a:t>
            </a:r>
            <a:r>
              <a:rPr lang="fr-FR" dirty="0"/>
              <a:t>denses et </a:t>
            </a:r>
            <a:r>
              <a:rPr lang="fr-FR" dirty="0" smtClean="0"/>
              <a:t>hétérogènes</a:t>
            </a:r>
            <a:endParaRPr lang="fr-FR" dirty="0"/>
          </a:p>
          <a:p>
            <a:pPr lvl="1"/>
            <a:r>
              <a:rPr lang="fr-FR" dirty="0" err="1" smtClean="0"/>
              <a:t>BI</a:t>
            </a:r>
            <a:r>
              <a:rPr lang="fr-FR" dirty="0" err="1"/>
              <a:t>-Rads</a:t>
            </a:r>
            <a:r>
              <a:rPr lang="fr-FR" dirty="0"/>
              <a:t> 4 (plus de 75% de tissu </a:t>
            </a:r>
            <a:r>
              <a:rPr lang="fr-FR" dirty="0" err="1"/>
              <a:t>fibroglandulaire</a:t>
            </a:r>
            <a:r>
              <a:rPr lang="fr-FR" dirty="0"/>
              <a:t>) : seins extrêmement </a:t>
            </a:r>
            <a:r>
              <a:rPr lang="fr-FR" dirty="0" smtClean="0"/>
              <a:t>denses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Densité mammaire et risque de cancer du sein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Une </a:t>
            </a:r>
            <a:r>
              <a:rPr lang="fr-FR" dirty="0" err="1"/>
              <a:t>méta-analyse</a:t>
            </a:r>
            <a:r>
              <a:rPr lang="fr-FR" dirty="0"/>
              <a:t> de huit études de cohortes a retrouvé un RR de cancer du sein de 5.19 (95% IC, 3.6 - 7.48) pour les femmes avec des densités extrêmes (Warner 1992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De </a:t>
            </a:r>
            <a:r>
              <a:rPr lang="fr-FR" dirty="0"/>
              <a:t>nombreux auteurs retrouvent un risque de cancer du sein lié à la densité qui augmente avec </a:t>
            </a:r>
            <a:r>
              <a:rPr lang="fr-FR" dirty="0" smtClean="0"/>
              <a:t>l’âge</a:t>
            </a:r>
          </a:p>
          <a:p>
            <a:r>
              <a:rPr lang="fr-FR" dirty="0" smtClean="0"/>
              <a:t>La densité mammaire influe aussi sur la sensibilité et la spécificité du dépistage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d’estimation du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177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Ces modèles intègrent différents facteurs de risque</a:t>
            </a:r>
          </a:p>
          <a:p>
            <a:r>
              <a:rPr lang="fr-FR" dirty="0" smtClean="0"/>
              <a:t>Les antécédents familiaux sont pris en compte de façon constante</a:t>
            </a:r>
          </a:p>
          <a:p>
            <a:r>
              <a:rPr lang="fr-FR" dirty="0" smtClean="0"/>
              <a:t>De nombreux autres facteurs, variables suivant le modèle, sont également pris en compte (âge des premières règles, âge de la première grossesse, antécédents de biopsies...)</a:t>
            </a:r>
          </a:p>
          <a:p>
            <a:r>
              <a:rPr lang="fr-FR" dirty="0" smtClean="0"/>
              <a:t>Ces calculs pourraient être très utiles pour la pratique clinique, car ils peuvent permettre de définir des seuils de risques pour lesquels des stratégies de dépistage et/ou de prévention adaptées devraient être mises en place.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d’estimation du risque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modèle de Gail</a:t>
            </a:r>
          </a:p>
          <a:p>
            <a:r>
              <a:rPr lang="fr-FR" dirty="0" smtClean="0"/>
              <a:t>Le modèle de Claus</a:t>
            </a:r>
          </a:p>
          <a:p>
            <a:r>
              <a:rPr lang="fr-FR" dirty="0" smtClean="0"/>
              <a:t>BRCAPRO</a:t>
            </a:r>
          </a:p>
          <a:p>
            <a:r>
              <a:rPr lang="fr-FR" dirty="0" smtClean="0"/>
              <a:t>BOADICEA</a:t>
            </a:r>
          </a:p>
          <a:p>
            <a:r>
              <a:rPr lang="fr-FR" dirty="0" err="1" smtClean="0"/>
              <a:t>Tyrer-Cuzick</a:t>
            </a:r>
            <a:r>
              <a:rPr lang="fr-FR" dirty="0" smtClean="0"/>
              <a:t> (IBIS)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Conclusion: évolution de l’incidence et de la mortalité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facteurs</a:t>
            </a:r>
            <a:r>
              <a:rPr lang="fr-FR" dirty="0" smtClean="0"/>
              <a:t> qui modifient cette évolution:</a:t>
            </a:r>
          </a:p>
          <a:p>
            <a:pPr lvl="1"/>
            <a:r>
              <a:rPr lang="fr-FR" dirty="0" smtClean="0"/>
              <a:t>le dépistage</a:t>
            </a:r>
          </a:p>
          <a:p>
            <a:pPr lvl="1"/>
            <a:r>
              <a:rPr lang="fr-FR" dirty="0" smtClean="0"/>
              <a:t>le </a:t>
            </a:r>
            <a:r>
              <a:rPr lang="fr-FR" dirty="0"/>
              <a:t>progrès des </a:t>
            </a:r>
            <a:r>
              <a:rPr lang="fr-FR" dirty="0" smtClean="0"/>
              <a:t>thérapeutiques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variation de la prévalence de facteurs de risque lié au style de vie des </a:t>
            </a:r>
            <a:r>
              <a:rPr lang="fr-FR" dirty="0" smtClean="0"/>
              <a:t>femmes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Pathologie multifactorielle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1417638"/>
            <a:ext cx="9194800" cy="497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ETUDES OBSERVATIONNELLES</a:t>
            </a:r>
          </a:p>
          <a:p>
            <a:endParaRPr lang="fr-FR" dirty="0" smtClean="0"/>
          </a:p>
          <a:p>
            <a:r>
              <a:rPr lang="fr-FR" dirty="0" smtClean="0"/>
              <a:t>RECHERCHE </a:t>
            </a:r>
            <a:r>
              <a:rPr lang="fr-FR" dirty="0"/>
              <a:t>DE FACTEURS DE </a:t>
            </a:r>
            <a:r>
              <a:rPr lang="fr-FR" smtClean="0"/>
              <a:t>RISQUE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EPIDEMIOLOGIE DESCRIPTIVE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863600"/>
            <a:ext cx="9499600" cy="5994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03415" y="6488668"/>
            <a:ext cx="304058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 DESCRIPTIVE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fr-FR" dirty="0"/>
              <a:t>L’augmentation de l’incidence du cancer du sein dans les 20 dernières années du </a:t>
            </a:r>
            <a:r>
              <a:rPr lang="fr-FR" dirty="0" smtClean="0"/>
              <a:t>20</a:t>
            </a:r>
            <a:r>
              <a:rPr lang="fr-FR" baseline="30000" dirty="0" smtClean="0"/>
              <a:t>e</a:t>
            </a:r>
            <a:r>
              <a:rPr lang="fr-FR" dirty="0" smtClean="0"/>
              <a:t> siècle est observée </a:t>
            </a:r>
            <a:r>
              <a:rPr lang="fr-FR" dirty="0"/>
              <a:t>dans tous les pays </a:t>
            </a:r>
            <a:r>
              <a:rPr lang="fr-FR" dirty="0" smtClean="0"/>
              <a:t>du monde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France apparaît comme l’un des pays où la croissance a été la plus </a:t>
            </a:r>
            <a:r>
              <a:rPr lang="fr-FR" dirty="0" smtClean="0"/>
              <a:t>rapide</a:t>
            </a:r>
          </a:p>
          <a:p>
            <a:r>
              <a:rPr lang="fr-FR" dirty="0" smtClean="0"/>
              <a:t>Même en Asie </a:t>
            </a:r>
            <a:r>
              <a:rPr lang="fr-FR" dirty="0"/>
              <a:t>où on observait une incidence très basse, avant qu’ils n’adoptent progressivement un mode de vie plus « occidental </a:t>
            </a:r>
            <a:r>
              <a:rPr lang="fr-FR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 DESCRIPTIVE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488" y="1600200"/>
            <a:ext cx="8641848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Ces changements montrent que l’augmentation du risque est liée à « l’environnement » et non à une « immunité » supposée des femmes asiatiques</a:t>
            </a:r>
          </a:p>
          <a:p>
            <a:r>
              <a:rPr lang="fr-FR" dirty="0" smtClean="0"/>
              <a:t>Confirmation par l’observation des femmes migrantes : lorsque les femmes asiatiques viennent vivre dans les pays occidentaux elles acquièrent en quelques générations le taux d’incidence du pays d’adoption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EPIDEMIOLOGIE DESCRIPTIVE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La fréquence du cancer du sein reste toutefois extrêmement </a:t>
            </a:r>
            <a:r>
              <a:rPr lang="fr-FR" dirty="0" smtClean="0"/>
              <a:t>variable</a:t>
            </a:r>
          </a:p>
          <a:p>
            <a:r>
              <a:rPr lang="fr-FR" dirty="0" smtClean="0"/>
              <a:t>Elevée </a:t>
            </a:r>
            <a:r>
              <a:rPr lang="fr-FR" dirty="0"/>
              <a:t>aux Etats Unis et dans certains pays d’Europe </a:t>
            </a:r>
            <a:r>
              <a:rPr lang="fr-FR" dirty="0" smtClean="0"/>
              <a:t>occidentale: 100 / 100 000</a:t>
            </a:r>
          </a:p>
          <a:p>
            <a:r>
              <a:rPr lang="fr-FR" dirty="0"/>
              <a:t>R</a:t>
            </a:r>
            <a:r>
              <a:rPr lang="fr-FR" dirty="0" smtClean="0"/>
              <a:t>este assez </a:t>
            </a:r>
            <a:r>
              <a:rPr lang="fr-FR" dirty="0"/>
              <a:t>basse dans la plupart des pays asiatiques, même dans ceux qui sont économiquement développés comme le Japon ou Singapore, et relativement modérée dans </a:t>
            </a:r>
            <a:r>
              <a:rPr lang="fr-FR" dirty="0" smtClean="0"/>
              <a:t>certains </a:t>
            </a:r>
            <a:r>
              <a:rPr lang="fr-FR" dirty="0"/>
              <a:t>pays du Sud et de l’Est de </a:t>
            </a:r>
            <a:r>
              <a:rPr lang="fr-FR" dirty="0" smtClean="0"/>
              <a:t>l’Europe (10/ 100 000 dans certaines provinces chinoises)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</a:t>
            </a:r>
            <a:r>
              <a:rPr lang="fr-FR" dirty="0"/>
              <a:t>plus fréquente des tumeurs malignes de la </a:t>
            </a:r>
            <a:r>
              <a:rPr lang="fr-FR" dirty="0" smtClean="0"/>
              <a:t>femme</a:t>
            </a:r>
            <a:endParaRPr lang="fr-FR" dirty="0"/>
          </a:p>
          <a:p>
            <a:r>
              <a:rPr lang="fr-FR" dirty="0" smtClean="0"/>
              <a:t>Presque </a:t>
            </a:r>
            <a:r>
              <a:rPr lang="fr-FR" dirty="0"/>
              <a:t>50 000 cas par an en France en </a:t>
            </a:r>
            <a:r>
              <a:rPr lang="fr-FR" dirty="0" smtClean="0"/>
              <a:t>2005</a:t>
            </a:r>
          </a:p>
          <a:p>
            <a:r>
              <a:rPr lang="fr-FR" dirty="0" smtClean="0"/>
              <a:t>Plus </a:t>
            </a:r>
            <a:r>
              <a:rPr lang="fr-FR" dirty="0"/>
              <a:t>de </a:t>
            </a:r>
            <a:r>
              <a:rPr lang="fr-FR" dirty="0" smtClean="0"/>
              <a:t>11 </a:t>
            </a:r>
            <a:r>
              <a:rPr lang="fr-FR" dirty="0"/>
              <a:t>000 décès par an par cancer du </a:t>
            </a:r>
            <a:r>
              <a:rPr lang="fr-FR" dirty="0" smtClean="0"/>
              <a:t>sein</a:t>
            </a:r>
            <a:endParaRPr lang="fr-FR" dirty="0"/>
          </a:p>
          <a:p>
            <a:r>
              <a:rPr lang="fr-FR" dirty="0" smtClean="0"/>
              <a:t>1 </a:t>
            </a:r>
            <a:r>
              <a:rPr lang="fr-FR" dirty="0"/>
              <a:t>femme sur 8-10 aura au cours de sa vie un cancer du </a:t>
            </a:r>
            <a:r>
              <a:rPr lang="fr-FR" dirty="0" smtClean="0"/>
              <a:t>sein</a:t>
            </a:r>
          </a:p>
          <a:p>
            <a:r>
              <a:rPr lang="fr-FR" dirty="0" smtClean="0"/>
              <a:t>On estime donc que dans la population française actuelle, un million de femmes seront touchées par un cancer du sein</a:t>
            </a:r>
          </a:p>
          <a:p>
            <a:r>
              <a:rPr lang="fr-FR" dirty="0" smtClean="0"/>
              <a:t>Risque </a:t>
            </a:r>
            <a:r>
              <a:rPr lang="fr-FR" dirty="0"/>
              <a:t>cumulatif pour la vie entière 10-12%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1306</Words>
  <Application>Microsoft Macintosh PowerPoint</Application>
  <PresentationFormat>Présentation à l'écran (4:3)</PresentationFormat>
  <Paragraphs>109</Paragraphs>
  <Slides>26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EPIDEMIOLOGIE DU CANCER DU SEIN</vt:lpstr>
      <vt:lpstr>INTRODUCTION</vt:lpstr>
      <vt:lpstr>Pathologie multifactorielle</vt:lpstr>
      <vt:lpstr>EPIDEMIOLOGIE</vt:lpstr>
      <vt:lpstr>EPIDEMIOLOGIE DESCRIPTIVE</vt:lpstr>
      <vt:lpstr>EPIDEMIOLOGIE DESCRIPTIVE</vt:lpstr>
      <vt:lpstr>EPIDEMIOLOGIE DESCRIPTIVE</vt:lpstr>
      <vt:lpstr>EPIDEMIOLOGIE DESCRIPTIVE</vt:lpstr>
      <vt:lpstr>En France</vt:lpstr>
      <vt:lpstr>FACTEURS DE RISQUE</vt:lpstr>
      <vt:lpstr>FACTEURS DE RISQUE</vt:lpstr>
      <vt:lpstr>FACTEURS DE RISQUE</vt:lpstr>
      <vt:lpstr>Diapositive 13</vt:lpstr>
      <vt:lpstr>FACTEURS DE RISQUE</vt:lpstr>
      <vt:lpstr>Diapositive 15</vt:lpstr>
      <vt:lpstr>Femmes porteuses d’une mutation BRCA1 ou BRCA2</vt:lpstr>
      <vt:lpstr>Femmes dont l’histoire évoque une prédisposition héréditaire mais dont   l’analyse BRCA1 et 2 est négative</vt:lpstr>
      <vt:lpstr>Les lésions histologiques bénignes à risque</vt:lpstr>
      <vt:lpstr>Les lésions histologiques bénignes à risque</vt:lpstr>
      <vt:lpstr>Femmes présentant une forte densité mammaire</vt:lpstr>
      <vt:lpstr>Femmes présentant une forte densité mammaire</vt:lpstr>
      <vt:lpstr>Quantification de la densité mammaire en mammographie</vt:lpstr>
      <vt:lpstr>Densité mammaire et risque de cancer du sein</vt:lpstr>
      <vt:lpstr>Outils d’estimation du risque</vt:lpstr>
      <vt:lpstr>Outils d’estimation du risque</vt:lpstr>
      <vt:lpstr>Conclusion: évolution de l’incidence et de la mortalité</vt:lpstr>
    </vt:vector>
  </TitlesOfParts>
  <Company>Boulanger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EPIDEMIOLOGIE DES CANCERS DU SEIN</dc:title>
  <dc:creator>Loïc Boulanger</dc:creator>
  <cp:lastModifiedBy>Loïc Boulanger</cp:lastModifiedBy>
  <cp:revision>10</cp:revision>
  <dcterms:created xsi:type="dcterms:W3CDTF">2011-12-11T21:20:55Z</dcterms:created>
  <dcterms:modified xsi:type="dcterms:W3CDTF">2011-12-11T21:26:27Z</dcterms:modified>
</cp:coreProperties>
</file>