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notesSlides/notesSlide26.xml" ContentType="application/vnd.openxmlformats-officedocument.presentationml.notesSlide+xml"/>
  <Override PartName="/ppt/tags/tag39.xml" ContentType="application/vnd.openxmlformats-officedocument.presentationml.tags+xml"/>
  <Override PartName="/ppt/notesSlides/notesSlide27.xml" ContentType="application/vnd.openxmlformats-officedocument.presentationml.notesSlide+xml"/>
  <Override PartName="/ppt/tags/tag40.xml" ContentType="application/vnd.openxmlformats-officedocument.presentationml.tags+xml"/>
  <Override PartName="/ppt/notesSlides/notesSlide28.xml" ContentType="application/vnd.openxmlformats-officedocument.presentationml.notesSlide+xml"/>
  <Override PartName="/ppt/tags/tag41.xml" ContentType="application/vnd.openxmlformats-officedocument.presentationml.tags+xml"/>
  <Override PartName="/ppt/notesSlides/notesSlide29.xml" ContentType="application/vnd.openxmlformats-officedocument.presentationml.notesSlide+xml"/>
  <Override PartName="/ppt/tags/tag42.xml" ContentType="application/vnd.openxmlformats-officedocument.presentationml.tags+xml"/>
  <Override PartName="/ppt/notesSlides/notesSlide30.xml" ContentType="application/vnd.openxmlformats-officedocument.presentationml.notesSlide+xml"/>
  <Override PartName="/ppt/tags/tag4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32.xml" ContentType="application/vnd.openxmlformats-officedocument.presentationml.notesSlide+xml"/>
  <Override PartName="/ppt/tags/tag4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notesSlides/notesSlide34.xml" ContentType="application/vnd.openxmlformats-officedocument.presentationml.notesSlide+xml"/>
  <Override PartName="/ppt/tags/tag47.xml" ContentType="application/vnd.openxmlformats-officedocument.presentationml.tags+xml"/>
  <Override PartName="/ppt/notesSlides/notesSlide35.xml" ContentType="application/vnd.openxmlformats-officedocument.presentationml.notesSlide+xml"/>
  <Override PartName="/ppt/tags/tag48.xml" ContentType="application/vnd.openxmlformats-officedocument.presentationml.tags+xml"/>
  <Override PartName="/ppt/notesSlides/notesSlide36.xml" ContentType="application/vnd.openxmlformats-officedocument.presentationml.notesSlide+xml"/>
  <Override PartName="/ppt/tags/tag49.xml" ContentType="application/vnd.openxmlformats-officedocument.presentationml.tags+xml"/>
  <Override PartName="/ppt/notesSlides/notesSlide37.xml" ContentType="application/vnd.openxmlformats-officedocument.presentationml.notesSlide+xml"/>
  <Override PartName="/ppt/tags/tag50.xml" ContentType="application/vnd.openxmlformats-officedocument.presentationml.tags+xml"/>
  <Override PartName="/ppt/notesSlides/notesSlide38.xml" ContentType="application/vnd.openxmlformats-officedocument.presentationml.notesSlide+xml"/>
  <Override PartName="/ppt/tags/tag51.xml" ContentType="application/vnd.openxmlformats-officedocument.presentationml.tags+xml"/>
  <Override PartName="/ppt/notesSlides/notesSlide39.xml" ContentType="application/vnd.openxmlformats-officedocument.presentationml.notesSlide+xml"/>
  <Override PartName="/ppt/tags/tag52.xml" ContentType="application/vnd.openxmlformats-officedocument.presentationml.tags+xml"/>
  <Override PartName="/ppt/notesSlides/notesSlide40.xml" ContentType="application/vnd.openxmlformats-officedocument.presentationml.notesSlide+xml"/>
  <Override PartName="/ppt/tags/tag53.xml" ContentType="application/vnd.openxmlformats-officedocument.presentationml.tags+xml"/>
  <Override PartName="/ppt/notesSlides/notesSlide41.xml" ContentType="application/vnd.openxmlformats-officedocument.presentationml.notesSlide+xml"/>
  <Override PartName="/ppt/tags/tag54.xml" ContentType="application/vnd.openxmlformats-officedocument.presentationml.tags+xml"/>
  <Override PartName="/ppt/notesSlides/notesSlide42.xml" ContentType="application/vnd.openxmlformats-officedocument.presentationml.notesSlide+xml"/>
  <Override PartName="/ppt/tags/tag55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30" r:id="rId4"/>
    <p:sldId id="331" r:id="rId5"/>
    <p:sldId id="258" r:id="rId6"/>
    <p:sldId id="332" r:id="rId7"/>
    <p:sldId id="358" r:id="rId8"/>
    <p:sldId id="359" r:id="rId9"/>
    <p:sldId id="259" r:id="rId10"/>
    <p:sldId id="333" r:id="rId11"/>
    <p:sldId id="260" r:id="rId12"/>
    <p:sldId id="334" r:id="rId13"/>
    <p:sldId id="335" r:id="rId14"/>
    <p:sldId id="336" r:id="rId15"/>
    <p:sldId id="261" r:id="rId16"/>
    <p:sldId id="262" r:id="rId17"/>
    <p:sldId id="345" r:id="rId18"/>
    <p:sldId id="338" r:id="rId19"/>
    <p:sldId id="337" r:id="rId20"/>
    <p:sldId id="339" r:id="rId21"/>
    <p:sldId id="340" r:id="rId22"/>
    <p:sldId id="341" r:id="rId23"/>
    <p:sldId id="348" r:id="rId24"/>
    <p:sldId id="346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263" r:id="rId33"/>
    <p:sldId id="309" r:id="rId34"/>
    <p:sldId id="264" r:id="rId35"/>
    <p:sldId id="265" r:id="rId36"/>
    <p:sldId id="266" r:id="rId37"/>
    <p:sldId id="267" r:id="rId38"/>
    <p:sldId id="342" r:id="rId39"/>
    <p:sldId id="343" r:id="rId40"/>
    <p:sldId id="344" r:id="rId41"/>
    <p:sldId id="357" r:id="rId42"/>
    <p:sldId id="347" r:id="rId43"/>
    <p:sldId id="329" r:id="rId44"/>
  </p:sldIdLst>
  <p:sldSz cx="9144000" cy="6858000" type="screen4x3"/>
  <p:notesSz cx="6858000" cy="9144000"/>
  <p:custDataLst>
    <p:tags r:id="rId46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0"/>
    <a:srgbClr val="B80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26" autoAdjust="0"/>
  </p:normalViewPr>
  <p:slideViewPr>
    <p:cSldViewPr>
      <p:cViewPr varScale="1">
        <p:scale>
          <a:sx n="102" d="100"/>
          <a:sy n="102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5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CA95D6-67A8-4391-A9D6-3CF22DC1EBE9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E55B3C-A57C-4A20-8E2A-3B83EDD173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5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182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005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32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0195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28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3904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625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613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45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614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99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081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243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257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03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003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693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08EAD992-7045-41A0-984E-608ADDC20646}" type="slidenum">
              <a:rPr lang="fr-FR" smtClean="0"/>
              <a:pPr eaLnBrk="1" hangingPunct="1"/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9EE195CA-E258-4CFD-9743-E1908FFF65AB}" type="slidenum">
              <a:rPr lang="fr-FR" smtClean="0"/>
              <a:pPr eaLnBrk="1" hangingPunct="1"/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C740A091-9613-4DD0-8652-0FCF471494A1}" type="slidenum">
              <a:rPr lang="fr-FR" smtClean="0"/>
              <a:pPr eaLnBrk="1" hangingPunct="1"/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70C93C5A-AC7A-4A7A-8163-9F38591CB50F}" type="slidenum">
              <a:rPr lang="fr-FR" smtClean="0"/>
              <a:pPr eaLnBrk="1" hangingPunct="1"/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393D6CCD-7151-4A8A-BC4C-4456DE28C26F}" type="slidenum">
              <a:rPr lang="fr-FR" smtClean="0"/>
              <a:pPr eaLnBrk="1" hangingPunct="1"/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42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BF6F8008-7754-4E28-AD00-C70AA69DD86D}" type="slidenum">
              <a:rPr lang="fr-FR" smtClean="0"/>
              <a:pPr eaLnBrk="1" hangingPunct="1"/>
              <a:t>30</a:t>
            </a:fld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7AAE0EFF-E49F-4C19-80D1-DAA72ADEA4C5}" type="slidenum">
              <a:rPr lang="fr-FR" smtClean="0"/>
              <a:pPr eaLnBrk="1" hangingPunct="1"/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106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35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175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9098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1478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4352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49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32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0277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266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1499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0523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80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13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30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46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993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55B3C-A57C-4A20-8E2A-3B83EDD17369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86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89588"/>
            <a:ext cx="91440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ttp://pedagogie.ac-montpellier.fr:8080/disciplines/lp_ensgen/lp_anglais/images/logo_ministere.jp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5875338"/>
            <a:ext cx="8366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6091238"/>
            <a:ext cx="16303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285750"/>
            <a:ext cx="13811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C247-D325-4724-A940-2C83537AE974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75DD-9254-4D87-853A-20C9B00A691E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2248-0BA8-47AE-9630-059AB9A4FF5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BB5E-C0B2-45E0-9AF2-86EBA3097CCE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9668-EDF2-4C30-A9A9-FD1809A0AC1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0988"/>
            <a:ext cx="96361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54098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E82E-1EBC-4C67-8573-77844F8BDBA2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2643188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3BD0-2A63-448D-8A22-D566A29FE7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5BE1-773F-4492-B0C7-83A24115799B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8599-F36A-47C2-A422-2B1E959B00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89588"/>
            <a:ext cx="91440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pedagogie.ac-montpellier.fr:8080/disciplines/lp_ensgen/lp_anglais/images/logo_ministere.jp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5875338"/>
            <a:ext cx="8366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6091238"/>
            <a:ext cx="16303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80988"/>
            <a:ext cx="96361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43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43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34EB-EAC4-4E6C-8DAA-3AA5B1AD34A2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2643188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C47B4-A6D4-4CF2-BD70-F85ABDBEC4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6ECF-6972-4666-AD18-082D71551A09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1A8D-A16C-4CD6-927C-660B4EBC07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0988"/>
            <a:ext cx="96361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862C-095E-4B83-B1ED-BABCF5FFCB5F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2643188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3AE7B-F0BF-4AC9-859C-1FFA08665B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0988"/>
            <a:ext cx="96361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58A8-0888-4EC3-9B78-862EDAECFB4A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2714625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9948-54DC-434B-9007-1377E32688F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7DCC-F5AD-405D-9BC6-5A598866743F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0C5D-0B0F-4A5B-BFC8-196AB6F3A6B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A53C-962A-4745-B0FD-22F2012F3563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62D7-9B09-4A83-87FC-EC6C70265FF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9404F-3051-4C8C-AC40-A1C9DDD7C588}" type="datetimeFigureOut">
              <a:rPr lang="fr-FR"/>
              <a:pPr>
                <a:defRPr/>
              </a:pPr>
              <a:t>14/12/2010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7A993-75DD-437B-BA9E-85E66088BC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5" r:id="rId3"/>
    <p:sldLayoutId id="2147483673" r:id="rId4"/>
    <p:sldLayoutId id="2147483666" r:id="rId5"/>
    <p:sldLayoutId id="2147483674" r:id="rId6"/>
    <p:sldLayoutId id="2147483675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fr.wikipedia.org/wiki/Psychiatr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http://fr.wikipedia.org/wiki/T%C3%A9l%C3%A9-Radiologie" TargetMode="External"/><Relationship Id="rId5" Type="http://schemas.openxmlformats.org/officeDocument/2006/relationships/hyperlink" Target="http://fr.wikipedia.org/wiki/Sant%C3%A9" TargetMode="External"/><Relationship Id="rId4" Type="http://schemas.openxmlformats.org/officeDocument/2006/relationships/hyperlink" Target="http://fr.wikipedia.org/wiki/T%C3%A9l%C3%A9-Medico-Socia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213992"/>
            <a:ext cx="7772400" cy="1143000"/>
          </a:xfrm>
        </p:spPr>
        <p:txBody>
          <a:bodyPr/>
          <a:lstStyle/>
          <a:p>
            <a:r>
              <a:rPr lang="fr-FR" dirty="0" smtClean="0"/>
              <a:t>Télémédecine, télésanté, </a:t>
            </a:r>
            <a:r>
              <a:rPr lang="fr-FR" dirty="0" err="1"/>
              <a:t>e</a:t>
            </a:r>
            <a:r>
              <a:rPr lang="fr-FR" dirty="0" err="1" smtClean="0"/>
              <a:t>Santé</a:t>
            </a:r>
            <a:endParaRPr lang="fr-F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114800"/>
            <a:ext cx="6400800" cy="1752600"/>
          </a:xfrm>
        </p:spPr>
        <p:txBody>
          <a:bodyPr/>
          <a:lstStyle/>
          <a:p>
            <a:pPr algn="r"/>
            <a:r>
              <a:rPr lang="fr-FR" dirty="0"/>
              <a:t>Pr. François KOHLER</a:t>
            </a:r>
          </a:p>
          <a:p>
            <a:pPr algn="r"/>
            <a:r>
              <a:rPr lang="fr-FR" dirty="0" smtClean="0"/>
              <a:t>kohler@medecine.uhp-nancy.fr</a:t>
            </a:r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6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Téléexpertise</a:t>
            </a:r>
            <a:r>
              <a:rPr lang="fr-FR" dirty="0" smtClean="0"/>
              <a:t>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1886"/>
            <a:ext cx="8229600" cy="4043378"/>
          </a:xfrm>
        </p:spPr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téléexpertise</a:t>
            </a:r>
            <a:r>
              <a:rPr lang="fr-FR" dirty="0"/>
              <a:t>, </a:t>
            </a:r>
            <a:r>
              <a:rPr lang="fr-FR" dirty="0" smtClean="0"/>
              <a:t>a </a:t>
            </a:r>
            <a:r>
              <a:rPr lang="fr-FR" dirty="0"/>
              <a:t>pour objet de </a:t>
            </a:r>
            <a:r>
              <a:rPr lang="fr-FR" b="1" dirty="0">
                <a:solidFill>
                  <a:srgbClr val="FF0000"/>
                </a:solidFill>
              </a:rPr>
              <a:t>permettre à un professionnel médical de solliciter à distance l’avis d’un ou de plusieurs professionnels médicaux </a:t>
            </a:r>
            <a:r>
              <a:rPr lang="fr-FR" dirty="0"/>
              <a:t>en raison de leurs formations ou de leurs compétences particulières, </a:t>
            </a:r>
            <a:r>
              <a:rPr lang="fr-FR" b="1" dirty="0">
                <a:solidFill>
                  <a:srgbClr val="FF0000"/>
                </a:solidFill>
              </a:rPr>
              <a:t>sur la base des informations médicales liées à la prise en charge d’un patient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0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Télésurveillance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3894"/>
            <a:ext cx="8229600" cy="404337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Surveillance à distance d’un patient</a:t>
            </a:r>
          </a:p>
          <a:p>
            <a:pPr lvl="1"/>
            <a:r>
              <a:rPr lang="fr-FR" dirty="0"/>
              <a:t>Généralisation du problème observé en réanimation à un patient distant en particulier à son domicile</a:t>
            </a:r>
          </a:p>
          <a:p>
            <a:pPr lvl="1"/>
            <a:r>
              <a:rPr lang="fr-FR" dirty="0"/>
              <a:t>Exemple</a:t>
            </a:r>
          </a:p>
          <a:p>
            <a:pPr lvl="2"/>
            <a:r>
              <a:rPr lang="fr-FR" dirty="0"/>
              <a:t>Surveillance de la dialyse à domicile d’un insuffisant rénal chronique</a:t>
            </a:r>
          </a:p>
          <a:p>
            <a:pPr lvl="1"/>
            <a:r>
              <a:rPr lang="fr-FR" dirty="0"/>
              <a:t>Nécessite un équipement « abordable » chez le patient</a:t>
            </a:r>
          </a:p>
          <a:p>
            <a:pPr lvl="2"/>
            <a:r>
              <a:rPr lang="fr-FR" dirty="0"/>
              <a:t>Prix</a:t>
            </a:r>
          </a:p>
          <a:p>
            <a:pPr lvl="2"/>
            <a:r>
              <a:rPr lang="fr-FR" dirty="0"/>
              <a:t>Complexité et maîtrise par un </a:t>
            </a:r>
            <a:r>
              <a:rPr lang="fr-FR" dirty="0" smtClean="0"/>
              <a:t>patient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Télésurveillance médicale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 smtClean="0">
                <a:solidFill>
                  <a:srgbClr val="FF0000"/>
                </a:solidFill>
              </a:rPr>
              <a:t>La </a:t>
            </a:r>
            <a:r>
              <a:rPr lang="fr-FR" b="1" dirty="0">
                <a:solidFill>
                  <a:srgbClr val="FF0000"/>
                </a:solidFill>
              </a:rPr>
              <a:t>télésurveillance médicale</a:t>
            </a:r>
            <a:r>
              <a:rPr lang="fr-FR" dirty="0"/>
              <a:t>, </a:t>
            </a:r>
            <a:r>
              <a:rPr lang="fr-FR" dirty="0" smtClean="0"/>
              <a:t>a </a:t>
            </a:r>
            <a:r>
              <a:rPr lang="fr-FR" dirty="0"/>
              <a:t>pour objet de permettre à un professionnel médical d’interpréter à distance les données nécessaires au suivi médical d’un patient et, le cas échéant, de prendre des décisions relatives à la prise en charge de ce patient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smtClean="0"/>
              <a:t>- L’enregistrement </a:t>
            </a:r>
            <a:r>
              <a:rPr lang="fr-FR" dirty="0"/>
              <a:t>et la transmission des données peuvent être </a:t>
            </a:r>
            <a:r>
              <a:rPr lang="fr-FR" b="1" dirty="0">
                <a:solidFill>
                  <a:srgbClr val="FF0000"/>
                </a:solidFill>
              </a:rPr>
              <a:t>automatisés ou réalisés par le patient lui-même ou par un professionnel de santé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3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Téléassistance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téléassistance </a:t>
            </a:r>
            <a:r>
              <a:rPr lang="fr-FR" dirty="0" smtClean="0"/>
              <a:t>médicale, a </a:t>
            </a:r>
            <a:r>
              <a:rPr lang="fr-FR" dirty="0"/>
              <a:t>pour objet de </a:t>
            </a:r>
            <a:r>
              <a:rPr lang="fr-FR" b="1" dirty="0">
                <a:solidFill>
                  <a:srgbClr val="FF0000"/>
                </a:solidFill>
              </a:rPr>
              <a:t>permettre à un professionnel médical d’assister à distance un autre professionnel de santé au cours de la réalisation d’un </a:t>
            </a:r>
            <a:r>
              <a:rPr lang="fr-FR" b="1" dirty="0" smtClean="0">
                <a:solidFill>
                  <a:srgbClr val="FF0000"/>
                </a:solidFill>
              </a:rPr>
              <a:t>acte</a:t>
            </a:r>
          </a:p>
          <a:p>
            <a:pPr lvl="2"/>
            <a:r>
              <a:rPr lang="fr-FR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 : la téléassistance radiologique qui permet au médecin radiologue d'un centre de </a:t>
            </a:r>
            <a:r>
              <a:rPr lang="fr-FR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téléimagerie</a:t>
            </a:r>
            <a:r>
              <a:rPr lang="fr-FR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d'assister le manipulateur</a:t>
            </a:r>
            <a:r>
              <a:rPr lang="fr-FR" sz="24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d'électroradiologie à la réalisation d'examens de radiologie sur place sans déplacer le patient.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8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Régulation médicale, Urgence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/>
          <a:lstStyle/>
          <a:p>
            <a:r>
              <a:rPr lang="fr-FR" dirty="0"/>
              <a:t>La réponse médicale qui est apportée dans le cadre de la régulation médicale </a:t>
            </a:r>
            <a:r>
              <a:rPr lang="fr-FR" dirty="0" smtClean="0"/>
              <a:t>(centre de régulation)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8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Télécoopération</a:t>
            </a:r>
            <a:endParaRPr lang="fr-F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95264"/>
            <a:ext cx="8015808" cy="415401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Travail à plusieurs équipes distantes sur le cas d’un patient</a:t>
            </a:r>
          </a:p>
          <a:p>
            <a:r>
              <a:rPr lang="fr-FR" dirty="0"/>
              <a:t>Exemple :</a:t>
            </a:r>
          </a:p>
          <a:p>
            <a:pPr lvl="1"/>
            <a:r>
              <a:rPr lang="fr-FR" dirty="0" err="1"/>
              <a:t>Visiostaff</a:t>
            </a:r>
            <a:r>
              <a:rPr lang="fr-FR" dirty="0"/>
              <a:t> : débats multidisciplinaires autour du dossier d’un patient en vue d’une décision collective</a:t>
            </a:r>
          </a:p>
          <a:p>
            <a:pPr lvl="1"/>
            <a:r>
              <a:rPr lang="fr-FR" dirty="0"/>
              <a:t>Partage d’expertise et de moyens dans le cadre de la simulation d’irradiation d’une tumeur entre un hôpital disposant des appareillages de stéréotaxie et d’un hôpital disposant des moyens de simulation</a:t>
            </a:r>
          </a:p>
          <a:p>
            <a:r>
              <a:rPr lang="fr-FR" dirty="0"/>
              <a:t>Nécessite :</a:t>
            </a:r>
          </a:p>
          <a:p>
            <a:pPr lvl="1"/>
            <a:r>
              <a:rPr lang="fr-FR" dirty="0"/>
              <a:t>Le partage d’un dossier médical multimédia</a:t>
            </a:r>
          </a:p>
          <a:p>
            <a:pPr lvl="1"/>
            <a:r>
              <a:rPr lang="fr-FR" dirty="0"/>
              <a:t>L’interopérabilité des systèmes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8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Téléenseignement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23256"/>
            <a:ext cx="7799784" cy="444204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Apprentissage interactif à distance</a:t>
            </a:r>
          </a:p>
          <a:p>
            <a:r>
              <a:rPr lang="fr-FR" dirty="0"/>
              <a:t>Différents aspects</a:t>
            </a:r>
          </a:p>
          <a:p>
            <a:pPr lvl="1"/>
            <a:r>
              <a:rPr lang="fr-FR" dirty="0"/>
              <a:t>Mise en commun d’outils pour les enseignants pour réaliser leur cours</a:t>
            </a:r>
          </a:p>
          <a:p>
            <a:pPr lvl="1"/>
            <a:r>
              <a:rPr lang="fr-FR" dirty="0"/>
              <a:t>Mise en commun de base de données élémentaires de références</a:t>
            </a:r>
          </a:p>
          <a:p>
            <a:pPr lvl="2"/>
            <a:r>
              <a:rPr lang="fr-FR" dirty="0"/>
              <a:t>Base de référence d’images médicale</a:t>
            </a:r>
          </a:p>
          <a:p>
            <a:pPr lvl="2"/>
            <a:r>
              <a:rPr lang="fr-FR" dirty="0"/>
              <a:t>Cas cliniques</a:t>
            </a:r>
          </a:p>
          <a:p>
            <a:pPr lvl="2"/>
            <a:r>
              <a:rPr lang="fr-FR" dirty="0"/>
              <a:t>APP et ARC</a:t>
            </a:r>
          </a:p>
          <a:p>
            <a:pPr lvl="1"/>
            <a:r>
              <a:rPr lang="fr-FR" dirty="0"/>
              <a:t>Réalisation d’enseignements à distance</a:t>
            </a:r>
          </a:p>
          <a:p>
            <a:pPr lvl="2"/>
            <a:r>
              <a:rPr lang="fr-FR" dirty="0"/>
              <a:t>En formation initiale</a:t>
            </a:r>
          </a:p>
          <a:p>
            <a:pPr lvl="2"/>
            <a:r>
              <a:rPr lang="fr-FR" dirty="0"/>
              <a:t>En formation </a:t>
            </a:r>
            <a:r>
              <a:rPr lang="fr-FR" dirty="0" smtClean="0"/>
              <a:t>continue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4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influant </a:t>
            </a:r>
            <a:br>
              <a:rPr lang="fr-FR" dirty="0" smtClean="0"/>
            </a:br>
            <a:r>
              <a:rPr lang="fr-FR" dirty="0" smtClean="0"/>
              <a:t>la qualité des soins</a:t>
            </a:r>
            <a:endParaRPr lang="fr-FR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696744" cy="360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569260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Rapport télésanté 2009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55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éthique et juridiques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7910"/>
            <a:ext cx="8229600" cy="404337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- Les </a:t>
            </a:r>
            <a:r>
              <a:rPr lang="fr-FR" dirty="0"/>
              <a:t>actes de télémédecine sont réalisés avec le </a:t>
            </a:r>
            <a:r>
              <a:rPr lang="fr-FR" b="1" dirty="0">
                <a:solidFill>
                  <a:srgbClr val="FF0000"/>
                </a:solidFill>
              </a:rPr>
              <a:t>consentement libre et éclairé de la </a:t>
            </a:r>
            <a:r>
              <a:rPr lang="fr-FR" b="1" dirty="0" smtClean="0">
                <a:solidFill>
                  <a:srgbClr val="FF0000"/>
                </a:solidFill>
              </a:rPr>
              <a:t>personne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Consentement électronique possible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 smtClean="0">
                <a:solidFill>
                  <a:srgbClr val="FF0000"/>
                </a:solidFill>
              </a:rPr>
              <a:t>Les </a:t>
            </a:r>
            <a:r>
              <a:rPr lang="fr-FR" b="1" dirty="0">
                <a:solidFill>
                  <a:srgbClr val="FF0000"/>
                </a:solidFill>
              </a:rPr>
              <a:t>professionnels </a:t>
            </a:r>
            <a:r>
              <a:rPr lang="fr-FR" dirty="0"/>
              <a:t>participant à un acte de télémédecine </a:t>
            </a:r>
            <a:r>
              <a:rPr lang="fr-FR" b="1" dirty="0">
                <a:solidFill>
                  <a:srgbClr val="FF0000"/>
                </a:solidFill>
              </a:rPr>
              <a:t>peuvent</a:t>
            </a:r>
            <a:r>
              <a:rPr lang="fr-FR" dirty="0"/>
              <a:t>, sauf opposition de la personne dûment informée, </a:t>
            </a:r>
            <a:r>
              <a:rPr lang="fr-FR" b="1" dirty="0">
                <a:solidFill>
                  <a:srgbClr val="FF0000"/>
                </a:solidFill>
              </a:rPr>
              <a:t>échanger</a:t>
            </a:r>
            <a:r>
              <a:rPr lang="fr-FR" dirty="0"/>
              <a:t> des informations relatives à cette personne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6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éthiques et juridiques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/>
          <a:lstStyle/>
          <a:p>
            <a:r>
              <a:rPr lang="fr-FR" dirty="0"/>
              <a:t>Chaque acte de télémédecine est réalisé dans des conditions garantissant :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L’authentification </a:t>
            </a:r>
            <a:r>
              <a:rPr lang="fr-FR" b="1" dirty="0">
                <a:solidFill>
                  <a:srgbClr val="FF0000"/>
                </a:solidFill>
              </a:rPr>
              <a:t>des professionnels de santé </a:t>
            </a:r>
            <a:r>
              <a:rPr lang="fr-FR" dirty="0"/>
              <a:t>intervenant dans l’acte ;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L’identification </a:t>
            </a:r>
            <a:r>
              <a:rPr lang="fr-FR" b="1" dirty="0">
                <a:solidFill>
                  <a:srgbClr val="FF0000"/>
                </a:solidFill>
              </a:rPr>
              <a:t>du patient </a:t>
            </a:r>
            <a:r>
              <a:rPr lang="fr-FR" dirty="0"/>
              <a:t>;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L’accès </a:t>
            </a:r>
            <a:r>
              <a:rPr lang="fr-FR" b="1" dirty="0">
                <a:solidFill>
                  <a:srgbClr val="FF0000"/>
                </a:solidFill>
              </a:rPr>
              <a:t>des professionnels de santé aux données médicales </a:t>
            </a:r>
            <a:r>
              <a:rPr lang="fr-FR" dirty="0"/>
              <a:t>du patient nécessaires à la réalisation de </a:t>
            </a:r>
            <a:r>
              <a:rPr lang="fr-FR" dirty="0" smtClean="0"/>
              <a:t>l’acte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0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Télémédecine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Définition et domaines</a:t>
            </a:r>
            <a:endParaRPr lang="fr-F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992888" cy="3960440"/>
          </a:xfrm>
        </p:spPr>
        <p:txBody>
          <a:bodyPr/>
          <a:lstStyle/>
          <a:p>
            <a:r>
              <a:rPr lang="fr-FR" sz="2400" dirty="0" smtClean="0"/>
              <a:t>« Exercice de la médecine à distance »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=&gt; Implique un médecin</a:t>
            </a:r>
          </a:p>
          <a:p>
            <a:r>
              <a:rPr lang="fr-FR" sz="2400" dirty="0" smtClean="0"/>
              <a:t>En France : </a:t>
            </a:r>
            <a:r>
              <a:rPr lang="fr-FR" sz="2400" b="1" dirty="0" smtClean="0"/>
              <a:t>Décret n° 2010-1229 du 19 octobre 2010 relatif à la télémédecine</a:t>
            </a:r>
            <a:endParaRPr lang="fr-F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err="1" smtClean="0"/>
              <a:t>Télé-consultation</a:t>
            </a:r>
            <a:endParaRPr lang="fr-FR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smtClean="0"/>
              <a:t>Télé-expertise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err="1" smtClean="0"/>
              <a:t>Télé-surveillance</a:t>
            </a:r>
            <a:endParaRPr lang="fr-FR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smtClean="0"/>
              <a:t>Téléassistance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smtClean="0"/>
              <a:t>Réponse médicale apportée dans le cadre de la régulation médicale d’urgence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3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Tenue du dossier du patient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Sont inscrits dans le dossier du patient tenu </a:t>
            </a:r>
            <a:r>
              <a:rPr lang="fr-FR" b="1" dirty="0">
                <a:solidFill>
                  <a:srgbClr val="FF0000"/>
                </a:solidFill>
              </a:rPr>
              <a:t>par chaque professionnel médical intervenant dans l’acte de télémédecine </a:t>
            </a:r>
            <a:r>
              <a:rPr lang="fr-FR" dirty="0"/>
              <a:t>et dans la fiche d’observation </a:t>
            </a:r>
            <a:r>
              <a:rPr lang="fr-FR" dirty="0" smtClean="0"/>
              <a:t>mentionnée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Le </a:t>
            </a:r>
            <a:r>
              <a:rPr lang="fr-FR" b="1" dirty="0">
                <a:solidFill>
                  <a:schemeClr val="tx2"/>
                </a:solidFill>
              </a:rPr>
              <a:t>compte rendu</a:t>
            </a:r>
            <a:r>
              <a:rPr lang="fr-FR" dirty="0"/>
              <a:t> de la réalisation de l’acte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Les </a:t>
            </a:r>
            <a:r>
              <a:rPr lang="fr-FR" b="1" dirty="0">
                <a:solidFill>
                  <a:schemeClr val="tx2"/>
                </a:solidFill>
              </a:rPr>
              <a:t>actes et les prescriptions médicamenteuses</a:t>
            </a:r>
            <a:r>
              <a:rPr lang="fr-FR" dirty="0"/>
              <a:t> effectués dans le cadre de l’acte de </a:t>
            </a:r>
            <a:r>
              <a:rPr lang="fr-FR" dirty="0" smtClean="0"/>
              <a:t>télémédecine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L’identité </a:t>
            </a:r>
            <a:r>
              <a:rPr lang="fr-FR" b="1" dirty="0">
                <a:solidFill>
                  <a:schemeClr val="tx2"/>
                </a:solidFill>
              </a:rPr>
              <a:t>des professionnels de santé</a:t>
            </a:r>
            <a:r>
              <a:rPr lang="fr-FR" dirty="0"/>
              <a:t> participant à l’acte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La </a:t>
            </a:r>
            <a:r>
              <a:rPr lang="fr-FR" b="1" dirty="0">
                <a:solidFill>
                  <a:schemeClr val="tx2"/>
                </a:solidFill>
              </a:rPr>
              <a:t>date et l’heure de </a:t>
            </a:r>
            <a:r>
              <a:rPr lang="fr-FR" b="1" dirty="0" smtClean="0">
                <a:solidFill>
                  <a:schemeClr val="tx2"/>
                </a:solidFill>
              </a:rPr>
              <a:t>l’acte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cas échéant, </a:t>
            </a:r>
            <a:r>
              <a:rPr lang="fr-FR" b="1" dirty="0">
                <a:solidFill>
                  <a:schemeClr val="tx2"/>
                </a:solidFill>
              </a:rPr>
              <a:t>les incidents techniques</a:t>
            </a:r>
            <a:r>
              <a:rPr lang="fr-FR" dirty="0"/>
              <a:t> survenus au cours de l’acte</a:t>
            </a:r>
            <a:r>
              <a:rPr lang="fr-FR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0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Conditions d’exercice</a:t>
            </a:r>
            <a:r>
              <a:rPr lang="fr-FR" baseline="0" dirty="0" smtClean="0"/>
              <a:t>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/>
          <a:lstStyle/>
          <a:p>
            <a:r>
              <a:rPr lang="fr-FR" dirty="0" smtClean="0"/>
              <a:t>Soit programme national</a:t>
            </a:r>
          </a:p>
          <a:p>
            <a:r>
              <a:rPr lang="fr-FR" dirty="0" smtClean="0"/>
              <a:t>Soit contrat pluriannuel d’objectifs et de moyens ARS/Etablissement</a:t>
            </a:r>
          </a:p>
          <a:p>
            <a:r>
              <a:rPr lang="fr-FR" dirty="0" smtClean="0"/>
              <a:t>Soit d’un contrat particulier entre le directeur de l’ARS et le professionnel libéral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0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Conditions d’exercice :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>
            <a:normAutofit/>
          </a:bodyPr>
          <a:lstStyle/>
          <a:p>
            <a:r>
              <a:rPr lang="fr-FR" dirty="0" smtClean="0"/>
              <a:t>Conditions </a:t>
            </a:r>
            <a:r>
              <a:rPr lang="fr-FR" dirty="0"/>
              <a:t>d’exercice </a:t>
            </a:r>
            <a:r>
              <a:rPr lang="fr-FR" dirty="0" smtClean="0"/>
              <a:t>de la profession médicale en France </a:t>
            </a:r>
          </a:p>
          <a:p>
            <a:r>
              <a:rPr lang="fr-FR" dirty="0" smtClean="0"/>
              <a:t>Obligation d’assurance</a:t>
            </a:r>
          </a:p>
          <a:p>
            <a:r>
              <a:rPr lang="fr-FR" dirty="0" smtClean="0"/>
              <a:t>Obligation de formation </a:t>
            </a:r>
            <a:r>
              <a:rPr lang="fr-FR" dirty="0"/>
              <a:t>et </a:t>
            </a:r>
            <a:r>
              <a:rPr lang="fr-FR" dirty="0" smtClean="0"/>
              <a:t>de compétences </a:t>
            </a:r>
            <a:r>
              <a:rPr lang="fr-FR" dirty="0"/>
              <a:t>techniques requises pour l’utilisation </a:t>
            </a:r>
            <a:r>
              <a:rPr lang="fr-FR" dirty="0" smtClean="0"/>
              <a:t>des dispositifs de télémédecine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8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Télésanté et </a:t>
            </a:r>
            <a:r>
              <a:rPr lang="fr-FR" dirty="0" err="1" smtClean="0"/>
              <a:t>eSanté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N’implique pas obligatoirement un médecin</a:t>
            </a:r>
          </a:p>
          <a:p>
            <a:r>
              <a:rPr lang="fr-FR" dirty="0" smtClean="0"/>
              <a:t>Accès</a:t>
            </a:r>
            <a:r>
              <a:rPr lang="fr-FR" baseline="0" dirty="0" smtClean="0"/>
              <a:t> par Internet</a:t>
            </a:r>
          </a:p>
          <a:p>
            <a:r>
              <a:rPr lang="fr-FR" dirty="0" smtClean="0"/>
              <a:t>Une multitude de services</a:t>
            </a:r>
          </a:p>
          <a:p>
            <a:pPr lvl="1"/>
            <a:r>
              <a:rPr lang="fr-FR" dirty="0" smtClean="0"/>
              <a:t>Accompagnement : diététique, entrainement cérébral, accompagnement psychologique….</a:t>
            </a:r>
          </a:p>
          <a:p>
            <a:pPr lvl="1"/>
            <a:r>
              <a:rPr lang="fr-FR" dirty="0" smtClean="0"/>
              <a:t>Information sur la santé : </a:t>
            </a:r>
            <a:r>
              <a:rPr lang="fr-FR" dirty="0" err="1" smtClean="0"/>
              <a:t>MedlinePlus</a:t>
            </a:r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Associations de malades</a:t>
            </a:r>
          </a:p>
          <a:p>
            <a:pPr lvl="1"/>
            <a:r>
              <a:rPr lang="fr-FR" dirty="0" smtClean="0"/>
              <a:t>Offre de soins : tourisme et santé</a:t>
            </a:r>
          </a:p>
          <a:p>
            <a:pPr lvl="1"/>
            <a:r>
              <a:rPr lang="fr-FR" dirty="0" err="1" smtClean="0"/>
              <a:t>Télépharmacie</a:t>
            </a:r>
            <a:r>
              <a:rPr lang="fr-FR" dirty="0" smtClean="0"/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4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Champs de la télé santé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Information </a:t>
            </a:r>
            <a:r>
              <a:rPr lang="fr-FR" dirty="0"/>
              <a:t>du patient et l’éducation sanitaire ;</a:t>
            </a:r>
          </a:p>
          <a:p>
            <a:r>
              <a:rPr lang="fr-FR" dirty="0"/>
              <a:t> A</a:t>
            </a:r>
            <a:r>
              <a:rPr lang="fr-FR" dirty="0" smtClean="0"/>
              <a:t>ccompagnement </a:t>
            </a:r>
            <a:r>
              <a:rPr lang="fr-FR" dirty="0"/>
              <a:t>des patients porteurs de pathologies chroniques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 l’hypertension,  le diabète, la psychiatrie, l’insuffisance cardiaque l’insuffisance rénale en corolaire, l’obésité et l’équilibre nutritionnel, les addictions (tabac, alcool, drogues) ;</a:t>
            </a:r>
          </a:p>
          <a:p>
            <a:r>
              <a:rPr lang="fr-FR" dirty="0" smtClean="0"/>
              <a:t> Suivi des patients éloignés des grandes plates-formes technologiques de soins :</a:t>
            </a:r>
          </a:p>
          <a:p>
            <a:pPr lvl="1"/>
            <a:r>
              <a:rPr lang="fr-FR" dirty="0" smtClean="0"/>
              <a:t> zones géographiquement isolées (palliation au manque de praticiens),</a:t>
            </a:r>
          </a:p>
          <a:p>
            <a:pPr lvl="1"/>
            <a:r>
              <a:rPr lang="fr-FR" dirty="0" smtClean="0"/>
              <a:t> isolement situationnel (personnes incarcérées),</a:t>
            </a:r>
          </a:p>
          <a:p>
            <a:r>
              <a:rPr lang="fr-FR" dirty="0" smtClean="0"/>
              <a:t> Certaines urgences vitales : décision thérapeutique dans les accidents vasculaires cérébraux (hémorragiques versus thrombotiques).</a:t>
            </a:r>
          </a:p>
          <a:p>
            <a:r>
              <a:rPr lang="fr-FR" dirty="0" smtClean="0"/>
              <a:t> l’information médico-sociale ;</a:t>
            </a:r>
          </a:p>
          <a:p>
            <a:r>
              <a:rPr lang="fr-FR" dirty="0" smtClean="0"/>
              <a:t> l’hospitalisation à domicile ;</a:t>
            </a:r>
          </a:p>
          <a:p>
            <a:r>
              <a:rPr lang="fr-FR" dirty="0" smtClean="0"/>
              <a:t> le handicap.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6065428"/>
            <a:ext cx="582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La télésanté : un nouvel atout au service de notre bien-être – 15 octobre </a:t>
            </a:r>
            <a:r>
              <a:rPr lang="fr-FR" sz="1200" b="1" dirty="0" smtClean="0"/>
              <a:t>2009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1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L’information</a:t>
            </a:r>
            <a:r>
              <a:rPr lang="en-US" dirty="0" smtClean="0"/>
              <a:t> </a:t>
            </a:r>
            <a:r>
              <a:rPr lang="en-US" dirty="0" err="1" smtClean="0"/>
              <a:t>est-elle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qualité</a:t>
            </a:r>
            <a:r>
              <a:rPr lang="en-US" dirty="0" smtClean="0"/>
              <a:t> ?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33894"/>
            <a:ext cx="8229600" cy="4043378"/>
          </a:xfrm>
        </p:spPr>
        <p:txBody>
          <a:bodyPr/>
          <a:lstStyle/>
          <a:p>
            <a:r>
              <a:rPr lang="en-US" dirty="0" smtClean="0"/>
              <a:t>Auteur ?</a:t>
            </a:r>
          </a:p>
          <a:p>
            <a:r>
              <a:rPr lang="en-US" dirty="0" smtClean="0"/>
              <a:t>Date ?</a:t>
            </a:r>
          </a:p>
          <a:p>
            <a:r>
              <a:rPr lang="en-US" dirty="0" err="1" smtClean="0"/>
              <a:t>Organisme</a:t>
            </a:r>
            <a:r>
              <a:rPr lang="en-US" dirty="0" smtClean="0"/>
              <a:t> ?</a:t>
            </a:r>
          </a:p>
          <a:p>
            <a:r>
              <a:rPr lang="en-US" dirty="0" smtClean="0"/>
              <a:t>….</a:t>
            </a:r>
          </a:p>
          <a:p>
            <a:r>
              <a:rPr lang="en-US" dirty="0" smtClean="0"/>
              <a:t>=&gt; </a:t>
            </a:r>
            <a:r>
              <a:rPr lang="en-US" dirty="0" err="1" smtClean="0"/>
              <a:t>Netscoring</a:t>
            </a:r>
            <a:endParaRPr lang="en-US" dirty="0" smtClean="0"/>
          </a:p>
          <a:p>
            <a:r>
              <a:rPr lang="en-US" dirty="0" smtClean="0"/>
              <a:t>=&gt; HON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85963"/>
            <a:ext cx="46799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9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Validation des connaissances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89878"/>
            <a:ext cx="8229600" cy="404337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Connaissances papier</a:t>
            </a:r>
          </a:p>
          <a:p>
            <a:pPr lvl="1"/>
            <a:r>
              <a:rPr lang="fr-FR" dirty="0" smtClean="0"/>
              <a:t>Validation presse écrite</a:t>
            </a:r>
          </a:p>
          <a:p>
            <a:pPr lvl="2"/>
            <a:r>
              <a:rPr lang="fr-FR" dirty="0" smtClean="0"/>
              <a:t>Journaliste valide ses informations avant d’écrire</a:t>
            </a:r>
          </a:p>
          <a:p>
            <a:pPr lvl="1"/>
            <a:r>
              <a:rPr lang="fr-FR" dirty="0" smtClean="0"/>
              <a:t>Comité de lecture pour publications scientifiques</a:t>
            </a:r>
          </a:p>
          <a:p>
            <a:pPr lvl="1"/>
            <a:r>
              <a:rPr lang="fr-FR" dirty="0" smtClean="0"/>
              <a:t>De  plus en plus d’informations sur le Net sans validation</a:t>
            </a:r>
          </a:p>
          <a:p>
            <a:pPr lvl="2"/>
            <a:r>
              <a:rPr lang="fr-FR" dirty="0" smtClean="0"/>
              <a:t>Site personnel</a:t>
            </a:r>
          </a:p>
          <a:p>
            <a:pPr lvl="2"/>
            <a:r>
              <a:rPr lang="fr-FR" dirty="0" smtClean="0"/>
              <a:t>Blog, forum, wiki</a:t>
            </a:r>
          </a:p>
          <a:p>
            <a:pPr lvl="2"/>
            <a:r>
              <a:rPr lang="fr-FR" dirty="0" smtClean="0"/>
              <a:t>Wikipédia</a:t>
            </a:r>
          </a:p>
        </p:txBody>
      </p:sp>
      <p:pic>
        <p:nvPicPr>
          <p:cNvPr id="18436" name="Picture 4" descr="http://www.libert-fr.com/blog/public/images/reflexions/pres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60" y="4135273"/>
            <a:ext cx="2186756" cy="14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1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5"/>
    </mc:Choice>
    <mc:Fallback xmlns="">
      <p:transition spd="slow" advTm="5614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Norme HON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61886"/>
            <a:ext cx="8229600" cy="4043378"/>
          </a:xfrm>
        </p:spPr>
        <p:txBody>
          <a:bodyPr/>
          <a:lstStyle/>
          <a:p>
            <a:r>
              <a:rPr lang="fr-FR" dirty="0" smtClean="0"/>
              <a:t>"</a:t>
            </a:r>
            <a:r>
              <a:rPr lang="fr-FR" dirty="0" err="1" smtClean="0"/>
              <a:t>Health</a:t>
            </a:r>
            <a:r>
              <a:rPr lang="fr-FR" dirty="0" smtClean="0"/>
              <a:t> On the Net" (La Santé sur Internet) = fondation sans but lucratif dont le siège est à Genève en Suisse.</a:t>
            </a:r>
          </a:p>
          <a:p>
            <a:r>
              <a:rPr lang="fr-FR" dirty="0" smtClean="0"/>
              <a:t> Objectif : promouvoir le développement et les applications de nouvelles technologies d'information dans les domaines de la médecine et de la santé. </a:t>
            </a:r>
          </a:p>
          <a:p>
            <a:r>
              <a:rPr lang="fr-FR" dirty="0" smtClean="0"/>
              <a:t>Recommandé par HAS (Haute Autorité en Santé)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662365" y="285750"/>
            <a:ext cx="1870075" cy="48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latin typeface="Calibri" pitchFamily="34" charset="0"/>
              </a:rPr>
              <a:t>www.hon.ch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8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7"/>
    </mc:Choice>
    <mc:Fallback xmlns="">
      <p:transition spd="slow" advTm="3397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Health</a:t>
            </a:r>
            <a:r>
              <a:rPr lang="fr-FR" dirty="0" smtClean="0"/>
              <a:t> On the Net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61886"/>
            <a:ext cx="8229600" cy="404337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« Etablie en 1996, HON est reconnue comme un leader de bases de données d'informations médicales sur le Web »</a:t>
            </a:r>
          </a:p>
          <a:p>
            <a:r>
              <a:rPr lang="fr-FR" dirty="0" smtClean="0"/>
              <a:t>Mission de HON : « aider les individus, les professionnels médicaux et établissements de santé à utiliser le meilleur d'Internet et du Web afin de bénéficier des avantages et de la richesse de cet outil de connaissance et d'éducation inégalé jusqu'à </a:t>
            </a:r>
            <a:r>
              <a:rPr lang="fr-FR" dirty="0" smtClean="0"/>
              <a:t>présent.</a:t>
            </a:r>
            <a:r>
              <a:rPr lang="fr-FR" dirty="0" smtClean="0"/>
              <a:t> »</a:t>
            </a:r>
            <a:br>
              <a:rPr lang="fr-FR" dirty="0" smtClean="0"/>
            </a:br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7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53"/>
    </mc:Choice>
    <mc:Fallback xmlns="">
      <p:transition spd="slow" advTm="3725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 critères </a:t>
            </a:r>
            <a:br>
              <a:rPr lang="fr-FR" dirty="0" smtClean="0"/>
            </a:br>
            <a:r>
              <a:rPr lang="fr-FR" dirty="0" smtClean="0"/>
              <a:t>pour être certifié HON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61886"/>
            <a:ext cx="8229600" cy="4043378"/>
          </a:xfrm>
        </p:spPr>
        <p:txBody>
          <a:bodyPr>
            <a:noAutofit/>
          </a:bodyPr>
          <a:lstStyle/>
          <a:p>
            <a:r>
              <a:rPr lang="fr-FR" sz="2000" dirty="0" smtClean="0"/>
              <a:t>Autorité : </a:t>
            </a:r>
          </a:p>
          <a:p>
            <a:pPr lvl="1"/>
            <a:r>
              <a:rPr lang="fr-FR" sz="1800" dirty="0" smtClean="0"/>
              <a:t>tout avis médical fourni sur le site sera donné uniquement par du personnel diplômé dans le domaine médical et des professionnels qualifiés</a:t>
            </a:r>
          </a:p>
          <a:p>
            <a:r>
              <a:rPr lang="fr-FR" sz="2000" dirty="0" smtClean="0"/>
              <a:t>Complémentarité : </a:t>
            </a:r>
          </a:p>
          <a:p>
            <a:pPr lvl="1"/>
            <a:r>
              <a:rPr lang="fr-FR" sz="1800" dirty="0" smtClean="0"/>
              <a:t>l’information diffusée sur le site doit complémenter et non remplacer la relation patient-médecin</a:t>
            </a:r>
          </a:p>
          <a:p>
            <a:r>
              <a:rPr lang="fr-FR" sz="2000" dirty="0" smtClean="0"/>
              <a:t>Confidentialité : </a:t>
            </a:r>
          </a:p>
          <a:p>
            <a:pPr lvl="1"/>
            <a:r>
              <a:rPr lang="fr-FR" sz="1800" dirty="0" smtClean="0"/>
              <a:t>les informations personnelles concernant les patients et les visiteurs d’un site médical sont confidentielles ; le responsable du site doit préserver cette confidentialité.</a:t>
            </a:r>
          </a:p>
          <a:p>
            <a:r>
              <a:rPr lang="fr-FR" sz="2000" dirty="0" smtClean="0"/>
              <a:t>Attribution : </a:t>
            </a:r>
          </a:p>
          <a:p>
            <a:pPr lvl="1"/>
            <a:r>
              <a:rPr lang="fr-FR" sz="1800" dirty="0" smtClean="0"/>
              <a:t>la ou les sources des informations publiées doivent être explicitement citées et les pages doivent être datées (date de dernière modification)</a:t>
            </a:r>
          </a:p>
          <a:p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8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06"/>
    </mc:Choice>
    <mc:Fallback xmlns="">
      <p:transition spd="slow" advTm="845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trouve </a:t>
            </a:r>
            <a:r>
              <a:rPr lang="fr-FR" dirty="0" smtClean="0"/>
              <a:t>aussi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4043378"/>
          </a:xfrm>
        </p:spPr>
        <p:txBody>
          <a:bodyPr/>
          <a:lstStyle/>
          <a:p>
            <a:r>
              <a:rPr lang="fr-FR" sz="1600" dirty="0" err="1" smtClean="0"/>
              <a:t>Télé-Assistance</a:t>
            </a:r>
            <a:r>
              <a:rPr lang="fr-FR" sz="1600" dirty="0" smtClean="0"/>
              <a:t> à </a:t>
            </a:r>
            <a:r>
              <a:rPr lang="fr-FR" sz="1600" dirty="0" smtClean="0"/>
              <a:t>domicile : </a:t>
            </a:r>
            <a:r>
              <a:rPr lang="fr-FR" sz="1600" dirty="0" smtClean="0"/>
              <a:t>téléalarme pour personnes </a:t>
            </a:r>
            <a:r>
              <a:rPr lang="fr-FR" sz="1600" dirty="0" smtClean="0"/>
              <a:t>âgées, </a:t>
            </a:r>
            <a:r>
              <a:rPr lang="fr-FR" sz="1600" dirty="0" smtClean="0"/>
              <a:t>femmes enceintes, handicapés...</a:t>
            </a:r>
          </a:p>
          <a:p>
            <a:r>
              <a:rPr lang="fr-FR" sz="1600" dirty="0" err="1" smtClean="0"/>
              <a:t>Télé-Assistance</a:t>
            </a:r>
            <a:r>
              <a:rPr lang="fr-FR" sz="1600" dirty="0" smtClean="0"/>
              <a:t> des voyageurs </a:t>
            </a:r>
            <a:r>
              <a:rPr lang="fr-FR" sz="1600" dirty="0" smtClean="0"/>
              <a:t>isolés : </a:t>
            </a:r>
            <a:r>
              <a:rPr lang="fr-FR" sz="1600" dirty="0" smtClean="0"/>
              <a:t>nautisme, montagne, </a:t>
            </a:r>
            <a:r>
              <a:rPr lang="fr-FR" sz="1600" dirty="0" smtClean="0"/>
              <a:t>trekking </a:t>
            </a:r>
            <a:r>
              <a:rPr lang="fr-FR" sz="1600" dirty="0" smtClean="0"/>
              <a:t>...</a:t>
            </a:r>
          </a:p>
          <a:p>
            <a:r>
              <a:rPr lang="fr-FR" sz="1600" dirty="0" err="1" smtClean="0"/>
              <a:t>Télé-Formation</a:t>
            </a:r>
            <a:r>
              <a:rPr lang="fr-FR" sz="1600" dirty="0" smtClean="0"/>
              <a:t> (e-learning</a:t>
            </a:r>
            <a:r>
              <a:rPr lang="fr-FR" sz="1600" dirty="0" smtClean="0"/>
              <a:t>) : </a:t>
            </a:r>
            <a:r>
              <a:rPr lang="fr-FR" sz="1600" dirty="0" smtClean="0"/>
              <a:t>formation et enseignement médical à distance ; éducation pour la santé</a:t>
            </a:r>
          </a:p>
          <a:p>
            <a:r>
              <a:rPr lang="fr-FR" sz="1600" dirty="0" smtClean="0">
                <a:hlinkClick r:id="rId4" tooltip="Télé-Medico-Social"/>
              </a:rPr>
              <a:t>Télé-</a:t>
            </a:r>
            <a:r>
              <a:rPr lang="fr-FR" sz="1600" dirty="0" err="1" smtClean="0">
                <a:hlinkClick r:id="rId4" tooltip="Télé-Medico-Social"/>
              </a:rPr>
              <a:t>Medico</a:t>
            </a:r>
            <a:r>
              <a:rPr lang="fr-FR" sz="1600" dirty="0" smtClean="0">
                <a:hlinkClick r:id="rId4" tooltip="Télé-Medico-Social"/>
              </a:rPr>
              <a:t>-Social</a:t>
            </a:r>
            <a:r>
              <a:rPr lang="fr-FR" sz="1600" dirty="0" smtClean="0"/>
              <a:t> : encadrement du patient maintenu à </a:t>
            </a:r>
            <a:r>
              <a:rPr lang="fr-FR" sz="1600" dirty="0" smtClean="0"/>
              <a:t>domicile;</a:t>
            </a:r>
            <a:endParaRPr lang="fr-FR" sz="1600" dirty="0" smtClean="0"/>
          </a:p>
          <a:p>
            <a:r>
              <a:rPr lang="fr-FR" sz="1600" dirty="0" err="1" smtClean="0"/>
              <a:t>Télé-Transmission</a:t>
            </a:r>
            <a:r>
              <a:rPr lang="fr-FR" sz="1600" dirty="0" smtClean="0"/>
              <a:t> : </a:t>
            </a:r>
            <a:r>
              <a:rPr lang="fr-FR" sz="1600" dirty="0" smtClean="0"/>
              <a:t>transferts d'informations médicales entre professionnels de </a:t>
            </a:r>
            <a:r>
              <a:rPr lang="fr-FR" sz="1600" dirty="0" smtClean="0">
                <a:hlinkClick r:id="rId5" tooltip="Santé"/>
              </a:rPr>
              <a:t>santé</a:t>
            </a:r>
            <a:r>
              <a:rPr lang="fr-FR" sz="1600" dirty="0" smtClean="0"/>
              <a:t> et patient (Réseaux de soins</a:t>
            </a:r>
            <a:r>
              <a:rPr lang="fr-FR" sz="1600" dirty="0" smtClean="0"/>
              <a:t>);</a:t>
            </a:r>
            <a:endParaRPr lang="fr-FR" sz="1600" dirty="0" smtClean="0"/>
          </a:p>
          <a:p>
            <a:r>
              <a:rPr lang="fr-FR" sz="1600" dirty="0" smtClean="0">
                <a:hlinkClick r:id="rId6" tooltip="Télé-Radiologie"/>
              </a:rPr>
              <a:t>Télé-Radiologie</a:t>
            </a:r>
            <a:r>
              <a:rPr lang="fr-FR" sz="1600" dirty="0" smtClean="0"/>
              <a:t> : </a:t>
            </a:r>
            <a:r>
              <a:rPr lang="fr-FR" sz="1600" dirty="0" smtClean="0"/>
              <a:t>interprétation d'examens radiologiques à distance (diagnostic et expertise) ;</a:t>
            </a:r>
          </a:p>
          <a:p>
            <a:r>
              <a:rPr lang="fr-FR" sz="1600" dirty="0" smtClean="0"/>
              <a:t>Télé-Chirurgie : </a:t>
            </a:r>
            <a:r>
              <a:rPr lang="fr-FR" sz="1600" dirty="0" smtClean="0"/>
              <a:t>opération chirurgicale assistée à distance par </a:t>
            </a:r>
            <a:r>
              <a:rPr lang="fr-FR" sz="1600" dirty="0" smtClean="0"/>
              <a:t>ordinateur;</a:t>
            </a:r>
            <a:endParaRPr lang="fr-FR" sz="1600" dirty="0" smtClean="0"/>
          </a:p>
          <a:p>
            <a:r>
              <a:rPr lang="fr-FR" sz="1600" dirty="0" smtClean="0"/>
              <a:t>Télé-Psychiatrie : </a:t>
            </a:r>
            <a:r>
              <a:rPr lang="fr-FR" sz="1600" dirty="0" smtClean="0"/>
              <a:t>consultation, diagnostic et suivi d'un patient par un </a:t>
            </a:r>
            <a:r>
              <a:rPr lang="fr-FR" sz="1600" dirty="0" smtClean="0">
                <a:hlinkClick r:id="rId7" tooltip="Psychiatre"/>
              </a:rPr>
              <a:t>psychiatre</a:t>
            </a:r>
            <a:r>
              <a:rPr lang="fr-FR" sz="1600" dirty="0" smtClean="0"/>
              <a:t>;</a:t>
            </a:r>
            <a:endParaRPr lang="fr-FR" sz="1600" dirty="0" smtClean="0"/>
          </a:p>
          <a:p>
            <a:r>
              <a:rPr lang="fr-FR" sz="1600" dirty="0" smtClean="0"/>
              <a:t>Télé-vigilance : alerte</a:t>
            </a:r>
            <a:r>
              <a:rPr lang="fr-FR" sz="1600" dirty="0" smtClean="0"/>
              <a:t>, suivi et accueil téléphonique des personnes utilisant notamment des capteurs dynamiques de</a:t>
            </a:r>
            <a:r>
              <a:rPr lang="fr-FR" sz="1600" baseline="0" dirty="0" smtClean="0"/>
              <a:t> </a:t>
            </a:r>
            <a:r>
              <a:rPr lang="fr-FR" sz="1600" dirty="0" smtClean="0"/>
              <a:t>positionnement, de comportement, de fonctionnement d’organes vitaux ou d’appareils supplétifs et des outils de</a:t>
            </a:r>
            <a:r>
              <a:rPr lang="fr-FR" sz="1600" baseline="0" dirty="0" smtClean="0"/>
              <a:t> </a:t>
            </a:r>
            <a:r>
              <a:rPr lang="fr-FR" sz="1600" dirty="0" smtClean="0"/>
              <a:t>géolocalisation</a:t>
            </a:r>
          </a:p>
          <a:p>
            <a:r>
              <a:rPr lang="fr-FR" sz="1600" dirty="0" smtClean="0"/>
              <a:t>Télé-Staff : réunion de professionnels de santé en visioconférence.</a:t>
            </a:r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2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 critères HON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833894"/>
            <a:ext cx="8229600" cy="404337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Justification : </a:t>
            </a:r>
          </a:p>
          <a:p>
            <a:pPr lvl="1"/>
            <a:r>
              <a:rPr lang="fr-FR" dirty="0" smtClean="0"/>
              <a:t>toutes affirmations sur les bienfaits ou les inconvénients de produits ou de traitement doivent être justifiées : EBM</a:t>
            </a:r>
          </a:p>
          <a:p>
            <a:r>
              <a:rPr lang="fr-FR" dirty="0" smtClean="0"/>
              <a:t>Professionnalisme : </a:t>
            </a:r>
          </a:p>
          <a:p>
            <a:pPr lvl="1"/>
            <a:r>
              <a:rPr lang="fr-FR" dirty="0" smtClean="0"/>
              <a:t>l’information doit être la plus accessible possible et une adresse de contact doit être donnée</a:t>
            </a:r>
          </a:p>
          <a:p>
            <a:r>
              <a:rPr lang="fr-FR" dirty="0" smtClean="0"/>
              <a:t>Transparence :</a:t>
            </a:r>
          </a:p>
          <a:p>
            <a:pPr lvl="1"/>
            <a:r>
              <a:rPr lang="fr-FR" dirty="0" smtClean="0"/>
              <a:t>du financement : les sources de financements doivent être présentées</a:t>
            </a:r>
          </a:p>
          <a:p>
            <a:r>
              <a:rPr lang="fr-FR" dirty="0" smtClean="0"/>
              <a:t>Honnêteté dans la politique éditoriale et dans la publicité : </a:t>
            </a:r>
          </a:p>
          <a:p>
            <a:pPr lvl="1"/>
            <a:r>
              <a:rPr lang="fr-FR" dirty="0" smtClean="0"/>
              <a:t>séparer la politique publicitaire de la politique éditoriale</a:t>
            </a:r>
          </a:p>
          <a:p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87"/>
    </mc:Choice>
    <mc:Fallback xmlns="">
      <p:transition spd="slow" advTm="5748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Certification HON et HAS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05902"/>
            <a:ext cx="8229600" cy="404337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Aujourd'hui, un patient sur cinq environ, consulte un site internet pour rechercher des informations médicales ou de santé (Haute Autorité de Santé). </a:t>
            </a:r>
          </a:p>
          <a:p>
            <a:r>
              <a:rPr lang="fr-FR" dirty="0" smtClean="0"/>
              <a:t>Établissement d’une procédure de certification des sites internet concernés. (HAS)</a:t>
            </a:r>
          </a:p>
          <a:p>
            <a:pPr lvl="1"/>
            <a:r>
              <a:rPr lang="fr-FR" dirty="0" smtClean="0"/>
              <a:t>Une certification pour les sites internet traitant de la santé qui répondent aux 8 critères</a:t>
            </a:r>
          </a:p>
          <a:p>
            <a:r>
              <a:rPr lang="fr-FR" dirty="0" smtClean="0"/>
              <a:t>Certification s'applique aux sites internet santé (ou espaces d'information dédiés à la santé d'un site), y compris les forums de discussion traitant de questions de santé.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1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7"/>
    </mc:Choice>
    <mc:Fallback xmlns="">
      <p:transition spd="slow" advTm="4879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Technologies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67272"/>
            <a:ext cx="7389440" cy="4010000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/>
              <a:t>Analogiques</a:t>
            </a:r>
          </a:p>
          <a:p>
            <a:pPr lvl="1"/>
            <a:r>
              <a:rPr lang="fr-FR" sz="2400" dirty="0"/>
              <a:t>Radio, </a:t>
            </a:r>
            <a:r>
              <a:rPr lang="fr-FR" sz="2400" dirty="0" smtClean="0"/>
              <a:t>télévision : deviennent web radio, web tv et VOD</a:t>
            </a:r>
            <a:endParaRPr lang="fr-FR" sz="2400" dirty="0"/>
          </a:p>
          <a:p>
            <a:r>
              <a:rPr lang="fr-FR" sz="2800" dirty="0"/>
              <a:t>Communications traditionnelles</a:t>
            </a:r>
          </a:p>
          <a:p>
            <a:pPr lvl="1"/>
            <a:r>
              <a:rPr lang="fr-FR" sz="2400" dirty="0" smtClean="0"/>
              <a:t>Téléphone, Visioconférence deviennent </a:t>
            </a:r>
            <a:r>
              <a:rPr lang="fr-FR" sz="2400" dirty="0" err="1" smtClean="0"/>
              <a:t>webconférences</a:t>
            </a:r>
            <a:r>
              <a:rPr lang="fr-FR" sz="2400" dirty="0" smtClean="0"/>
              <a:t>, live </a:t>
            </a:r>
            <a:r>
              <a:rPr lang="fr-FR" sz="2400" dirty="0" err="1" smtClean="0"/>
              <a:t>messenger</a:t>
            </a:r>
            <a:r>
              <a:rPr lang="fr-FR" sz="2400" dirty="0" smtClean="0"/>
              <a:t>, </a:t>
            </a:r>
            <a:r>
              <a:rPr lang="fr-FR" sz="2400" dirty="0" err="1" smtClean="0"/>
              <a:t>skype</a:t>
            </a:r>
            <a:r>
              <a:rPr lang="fr-FR" sz="2400" dirty="0" smtClean="0"/>
              <a:t>…</a:t>
            </a:r>
            <a:endParaRPr lang="fr-FR" sz="2400" dirty="0"/>
          </a:p>
          <a:p>
            <a:r>
              <a:rPr lang="fr-FR" sz="2800" dirty="0" smtClean="0"/>
              <a:t>Technologie de l’information et de la communication</a:t>
            </a:r>
          </a:p>
          <a:p>
            <a:pPr lvl="1"/>
            <a:r>
              <a:rPr lang="fr-FR" sz="2400" dirty="0" smtClean="0"/>
              <a:t>Réseau spécialisé deviennent Internet</a:t>
            </a:r>
          </a:p>
          <a:p>
            <a:pPr lvl="1"/>
            <a:r>
              <a:rPr lang="fr-FR" sz="2400" dirty="0" smtClean="0"/>
              <a:t>Sécurisation</a:t>
            </a:r>
          </a:p>
          <a:p>
            <a:pPr lvl="2"/>
            <a:r>
              <a:rPr lang="fr-FR" sz="2000" dirty="0" smtClean="0"/>
              <a:t>Authentification, confidentialité, intégrité, signature électronique, non répudiation</a:t>
            </a:r>
            <a:endParaRPr lang="fr-FR" sz="2000" dirty="0"/>
          </a:p>
          <a:p>
            <a:pPr lvl="2"/>
            <a:r>
              <a:rPr lang="fr-FR" sz="2000" dirty="0" smtClean="0"/>
              <a:t>CPS/VITALE</a:t>
            </a:r>
          </a:p>
          <a:p>
            <a:pPr lvl="1"/>
            <a:r>
              <a:rPr lang="fr-FR" dirty="0" smtClean="0"/>
              <a:t>Smartphone et mobilité</a:t>
            </a:r>
          </a:p>
          <a:p>
            <a:pPr lvl="1"/>
            <a:r>
              <a:rPr lang="fr-FR" dirty="0" smtClean="0"/>
              <a:t>Géolocalisation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2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Aspects techniques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902"/>
            <a:ext cx="8229600" cy="404337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Présentation </a:t>
            </a:r>
            <a:r>
              <a:rPr lang="fr-FR" sz="2400" dirty="0"/>
              <a:t>des données</a:t>
            </a:r>
          </a:p>
          <a:p>
            <a:pPr lvl="1"/>
            <a:r>
              <a:rPr lang="fr-FR" sz="2000" dirty="0"/>
              <a:t>XML ?</a:t>
            </a:r>
          </a:p>
          <a:p>
            <a:r>
              <a:rPr lang="fr-FR" sz="2400" dirty="0"/>
              <a:t>Sémantiques, normes et </a:t>
            </a:r>
            <a:r>
              <a:rPr lang="fr-FR" sz="2400" dirty="0" smtClean="0"/>
              <a:t>nomenclatures et interopérabilité</a:t>
            </a:r>
            <a:endParaRPr lang="fr-FR" sz="2400" dirty="0"/>
          </a:p>
          <a:p>
            <a:pPr lvl="1"/>
            <a:r>
              <a:rPr lang="fr-FR" sz="2000" dirty="0"/>
              <a:t>Pléthores de normes</a:t>
            </a:r>
          </a:p>
          <a:p>
            <a:pPr lvl="2"/>
            <a:r>
              <a:rPr lang="fr-FR" sz="1800" dirty="0"/>
              <a:t>Propriétaires</a:t>
            </a:r>
          </a:p>
          <a:p>
            <a:pPr lvl="2"/>
            <a:r>
              <a:rPr lang="fr-FR" sz="1800" dirty="0"/>
              <a:t>HL7, </a:t>
            </a:r>
            <a:r>
              <a:rPr lang="fr-FR" sz="1800" dirty="0" err="1"/>
              <a:t>Hprime</a:t>
            </a:r>
            <a:r>
              <a:rPr lang="fr-FR" sz="1800" dirty="0"/>
              <a:t>, HISA…</a:t>
            </a:r>
          </a:p>
          <a:p>
            <a:r>
              <a:rPr lang="fr-FR" sz="2400" dirty="0"/>
              <a:t>En dehors de secteurs spécifiques comme la radiologie où HL7 s’est imposé, la plus grande désorganisation existe </a:t>
            </a:r>
            <a:r>
              <a:rPr lang="fr-FR" sz="2400" dirty="0" smtClean="0"/>
              <a:t>encore en France même </a:t>
            </a:r>
            <a:r>
              <a:rPr lang="fr-FR" sz="2400" dirty="0"/>
              <a:t>pour des données élémentaires comme l’identité du patient ou du médecin</a:t>
            </a:r>
            <a:r>
              <a:rPr lang="fr-FR" sz="2400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Avec quelles contraintes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902"/>
            <a:ext cx="8229600" cy="404337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Quels modèles sociaux</a:t>
            </a:r>
          </a:p>
          <a:p>
            <a:pPr lvl="1"/>
            <a:r>
              <a:rPr lang="fr-FR" dirty="0"/>
              <a:t>Respect de la vie privée, déontologie médicale, sécurité des patients doivent être préservés. </a:t>
            </a:r>
          </a:p>
          <a:p>
            <a:pPr lvl="1"/>
            <a:r>
              <a:rPr lang="fr-FR" dirty="0"/>
              <a:t>Dans le cadre du développement des réseaux de santé</a:t>
            </a:r>
          </a:p>
          <a:p>
            <a:r>
              <a:rPr lang="fr-FR" dirty="0"/>
              <a:t>Quels mécanismes de régulation</a:t>
            </a:r>
          </a:p>
          <a:p>
            <a:pPr lvl="1"/>
            <a:r>
              <a:rPr lang="fr-FR" dirty="0"/>
              <a:t>Aspects juridiques</a:t>
            </a:r>
          </a:p>
          <a:p>
            <a:pPr lvl="1"/>
            <a:r>
              <a:rPr lang="fr-FR" dirty="0"/>
              <a:t>Évaluation</a:t>
            </a:r>
          </a:p>
          <a:p>
            <a:pPr lvl="1"/>
            <a:r>
              <a:rPr lang="fr-FR" dirty="0"/>
              <a:t>Quels modèles économiques</a:t>
            </a:r>
          </a:p>
          <a:p>
            <a:r>
              <a:rPr lang="fr-FR" dirty="0"/>
              <a:t>Quelles </a:t>
            </a:r>
            <a:r>
              <a:rPr lang="fr-FR" dirty="0" err="1"/>
              <a:t>plate-formes</a:t>
            </a:r>
            <a:r>
              <a:rPr lang="fr-FR" dirty="0"/>
              <a:t> techniques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89823"/>
              </p:ext>
            </p:extLst>
          </p:nvPr>
        </p:nvGraphicFramePr>
        <p:xfrm>
          <a:off x="3059832" y="924159"/>
          <a:ext cx="5832648" cy="588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4" name="Image" r:id="rId5" imgW="7776915" imgH="8158136" progId="Photoshop.Image.5">
                  <p:embed/>
                </p:oleObj>
              </mc:Choice>
              <mc:Fallback>
                <p:oleObj name="Image" r:id="rId5" imgW="7776915" imgH="815813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924159"/>
                        <a:ext cx="5832648" cy="5889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239000" cy="457200"/>
          </a:xfrm>
        </p:spPr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télémédecine, </a:t>
            </a:r>
            <a:r>
              <a:rPr lang="fr-FR" dirty="0" err="1" smtClean="0"/>
              <a:t>eSanté</a:t>
            </a:r>
            <a:endParaRPr lang="fr-F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30896"/>
            <a:ext cx="2592288" cy="3802360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Un service et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marché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066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211887"/>
              </p:ext>
            </p:extLst>
          </p:nvPr>
        </p:nvGraphicFramePr>
        <p:xfrm>
          <a:off x="4211960" y="1305122"/>
          <a:ext cx="4741540" cy="5552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9" name="Image" r:id="rId5" imgW="7954818" imgH="9314508" progId="Photoshop.Image.5">
                  <p:embed/>
                </p:oleObj>
              </mc:Choice>
              <mc:Fallback>
                <p:oleObj name="Image" r:id="rId5" imgW="7954818" imgH="9314508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305122"/>
                        <a:ext cx="4741540" cy="5552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télémédecine, </a:t>
            </a:r>
            <a:r>
              <a:rPr lang="fr-FR" dirty="0" err="1" smtClean="0"/>
              <a:t>eSanté</a:t>
            </a:r>
            <a:endParaRPr lang="fr-F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51856"/>
            <a:ext cx="2492896" cy="3565376"/>
          </a:xfr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/>
              <a:t>Un autre mode d’exercice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9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315200" cy="685800"/>
          </a:xfrm>
        </p:spPr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télémédecine, </a:t>
            </a:r>
            <a:r>
              <a:rPr lang="fr-FR" dirty="0" err="1" smtClean="0"/>
              <a:t>eSanté</a:t>
            </a:r>
            <a:endParaRPr lang="fr-FR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398838" y="838200"/>
          <a:ext cx="5668962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41" name="Image" r:id="rId5" imgW="8602894" imgH="9123897" progId="Photoshop.Image.5">
                  <p:embed/>
                </p:oleObj>
              </mc:Choice>
              <mc:Fallback>
                <p:oleObj name="Image" r:id="rId5" imgW="8602894" imgH="912389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838200"/>
                        <a:ext cx="5668962" cy="601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94520"/>
            <a:ext cx="2520280" cy="3882752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Une explosion de service via </a:t>
            </a:r>
            <a:r>
              <a:rPr lang="fr-FR" dirty="0" smtClean="0"/>
              <a:t>Internet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9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MTRL</a:t>
            </a:r>
            <a:endParaRPr lang="fr-FR" dirty="0"/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50731" cy="704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5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MEDGATE</a:t>
            </a:r>
            <a:endParaRPr lang="fr-FR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2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</a:t>
            </a:r>
            <a:r>
              <a:rPr lang="fr-FR" dirty="0" smtClean="0"/>
              <a:t>dates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1920, première licence radio de service médical aux bateaux publiée à New-York.</a:t>
            </a:r>
          </a:p>
          <a:p>
            <a:r>
              <a:rPr lang="fr-FR" dirty="0" smtClean="0"/>
              <a:t>1994, première démonstration de </a:t>
            </a:r>
            <a:r>
              <a:rPr lang="fr-FR" dirty="0" err="1" smtClean="0"/>
              <a:t>téléradiologie</a:t>
            </a:r>
            <a:r>
              <a:rPr lang="fr-FR" dirty="0" smtClean="0"/>
              <a:t>: </a:t>
            </a:r>
            <a:r>
              <a:rPr lang="fr-FR" dirty="0" smtClean="0"/>
              <a:t>Scanner piloté de l’Hôtel-Dieu de Montréal (Canada) sur un patient situé dans l'appareil de l'Hôpital Cochin, à Paris </a:t>
            </a:r>
          </a:p>
          <a:p>
            <a:r>
              <a:rPr lang="fr-FR" dirty="0" smtClean="0"/>
              <a:t>2001, une opération de </a:t>
            </a:r>
            <a:r>
              <a:rPr lang="fr-FR" dirty="0" err="1" smtClean="0"/>
              <a:t>téléchirurgie</a:t>
            </a:r>
            <a:r>
              <a:rPr lang="fr-FR" dirty="0" smtClean="0"/>
              <a:t> entre New York (où était le chirurgien) et Strasbourg (où était la patiente).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7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Réseau</a:t>
            </a:r>
            <a:r>
              <a:rPr lang="fr-FR" baseline="0" dirty="0" smtClean="0"/>
              <a:t> RAFT network</a:t>
            </a:r>
            <a:endParaRPr lang="fr-FR" dirty="0"/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0"/>
            <a:ext cx="7507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8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La mondialisation de la santé</a:t>
            </a:r>
            <a:endParaRPr lang="fr-FR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9240"/>
            <a:ext cx="78768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8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attendus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3894"/>
            <a:ext cx="8229600" cy="404337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un gain de temps pour l’usager/patient ;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l’évitement </a:t>
            </a:r>
            <a:r>
              <a:rPr lang="fr-FR" dirty="0"/>
              <a:t>de déplacements ;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un </a:t>
            </a:r>
            <a:r>
              <a:rPr lang="fr-FR" dirty="0"/>
              <a:t>gain de temps pour aboutir à un diagnostic ;</a:t>
            </a:r>
          </a:p>
          <a:p>
            <a:r>
              <a:rPr lang="fr-FR" dirty="0" smtClean="0"/>
              <a:t>une </a:t>
            </a:r>
            <a:r>
              <a:rPr lang="fr-FR" dirty="0"/>
              <a:t>adaptation correcte des patients et des médecins mais nécessitant une formation </a:t>
            </a:r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efficacité clinique comparable aux méthodes classiques à court terme </a:t>
            </a:r>
          </a:p>
          <a:p>
            <a:r>
              <a:rPr lang="fr-FR" dirty="0" smtClean="0"/>
              <a:t>le </a:t>
            </a:r>
            <a:r>
              <a:rPr lang="fr-FR" dirty="0"/>
              <a:t>taux et la gravité des complications,</a:t>
            </a:r>
          </a:p>
          <a:p>
            <a:r>
              <a:rPr lang="fr-FR" dirty="0" smtClean="0"/>
              <a:t>l’observance </a:t>
            </a:r>
            <a:r>
              <a:rPr lang="fr-FR" dirty="0"/>
              <a:t>thérapeutique ;</a:t>
            </a:r>
          </a:p>
          <a:p>
            <a:r>
              <a:rPr lang="fr-FR" dirty="0" smtClean="0"/>
              <a:t>un </a:t>
            </a:r>
            <a:r>
              <a:rPr lang="fr-FR" dirty="0"/>
              <a:t>gain économique discutable faute d’études irréfutables et robustes.</a:t>
            </a:r>
          </a:p>
          <a:p>
            <a:r>
              <a:rPr lang="fr-FR" dirty="0" smtClean="0"/>
              <a:t>un abaissement des émissions carbonées ;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27381" y="5908797"/>
            <a:ext cx="582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La télésanté : un nouvel atout au service de notre bien-être – 15 octobre </a:t>
            </a:r>
            <a:r>
              <a:rPr lang="fr-FR" sz="1200" b="1" dirty="0" smtClean="0"/>
              <a:t>2009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2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1886"/>
            <a:ext cx="8229600" cy="4043378"/>
          </a:xfrm>
        </p:spPr>
        <p:txBody>
          <a:bodyPr/>
          <a:lstStyle/>
          <a:p>
            <a:r>
              <a:rPr lang="fr-FR" dirty="0"/>
              <a:t>De la télémédecine historique à l’intégration des NTIC</a:t>
            </a:r>
          </a:p>
          <a:p>
            <a:r>
              <a:rPr lang="fr-FR" dirty="0"/>
              <a:t>Du matériel et logiciel spécifique à des standards du marché</a:t>
            </a:r>
          </a:p>
          <a:p>
            <a:r>
              <a:rPr lang="fr-FR" dirty="0"/>
              <a:t>D’approches de pionniers à une régulation réglementaire et économique</a:t>
            </a:r>
          </a:p>
          <a:p>
            <a:r>
              <a:rPr lang="fr-FR" dirty="0"/>
              <a:t>D’une approche locale, régionale, nationale à une </a:t>
            </a:r>
            <a:r>
              <a:rPr lang="fr-FR" dirty="0" smtClean="0"/>
              <a:t>mondialisation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Téléconsultation</a:t>
            </a:r>
            <a:endParaRPr lang="fr-F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7910"/>
            <a:ext cx="8229600" cy="404337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Possibilité pour un patient d’accéder directement à distance à une consultation médicale ou paramédicale</a:t>
            </a:r>
          </a:p>
          <a:p>
            <a:pPr lvl="1"/>
            <a:r>
              <a:rPr lang="fr-FR" dirty="0" smtClean="0"/>
              <a:t>Moyens</a:t>
            </a:r>
          </a:p>
          <a:p>
            <a:pPr lvl="2"/>
            <a:r>
              <a:rPr lang="fr-FR" dirty="0" smtClean="0"/>
              <a:t>Utilisation du téléphone : exemple USA</a:t>
            </a:r>
          </a:p>
          <a:p>
            <a:pPr lvl="2"/>
            <a:r>
              <a:rPr lang="fr-FR" dirty="0" smtClean="0"/>
              <a:t>Utilisation d’une salle de consultation virtuelle</a:t>
            </a:r>
          </a:p>
          <a:p>
            <a:pPr lvl="2"/>
            <a:r>
              <a:rPr lang="fr-FR" dirty="0" smtClean="0"/>
              <a:t>Serait utilement accompagnée de télémanipulation</a:t>
            </a:r>
          </a:p>
          <a:p>
            <a:pPr lvl="3"/>
            <a:r>
              <a:rPr lang="fr-FR" dirty="0" smtClean="0"/>
              <a:t>Echographie</a:t>
            </a:r>
          </a:p>
          <a:p>
            <a:pPr lvl="1"/>
            <a:r>
              <a:rPr lang="fr-FR" dirty="0" smtClean="0"/>
              <a:t>Attendus</a:t>
            </a:r>
          </a:p>
          <a:p>
            <a:pPr lvl="2"/>
            <a:r>
              <a:rPr lang="fr-FR" dirty="0" smtClean="0"/>
              <a:t>Diagnostic</a:t>
            </a:r>
          </a:p>
          <a:p>
            <a:pPr lvl="2"/>
            <a:r>
              <a:rPr lang="fr-FR" dirty="0" smtClean="0"/>
              <a:t>Prescription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1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Téléconsultation : </a:t>
            </a:r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7910"/>
            <a:ext cx="8229600" cy="40433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- La </a:t>
            </a:r>
            <a:r>
              <a:rPr lang="fr-FR" dirty="0"/>
              <a:t>téléconsultation, </a:t>
            </a:r>
            <a:r>
              <a:rPr lang="fr-FR" dirty="0" smtClean="0"/>
              <a:t>a </a:t>
            </a:r>
            <a:r>
              <a:rPr lang="fr-FR" dirty="0"/>
              <a:t>pour objet de permettre à un </a:t>
            </a:r>
            <a:r>
              <a:rPr lang="fr-FR" b="1" dirty="0">
                <a:solidFill>
                  <a:srgbClr val="FF0000"/>
                </a:solidFill>
              </a:rPr>
              <a:t>professionnel médical </a:t>
            </a:r>
            <a:r>
              <a:rPr lang="fr-FR" dirty="0"/>
              <a:t>de donner une consultation à distance à un patient.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b="1" dirty="0" smtClean="0">
                <a:solidFill>
                  <a:srgbClr val="FF0000"/>
                </a:solidFill>
              </a:rPr>
              <a:t> Un </a:t>
            </a:r>
            <a:r>
              <a:rPr lang="fr-FR" b="1" dirty="0">
                <a:solidFill>
                  <a:srgbClr val="FF0000"/>
                </a:solidFill>
              </a:rPr>
              <a:t>professionnel de santé peut être présent auprès du patient</a:t>
            </a:r>
            <a:r>
              <a:rPr lang="fr-FR" dirty="0"/>
              <a:t> et, le cas échéant, assister le professionnel médical au cours de la téléconsultation.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b="1" dirty="0" smtClean="0">
                <a:solidFill>
                  <a:srgbClr val="FF0000"/>
                </a:solidFill>
              </a:rPr>
              <a:t> Les </a:t>
            </a:r>
            <a:r>
              <a:rPr lang="fr-FR" b="1" dirty="0">
                <a:solidFill>
                  <a:srgbClr val="FF0000"/>
                </a:solidFill>
              </a:rPr>
              <a:t>psychologues </a:t>
            </a:r>
            <a:r>
              <a:rPr lang="fr-FR" b="1" dirty="0" smtClean="0">
                <a:solidFill>
                  <a:srgbClr val="FF0000"/>
                </a:solidFill>
              </a:rPr>
              <a:t> peuvent </a:t>
            </a:r>
            <a:r>
              <a:rPr lang="fr-FR" b="1" dirty="0">
                <a:solidFill>
                  <a:srgbClr val="FF0000"/>
                </a:solidFill>
              </a:rPr>
              <a:t>également être </a:t>
            </a:r>
            <a:r>
              <a:rPr lang="fr-FR" b="1" dirty="0" smtClean="0">
                <a:solidFill>
                  <a:srgbClr val="FF0000"/>
                </a:solidFill>
              </a:rPr>
              <a:t>  présents </a:t>
            </a:r>
            <a:r>
              <a:rPr lang="fr-FR" b="1" dirty="0">
                <a:solidFill>
                  <a:srgbClr val="FF0000"/>
                </a:solidFill>
              </a:rPr>
              <a:t>auprès du </a:t>
            </a:r>
            <a:r>
              <a:rPr lang="fr-FR" b="1" dirty="0" smtClean="0">
                <a:solidFill>
                  <a:srgbClr val="FF0000"/>
                </a:solidFill>
              </a:rPr>
              <a:t>patient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Station de travail</a:t>
            </a:r>
            <a:endParaRPr lang="fr-FR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" y="1972816"/>
            <a:ext cx="9123360" cy="33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8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endParaRPr lang="fr-FR" dirty="0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71438"/>
            <a:ext cx="88296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9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Téléexpertise</a:t>
            </a:r>
            <a:endParaRPr lang="fr-FR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3608"/>
            <a:ext cx="8640960" cy="4465712"/>
          </a:xfrm>
        </p:spPr>
        <p:txBody>
          <a:bodyPr>
            <a:noAutofit/>
          </a:bodyPr>
          <a:lstStyle/>
          <a:p>
            <a:r>
              <a:rPr lang="fr-FR" sz="2000" dirty="0"/>
              <a:t>Possibilité pour un professionnel de santé </a:t>
            </a:r>
            <a:r>
              <a:rPr lang="fr-FR" sz="2000" b="1" dirty="0">
                <a:solidFill>
                  <a:srgbClr val="FF0000"/>
                </a:solidFill>
              </a:rPr>
              <a:t>d’obtenir à distance un avis sur le cas d’un patient</a:t>
            </a:r>
          </a:p>
          <a:p>
            <a:pPr lvl="1"/>
            <a:r>
              <a:rPr lang="fr-FR" sz="1800" dirty="0"/>
              <a:t>Avec ou sans la participation du patient</a:t>
            </a:r>
          </a:p>
          <a:p>
            <a:pPr lvl="1"/>
            <a:r>
              <a:rPr lang="fr-FR" sz="1800" dirty="0"/>
              <a:t>Nécessite le plus souvent la mise en commun du dossier médical multimédia du patient</a:t>
            </a:r>
          </a:p>
          <a:p>
            <a:pPr lvl="2"/>
            <a:r>
              <a:rPr lang="fr-FR" sz="1600" dirty="0"/>
              <a:t>Texte : examens de biologie</a:t>
            </a:r>
          </a:p>
          <a:p>
            <a:pPr lvl="2"/>
            <a:r>
              <a:rPr lang="fr-FR" sz="1600" dirty="0"/>
              <a:t>Images fixes : radiographies</a:t>
            </a:r>
          </a:p>
          <a:p>
            <a:pPr lvl="2"/>
            <a:r>
              <a:rPr lang="fr-FR" sz="1600" dirty="0"/>
              <a:t>Images animées : échographies</a:t>
            </a:r>
          </a:p>
          <a:p>
            <a:pPr lvl="2"/>
            <a:r>
              <a:rPr lang="fr-FR" sz="1600" dirty="0"/>
              <a:t>Sons : auscultation, doppler</a:t>
            </a:r>
          </a:p>
          <a:p>
            <a:pPr lvl="1"/>
            <a:r>
              <a:rPr lang="fr-FR" sz="1800" dirty="0"/>
              <a:t>Nécessite parfois le retraitement des données initiales</a:t>
            </a:r>
          </a:p>
          <a:p>
            <a:pPr lvl="2"/>
            <a:r>
              <a:rPr lang="fr-FR" sz="1600" dirty="0"/>
              <a:t>Reconstruction 3D en </a:t>
            </a:r>
            <a:r>
              <a:rPr lang="fr-FR" sz="1600" dirty="0" smtClean="0"/>
              <a:t>IRM</a:t>
            </a:r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5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La Statistique Descriptive&amp;quot;&quot;/&gt;&lt;property id=&quot;20307&quot; value=&quot;256&quot;/&gt;&lt;/object&gt;&lt;object type=&quot;3&quot; unique_id=&quot;14756&quot;&gt;&lt;property id=&quot;20148&quot; value=&quot;5&quot;/&gt;&lt;property id=&quot;20300&quot; value=&quot;Diapositive 2 - &amp;quot;Buts :&amp;quot;&quot;/&gt;&lt;property id=&quot;20307&quot; value=&quot;257&quot;/&gt;&lt;/object&gt;&lt;object type=&quot;3&quot; unique_id=&quot;14757&quot;&gt;&lt;property id=&quot;20148&quot; value=&quot;5&quot;/&gt;&lt;property id=&quot;20300&quot; value=&quot;Diapositive 3 - &amp;quot;Statistique descriptive&amp;quot;&quot;/&gt;&lt;property id=&quot;20307&quot; value=&quot;258&quot;/&gt;&lt;/object&gt;&lt;object type=&quot;3&quot; unique_id=&quot;14758&quot;&gt;&lt;property id=&quot;20148&quot; value=&quot;5&quot;/&gt;&lt;property id=&quot;20300&quot; value=&quot;Diapositive 4 - &amp;quot;Rappel&amp;quot;&quot;/&gt;&lt;property id=&quot;20307&quot; value=&quot;259&quot;/&gt;&lt;/object&gt;&lt;object type=&quot;3&quot; unique_id=&quot;14759&quot;&gt;&lt;property id=&quot;20148&quot; value=&quot;5&quot;/&gt;&lt;property id=&quot;20300&quot; value=&quot;Diapositive 5 - &amp;quot;Distributions de fréquences&amp;quot;&quot;/&gt;&lt;property id=&quot;20307&quot; value=&quot;260&quot;/&gt;&lt;/object&gt;&lt;object type=&quot;3&quot; unique_id=&quot;14795&quot;&gt;&lt;property id=&quot;20148&quot; value=&quot;5&quot;/&gt;&lt;property id=&quot;20300&quot; value=&quot;Diapositive 6 - &amp;quot;Distributions non groupées&amp;quot;&quot;/&gt;&lt;property id=&quot;20307&quot; value=&quot;261&quot;/&gt;&lt;/object&gt;&lt;object type=&quot;3&quot; unique_id=&quot;14804&quot;&gt;&lt;property id=&quot;20148&quot; value=&quot;5&quot;/&gt;&lt;property id=&quot;20300&quot; value=&quot;Diapositive 7 - &amp;quot;Distributions non groupées&amp;quot;&quot;/&gt;&lt;property id=&quot;20307&quot; value=&quot;262&quot;/&gt;&lt;/object&gt;&lt;object type=&quot;3&quot; unique_id=&quot;14868&quot;&gt;&lt;property id=&quot;20148&quot; value=&quot;5&quot;/&gt;&lt;property id=&quot;20300&quot; value=&quot;Diapositive 8 - &amp;quot;Distributions non groupées&amp;quot;&quot;/&gt;&lt;property id=&quot;20307&quot; value=&quot;263&quot;/&gt;&lt;/object&gt;&lt;object type=&quot;3&quot; unique_id=&quot;14879&quot;&gt;&lt;property id=&quot;20148&quot; value=&quot;5&quot;/&gt;&lt;property id=&quot;20300&quot; value=&quot;Diapositive 9 - &amp;quot;Distributions non groupées&amp;quot;&quot;/&gt;&lt;property id=&quot;20307&quot; value=&quot;264&quot;/&gt;&lt;/object&gt;&lt;object type=&quot;3&quot; unique_id=&quot;14968&quot;&gt;&lt;property id=&quot;20148&quot; value=&quot;5&quot;/&gt;&lt;property id=&quot;20300&quot; value=&quot;Diapositive 10 - &amp;quot;Distributions groupées&amp;quot;&quot;/&gt;&lt;property id=&quot;20307&quot; value=&quot;265&quot;/&gt;&lt;/object&gt;&lt;object type=&quot;3&quot; unique_id=&quot;14969&quot;&gt;&lt;property id=&quot;20148&quot; value=&quot;5&quot;/&gt;&lt;property id=&quot;20300&quot; value=&quot;Diapositive 11 - &amp;quot;A propos des classes&amp;quot;&quot;/&gt;&lt;property id=&quot;20307&quot; value=&quot;266&quot;/&gt;&lt;/object&gt;&lt;object type=&quot;3&quot; unique_id=&quot;14970&quot;&gt;&lt;property id=&quot;20148&quot; value=&quot;5&quot;/&gt;&lt;property id=&quot;20300&quot; value=&quot;Diapositive 13 - &amp;quot;Données quantitatives continues&amp;quot;&quot;/&gt;&lt;property id=&quot;20307&quot; value=&quot;267&quot;/&gt;&lt;/object&gt;&lt;object type=&quot;3&quot; unique_id=&quot;15219&quot;&gt;&lt;property id=&quot;20148&quot; value=&quot;5&quot;/&gt;&lt;property id=&quot;20300&quot; value=&quot;Diapositive 14 - &amp;quot;Distribution groupés&amp;quot;&quot;/&gt;&lt;property id=&quot;20307&quot; value=&quot;268&quot;/&gt;&lt;/object&gt;&lt;object type=&quot;3&quot; unique_id=&quot;15220&quot;&gt;&lt;property id=&quot;20148&quot; value=&quot;5&quot;/&gt;&lt;property id=&quot;20300&quot; value=&quot;Diapositive 15 - &amp;quot;Exemple&amp;quot;&quot;/&gt;&lt;property id=&quot;20307&quot; value=&quot;269&quot;/&gt;&lt;/object&gt;&lt;object type=&quot;3&quot; unique_id=&quot;15221&quot;&gt;&lt;property id=&quot;20148&quot; value=&quot;5&quot;/&gt;&lt;property id=&quot;20300&quot; value=&quot;Diapositive 16 - &amp;quot;Formules&amp;quot;&quot;/&gt;&lt;property id=&quot;20307&quot; value=&quot;270&quot;/&gt;&lt;/object&gt;&lt;object type=&quot;3&quot; unique_id=&quot;15222&quot;&gt;&lt;property id=&quot;20148&quot; value=&quot;5&quot;/&gt;&lt;property id=&quot;20300&quot; value=&quot;Diapositive 17 - &amp;quot;En pratique&amp;quot;&quot;/&gt;&lt;property id=&quot;20307&quot; value=&quot;271&quot;/&gt;&lt;/object&gt;&lt;object type=&quot;3&quot; unique_id=&quot;15259&quot;&gt;&lt;property id=&quot;20148&quot; value=&quot;5&quot;/&gt;&lt;property id=&quot;20300&quot; value=&quot;Diapositive 18 - &amp;quot;Les graphiques représentent &amp;#x0D;&amp;#x0A;les distributions&amp;quot;&quot;/&gt;&lt;property id=&quot;20307&quot; value=&quot;272&quot;/&gt;&lt;/object&gt;&lt;object type=&quot;3&quot; unique_id=&quot;15355&quot;&gt;&lt;property id=&quot;20148&quot; value=&quot;5&quot;/&gt;&lt;property id=&quot;20300&quot; value=&quot;Diapositive 21 - &amp;quot;Les graphiques représentent &amp;#x0D;&amp;#x0A;les distributions&amp;quot;&quot;/&gt;&lt;property id=&quot;20307&quot; value=&quot;273&quot;/&gt;&lt;/object&gt;&lt;object type=&quot;3&quot; unique_id=&quot;15456&quot;&gt;&lt;property id=&quot;20148&quot; value=&quot;5&quot;/&gt;&lt;property id=&quot;20300&quot; value=&quot;Diapositive 23 - &amp;quot;Aspects de la distribution &amp;quot;&quot;/&gt;&lt;property id=&quot;20307&quot; value=&quot;274&quot;/&gt;&lt;/object&gt;&lt;object type=&quot;3&quot; unique_id=&quot;15457&quot;&gt;&lt;property id=&quot;20148&quot; value=&quot;5&quot;/&gt;&lt;property id=&quot;20300&quot; value=&quot;Diapositive 24 - &amp;quot;Remarques&amp;quot;&quot;/&gt;&lt;property id=&quot;20307&quot; value=&quot;275&quot;/&gt;&lt;/object&gt;&lt;object type=&quot;3&quot; unique_id=&quot;16015&quot;&gt;&lt;property id=&quot;20148&quot; value=&quot;5&quot;/&gt;&lt;property id=&quot;20300&quot; value=&quot;Diapositive 19 - &amp;quot;Exemple : Données qualitatives&amp;quot;&quot;/&gt;&lt;property id=&quot;20307&quot; value=&quot;276&quot;/&gt;&lt;/object&gt;&lt;object type=&quot;3&quot; unique_id=&quot;16016&quot;&gt;&lt;property id=&quot;20148&quot; value=&quot;5&quot;/&gt;&lt;property id=&quot;20300&quot; value=&quot;Diapositive 20 - &amp;quot;Exemple : Donnée quantitative discontinue&amp;quot;&quot;/&gt;&lt;property id=&quot;20307&quot; value=&quot;277&quot;/&gt;&lt;/object&gt;&lt;object type=&quot;3&quot; unique_id=&quot;16017&quot;&gt;&lt;property id=&quot;20148&quot; value=&quot;5&quot;/&gt;&lt;property id=&quot;20300&quot; value=&quot;Diapositive 22 - &amp;quot;Exemple : Histogramme&amp;quot;&quot;/&gt;&lt;property id=&quot;20307&quot; value=&quot;278&quot;/&gt;&lt;/object&gt;&lt;object type=&quot;3&quot; unique_id=&quot;16018&quot;&gt;&lt;property id=&quot;20148&quot; value=&quot;5&quot;/&gt;&lt;property id=&quot;20300&quot; value=&quot;Diapositive 25 - &amp;quot;Diagramme de Pareto&amp;quot;&quot;/&gt;&lt;property id=&quot;20307&quot; value=&quot;279&quot;/&gt;&lt;/object&gt;&lt;object type=&quot;3&quot; unique_id=&quot;16019&quot;&gt;&lt;property id=&quot;20148&quot; value=&quot;5&quot;/&gt;&lt;property id=&quot;20300&quot; value=&quot;Diapositive 26 - &amp;quot;Exemple&amp;quot;&quot;/&gt;&lt;property id=&quot;20307&quot; value=&quot;280&quot;/&gt;&lt;/object&gt;&lt;object type=&quot;3&quot; unique_id=&quot;16020&quot;&gt;&lt;property id=&quot;20148&quot; value=&quot;5&quot;/&gt;&lt;property id=&quot;20300&quot; value=&quot;Diapositive 27 - &amp;quot;Résultats&amp;quot;&quot;/&gt;&lt;property id=&quot;20307&quot; value=&quot;281&quot;/&gt;&lt;/object&gt;&lt;object type=&quot;3&quot; unique_id=&quot;16021&quot;&gt;&lt;property id=&quot;20148&quot; value=&quot;5&quot;/&gt;&lt;property id=&quot;20300&quot; value=&quot;Diapositive 28 - &amp;quot;Digramme de Pareto &amp;#x0D;&amp;#x0A;et courbe ABC&amp;quot;&quot;/&gt;&lt;property id=&quot;20307&quot; value=&quot;282&quot;/&gt;&lt;/object&gt;&lt;object type=&quot;3&quot; unique_id=&quot;16022&quot;&gt;&lt;property id=&quot;20148&quot; value=&quot;5&quot;/&gt;&lt;property id=&quot;20300&quot; value=&quot;Diapositive 29 - &amp;quot;Les paramètres statistiques&amp;quot;&quot;/&gt;&lt;property id=&quot;20307&quot; value=&quot;283&quot;/&gt;&lt;/object&gt;&lt;object type=&quot;3&quot; unique_id=&quot;16023&quot;&gt;&lt;property id=&quot;20148&quot; value=&quot;5&quot;/&gt;&lt;property id=&quot;20300&quot; value=&quot;Diapositive 30 - &amp;quot;Moyenne Arithmétique&amp;quot;&quot;/&gt;&lt;property id=&quot;20307&quot; value=&quot;284&quot;/&gt;&lt;/object&gt;&lt;object type=&quot;3&quot; unique_id=&quot;16024&quot;&gt;&lt;property id=&quot;20148&quot; value=&quot;5&quot;/&gt;&lt;property id=&quot;20300&quot; value=&quot;Diapositive 31 - &amp;quot;Moyenne arithmétique&amp;quot;&quot;/&gt;&lt;property id=&quot;20307&quot; value=&quot;287&quot;/&gt;&lt;/object&gt;&lt;object type=&quot;3&quot; unique_id=&quot;16025&quot;&gt;&lt;property id=&quot;20148&quot; value=&quot;5&quot;/&gt;&lt;property id=&quot;20300&quot; value=&quot;Diapositive 32 - &amp;quot;Moyenne arithmétique&amp;quot;&quot;/&gt;&lt;property id=&quot;20307&quot; value=&quot;285&quot;/&gt;&lt;/object&gt;&lt;object type=&quot;3&quot; unique_id=&quot;16026&quot;&gt;&lt;property id=&quot;20148&quot; value=&quot;5&quot;/&gt;&lt;property id=&quot;20300&quot; value=&quot;Diapositive 33 - &amp;quot;Distribution des moyennes de plusieurs échantillons&amp;quot;&quot;/&gt;&lt;property id=&quot;20307&quot; value=&quot;286&quot;/&gt;&lt;/object&gt;&lt;object type=&quot;3&quot; unique_id=&quot;16265&quot;&gt;&lt;property id=&quot;20148&quot; value=&quot;5&quot;/&gt;&lt;property id=&quot;20300&quot; value=&quot;Diapositive 34 - &amp;quot;Exemple&amp;quot;&quot;/&gt;&lt;property id=&quot;20307&quot; value=&quot;288&quot;/&gt;&lt;/object&gt;&lt;object type=&quot;3&quot; unique_id=&quot;16266&quot;&gt;&lt;property id=&quot;20148&quot; value=&quot;5&quot;/&gt;&lt;property id=&quot;20300&quot; value=&quot;Diapositive 35 - &amp;quot;Exemple&amp;quot;&quot;/&gt;&lt;property id=&quot;20307&quot; value=&quot;289&quot;/&gt;&lt;/object&gt;&lt;object type=&quot;3&quot; unique_id=&quot;16267&quot;&gt;&lt;property id=&quot;20148&quot; value=&quot;5&quot;/&gt;&lt;property id=&quot;20300&quot; value=&quot;Diapositive 36 - &amp;quot;Exemple&amp;quot;&quot;/&gt;&lt;property id=&quot;20307&quot; value=&quot;290&quot;/&gt;&lt;/object&gt;&lt;object type=&quot;3&quot; unique_id=&quot;17156&quot;&gt;&lt;property id=&quot;20148&quot; value=&quot;5&quot;/&gt;&lt;property id=&quot;20300&quot; value=&quot;Diapositive 37 - &amp;quot;Les autres moyennes&amp;quot;&quot;/&gt;&lt;property id=&quot;20307&quot; value=&quot;291&quot;/&gt;&lt;/object&gt;&lt;object type=&quot;3&quot; unique_id=&quot;17157&quot;&gt;&lt;property id=&quot;20148&quot; value=&quot;5&quot;/&gt;&lt;property id=&quot;20300&quot; value=&quot;Diapositive 38 - &amp;quot;La médiane&amp;quot;&quot;/&gt;&lt;property id=&quot;20307&quot; value=&quot;292&quot;/&gt;&lt;/object&gt;&lt;object type=&quot;3&quot; unique_id=&quot;17158&quot;&gt;&lt;property id=&quot;20148&quot; value=&quot;5&quot;/&gt;&lt;property id=&quot;20300&quot; value=&quot;Diapositive 40 - &amp;quot;Exemple&amp;quot;&quot;/&gt;&lt;property id=&quot;20307&quot; value=&quot;293&quot;/&gt;&lt;/object&gt;&lt;object type=&quot;3&quot; unique_id=&quot;17159&quot;&gt;&lt;property id=&quot;20148&quot; value=&quot;5&quot;/&gt;&lt;property id=&quot;20300&quot; value=&quot;Diapositive 41 - &amp;quot;Mode&amp;quot;&quot;/&gt;&lt;property id=&quot;20307&quot; value=&quot;294&quot;/&gt;&lt;/object&gt;&lt;object type=&quot;3&quot; unique_id=&quot;17160&quot;&gt;&lt;property id=&quot;20148&quot; value=&quot;5&quot;/&gt;&lt;property id=&quot;20300&quot; value=&quot;Diapositive 42 - &amp;quot;Fractiles&amp;quot;&quot;/&gt;&lt;property id=&quot;20307&quot; value=&quot;295&quot;/&gt;&lt;/object&gt;&lt;object type=&quot;3&quot; unique_id=&quot;17161&quot;&gt;&lt;property id=&quot;20148&quot; value=&quot;5&quot;/&gt;&lt;property id=&quot;20300&quot; value=&quot;Diapositive 43 - &amp;quot;Remarques&amp;quot;&quot;/&gt;&lt;property id=&quot;20307&quot; value=&quot;296&quot;/&gt;&lt;/object&gt;&lt;object type=&quot;3&quot; unique_id=&quot;17162&quot;&gt;&lt;property id=&quot;20148&quot; value=&quot;5&quot;/&gt;&lt;property id=&quot;20300&quot; value=&quot;Diapositive 44 - &amp;quot;Paramètres de dispersion&amp;quot;&quot;/&gt;&lt;property id=&quot;20307&quot; value=&quot;297&quot;/&gt;&lt;/object&gt;&lt;object type=&quot;3&quot; unique_id=&quot;17163&quot;&gt;&lt;property id=&quot;20148&quot; value=&quot;5&quot;/&gt;&lt;property id=&quot;20300&quot; value=&quot;Diapositive 45 - &amp;quot;Amplitude ou étendue&amp;quot;&quot;/&gt;&lt;property id=&quot;20307&quot; value=&quot;298&quot;/&gt;&lt;/object&gt;&lt;object type=&quot;3&quot; unique_id=&quot;17164&quot;&gt;&lt;property id=&quot;20148&quot; value=&quot;5&quot;/&gt;&lt;property id=&quot;20300&quot; value=&quot;Diapositive 46 - &amp;quot;Ecart interquartiles&amp;quot;&quot;/&gt;&lt;property id=&quot;20307&quot; value=&quot;299&quot;/&gt;&lt;/object&gt;&lt;object type=&quot;3&quot; unique_id=&quot;17165&quot;&gt;&lt;property id=&quot;20148&quot; value=&quot;5&quot;/&gt;&lt;property id=&quot;20300&quot; value=&quot;Diapositive 47 - &amp;quot;Variance et écart type&amp;quot;&quot;/&gt;&lt;property id=&quot;20307&quot; value=&quot;301&quot;/&gt;&lt;/object&gt;&lt;object type=&quot;3&quot; unique_id=&quot;17166&quot;&gt;&lt;property id=&quot;20148&quot; value=&quot;5&quot;/&gt;&lt;property id=&quot;20300&quot; value=&quot;Diapositive 48 - &amp;quot;Variance et écart type&amp;quot;&quot;/&gt;&lt;property id=&quot;20307&quot; value=&quot;302&quot;/&gt;&lt;/object&gt;&lt;object type=&quot;3&quot; unique_id=&quot;17167&quot;&gt;&lt;property id=&quot;20148&quot; value=&quot;5&quot;/&gt;&lt;property id=&quot;20300&quot; value=&quot;Diapositive 49 - &amp;quot;Formules&amp;quot;&quot;/&gt;&lt;property id=&quot;20307&quot; value=&quot;304&quot;/&gt;&lt;/object&gt;&lt;object type=&quot;3&quot; unique_id=&quot;17168&quot;&gt;&lt;property id=&quot;20148&quot; value=&quot;5&quot;/&gt;&lt;property id=&quot;20300&quot; value=&quot;Diapositive 50 - &amp;quot;Ecart type de la moyenne&amp;quot;&quot;/&gt;&lt;property id=&quot;20307&quot; value=&quot;303&quot;/&gt;&lt;/object&gt;&lt;object type=&quot;3&quot; unique_id=&quot;17169&quot;&gt;&lt;property id=&quot;20148&quot; value=&quot;5&quot;/&gt;&lt;property id=&quot;20300&quot; value=&quot;Diapositive 52 - &amp;quot; Coefficient de variation&amp;quot;&quot;/&gt;&lt;property id=&quot;20307&quot; value=&quot;305&quot;/&gt;&lt;/object&gt;&lt;object type=&quot;3&quot; unique_id=&quot;17170&quot;&gt;&lt;property id=&quot;20148&quot; value=&quot;5&quot;/&gt;&lt;property id=&quot;20300&quot; value=&quot;Diapositive 51 - &amp;quot;Représentation en Box Plot&amp;quot;&quot;/&gt;&lt;property id=&quot;20307&quot; value=&quot;300&quot;/&gt;&lt;/object&gt;&lt;object type=&quot;3&quot; unique_id=&quot;17327&quot;&gt;&lt;property id=&quot;20148&quot; value=&quot;5&quot;/&gt;&lt;property id=&quot;20300&quot; value=&quot;Diapositive 53 - &amp;quot;Moments centrée d’ordre k. Symétrie et aplatissement&amp;quot;&quot;/&gt;&lt;property id=&quot;20307&quot; value=&quot;306&quot;/&gt;&lt;/object&gt;&lt;object type=&quot;3&quot; unique_id=&quot;18653&quot;&gt;&lt;property id=&quot;20148&quot; value=&quot;5&quot;/&gt;&lt;property id=&quot;20300&quot; value=&quot;Diapositive 54 - &amp;quot;Statistique descriptive &amp;#x0D;&amp;#x0A;à 2 dimensions&amp;quot;&quot;/&gt;&lt;property id=&quot;20307&quot; value=&quot;307&quot;/&gt;&lt;/object&gt;&lt;object type=&quot;3&quot; unique_id=&quot;18654&quot;&gt;&lt;property id=&quot;20148&quot; value=&quot;5&quot;/&gt;&lt;property id=&quot;20300&quot; value=&quot;Diapositive 55 - &amp;quot;Tableaux à 2 dimensions &amp;quot;&quot;/&gt;&lt;property id=&quot;20307&quot; value=&quot;308&quot;/&gt;&lt;/object&gt;&lt;object type=&quot;3&quot; unique_id=&quot;18655&quot;&gt;&lt;property id=&quot;20148&quot; value=&quot;5&quot;/&gt;&lt;property id=&quot;20300&quot; value=&quot;Diapositive 56 - &amp;quot;Table de contingence&amp;quot;&quot;/&gt;&lt;property id=&quot;20307&quot; value=&quot;309&quot;/&gt;&lt;/object&gt;&lt;object type=&quot;3&quot; unique_id=&quot;18656&quot;&gt;&lt;property id=&quot;20148&quot; value=&quot;5&quot;/&gt;&lt;property id=&quot;20300&quot; value=&quot;Diapositive 57 - &amp;quot;Attention&amp;quot;&quot;/&gt;&lt;property id=&quot;20307&quot; value=&quot;310&quot;/&gt;&lt;/object&gt;&lt;object type=&quot;3&quot; unique_id=&quot;18657&quot;&gt;&lt;property id=&quot;20148&quot; value=&quot;5&quot;/&gt;&lt;property id=&quot;20300&quot; value=&quot;Diapositive 58 - &amp;quot;Représentation graphique 2 variables quantitatives&amp;quot;&quot;/&gt;&lt;property id=&quot;20307&quot; value=&quot;311&quot;/&gt;&lt;/object&gt;&lt;object type=&quot;3&quot; unique_id=&quot;18658&quot;&gt;&lt;property id=&quot;20148&quot; value=&quot;5&quot;/&gt;&lt;property id=&quot;20300&quot; value=&quot;Diapositive 59 - &amp;quot;Covariance&amp;quot;&quot;/&gt;&lt;property id=&quot;20307&quot; value=&quot;312&quot;/&gt;&lt;/object&gt;&lt;object type=&quot;3&quot; unique_id=&quot;18659&quot;&gt;&lt;property id=&quot;20148&quot; value=&quot;5&quot;/&gt;&lt;property id=&quot;20300&quot; value=&quot;Diapositive 60 - &amp;quot;Covariance&amp;quot;&quot;/&gt;&lt;property id=&quot;20307&quot; value=&quot;313&quot;/&gt;&lt;/object&gt;&lt;object type=&quot;3&quot; unique_id=&quot;18660&quot;&gt;&lt;property id=&quot;20148&quot; value=&quot;5&quot;/&gt;&lt;property id=&quot;20300&quot; value=&quot;Diapositive 61 - &amp;quot;Table de contingence de 2 caractères binaires&amp;quot;&quot;/&gt;&lt;property id=&quot;20307&quot; value=&quot;314&quot;/&gt;&lt;/object&gt;&lt;object type=&quot;3&quot; unique_id=&quot;18661&quot;&gt;&lt;property id=&quot;20148&quot; value=&quot;5&quot;/&gt;&lt;property id=&quot;20300&quot; value=&quot;Diapositive 62 - &amp;quot;Recherche de facteurs de risques : paramètres utilisés&amp;quot;&quot;/&gt;&lt;property id=&quot;20307&quot; value=&quot;315&quot;/&gt;&lt;/object&gt;&lt;object type=&quot;3&quot; unique_id=&quot;18662&quot;&gt;&lt;property id=&quot;20148&quot; value=&quot;5&quot;/&gt;&lt;property id=&quot;20300&quot; value=&quot;Diapositive 63 - &amp;quot;Risque relatif et odds ratio&amp;quot;&quot;/&gt;&lt;property id=&quot;20307&quot; value=&quot;316&quot;/&gt;&lt;/object&gt;&lt;object type=&quot;3&quot; unique_id=&quot;18663&quot;&gt;&lt;property id=&quot;20148&quot; value=&quot;5&quot;/&gt;&lt;property id=&quot;20300&quot; value=&quot;Diapositive 64 - &amp;quot;Recherche de facteurs de confusion&amp;quot;&quot;/&gt;&lt;property id=&quot;20307&quot; value=&quot;317&quot;/&gt;&lt;/object&gt;&lt;object type=&quot;3&quot; unique_id=&quot;18664&quot;&gt;&lt;property id=&quot;20148&quot; value=&quot;5&quot;/&gt;&lt;property id=&quot;20300&quot; value=&quot;Diapositive 65 - &amp;quot;Table de contingence à 3 variables&amp;quot;&quot;/&gt;&lt;property id=&quot;20307&quot; value=&quot;318&quot;/&gt;&lt;/object&gt;&lt;object type=&quot;3&quot; unique_id=&quot;18665&quot;&gt;&lt;property id=&quot;20148&quot; value=&quot;5&quot;/&gt;&lt;property id=&quot;20300&quot; value=&quot;Diapositive 66 - &amp;quot;Calcul des différents risques&amp;quot;&quot;/&gt;&lt;property id=&quot;20307&quot; value=&quot;319&quot;/&gt;&lt;/object&gt;&lt;object type=&quot;3&quot; unique_id=&quot;18666&quot;&gt;&lt;property id=&quot;20148&quot; value=&quot;5&quot;/&gt;&lt;property id=&quot;20300&quot; value=&quot;Diapositive 67 - &amp;quot;Quelques indicateurs utilisés en statistiques hospitalières&amp;quot;&quot;/&gt;&lt;property id=&quot;20307&quot; value=&quot;320&quot;/&gt;&lt;/object&gt;&lt;object type=&quot;3&quot; unique_id=&quot;18667&quot;&gt;&lt;property id=&quot;20148&quot; value=&quot;5&quot;/&gt;&lt;property id=&quot;20300&quot; value=&quot;Diapositive 68 - &amp;quot;Fin&amp;quot;&quot;/&gt;&lt;property id=&quot;20307&quot; value=&quot;321&quot;/&gt;&lt;/object&gt;&lt;object type=&quot;3&quot; unique_id=&quot;18940&quot;&gt;&lt;property id=&quot;20148&quot; value=&quot;5&quot;/&gt;&lt;property id=&quot;20300&quot; value=&quot;Diapositive 12 - &amp;quot;A propos des classes&amp;quot;&quot;/&gt;&lt;property id=&quot;20307&quot; value=&quot;322&quot;/&gt;&lt;/object&gt;&lt;object type=&quot;3&quot; unique_id=&quot;19769&quot;&gt;&lt;property id=&quot;20148&quot; value=&quot;5&quot;/&gt;&lt;property id=&quot;20300&quot; value=&quot;Diapositive 39 - &amp;quot;La médiane : calcul&amp;quot;&quot;/&gt;&lt;property id=&quot;20307&quot; value=&quot;323&quot;/&gt;&lt;/object&gt;&lt;/object&gt;&lt;/object&gt;&lt;/database&gt;"/>
  <p:tag name="ISPRING_UUID" val="{173C05F8-2B2B-49D4-965A-4F22E566E135}"/>
  <p:tag name="ISPRING_RESOURCE_FOLDER" val="C:\Users\spieao\Documents\20101208_FKTélésanté\L1 SANTE Télémédecine_1\"/>
  <p:tag name="ISPRING_RESOURCE_FOLDER_STATIC" val="C:\Users\spieao\Documents\20101208_FKTélésanté\L1 SANTE Télémédecine_1\"/>
  <p:tag name="FLASHSPRING_BG_AUDIO_DURATION_TAG" val="0.0000000"/>
  <p:tag name="ISPRING_ULTRA_SCORM_TRACKING_SLIDE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AS0SUGUd_fichier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AS0SUGUd_fichier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AS0SUGUd_fichiers\slide0001_image001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élémédecine, télésanté, eSanté"/>
  <p:tag name="GENSWF_ADVANCE_TIME" val="17.55"/>
  <p:tag name="ISPRING_SLIDE_INDENT_LEVEL" val="0"/>
  <p:tag name="ISPRING_PRESENTER_ID" val="None"/>
  <p:tag name="ISPRING_CUSTOM_TIMING_USED" val="0"/>
  <p:tag name="ISPRING_RESOURCE_VIDEO" val="Wed Dec 08 13-32-11 2010.avi"/>
  <p:tag name="ISPRING_VIDEO_FULL_PATH" val="C:\Users\spieao\Documents\20101208_FKTélésanté\L1 SANTE Télémédecine_1\video\Wed Dec 08 13-32-11 2010.avi"/>
  <p:tag name="ISPRING_VIDEO_RELATIVE_PATH" val="L1 SANTE Télémédecine_1\video\Wed Dec 08 13-32-11 2010.avi"/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élémédecine : Définition et domaines"/>
  <p:tag name="GENSWF_ADVANCE_TIME" val="51.44"/>
  <p:tag name="ISPRING_SLIDE_INDENT_LEVEL" val="0"/>
  <p:tag name="ISPRING_PRESENTER_ID" val="None"/>
  <p:tag name="ISPRING_CUSTOM_TIMING_USED" val="0"/>
  <p:tag name="ISPRING_RESOURCE_VIDEO" val="Wed Dec 08 13-32-33 2010.avi"/>
  <p:tag name="ISPRING_VIDEO_FULL_PATH" val="C:\Users\spieao\Documents\20101208_FKTélésanté\L1 SANTE Télémédecine_1\video\Wed Dec 08 13-32-33 2010.avi"/>
  <p:tag name="ISPRING_VIDEO_RELATIVE_PATH" val="L1 SANTE Télémédecine_1\video\Wed Dec 08 13-32-33 2010.avi"/>
  <p:tag name="ISPRING_AUDIO_BITRAT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n trouve aussi :"/>
  <p:tag name="GENSWF_ADVANCE_TIME" val="156.97"/>
  <p:tag name="ISPRING_SLIDE_INDENT_LEVEL" val="0"/>
  <p:tag name="ISPRING_PRESENTER_ID" val="None"/>
  <p:tag name="ISPRING_CUSTOM_TIMING_USED" val="0"/>
  <p:tag name="ISPRING_RESOURCE_VIDEO" val="Wed Dec 08 13-48-40 2010.avi"/>
  <p:tag name="ISPRING_VIDEO_FULL_PATH" val="C:\Users\spieao\Documents\20101208_FKTélésanté\L1 SANTE Télémédecine_1\video\Wed Dec 08 13-48-40 2010.avi"/>
  <p:tag name="ISPRING_VIDEO_RELATIVE_PATH" val="L1 SANTE Télémédecine_1\video\Wed Dec 08 13-48-40 2010.avi"/>
  <p:tag name="ISPRING_AUDIO_BITRAT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elques dates:"/>
  <p:tag name="GENSWF_ADVANCE_TIME" val="63.16"/>
  <p:tag name="ISPRING_SLIDE_INDENT_LEVEL" val="0"/>
  <p:tag name="ISPRING_PRESENTER_ID" val="None"/>
  <p:tag name="ISPRING_CUSTOM_TIMING_USED" val="0"/>
  <p:tag name="ISPRING_RESOURCE_VIDEO" val="Wed Dec 08 13-51-19 2010.avi"/>
  <p:tag name="ISPRING_VIDEO_FULL_PATH" val="C:\Users\spieao\Documents\20101208_FKTélésanté\L1 SANTE Télémédecine_1\video\Wed Dec 08 13-51-19 2010.avi"/>
  <p:tag name="ISPRING_VIDEO_RELATIVE_PATH" val="L1 SANTE Télémédecine_1\video\Wed Dec 08 13-51-19 2010.avi"/>
  <p:tag name="ISPRING_AUDIO_BITRAT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éléconsultation"/>
  <p:tag name="GENSWF_ADVANCE_TIME" val="54.59"/>
  <p:tag name="ISPRING_SLIDE_INDENT_LEVEL" val="0"/>
  <p:tag name="ISPRING_PRESENTER_ID" val="None"/>
  <p:tag name="ISPRING_CUSTOM_TIMING_USED" val="0"/>
  <p:tag name="ISPRING_RESOURCE_VIDEO" val="Wed Dec 08 13-52-24 2010.avi"/>
  <p:tag name="ISPRING_VIDEO_FULL_PATH" val="C:\Users\spieao\Documents\20101208_FKTélésanté\L1 SANTE Télémédecine_1\video\Wed Dec 08 13-52-24 2010.avi"/>
  <p:tag name="ISPRING_VIDEO_RELATIVE_PATH" val="L1 SANTE Télémédecine_1\video\Wed Dec 08 13-52-24 2010.avi"/>
  <p:tag name="ISPRING_AUDIO_BITRAT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éléconsultation : France"/>
  <p:tag name="GENSWF_ADVANCE_TIME" val="50.72"/>
  <p:tag name="ISPRING_SLIDE_INDENT_LEVEL" val="0"/>
  <p:tag name="ISPRING_PRESENTER_ID" val="None"/>
  <p:tag name="ISPRING_CUSTOM_TIMING_USED" val="0"/>
  <p:tag name="ISPRING_AUDIO_BITRATE" val="0"/>
  <p:tag name="ISPRING_RESOURCE_VIDEO" val="Wed Dec 08 13-53-22 2010.avi"/>
  <p:tag name="ISPRING_VIDEO_FULL_PATH" val="C:\Users\spieao\Documents\20101208_FKTélésanté\L1 SANTE Télémédecine_1\video\Wed Dec 08 13-53-22 2010.avi"/>
  <p:tag name="ISPRING_VIDEO_RELATIVE_PATH" val="L1 SANTE Télémédecine_1\video\Wed Dec 08 13-53-22 2010.av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ation de travail"/>
  <p:tag name="GENSWF_ADVANCE_TIME" val="54.77"/>
  <p:tag name="ISPRING_SLIDE_INDENT_LEVEL" val="0"/>
  <p:tag name="ISPRING_PRESENTER_ID" val="None"/>
  <p:tag name="ISPRING_CUSTOM_TIMING_USED" val="0"/>
  <p:tag name="ISPRING_VIDEO_FULL_PATH" val="C:\Users\spieao\Documents\20101208_FKTélésanté\L1 SANTE Télémédecine_1\video\Wed Dec 08 13-54-15 2010.avi"/>
  <p:tag name="ISPRING_VIDEO_RELATIVE_PATH" val="L1 SANTE Télémédecine_1\video\Wed Dec 08 13-54-15 2010.avi"/>
  <p:tag name="ISPRING_AUDIO_BITRATE" val="0"/>
  <p:tag name="ISPRING_RESOURCE_VIDEO" val="Wed Dec 08 13-54-15 2010.av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Lq1ss7re_fichiers\slide0001_image001.p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9.20"/>
  <p:tag name="ISPRING_SLIDE_INDENT_LEVEL" val="0"/>
  <p:tag name="ISPRING_PRESENTER_ID" val="None"/>
  <p:tag name="ISPRING_CUSTOM_TIMING_USED" val="0"/>
  <p:tag name="ISPRING_VIDEO_FULL_PATH" val="C:\Users\spieao\Documents\20101208_FKTélésanté\L1 SANTE Télémédecine_1\video\Wed Dec 08 13-55-12 2010.avi"/>
  <p:tag name="ISPRING_VIDEO_RELATIVE_PATH" val="L1 SANTE Télémédecine_1\video\Wed Dec 08 13-55-12 2010.avi"/>
  <p:tag name="ISPRING_AUDIO_BITRATE" val="0"/>
  <p:tag name="ISPRING_RESOURCE_VIDEO" val="Wed Dec 08 13-55-12 2010.av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éléexpertise"/>
  <p:tag name="GENSWF_ADVANCE_TIME" val="79.87"/>
  <p:tag name="ISPRING_SLIDE_INDENT_LEVEL" val="0"/>
  <p:tag name="ISPRING_PRESENTER_ID" val="None"/>
  <p:tag name="ISPRING_CUSTOM_TIMING_USED" val="0"/>
  <p:tag name="ISPRING_RESOURCE_VIDEO" val="Wed Dec 08 13-56-03 2010.avi"/>
  <p:tag name="ISPRING_VIDEO_FULL_PATH" val="C:\Users\spieao\Documents\20101208_FKTélésanté\L1 SANTE Télémédecine_1\video\Wed Dec 08 13-56-03 2010.avi"/>
  <p:tag name="ISPRING_VIDEO_RELATIVE_PATH" val="L1 SANTE Télémédecine_1\video\Wed Dec 08 13-56-03 2010.av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éléexpertise : France"/>
  <p:tag name="GENSWF_ADVANCE_TIME" val="31.93"/>
  <p:tag name="ISPRING_SLIDE_INDENT_LEVEL" val="0"/>
  <p:tag name="ISPRING_PRESENTER_ID" val="None"/>
  <p:tag name="ISPRING_CUSTOM_TIMING_USED" val="0"/>
  <p:tag name="ISPRING_RESOURCE_VIDEO" val="Wed Dec 08 13-57-26 2010.avi"/>
  <p:tag name="ISPRING_VIDEO_FULL_PATH" val="C:\Users\spieao\Documents\20101208_FKTélésanté\L1 SANTE Télémédecine_1\video\Wed Dec 08 13-57-26 2010.avi"/>
  <p:tag name="ISPRING_VIDEO_RELATIVE_PATH" val="L1 SANTE Télémédecine_1\video\Wed Dec 08 13-57-26 2010.av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élésurveillance"/>
  <p:tag name="GENSWF_ADVANCE_TIME" val="88.28"/>
  <p:tag name="ISPRING_SLIDE_INDENT_LEVEL" val="0"/>
  <p:tag name="ISPRING_PRESENTER_ID" val="None"/>
  <p:tag name="ISPRING_CUSTOM_TIMING_USED" val="0"/>
  <p:tag name="ISPRING_RESOURCE_VIDEO" val="Wed Dec 08 13-58-00 2010.avi"/>
  <p:tag name="ISPRING_VIDEO_FULL_PATH" val="C:\Users\spieao\Documents\20101208_FKTélésanté\L1 SANTE Télémédecine_1\video\Wed Dec 08 13-58-00 2010.avi"/>
  <p:tag name="ISPRING_VIDEO_RELATIVE_PATH" val="L1 SANTE Télémédecine_1\video\Wed Dec 08 13-58-00 2010.av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élésurveillance médicale : France"/>
  <p:tag name="GENSWF_ADVANCE_TIME" val="46.75"/>
  <p:tag name="ISPRING_SLIDE_INDENT_LEVEL" val="0"/>
  <p:tag name="ISPRING_PRESENTER_ID" val="None"/>
  <p:tag name="ISPRING_CUSTOM_TIMING_USED" val="0"/>
  <p:tag name="ISPRING_RESOURCE_VIDEO" val="Wed Dec 08 13-59-31 2010.avi"/>
  <p:tag name="ISPRING_VIDEO_FULL_PATH" val="C:\Users\spieao\Documents\20101208_FKTélésanté\L1 SANTE Télémédecine_1\video\Wed Dec 08 13-59-31 2010.avi"/>
  <p:tag name="ISPRING_VIDEO_RELATIVE_PATH" val="L1 SANTE Télémédecine_1\video\Wed Dec 08 13-59-31 2010.av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éléassistance : France"/>
  <p:tag name="GENSWF_ADVANCE_TIME" val="92.71"/>
  <p:tag name="ISPRING_SLIDE_INDENT_LEVEL" val="0"/>
  <p:tag name="ISPRING_PRESENTER_ID" val="None"/>
  <p:tag name="ISPRING_CUSTOM_TIMING_USED" val="0"/>
  <p:tag name="ISPRING_RESOURCE_VIDEO" val="Wed Dec 08 14-00-20 2010.avi"/>
  <p:tag name="ISPRING_VIDEO_FULL_PATH" val="C:\Users\spieao\Documents\20101208_FKTélésanté\L1 SANTE Télémédecine_1\video\Wed Dec 08 14-00-20 2010.avi"/>
  <p:tag name="ISPRING_VIDEO_RELATIVE_PATH" val="L1 SANTE Télémédecine_1\video\Wed Dec 08 14-00-20 2010.av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Régulation médicale, Urgence : France"/>
  <p:tag name="GENSWF_ADVANCE_TIME" val="75.77"/>
  <p:tag name="ISPRING_SLIDE_INDENT_LEVEL" val="0"/>
  <p:tag name="ISPRING_PRESENTER_ID" val="None"/>
  <p:tag name="ISPRING_CUSTOM_TIMING_USED" val="0"/>
  <p:tag name="ISPRING_RESOURCE_VIDEO" val="Wed Dec 08 14-01-55 2010.avi"/>
  <p:tag name="ISPRING_VIDEO_FULL_PATH" val="C:\Users\spieao\Documents\20101208_FKTélésanté\L1 SANTE Télémédecine_1\video\Wed Dec 08 14-01-55 2010.avi"/>
  <p:tag name="ISPRING_VIDEO_RELATIVE_PATH" val="L1 SANTE Télémédecine_1\video\Wed Dec 08 14-01-55 2010.av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élécoopération"/>
  <p:tag name="GENSWF_ADVANCE_TIME" val="83.55"/>
  <p:tag name="ISPRING_SLIDE_INDENT_LEVEL" val="0"/>
  <p:tag name="ISPRING_PRESENTER_ID" val="None"/>
  <p:tag name="ISPRING_CUSTOM_TIMING_USED" val="0"/>
  <p:tag name="ISPRING_RESOURCE_VIDEO" val="Wed Dec 08 14-03-13 2010.avi"/>
  <p:tag name="ISPRING_VIDEO_FULL_PATH" val="C:\Users\spieao\Documents\20101208_FKTélésanté\L1 SANTE Télémédecine_1\video\Wed Dec 08 14-03-13 2010.avi"/>
  <p:tag name="ISPRING_VIDEO_RELATIVE_PATH" val="L1 SANTE Télémédecine_1\video\Wed Dec 08 14-03-13 2010.av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éléenseignement"/>
  <p:tag name="GENSWF_ADVANCE_TIME" val="77.44"/>
  <p:tag name="ISPRING_SLIDE_INDENT_LEVEL" val="0"/>
  <p:tag name="ISPRING_PRESENTER_ID" val="None"/>
  <p:tag name="ISPRING_CUSTOM_TIMING_USED" val="0"/>
  <p:tag name="ISPRING_RESOURCE_VIDEO" val="Wed Dec 08 14-04-39 2010.avi"/>
  <p:tag name="ISPRING_VIDEO_FULL_PATH" val="C:\Users\spieao\Documents\20101208_FKTélésanté\L1 SANTE Télémédecine_1\video\Wed Dec 08 14-04-39 2010.avi"/>
  <p:tag name="ISPRING_VIDEO_RELATIVE_PATH" val="L1 SANTE Télémédecine_1\video\Wed Dec 08 14-04-39 2010.av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Facteurs influant la qualité des soins"/>
  <p:tag name="GENSWF_ADVANCE_TIME" val="82.94"/>
  <p:tag name="ISPRING_SLIDE_INDENT_LEVEL" val="0"/>
  <p:tag name="ISPRING_PRESENTER_ID" val="None"/>
  <p:tag name="ISPRING_CUSTOM_TIMING_USED" val="0"/>
  <p:tag name="ISPRING_RESOURCE_VIDEO" val="Wed Dec 08 14-05-58 2010.avi"/>
  <p:tag name="ISPRING_VIDEO_FULL_PATH" val="C:\Users\spieao\Documents\20101208_FKTélésanté\L1 SANTE Télémédecine_1\video\Wed Dec 08 14-05-58 2010.avi"/>
  <p:tag name="ISPRING_VIDEO_RELATIVE_PATH" val="L1 SANTE Télémédecine_1\video\Wed Dec 08 14-05-58 2010.av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6EqViObn_fichiers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Aspects éthique et juridiques : France"/>
  <p:tag name="GENSWF_ADVANCE_TIME" val="53.56"/>
  <p:tag name="ISPRING_SLIDE_INDENT_LEVEL" val="0"/>
  <p:tag name="ISPRING_PRESENTER_ID" val="None"/>
  <p:tag name="ISPRING_CUSTOM_TIMING_USED" val="0"/>
  <p:tag name="ISPRING_RESOURCE_VIDEO" val="Wed Dec 08 14-07-24 2010.avi"/>
  <p:tag name="ISPRING_VIDEO_FULL_PATH" val="C:\Users\spieao\Documents\20101208_FKTélésanté\L1 SANTE Télémédecine_1\video\Wed Dec 08 14-07-24 2010.avi"/>
  <p:tag name="ISPRING_VIDEO_RELATIVE_PATH" val="L1 SANTE Télémédecine_1\video\Wed Dec 08 14-07-24 2010.av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Aspects éthiques et juridiques : France"/>
  <p:tag name="GENSWF_ADVANCE_TIME" val="56.55"/>
  <p:tag name="ISPRING_SLIDE_INDENT_LEVEL" val="0"/>
  <p:tag name="ISPRING_PRESENTER_ID" val="None"/>
  <p:tag name="ISPRING_CUSTOM_TIMING_USED" val="0"/>
  <p:tag name="ISPRING_RESOURCE_VIDEO" val="Wed Dec 08 14-08-20 2010.avi"/>
  <p:tag name="ISPRING_VIDEO_FULL_PATH" val="C:\Users\spieao\Documents\20101208_FKTélésanté\L1 SANTE Télémédecine_1\video\Wed Dec 08 14-08-20 2010.avi"/>
  <p:tag name="ISPRING_VIDEO_RELATIVE_PATH" val="L1 SANTE Télémédecine_1\video\Wed Dec 08 14-08-20 2010.av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enue du dossier du patient : France"/>
  <p:tag name="GENSWF_ADVANCE_TIME" val="43.30"/>
  <p:tag name="ISPRING_SLIDE_INDENT_LEVEL" val="0"/>
  <p:tag name="ISPRING_PRESENTER_ID" val="None"/>
  <p:tag name="ISPRING_CUSTOM_TIMING_USED" val="0"/>
  <p:tag name="ISPRING_RESOURCE_VIDEO" val="Wed Dec 08 14-09-19 2010.avi"/>
  <p:tag name="ISPRING_VIDEO_FULL_PATH" val="C:\Users\spieao\Documents\20101208_FKTélésanté\L1 SANTE Télémédecine_1\video\Wed Dec 08 14-09-19 2010.avi"/>
  <p:tag name="ISPRING_VIDEO_RELATIVE_PATH" val="L1 SANTE Télémédecine_1\video\Wed Dec 08 14-09-19 2010.av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Conditions d’exercice : France"/>
  <p:tag name="GENSWF_ADVANCE_TIME" val="52.36"/>
  <p:tag name="ISPRING_SLIDE_INDENT_LEVEL" val="0"/>
  <p:tag name="ISPRING_PRESENTER_ID" val="None"/>
  <p:tag name="ISPRING_CUSTOM_TIMING_USED" val="0"/>
  <p:tag name="ISPRING_RESOURCE_VIDEO" val="Wed Dec 08 14-10-07 2010.avi"/>
  <p:tag name="ISPRING_VIDEO_FULL_PATH" val="C:\Users\spieao\Documents\20101208_FKTélésanté\L1 SANTE Télémédecine_1\video\Wed Dec 08 14-10-07 2010.avi"/>
  <p:tag name="ISPRING_VIDEO_RELATIVE_PATH" val="L1 SANTE Télémédecine_1\video\Wed Dec 08 14-10-07 2010.av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Conditions d’exercice : France"/>
  <p:tag name="GENSWF_ADVANCE_TIME" val="41.20"/>
  <p:tag name="ISPRING_SLIDE_INDENT_LEVEL" val="0"/>
  <p:tag name="ISPRING_PRESENTER_ID" val="None"/>
  <p:tag name="ISPRING_CUSTOM_TIMING_USED" val="0"/>
  <p:tag name="ISPRING_RESOURCE_VIDEO" val="Wed Dec 08 14-11-01 2010.avi"/>
  <p:tag name="ISPRING_VIDEO_FULL_PATH" val="C:\Users\spieao\Documents\20101208_FKTélésanté\L1 SANTE Télémédecine_1\video\Wed Dec 08 14-11-01 2010.avi"/>
  <p:tag name="ISPRING_VIDEO_RELATIVE_PATH" val="L1 SANTE Télémédecine_1\video\Wed Dec 08 14-11-01 2010.av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élésanté et eSanté"/>
  <p:tag name="GENSWF_ADVANCE_TIME" val="148.39"/>
  <p:tag name="ISPRING_SLIDE_INDENT_LEVEL" val="0"/>
  <p:tag name="ISPRING_CUSTOM_TIMING_USED" val="0"/>
  <p:tag name="ISPRING_RESOURCE_VIDEO" val="Wed Dec 08 16-18-39 2010.avi"/>
  <p:tag name="ISPRING_VIDEO_FULL_PATH" val="C:\Users\spieao\Documents\20101208_FKTélésanté\L1 SANTE Télémédecine_1\video\Wed Dec 08 16-18-39 2010.avi"/>
  <p:tag name="ISPRING_VIDEO_RELATIVE_PATH" val="L1 SANTE Télémédecine_1\video\Wed Dec 08 16-18-39 2010.av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Champs de la télé santé"/>
  <p:tag name="GENSWF_ADVANCE_TIME" val="94.62"/>
  <p:tag name="ISPRING_SLIDE_INDENT_LEVEL" val="0"/>
  <p:tag name="ISPRING_CUSTOM_TIMING_USED" val="0"/>
  <p:tag name="ISPRING_RESOURCE_VIDEO" val="Wed Dec 08 16-21-11 2010.avi"/>
  <p:tag name="ISPRING_VIDEO_FULL_PATH" val="C:\Users\spieao\Documents\20101208_FKTélésanté\L1 SANTE Télémédecine_1\video\Wed Dec 08 16-21-11 2010.avi"/>
  <p:tag name="ISPRING_VIDEO_RELATIVE_PATH" val="L1 SANTE Télémédecine_1\video\Wed Dec 08 16-21-11 2010.avi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L’information est-elle de qualité ?"/>
  <p:tag name="GENSWF_ADVANCE_TIME" val="62.15"/>
  <p:tag name="ISPRING_SLIDE_INDENT_LEVEL" val="0"/>
  <p:tag name="ISPRING_CUSTOM_TIMING_USED" val="0"/>
  <p:tag name="ISPRING_RESOURCE_VIDEO" val="Wed Dec 08 16-22-48 2010.avi"/>
  <p:tag name="ISPRING_VIDEO_FULL_PATH" val="C:\Users\spieao\Documents\20101208_FKTélésanté\L1 SANTE Télémédecine_1\video\Wed Dec 08 16-22-48 2010.avi"/>
  <p:tag name="ISPRING_VIDEO_RELATIVE_PATH" val="L1 SANTE Télémédecine_1\video\Wed Dec 08 16-22-48 2010.av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Validation des connaissances"/>
  <p:tag name="GENSWF_ADVANCE_TIME" val="56.15"/>
  <p:tag name="ISPRING_SLIDE_INDENT_LEVEL" val="0"/>
  <p:tag name="ISPRING_CUSTOM_TIMING_USED" val="0"/>
  <p:tag name="ISPRING_RESOURCE_VIDEO" val="Wed Dec 08 16-23-52 2010.avi"/>
  <p:tag name="ISPRING_VIDEO_FULL_PATH" val="C:\Users\spieao\Documents\20101208_FKTélésanté\L1 SANTE Télémédecine_1\video\Wed Dec 08 16-23-52 2010.avi"/>
  <p:tag name="ISPRING_VIDEO_RELATIVE_PATH" val="L1 SANTE Télémédecine_1\video\Wed Dec 08 16-23-52 2010.avi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Norme HON"/>
  <p:tag name="GENSWF_ADVANCE_TIME" val="33.98"/>
  <p:tag name="ISPRING_SLIDE_INDENT_LEVEL" val="0"/>
  <p:tag name="ISPRING_CUSTOM_TIMING_USED" val="0"/>
  <p:tag name="ISPRING_RESOURCE_VIDEO" val="Wed Dec 08 16-24-51 2010.avi"/>
  <p:tag name="ISPRING_VIDEO_FULL_PATH" val="C:\Users\spieao\Documents\20101208_FKTélésanté\L1 SANTE Télémédecine_1\video\Wed Dec 08 16-24-51 2010.avi"/>
  <p:tag name="ISPRING_VIDEO_RELATIVE_PATH" val="L1 SANTE Télémédecine_1\video\Wed Dec 08 16-24-51 2010.av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Gn0JIb9U_fichiers\slide0001_image001.p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Health On the Net"/>
  <p:tag name="GENSWF_ADVANCE_TIME" val="37.25"/>
  <p:tag name="ISPRING_SLIDE_INDENT_LEVEL" val="0"/>
  <p:tag name="ISPRING_CUSTOM_TIMING_USED" val="0"/>
  <p:tag name="ISPRING_RESOURCE_VIDEO" val="Wed Dec 08 16-25-27 2010.avi"/>
  <p:tag name="ISPRING_VIDEO_FULL_PATH" val="C:\Users\spieao\Documents\20101208_FKTélésanté\L1 SANTE Télémédecine_1\video\Wed Dec 08 16-25-27 2010.avi"/>
  <p:tag name="ISPRING_VIDEO_RELATIVE_PATH" val="L1 SANTE Télémédecine_1\video\Wed Dec 08 16-25-27 2010.av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8 critères pour être certifié HON"/>
  <p:tag name="GENSWF_ADVANCE_TIME" val="84.51"/>
  <p:tag name="ISPRING_SLIDE_INDENT_LEVEL" val="0"/>
  <p:tag name="ISPRING_CUSTOM_TIMING_USED" val="0"/>
  <p:tag name="ISPRING_RESOURCE_VIDEO" val="Wed Dec 08 16-26-07 2010.avi"/>
  <p:tag name="ISPRING_VIDEO_FULL_PATH" val="C:\Users\spieao\Documents\20101208_FKTélésanté\L1 SANTE Télémédecine_1\video\Wed Dec 08 16-26-07 2010.avi"/>
  <p:tag name="ISPRING_VIDEO_RELATIVE_PATH" val="L1 SANTE Télémédecine_1\video\Wed Dec 08 16-26-07 2010.av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8 critères HON"/>
  <p:tag name="GENSWF_ADVANCE_TIME" val="57.49"/>
  <p:tag name="ISPRING_SLIDE_INDENT_LEVEL" val="0"/>
  <p:tag name="ISPRING_CUSTOM_TIMING_USED" val="0"/>
  <p:tag name="ISPRING_RESOURCE_VIDEO" val="Wed Dec 08 16-27-33 2010.avi"/>
  <p:tag name="ISPRING_VIDEO_FULL_PATH" val="C:\Users\spieao\Documents\20101208_FKTélésanté\L1 SANTE Télémédecine_1\video\Wed Dec 08 16-27-33 2010.avi"/>
  <p:tag name="ISPRING_VIDEO_RELATIVE_PATH" val="L1 SANTE Télémédecine_1\video\Wed Dec 08 16-27-33 2010.av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Certification HON et HAS"/>
  <p:tag name="GENSWF_ADVANCE_TIME" val="48.80"/>
  <p:tag name="ISPRING_SLIDE_INDENT_LEVEL" val="0"/>
  <p:tag name="ISPRING_CUSTOM_TIMING_USED" val="0"/>
  <p:tag name="ISPRING_RESOURCE_VIDEO" val="Wed Dec 08 16-28-33 2010.avi"/>
  <p:tag name="ISPRING_VIDEO_FULL_PATH" val="C:\Users\spieao\Documents\20101208_FKTélésanté\L1 SANTE Télémédecine_1\video\Wed Dec 08 16-28-33 2010.avi"/>
  <p:tag name="ISPRING_VIDEO_RELATIVE_PATH" val="L1 SANTE Télémédecine_1\video\Wed Dec 08 16-28-33 2010.avi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Technologies"/>
  <p:tag name="GENSWF_ADVANCE_TIME" val="196.91"/>
  <p:tag name="ISPRING_SLIDE_INDENT_LEVEL" val="0"/>
  <p:tag name="ISPRING_CUSTOM_TIMING_USED" val="0"/>
  <p:tag name="ISPRING_RESOURCE_VIDEO" val="Wed Dec 08 16-29-25 2010.avi"/>
  <p:tag name="ISPRING_VIDEO_FULL_PATH" val="C:\Users\spieao\Documents\20101208_FKTélésanté\L1 SANTE Télémédecine_1\video\Wed Dec 08 16-29-25 2010.avi"/>
  <p:tag name="ISPRING_VIDEO_RELATIVE_PATH" val="L1 SANTE Télémédecine_1\video\Wed Dec 08 16-29-25 2010.avi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Aspects techniques"/>
  <p:tag name="GENSWF_ADVANCE_TIME" val="94.27"/>
  <p:tag name="ISPRING_SLIDE_INDENT_LEVEL" val="0"/>
  <p:tag name="ISPRING_CUSTOM_TIMING_USED" val="0"/>
  <p:tag name="ISPRING_RESOURCE_VIDEO" val="Wed Dec 08 16-32-44 2010.avi"/>
  <p:tag name="ISPRING_VIDEO_FULL_PATH" val="C:\Users\spieao\Documents\20101208_FKTélésanté\L1 SANTE Télémédecine_1\video\Wed Dec 08 16-32-44 2010.avi"/>
  <p:tag name="ISPRING_VIDEO_RELATIVE_PATH" val="L1 SANTE Télémédecine_1\video\Wed Dec 08 16-32-44 2010.av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Avec quelles contraintes"/>
  <p:tag name="GENSWF_ADVANCE_TIME" val="109.22"/>
  <p:tag name="ISPRING_SLIDE_INDENT_LEVEL" val="0"/>
  <p:tag name="ISPRING_CUSTOM_TIMING_USED" val="0"/>
  <p:tag name="ISPRING_RESOURCE_VIDEO" val="Wed Dec 08 16-34-20 2010.avi"/>
  <p:tag name="ISPRING_VIDEO_FULL_PATH" val="C:\Users\spieao\Documents\20101208_FKTélésanté\L1 SANTE Télémédecine_1\video\Wed Dec 08 16-34-20 2010.avi"/>
  <p:tag name="ISPRING_VIDEO_RELATIVE_PATH" val="L1 SANTE Télémédecine_1\video\Wed Dec 08 16-34-20 2010.av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La télémédecine, eSanté"/>
  <p:tag name="GENSWF_ADVANCE_TIME" val="34.35"/>
  <p:tag name="ISPRING_SLIDE_INDENT_LEVEL" val="0"/>
  <p:tag name="ISPRING_CUSTOM_TIMING_USED" val="0"/>
  <p:tag name="ISPRING_RESOURCE_VIDEO" val="Wed Dec 08 16-36-12 2010.avi"/>
  <p:tag name="ISPRING_VIDEO_FULL_PATH" val="C:\Users\spieao\Documents\20101208_FKTélésanté\L1 SANTE Télémédecine_1\video\Wed Dec 08 16-36-12 2010.avi"/>
  <p:tag name="ISPRING_VIDEO_RELATIVE_PATH" val="L1 SANTE Télémédecine_1\video\Wed Dec 08 16-36-12 2010.avi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La télémédecine, eSanté"/>
  <p:tag name="GENSWF_ADVANCE_TIME" val="41.39"/>
  <p:tag name="ISPRING_SLIDE_INDENT_LEVEL" val="0"/>
  <p:tag name="ISPRING_CUSTOM_TIMING_USED" val="0"/>
  <p:tag name="ISPRING_RESOURCE_VIDEO" val="Wed Dec 08 16-36-49 2010.avi"/>
  <p:tag name="ISPRING_VIDEO_FULL_PATH" val="C:\Users\spieao\Documents\20101208_FKTélésanté\L1 SANTE Télémédecine_1\video\Wed Dec 08 16-36-49 2010.avi"/>
  <p:tag name="ISPRING_VIDEO_RELATIVE_PATH" val="L1 SANTE Télémédecine_1\video\Wed Dec 08 16-36-49 2010.av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La télémédecine, eSanté"/>
  <p:tag name="GENSWF_ADVANCE_TIME" val="23.09"/>
  <p:tag name="ISPRING_SLIDE_INDENT_LEVEL" val="0"/>
  <p:tag name="ISPRING_CUSTOM_TIMING_USED" val="0"/>
  <p:tag name="ISPRING_RESOURCE_VIDEO" val="Wed Dec 08 16-37-32 2010.avi"/>
  <p:tag name="ISPRING_VIDEO_FULL_PATH" val="C:\Users\spieao\Documents\20101208_FKTélésanté\L1 SANTE Télémédecine_1\video\Wed Dec 08 16-37-32 2010.avi"/>
  <p:tag name="ISPRING_VIDEO_RELATIVE_PATH" val="L1 SANTE Télémédecine_1\video\Wed Dec 08 16-37-32 2010.av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S99LruCT_fichiers\slide0001_image001.p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ADVANCE_TIME" val="45.35"/>
  <p:tag name="ISPRING_SLIDE_INDENT_LEVEL" val="0"/>
  <p:tag name="ISPRING_CUSTOM_TIMING_USED" val="0"/>
  <p:tag name="ISPRING_RESOURCE_VIDEO" val="Wed Dec 08 16-37-58 2010.avi"/>
  <p:tag name="ISPRING_VIDEO_FULL_PATH" val="C:\Users\spieao\Documents\20101208_FKTélésanté\L1 SANTE Télémédecine_1\video\Wed Dec 08 16-37-58 2010.avi"/>
  <p:tag name="ISPRING_VIDEO_RELATIVE_PATH" val="L1 SANTE Télémédecine_1\video\Wed Dec 08 16-37-58 2010.av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ADVANCE_TIME" val="28.95"/>
  <p:tag name="ISPRING_SLIDE_INDENT_LEVEL" val="0"/>
  <p:tag name="ISPRING_CUSTOM_TIMING_USED" val="0"/>
  <p:tag name="ISPRING_RESOURCE_VIDEO" val="Wed Dec 08 16-38-46 2010.avi"/>
  <p:tag name="ISPRING_VIDEO_FULL_PATH" val="C:\Users\spieao\Documents\20101208_FKTélésanté\L1 SANTE Télémédecine_1\video\Wed Dec 08 16-38-46 2010.avi"/>
  <p:tag name="ISPRING_VIDEO_RELATIVE_PATH" val="L1 SANTE Télémédecine_1\video\Wed Dec 08 16-38-46 2010.avi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ADVANCE_TIME" val="65.02"/>
  <p:tag name="ISPRING_SLIDE_INDENT_LEVEL" val="0"/>
  <p:tag name="ISPRING_CUSTOM_TIMING_USED" val="0"/>
  <p:tag name="ISPRING_RESOURCE_VIDEO" val="Wed Dec 08 16-39-17 2010.avi"/>
  <p:tag name="ISPRING_VIDEO_FULL_PATH" val="C:\Users\spieao\Documents\20101208_FKTélésanté\L1 SANTE Télémédecine_1\video\Wed Dec 08 16-39-17 2010.avi"/>
  <p:tag name="ISPRING_VIDEO_RELATIVE_PATH" val="L1 SANTE Télémédecine_1\video\Wed Dec 08 16-39-17 2010.av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La mondialisation de la santé"/>
  <p:tag name="GENSWF_ADVANCE_TIME" val="39.87"/>
  <p:tag name="ISPRING_SLIDE_INDENT_LEVEL" val="0"/>
  <p:tag name="ISPRING_CUSTOM_TIMING_USED" val="0"/>
  <p:tag name="ISPRING_RESOURCE_VIDEO" val="Wed Dec 08 16-40-24 2010.avi"/>
  <p:tag name="ISPRING_VIDEO_FULL_PATH" val="C:\Users\spieao\Documents\20101208_FKTélésanté\L1 SANTE Télémédecine_1\video\Wed Dec 08 16-40-24 2010.avi"/>
  <p:tag name="ISPRING_VIDEO_RELATIVE_PATH" val="L1 SANTE Télémédecine_1\video\Wed Dec 08 16-40-24 2010.av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Résultats attendus"/>
  <p:tag name="GENSWF_ADVANCE_TIME" val="96.55"/>
  <p:tag name="ISPRING_SLIDE_INDENT_LEVEL" val="0"/>
  <p:tag name="ISPRING_CUSTOM_TIMING_USED" val="0"/>
  <p:tag name="ISPRING_RESOURCE_VIDEO" val="Wed Dec 08 16-41-07 2010.avi"/>
  <p:tag name="ISPRING_VIDEO_FULL_PATH" val="C:\Users\spieao\Documents\20101208_FKTélésanté\L1 SANTE Télémédecine_1\video\Wed Dec 08 16-41-07 2010.avi"/>
  <p:tag name="ISPRING_VIDEO_RELATIVE_PATH" val="L1 SANTE Télémédecine_1\video\Wed Dec 08 16-41-07 2010.av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Conclusions"/>
  <p:tag name="GENSWF_ADVANCE_TIME" val="55.47"/>
  <p:tag name="ISPRING_SLIDE_INDENT_LEVEL" val="0"/>
  <p:tag name="ISPRING_CUSTOM_TIMING_USED" val="0"/>
  <p:tag name="ISPRING_RESOURCE_VIDEO" val="Wed Dec 08 16-42-46 2010.avi"/>
  <p:tag name="ISPRING_VIDEO_FULL_PATH" val="C:\Users\spieao\Documents\20101208_FKTélésanté\L1 SANTE Télémédecine_1\video\Wed Dec 08 16-42-46 2010.avi"/>
  <p:tag name="ISPRING_VIDEO_RELATIVE_PATH" val="L1 SANTE Télémédecine_1\video\Wed Dec 08 16-42-46 2010.av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AS0SUGUd_fichier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Lq1ss7re_fichier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6EqViObn_fichiers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huynen\LOCALS~1\Temp\articulate\presenter\imgtemp\Gn0JIb9U_fichiers\slide0001_image001.pn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1638</Words>
  <Application>Microsoft Office PowerPoint</Application>
  <PresentationFormat>Affichage à l'écran (4:3)</PresentationFormat>
  <Paragraphs>283</Paragraphs>
  <Slides>43</Slides>
  <Notes>43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Thème Office</vt:lpstr>
      <vt:lpstr>Image</vt:lpstr>
      <vt:lpstr>Télémédecine, télésanté, eSanté</vt:lpstr>
      <vt:lpstr>Télémédecine :  Définition et domaines</vt:lpstr>
      <vt:lpstr>On trouve aussi :</vt:lpstr>
      <vt:lpstr>Quelques dates :</vt:lpstr>
      <vt:lpstr>Téléconsultation</vt:lpstr>
      <vt:lpstr>Téléconsultation : France</vt:lpstr>
      <vt:lpstr>Station de travail</vt:lpstr>
      <vt:lpstr> Additional Devices</vt:lpstr>
      <vt:lpstr>Téléexpertise</vt:lpstr>
      <vt:lpstr>Téléexpertise : France</vt:lpstr>
      <vt:lpstr>Télésurveillance</vt:lpstr>
      <vt:lpstr>Télésurveillance médicale : France</vt:lpstr>
      <vt:lpstr>Téléassistance : France</vt:lpstr>
      <vt:lpstr>Régulation médicale, Urgence : France</vt:lpstr>
      <vt:lpstr>Télécoopération</vt:lpstr>
      <vt:lpstr>Téléenseignement</vt:lpstr>
      <vt:lpstr>Facteurs influant  la qualité des soins</vt:lpstr>
      <vt:lpstr>Aspects éthique et juridiques : France</vt:lpstr>
      <vt:lpstr>Aspects éthiques et juridiques : France</vt:lpstr>
      <vt:lpstr>Tenue du dossier du patient : France</vt:lpstr>
      <vt:lpstr>Conditions d’exercice : France</vt:lpstr>
      <vt:lpstr>Conditions d’exercice : France</vt:lpstr>
      <vt:lpstr>Télésanté et eSanté</vt:lpstr>
      <vt:lpstr>Champs de la télé santé</vt:lpstr>
      <vt:lpstr>L’information est-elle  de qualité ?</vt:lpstr>
      <vt:lpstr>Validation des connaissances</vt:lpstr>
      <vt:lpstr>Norme HON</vt:lpstr>
      <vt:lpstr>Health On the Net</vt:lpstr>
      <vt:lpstr>8 critères  pour être certifié HON</vt:lpstr>
      <vt:lpstr>8 critères HON</vt:lpstr>
      <vt:lpstr>Certification HON et HAS</vt:lpstr>
      <vt:lpstr>Technologies</vt:lpstr>
      <vt:lpstr>Aspects techniques</vt:lpstr>
      <vt:lpstr>Avec quelles contraintes</vt:lpstr>
      <vt:lpstr>La télémédecine, eSanté</vt:lpstr>
      <vt:lpstr>La télémédecine, eSanté</vt:lpstr>
      <vt:lpstr>La télémédecine, eSanté</vt:lpstr>
      <vt:lpstr>MTRL</vt:lpstr>
      <vt:lpstr>MEDGATE</vt:lpstr>
      <vt:lpstr>Réseau RAFT network</vt:lpstr>
      <vt:lpstr>La mondialisation de la santé</vt:lpstr>
      <vt:lpstr>Résultats attendus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Telesante</dc:title>
  <dc:creator>Utilisateur Windows</dc:creator>
  <cp:lastModifiedBy>spieao</cp:lastModifiedBy>
  <cp:revision>260</cp:revision>
  <dcterms:created xsi:type="dcterms:W3CDTF">2009-10-25T10:49:40Z</dcterms:created>
  <dcterms:modified xsi:type="dcterms:W3CDTF">2010-12-14T11:38:48Z</dcterms:modified>
</cp:coreProperties>
</file>